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59"/>
  </p:notesMasterIdLst>
  <p:handoutMasterIdLst>
    <p:handoutMasterId r:id="rId60"/>
  </p:handoutMasterIdLst>
  <p:sldIdLst>
    <p:sldId id="511" r:id="rId3"/>
    <p:sldId id="574" r:id="rId4"/>
    <p:sldId id="579" r:id="rId5"/>
    <p:sldId id="575" r:id="rId6"/>
    <p:sldId id="585" r:id="rId7"/>
    <p:sldId id="580" r:id="rId8"/>
    <p:sldId id="578" r:id="rId9"/>
    <p:sldId id="576" r:id="rId10"/>
    <p:sldId id="577" r:id="rId11"/>
    <p:sldId id="581" r:id="rId12"/>
    <p:sldId id="567" r:id="rId13"/>
    <p:sldId id="566" r:id="rId14"/>
    <p:sldId id="568" r:id="rId15"/>
    <p:sldId id="564" r:id="rId16"/>
    <p:sldId id="569" r:id="rId17"/>
    <p:sldId id="565" r:id="rId18"/>
    <p:sldId id="570" r:id="rId19"/>
    <p:sldId id="571" r:id="rId20"/>
    <p:sldId id="613" r:id="rId21"/>
    <p:sldId id="596" r:id="rId22"/>
    <p:sldId id="597" r:id="rId23"/>
    <p:sldId id="601" r:id="rId24"/>
    <p:sldId id="602" r:id="rId25"/>
    <p:sldId id="598" r:id="rId26"/>
    <p:sldId id="612" r:id="rId27"/>
    <p:sldId id="593" r:id="rId28"/>
    <p:sldId id="603" r:id="rId29"/>
    <p:sldId id="604" r:id="rId30"/>
    <p:sldId id="605" r:id="rId31"/>
    <p:sldId id="618" r:id="rId32"/>
    <p:sldId id="621" r:id="rId33"/>
    <p:sldId id="606" r:id="rId34"/>
    <p:sldId id="607" r:id="rId35"/>
    <p:sldId id="619" r:id="rId36"/>
    <p:sldId id="627" r:id="rId37"/>
    <p:sldId id="609" r:id="rId38"/>
    <p:sldId id="620" r:id="rId39"/>
    <p:sldId id="610" r:id="rId40"/>
    <p:sldId id="611" r:id="rId41"/>
    <p:sldId id="623" r:id="rId42"/>
    <p:sldId id="624" r:id="rId43"/>
    <p:sldId id="622" r:id="rId44"/>
    <p:sldId id="626" r:id="rId45"/>
    <p:sldId id="584" r:id="rId46"/>
    <p:sldId id="572" r:id="rId47"/>
    <p:sldId id="587" r:id="rId48"/>
    <p:sldId id="586" r:id="rId49"/>
    <p:sldId id="582" r:id="rId50"/>
    <p:sldId id="583" r:id="rId51"/>
    <p:sldId id="614" r:id="rId52"/>
    <p:sldId id="625" r:id="rId53"/>
    <p:sldId id="615" r:id="rId54"/>
    <p:sldId id="594" r:id="rId55"/>
    <p:sldId id="595" r:id="rId56"/>
    <p:sldId id="616" r:id="rId57"/>
    <p:sldId id="617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C0"/>
    <a:srgbClr val="9BBB59"/>
    <a:srgbClr val="DAEFC3"/>
    <a:srgbClr val="C4E59F"/>
    <a:srgbClr val="CCECFF"/>
    <a:srgbClr val="9900FF"/>
    <a:srgbClr val="0000FF"/>
    <a:srgbClr val="FFFFFF"/>
    <a:srgbClr val="66FF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9" autoAdjust="0"/>
    <p:restoredTop sz="94411" autoAdjust="0"/>
  </p:normalViewPr>
  <p:slideViewPr>
    <p:cSldViewPr>
      <p:cViewPr varScale="1">
        <p:scale>
          <a:sx n="100" d="100"/>
          <a:sy n="100" d="100"/>
        </p:scale>
        <p:origin x="-11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2017-Aug-22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22/08/2017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51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8,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FFAG 2017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6EC0D4-8825-4044-B0BB-F1A0F464E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2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8,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8,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2" r:id="rId3"/>
    <p:sldLayoutId id="2147483663" r:id="rId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September 8,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tephenbrooks.org/ap/ATF-FFA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stephenbrooks.org/ap/ATF-FFAG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accelconf.web.cern.ch/AccelConf/ipac2017/papers/thpik007.pdf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Test of Linear-Field Non-Scaling FFAG Arc with a Wide Energy Range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Tested at the BNL ATF-1 facility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Stephen Brooks, </a:t>
            </a:r>
            <a:r>
              <a:rPr lang="en-US" dirty="0" smtClean="0"/>
              <a:t>FFAG 2017 Workshop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Radii/Clearances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126688"/>
              </p:ext>
            </p:extLst>
          </p:nvPr>
        </p:nvGraphicFramePr>
        <p:xfrm>
          <a:off x="457200" y="1600200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Radius </a:t>
                      </a:r>
                      <a:r>
                        <a:rPr lang="en-GB" dirty="0" err="1" smtClean="0"/>
                        <a:t>wrt</a:t>
                      </a:r>
                      <a:r>
                        <a:rPr lang="en-GB" dirty="0" smtClean="0"/>
                        <a:t> torus (mm)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Distance</a:t>
                      </a:r>
                      <a:r>
                        <a:rPr lang="en-GB" baseline="0" dirty="0" smtClean="0"/>
                        <a:t> to previous (mm)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Maximum beam excursion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18.21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Vacuum</a:t>
                      </a:r>
                      <a:r>
                        <a:rPr lang="en-GB" baseline="0" dirty="0" smtClean="0"/>
                        <a:t> pipe inside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23.75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5.54</a:t>
                      </a:r>
                      <a:r>
                        <a:rPr lang="en-GB" b="0" dirty="0" smtClean="0"/>
                        <a:t>   (12.00</a:t>
                      </a:r>
                      <a:r>
                        <a:rPr lang="en-GB" b="0" baseline="0" dirty="0" smtClean="0"/>
                        <a:t> in CBETA)</a:t>
                      </a:r>
                      <a:endParaRPr lang="en-GB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Vacuum pipe outside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25.40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1.65   (pipe thickness)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Shim holder inside (BD)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27.45   (27.60 straight)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2.05   (air</a:t>
                      </a:r>
                      <a:r>
                        <a:rPr lang="en-GB" baseline="0" dirty="0" smtClean="0"/>
                        <a:t> gap)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PM</a:t>
                      </a:r>
                      <a:r>
                        <a:rPr lang="en-GB" baseline="0" dirty="0" smtClean="0"/>
                        <a:t> block inside edges (BD)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30.55   (30.70 straight)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3.10   (shim holder)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4044206"/>
            <a:ext cx="8229600" cy="212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May have been a bit over-optimistic with beam clearance, seeing scraping near 36MeV</a:t>
            </a:r>
          </a:p>
          <a:p>
            <a:r>
              <a:rPr lang="en-GB" dirty="0" smtClean="0"/>
              <a:t>Re-aligned pipe </a:t>
            </a:r>
            <a:r>
              <a:rPr lang="en-GB" dirty="0" smtClean="0"/>
              <a:t>after 36MeV run because </a:t>
            </a:r>
            <a:r>
              <a:rPr lang="en-GB" dirty="0" smtClean="0"/>
              <a:t>it was being pulled off-centre by bellows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48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Girder and Supports Construction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10887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Feb 22, 2017</a:t>
            </a:r>
          </a:p>
        </p:txBody>
      </p:sp>
    </p:spTree>
    <p:extLst>
      <p:ext uri="{BB962C8B-B14F-4D97-AF65-F5344CB8AC3E}">
        <p14:creationId xmlns:p14="http://schemas.microsoft.com/office/powerpoint/2010/main" val="76523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Detail: Magnets on the Girder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97815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Apr 7, 2017</a:t>
            </a:r>
          </a:p>
        </p:txBody>
      </p:sp>
    </p:spTree>
    <p:extLst>
      <p:ext uri="{BB962C8B-B14F-4D97-AF65-F5344CB8AC3E}">
        <p14:creationId xmlns:p14="http://schemas.microsoft.com/office/powerpoint/2010/main" val="234452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Pipe </a:t>
            </a:r>
            <a:r>
              <a:rPr lang="en-GB" dirty="0"/>
              <a:t>u</a:t>
            </a:r>
            <a:r>
              <a:rPr lang="en-GB" dirty="0" smtClean="0"/>
              <a:t>ndergoing Leak Check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106311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Apr 14, 2017</a:t>
            </a:r>
          </a:p>
        </p:txBody>
      </p:sp>
    </p:spTree>
    <p:extLst>
      <p:ext uri="{BB962C8B-B14F-4D97-AF65-F5344CB8AC3E}">
        <p14:creationId xmlns:p14="http://schemas.microsoft.com/office/powerpoint/2010/main" val="368458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Picture of Everyone Standing By </a:t>
            </a:r>
            <a:r>
              <a:rPr lang="en-GB" dirty="0"/>
              <a:t>I</a:t>
            </a:r>
            <a:r>
              <a:rPr lang="en-GB" dirty="0" smtClean="0"/>
              <a:t>t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600200"/>
            <a:ext cx="6840000" cy="455196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27584" y="1268760"/>
            <a:ext cx="167642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ATF experiment AE79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6296" y="1268760"/>
            <a:ext cx="102944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May 1, 2017</a:t>
            </a:r>
          </a:p>
        </p:txBody>
      </p:sp>
    </p:spTree>
    <p:extLst>
      <p:ext uri="{BB962C8B-B14F-4D97-AF65-F5344CB8AC3E}">
        <p14:creationId xmlns:p14="http://schemas.microsoft.com/office/powerpoint/2010/main" val="172244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Beam during Fault Studies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102944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May 4,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584" y="1268760"/>
            <a:ext cx="289213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54MeV was the first energy to be tested</a:t>
            </a:r>
          </a:p>
        </p:txBody>
      </p:sp>
    </p:spTree>
    <p:extLst>
      <p:ext uri="{BB962C8B-B14F-4D97-AF65-F5344CB8AC3E}">
        <p14:creationId xmlns:p14="http://schemas.microsoft.com/office/powerpoint/2010/main" val="414989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With Survey “Faro Arm” Attached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sp>
        <p:nvSpPr>
          <p:cNvPr id="9" name="TextBox 8"/>
          <p:cNvSpPr txBox="1"/>
          <p:nvPr/>
        </p:nvSpPr>
        <p:spPr>
          <a:xfrm>
            <a:off x="7236296" y="1268760"/>
            <a:ext cx="102944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May 5,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584" y="1268760"/>
            <a:ext cx="376943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Most magnet offsets &lt;0.2mm; RMS 0.1mm or better</a:t>
            </a:r>
          </a:p>
        </p:txBody>
      </p:sp>
    </p:spTree>
    <p:extLst>
      <p:ext uri="{BB962C8B-B14F-4D97-AF65-F5344CB8AC3E}">
        <p14:creationId xmlns:p14="http://schemas.microsoft.com/office/powerpoint/2010/main" val="222763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X,Y Scan at 54MeV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20" y="1412776"/>
            <a:ext cx="5056561" cy="56886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236296" y="1268760"/>
            <a:ext cx="116570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May 8-9,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6297" y="2132856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Tracking model:</a:t>
            </a:r>
          </a:p>
          <a:p>
            <a:r>
              <a:rPr lang="en-GB" dirty="0" err="1" smtClean="0"/>
              <a:t>Q</a:t>
            </a:r>
            <a:r>
              <a:rPr lang="en-GB" baseline="-25000" dirty="0" err="1" smtClean="0"/>
              <a:t>x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0.119</a:t>
            </a:r>
          </a:p>
          <a:p>
            <a:r>
              <a:rPr lang="en-GB" dirty="0" err="1" smtClean="0"/>
              <a:t>Q</a:t>
            </a:r>
            <a:r>
              <a:rPr lang="en-GB" baseline="-25000" dirty="0" err="1" smtClean="0"/>
              <a:t>y</a:t>
            </a:r>
            <a:r>
              <a:rPr lang="en-GB" dirty="0" smtClean="0"/>
              <a:t> = 0.055</a:t>
            </a:r>
          </a:p>
          <a:p>
            <a:endParaRPr lang="en-GB" dirty="0" smtClean="0"/>
          </a:p>
          <a:p>
            <a:r>
              <a:rPr lang="en-GB" dirty="0" smtClean="0"/>
              <a:t>6Q</a:t>
            </a:r>
            <a:r>
              <a:rPr lang="en-GB" baseline="-25000" dirty="0" smtClean="0"/>
              <a:t>x</a:t>
            </a:r>
            <a:r>
              <a:rPr lang="en-GB" dirty="0" smtClean="0"/>
              <a:t> = 0.713</a:t>
            </a:r>
          </a:p>
          <a:p>
            <a:r>
              <a:rPr lang="en-GB" dirty="0" smtClean="0"/>
              <a:t>6Q</a:t>
            </a:r>
            <a:r>
              <a:rPr lang="en-GB" baseline="-25000" dirty="0" smtClean="0"/>
              <a:t>y</a:t>
            </a:r>
            <a:r>
              <a:rPr lang="en-GB" dirty="0" smtClean="0"/>
              <a:t> = </a:t>
            </a:r>
            <a:r>
              <a:rPr lang="en-GB" dirty="0" smtClean="0"/>
              <a:t>0.329</a:t>
            </a:r>
            <a:endParaRPr lang="en-GB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5496" y="2132856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Each setting in the 2D current scan is given a colour and all the 11*11 beams at each diagnostic </a:t>
            </a:r>
            <a:r>
              <a:rPr lang="en-GB" dirty="0" err="1" smtClean="0"/>
              <a:t>overlayed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2051720" y="1414135"/>
            <a:ext cx="3448000" cy="2312189"/>
            <a:chOff x="2051720" y="1414135"/>
            <a:chExt cx="3448000" cy="2312189"/>
          </a:xfrm>
        </p:grpSpPr>
        <p:sp>
          <p:nvSpPr>
            <p:cNvPr id="12" name="TextBox 11"/>
            <p:cNvSpPr txBox="1"/>
            <p:nvPr/>
          </p:nvSpPr>
          <p:spPr>
            <a:xfrm>
              <a:off x="205172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POP10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7200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POP11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1720" y="3356992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FFAG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54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X,Y Scan at 36MeV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20" y="1412776"/>
            <a:ext cx="5056560" cy="56886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132420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May 11-12,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6297" y="2132856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Tracking model:</a:t>
            </a:r>
          </a:p>
          <a:p>
            <a:r>
              <a:rPr lang="en-GB" dirty="0" err="1" smtClean="0"/>
              <a:t>Q</a:t>
            </a:r>
            <a:r>
              <a:rPr lang="en-GB" baseline="-25000" dirty="0" err="1" smtClean="0"/>
              <a:t>x</a:t>
            </a:r>
            <a:r>
              <a:rPr lang="en-GB" dirty="0" smtClean="0"/>
              <a:t> = 0.176</a:t>
            </a:r>
          </a:p>
          <a:p>
            <a:r>
              <a:rPr lang="en-GB" dirty="0" err="1" smtClean="0"/>
              <a:t>Q</a:t>
            </a:r>
            <a:r>
              <a:rPr lang="en-GB" baseline="-25000" dirty="0" err="1" smtClean="0"/>
              <a:t>y</a:t>
            </a:r>
            <a:r>
              <a:rPr lang="en-GB" dirty="0" smtClean="0"/>
              <a:t> = 0.122</a:t>
            </a:r>
          </a:p>
          <a:p>
            <a:endParaRPr lang="en-GB" dirty="0" smtClean="0"/>
          </a:p>
          <a:p>
            <a:r>
              <a:rPr lang="en-GB" dirty="0" smtClean="0"/>
              <a:t>6Q</a:t>
            </a:r>
            <a:r>
              <a:rPr lang="en-GB" baseline="-25000" dirty="0" smtClean="0"/>
              <a:t>x</a:t>
            </a:r>
            <a:r>
              <a:rPr lang="en-GB" dirty="0" smtClean="0"/>
              <a:t> = 1.056</a:t>
            </a:r>
          </a:p>
          <a:p>
            <a:r>
              <a:rPr lang="en-GB" dirty="0" smtClean="0"/>
              <a:t>6Q</a:t>
            </a:r>
            <a:r>
              <a:rPr lang="en-GB" baseline="-25000" dirty="0" smtClean="0"/>
              <a:t>y</a:t>
            </a:r>
            <a:r>
              <a:rPr lang="en-GB" dirty="0" smtClean="0"/>
              <a:t> = </a:t>
            </a:r>
            <a:r>
              <a:rPr lang="en-GB" dirty="0" smtClean="0"/>
              <a:t>0.734</a:t>
            </a:r>
            <a:endParaRPr lang="en-GB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5496" y="2132856"/>
            <a:ext cx="1800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Here we encountered beam scraping quite close (~2mm away) to the nominal closed </a:t>
            </a:r>
            <a:r>
              <a:rPr lang="en-GB" dirty="0" smtClean="0"/>
              <a:t>orbit</a:t>
            </a:r>
          </a:p>
          <a:p>
            <a:endParaRPr lang="en-GB" dirty="0"/>
          </a:p>
          <a:p>
            <a:r>
              <a:rPr lang="en-GB" dirty="0" smtClean="0"/>
              <a:t>Later turned out to be injection and pipe misalignment, fixed on later runs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2051720" y="1414135"/>
            <a:ext cx="3448000" cy="2312189"/>
            <a:chOff x="2051720" y="1414135"/>
            <a:chExt cx="3448000" cy="2312189"/>
          </a:xfrm>
        </p:grpSpPr>
        <p:sp>
          <p:nvSpPr>
            <p:cNvPr id="12" name="TextBox 11"/>
            <p:cNvSpPr txBox="1"/>
            <p:nvPr/>
          </p:nvSpPr>
          <p:spPr>
            <a:xfrm>
              <a:off x="205172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POP10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POP11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51720" y="3356992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FFAG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57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Interlude: IPAC’17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94" y="1600200"/>
            <a:ext cx="6630411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236296" y="1268760"/>
            <a:ext cx="111440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May 18, </a:t>
            </a:r>
            <a:r>
              <a:rPr lang="en-GB" sz="1200" dirty="0" smtClean="0"/>
              <a:t>2017</a:t>
            </a:r>
          </a:p>
        </p:txBody>
      </p:sp>
      <p:pic>
        <p:nvPicPr>
          <p:cNvPr id="11" name="Picture 2" descr="D:\sbrooks\miscpapers\IPAC17photos\WP_20170514_20_24_48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0" y="1379175"/>
            <a:ext cx="2880000" cy="161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48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 of Main Components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grpSp>
        <p:nvGrpSpPr>
          <p:cNvPr id="64" name="Group 63"/>
          <p:cNvGrpSpPr/>
          <p:nvPr/>
        </p:nvGrpSpPr>
        <p:grpSpPr>
          <a:xfrm>
            <a:off x="292524" y="-3915816"/>
            <a:ext cx="8671964" cy="7887155"/>
            <a:chOff x="313908" y="-3492434"/>
            <a:chExt cx="8671964" cy="7887155"/>
          </a:xfrm>
        </p:grpSpPr>
        <p:grpSp>
          <p:nvGrpSpPr>
            <p:cNvPr id="34" name="Group 33"/>
            <p:cNvGrpSpPr/>
            <p:nvPr/>
          </p:nvGrpSpPr>
          <p:grpSpPr>
            <a:xfrm>
              <a:off x="1063998" y="2369752"/>
              <a:ext cx="3734020" cy="1395964"/>
              <a:chOff x="1063998" y="3362555"/>
              <a:chExt cx="3734020" cy="1395964"/>
            </a:xfrm>
          </p:grpSpPr>
          <p:sp>
            <p:nvSpPr>
              <p:cNvPr id="9" name="Rectangle 8"/>
              <p:cNvSpPr/>
              <p:nvPr/>
            </p:nvSpPr>
            <p:spPr>
              <a:xfrm rot="1200000">
                <a:off x="1063998" y="3362555"/>
                <a:ext cx="3734020" cy="139596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1200000">
                <a:off x="1210830" y="3605379"/>
                <a:ext cx="3468915" cy="8959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Block Arc 10"/>
            <p:cNvSpPr/>
            <p:nvPr/>
          </p:nvSpPr>
          <p:spPr>
            <a:xfrm rot="-8400000">
              <a:off x="774349" y="-3492434"/>
              <a:ext cx="7200000" cy="7200000"/>
            </a:xfrm>
            <a:prstGeom prst="blockArc">
              <a:avLst>
                <a:gd name="adj1" fmla="val 13754094"/>
                <a:gd name="adj2" fmla="val 16201220"/>
                <a:gd name="adj3" fmla="val 374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98728" y="3501808"/>
              <a:ext cx="4065759" cy="1440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lowchart: Delay 16"/>
            <p:cNvSpPr/>
            <p:nvPr/>
          </p:nvSpPr>
          <p:spPr>
            <a:xfrm rot="13200000">
              <a:off x="1472505" y="2135426"/>
              <a:ext cx="348471" cy="389931"/>
            </a:xfrm>
            <a:prstGeom prst="flowChartDelay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Double Wave 17"/>
            <p:cNvSpPr/>
            <p:nvPr/>
          </p:nvSpPr>
          <p:spPr>
            <a:xfrm>
              <a:off x="4486916" y="3285784"/>
              <a:ext cx="359640" cy="576064"/>
            </a:xfrm>
            <a:prstGeom prst="doubleWav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80313" y="3007598"/>
              <a:ext cx="11055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ATF beam pipe</a:t>
              </a:r>
            </a:p>
            <a:p>
              <a:r>
                <a:rPr lang="en-GB" sz="1200" dirty="0">
                  <a:latin typeface="+mn-lt"/>
                </a:rPr>
                <a:t>1” diam</a:t>
              </a:r>
              <a:r>
                <a:rPr lang="en-GB" sz="1200" dirty="0" smtClean="0">
                  <a:latin typeface="+mn-lt"/>
                </a:rPr>
                <a:t>.</a:t>
              </a:r>
              <a:endParaRPr lang="en-GB" sz="1200" dirty="0"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77405" y="3150507"/>
              <a:ext cx="7136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2” diam.</a:t>
              </a:r>
              <a:endParaRPr lang="en-GB" sz="1200" dirty="0"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72000" y="3933056"/>
              <a:ext cx="14330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Flexible bellows and flange size adapter</a:t>
              </a:r>
              <a:endParaRPr lang="en-GB" sz="1200" dirty="0">
                <a:latin typeface="+mn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200000">
              <a:off x="2262203" y="3184056"/>
              <a:ext cx="197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FFAG pipe through magnets</a:t>
              </a:r>
              <a:endParaRPr lang="en-GB" sz="1200" dirty="0">
                <a:latin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200000">
              <a:off x="2756508" y="2428946"/>
              <a:ext cx="988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Fixed table</a:t>
              </a:r>
              <a:endParaRPr lang="en-GB" sz="1200" dirty="0">
                <a:latin typeface="+mn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200000">
              <a:off x="2513539" y="2713134"/>
              <a:ext cx="14745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Movable table</a:t>
              </a:r>
              <a:endParaRPr lang="en-GB" sz="1200" dirty="0">
                <a:latin typeface="+mn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9933" y="3318733"/>
              <a:ext cx="1057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Beam screen (FFAG) and camera</a:t>
              </a:r>
              <a:endParaRPr lang="en-GB" sz="1200" dirty="0">
                <a:latin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13908" y="2069042"/>
              <a:ext cx="848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Beam stop</a:t>
              </a:r>
              <a:endParaRPr lang="en-GB" sz="1200" dirty="0">
                <a:latin typeface="+mn-lt"/>
              </a:endParaRPr>
            </a:p>
          </p:txBody>
        </p:sp>
        <p:sp>
          <p:nvSpPr>
            <p:cNvPr id="28" name="Double Wave 27"/>
            <p:cNvSpPr/>
            <p:nvPr/>
          </p:nvSpPr>
          <p:spPr>
            <a:xfrm rot="6600000">
              <a:off x="4158429" y="2867112"/>
              <a:ext cx="235293" cy="145493"/>
            </a:xfrm>
            <a:prstGeom prst="doubleWave">
              <a:avLst>
                <a:gd name="adj1" fmla="val 12500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Double Wave 28"/>
            <p:cNvSpPr/>
            <p:nvPr/>
          </p:nvSpPr>
          <p:spPr>
            <a:xfrm rot="6600000">
              <a:off x="2338636" y="3425994"/>
              <a:ext cx="235293" cy="145493"/>
            </a:xfrm>
            <a:prstGeom prst="doubleWave">
              <a:avLst>
                <a:gd name="adj1" fmla="val 12500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95568" y="2342761"/>
              <a:ext cx="1628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Injection X position and angle  adjustment</a:t>
              </a:r>
              <a:endParaRPr lang="en-GB" sz="1200" dirty="0">
                <a:latin typeface="+mn-lt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441760" y="2482276"/>
              <a:ext cx="1134798" cy="298652"/>
              <a:chOff x="5860251" y="3818890"/>
              <a:chExt cx="1134798" cy="298652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 flipH="1">
                <a:off x="5959598" y="3818890"/>
                <a:ext cx="93610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5860251" y="3840543"/>
                <a:ext cx="11347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>
                    <a:latin typeface="+mn-lt"/>
                  </a:rPr>
                  <a:t>Beam direction</a:t>
                </a:r>
                <a:endParaRPr lang="en-GB" sz="1200" dirty="0">
                  <a:latin typeface="+mn-lt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 rot="2400000">
              <a:off x="1622287" y="2364821"/>
              <a:ext cx="360040" cy="864096"/>
              <a:chOff x="2339752" y="4005064"/>
              <a:chExt cx="360040" cy="864096"/>
            </a:xfrm>
          </p:grpSpPr>
          <p:sp>
            <p:nvSpPr>
              <p:cNvPr id="14" name="Rectangle 13"/>
              <p:cNvSpPr/>
              <p:nvPr/>
            </p:nvSpPr>
            <p:spPr>
              <a:xfrm rot="5400000">
                <a:off x="2195736" y="4149080"/>
                <a:ext cx="648072" cy="36004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 flipV="1">
                <a:off x="2389753" y="4063314"/>
                <a:ext cx="250555" cy="25202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2465765" y="4581128"/>
                <a:ext cx="108013" cy="2880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8" name="Curved Connector 7"/>
            <p:cNvCxnSpPr>
              <a:stCxn id="16" idx="2"/>
            </p:cNvCxnSpPr>
            <p:nvPr/>
          </p:nvCxnSpPr>
          <p:spPr>
            <a:xfrm rot="16200000" flipH="1">
              <a:off x="1441286" y="3211142"/>
              <a:ext cx="989705" cy="823093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148064" y="3427506"/>
              <a:ext cx="0" cy="283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796136" y="3427506"/>
              <a:ext cx="0" cy="283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889126" y="2965841"/>
              <a:ext cx="753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Screen (POP11)</a:t>
              </a:r>
              <a:endParaRPr lang="en-GB" sz="1200" dirty="0">
                <a:latin typeface="+mn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02602" y="2965841"/>
              <a:ext cx="753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Screen (POP10)</a:t>
              </a:r>
              <a:endParaRPr lang="en-GB" sz="1200" dirty="0">
                <a:latin typeface="+mn-lt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6516216" y="3432310"/>
              <a:ext cx="446002" cy="283992"/>
              <a:chOff x="6263412" y="3432310"/>
              <a:chExt cx="446002" cy="283992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6263412" y="3433290"/>
                <a:ext cx="101403" cy="28301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417745" y="3432310"/>
                <a:ext cx="137659" cy="28301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608011" y="3433290"/>
                <a:ext cx="101403" cy="28301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6429047" y="3147284"/>
              <a:ext cx="6206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Triplet</a:t>
              </a:r>
              <a:endParaRPr lang="en-GB" sz="1200" dirty="0">
                <a:latin typeface="+mn-lt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7668344" y="3400403"/>
              <a:ext cx="135834" cy="347806"/>
              <a:chOff x="7015296" y="3400403"/>
              <a:chExt cx="135834" cy="347806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7015296" y="3400403"/>
                <a:ext cx="135834" cy="6381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015296" y="3684395"/>
                <a:ext cx="135834" cy="6381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236366" y="3399913"/>
              <a:ext cx="135834" cy="347806"/>
              <a:chOff x="7015296" y="3400403"/>
              <a:chExt cx="135834" cy="347806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7015296" y="3400403"/>
                <a:ext cx="135834" cy="6381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015296" y="3684395"/>
                <a:ext cx="135834" cy="6381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5995299" y="3756260"/>
              <a:ext cx="753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 smtClean="0">
                  <a:latin typeface="+mn-lt"/>
                </a:rPr>
                <a:t>Steerer</a:t>
              </a:r>
              <a:r>
                <a:rPr lang="en-GB" sz="1200" dirty="0" smtClean="0">
                  <a:latin typeface="+mn-lt"/>
                </a:rPr>
                <a:t> (GT7)</a:t>
              </a:r>
              <a:endParaRPr lang="en-GB" sz="1200" dirty="0">
                <a:latin typeface="+mn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452320" y="3756260"/>
              <a:ext cx="753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 smtClean="0">
                  <a:latin typeface="+mn-lt"/>
                </a:rPr>
                <a:t>Steerer</a:t>
              </a:r>
              <a:r>
                <a:rPr lang="en-GB" sz="1200" dirty="0" smtClean="0">
                  <a:latin typeface="+mn-lt"/>
                </a:rPr>
                <a:t> (GT3)</a:t>
              </a:r>
              <a:endParaRPr lang="en-GB" sz="1200" dirty="0">
                <a:latin typeface="+mn-lt"/>
              </a:endParaRPr>
            </a:p>
          </p:txBody>
        </p:sp>
      </p:grpSp>
      <p:sp>
        <p:nvSpPr>
          <p:cNvPr id="65" name="Content Placeholder 2"/>
          <p:cNvSpPr txBox="1">
            <a:spLocks/>
          </p:cNvSpPr>
          <p:nvPr/>
        </p:nvSpPr>
        <p:spPr bwMode="auto">
          <a:xfrm>
            <a:off x="457200" y="4149080"/>
            <a:ext cx="822960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For each energy, do 2D </a:t>
            </a:r>
            <a:r>
              <a:rPr lang="en-GB" dirty="0" err="1"/>
              <a:t>steerer</a:t>
            </a:r>
            <a:r>
              <a:rPr lang="en-GB" dirty="0"/>
              <a:t> </a:t>
            </a:r>
            <a:r>
              <a:rPr lang="en-GB" dirty="0" smtClean="0"/>
              <a:t>current scans</a:t>
            </a:r>
          </a:p>
          <a:p>
            <a:pPr lvl="1"/>
            <a:r>
              <a:rPr lang="en-GB" dirty="0" smtClean="0"/>
              <a:t>GT3X, GT7X (</a:t>
            </a:r>
            <a:r>
              <a:rPr lang="en-GB" dirty="0" err="1" smtClean="0"/>
              <a:t>x,x</a:t>
            </a:r>
            <a:r>
              <a:rPr lang="en-GB" dirty="0" smtClean="0"/>
              <a:t>’)</a:t>
            </a:r>
          </a:p>
          <a:p>
            <a:pPr lvl="1"/>
            <a:r>
              <a:rPr lang="en-GB" dirty="0" smtClean="0"/>
              <a:t>GT3Y, GT7Y (</a:t>
            </a:r>
            <a:r>
              <a:rPr lang="en-GB" dirty="0" err="1" smtClean="0"/>
              <a:t>y,y</a:t>
            </a:r>
            <a:r>
              <a:rPr lang="en-GB" dirty="0" smtClean="0"/>
              <a:t>’)</a:t>
            </a:r>
          </a:p>
          <a:p>
            <a:pPr lvl="1"/>
            <a:r>
              <a:rPr lang="en-GB" dirty="0" smtClean="0"/>
              <a:t>GT7X, GT7Y (</a:t>
            </a:r>
            <a:r>
              <a:rPr lang="en-GB" dirty="0" err="1" smtClean="0"/>
              <a:t>x,y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66" name="TextBox 65"/>
          <p:cNvSpPr txBox="1"/>
          <p:nvPr/>
        </p:nvSpPr>
        <p:spPr>
          <a:xfrm>
            <a:off x="4158409" y="5733256"/>
            <a:ext cx="23853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Plus four larger-range 1D scans and a quad scan of the triplet</a:t>
            </a:r>
          </a:p>
        </p:txBody>
      </p:sp>
    </p:spTree>
    <p:extLst>
      <p:ext uri="{BB962C8B-B14F-4D97-AF65-F5344CB8AC3E}">
        <p14:creationId xmlns:p14="http://schemas.microsoft.com/office/powerpoint/2010/main" val="36543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X,Y Scan at </a:t>
            </a:r>
            <a:r>
              <a:rPr lang="en-GB" dirty="0" smtClean="0"/>
              <a:t>70MeV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20" y="1412776"/>
            <a:ext cx="5056561" cy="56886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236296" y="1268760"/>
            <a:ext cx="107112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Jun 20, </a:t>
            </a:r>
            <a:r>
              <a:rPr lang="en-GB" sz="1200" dirty="0" smtClean="0"/>
              <a:t>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6297" y="2132856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Tracking model:</a:t>
            </a:r>
          </a:p>
          <a:p>
            <a:r>
              <a:rPr lang="en-GB" dirty="0" err="1" smtClean="0"/>
              <a:t>Q</a:t>
            </a:r>
            <a:r>
              <a:rPr lang="en-GB" baseline="-25000" dirty="0" err="1" smtClean="0"/>
              <a:t>x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0.098</a:t>
            </a:r>
            <a:endParaRPr lang="en-GB" dirty="0" smtClean="0"/>
          </a:p>
          <a:p>
            <a:r>
              <a:rPr lang="en-GB" dirty="0" err="1" smtClean="0"/>
              <a:t>Q</a:t>
            </a:r>
            <a:r>
              <a:rPr lang="en-GB" baseline="-25000" dirty="0" err="1" smtClean="0"/>
              <a:t>y</a:t>
            </a:r>
            <a:r>
              <a:rPr lang="en-GB" dirty="0" smtClean="0"/>
              <a:t> = </a:t>
            </a:r>
            <a:r>
              <a:rPr lang="en-GB" dirty="0" smtClean="0"/>
              <a:t>0.029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6Q</a:t>
            </a:r>
            <a:r>
              <a:rPr lang="en-GB" baseline="-25000" dirty="0" smtClean="0"/>
              <a:t>x</a:t>
            </a:r>
            <a:r>
              <a:rPr lang="en-GB" dirty="0" smtClean="0"/>
              <a:t> = </a:t>
            </a:r>
            <a:r>
              <a:rPr lang="en-GB" dirty="0" smtClean="0"/>
              <a:t>0.587</a:t>
            </a:r>
            <a:endParaRPr lang="en-GB" dirty="0" smtClean="0"/>
          </a:p>
          <a:p>
            <a:r>
              <a:rPr lang="en-GB" dirty="0" smtClean="0"/>
              <a:t>6Q</a:t>
            </a:r>
            <a:r>
              <a:rPr lang="en-GB" baseline="-25000" dirty="0" smtClean="0"/>
              <a:t>y</a:t>
            </a:r>
            <a:r>
              <a:rPr lang="en-GB" dirty="0" smtClean="0"/>
              <a:t> = </a:t>
            </a:r>
            <a:r>
              <a:rPr lang="en-GB" dirty="0" smtClean="0"/>
              <a:t>0.175</a:t>
            </a:r>
            <a:endParaRPr lang="en-GB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5496" y="2132856"/>
            <a:ext cx="1800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FFAG was aligned for 72MeV </a:t>
            </a:r>
            <a:r>
              <a:rPr lang="en-GB" dirty="0" err="1" smtClean="0"/>
              <a:t>k.e</a:t>
            </a:r>
            <a:r>
              <a:rPr lang="en-GB" dirty="0" smtClean="0"/>
              <a:t>. but ATF could only do 70.489MeV</a:t>
            </a:r>
          </a:p>
          <a:p>
            <a:endParaRPr lang="en-GB" dirty="0"/>
          </a:p>
          <a:p>
            <a:r>
              <a:rPr lang="en-GB" dirty="0" smtClean="0"/>
              <a:t>Accepted results taking energy error into account in tracking (hence rightward shift)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2051720" y="1414135"/>
            <a:ext cx="3448000" cy="2312189"/>
            <a:chOff x="2051720" y="1414135"/>
            <a:chExt cx="3448000" cy="2312189"/>
          </a:xfrm>
        </p:grpSpPr>
        <p:sp>
          <p:nvSpPr>
            <p:cNvPr id="14" name="TextBox 13"/>
            <p:cNvSpPr txBox="1"/>
            <p:nvPr/>
          </p:nvSpPr>
          <p:spPr>
            <a:xfrm>
              <a:off x="205172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POP10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POP11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51720" y="3356992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FFAG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83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X,Y Scan at </a:t>
            </a:r>
            <a:r>
              <a:rPr lang="en-GB" dirty="0" smtClean="0"/>
              <a:t>24MeV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20" y="1412776"/>
            <a:ext cx="5056561" cy="56886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236296" y="1268760"/>
            <a:ext cx="107112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Jun 23, </a:t>
            </a:r>
            <a:r>
              <a:rPr lang="en-GB" sz="1200" dirty="0" smtClean="0"/>
              <a:t>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6297" y="2132856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Tracking model:</a:t>
            </a:r>
          </a:p>
          <a:p>
            <a:r>
              <a:rPr lang="en-GB" dirty="0" err="1" smtClean="0"/>
              <a:t>Q</a:t>
            </a:r>
            <a:r>
              <a:rPr lang="en-GB" baseline="-25000" dirty="0" err="1" smtClean="0"/>
              <a:t>x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0.271</a:t>
            </a:r>
            <a:endParaRPr lang="en-GB" dirty="0" smtClean="0"/>
          </a:p>
          <a:p>
            <a:r>
              <a:rPr lang="en-GB" dirty="0" err="1" smtClean="0"/>
              <a:t>Q</a:t>
            </a:r>
            <a:r>
              <a:rPr lang="en-GB" baseline="-25000" dirty="0" err="1" smtClean="0"/>
              <a:t>y</a:t>
            </a:r>
            <a:r>
              <a:rPr lang="en-GB" dirty="0" smtClean="0"/>
              <a:t> = </a:t>
            </a:r>
            <a:r>
              <a:rPr lang="en-GB" dirty="0" smtClean="0"/>
              <a:t>0.212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6Q</a:t>
            </a:r>
            <a:r>
              <a:rPr lang="en-GB" baseline="-25000" dirty="0" smtClean="0"/>
              <a:t>x</a:t>
            </a:r>
            <a:r>
              <a:rPr lang="en-GB" dirty="0" smtClean="0"/>
              <a:t> = </a:t>
            </a:r>
            <a:r>
              <a:rPr lang="en-GB" dirty="0" smtClean="0"/>
              <a:t>1.629</a:t>
            </a:r>
            <a:endParaRPr lang="en-GB" dirty="0" smtClean="0"/>
          </a:p>
          <a:p>
            <a:r>
              <a:rPr lang="en-GB" dirty="0" smtClean="0"/>
              <a:t>6Q</a:t>
            </a:r>
            <a:r>
              <a:rPr lang="en-GB" baseline="-25000" dirty="0" smtClean="0"/>
              <a:t>y</a:t>
            </a:r>
            <a:r>
              <a:rPr lang="en-GB" dirty="0" smtClean="0"/>
              <a:t> = </a:t>
            </a:r>
            <a:r>
              <a:rPr lang="en-GB" dirty="0" smtClean="0"/>
              <a:t>1.274</a:t>
            </a:r>
            <a:endParaRPr lang="en-GB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5496" y="2132856"/>
            <a:ext cx="1800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At 24MeV and below, the ATF beam becomes much larger due to deceleration in second </a:t>
            </a:r>
            <a:r>
              <a:rPr lang="en-GB" dirty="0" err="1" smtClean="0"/>
              <a:t>linac</a:t>
            </a:r>
            <a:r>
              <a:rPr lang="en-GB" dirty="0" smtClean="0"/>
              <a:t> section</a:t>
            </a:r>
          </a:p>
          <a:p>
            <a:endParaRPr lang="en-GB" dirty="0"/>
          </a:p>
          <a:p>
            <a:r>
              <a:rPr lang="en-GB" dirty="0" smtClean="0"/>
              <a:t>Horizontal scraping on the vacuum pipe is visible on both sides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2051720" y="1414135"/>
            <a:ext cx="3448000" cy="2312189"/>
            <a:chOff x="2051720" y="1414135"/>
            <a:chExt cx="3448000" cy="2312189"/>
          </a:xfrm>
        </p:grpSpPr>
        <p:sp>
          <p:nvSpPr>
            <p:cNvPr id="14" name="TextBox 13"/>
            <p:cNvSpPr txBox="1"/>
            <p:nvPr/>
          </p:nvSpPr>
          <p:spPr>
            <a:xfrm>
              <a:off x="205172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POP10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POP11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51720" y="3356992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FFAG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83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Aligned at 18MeV: Extreme Angle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107112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Jun 28, </a:t>
            </a:r>
            <a:r>
              <a:rPr lang="en-GB" sz="1200" dirty="0" smtClean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18990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Aligned at 18MeV: Kinked Bellows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107112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Jun 28, </a:t>
            </a:r>
            <a:r>
              <a:rPr lang="en-GB" sz="1200" dirty="0" smtClean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1789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X,Y Scan at </a:t>
            </a:r>
            <a:r>
              <a:rPr lang="en-GB" dirty="0" smtClean="0"/>
              <a:t>18MeV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20" y="1412776"/>
            <a:ext cx="5056561" cy="56886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236296" y="1268760"/>
            <a:ext cx="93487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 3, </a:t>
            </a:r>
            <a:r>
              <a:rPr lang="en-GB" sz="1200" dirty="0" smtClean="0"/>
              <a:t>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6297" y="2132856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Tracking model:</a:t>
            </a:r>
          </a:p>
          <a:p>
            <a:r>
              <a:rPr lang="en-GB" dirty="0" err="1" smtClean="0"/>
              <a:t>Q</a:t>
            </a:r>
            <a:r>
              <a:rPr lang="en-GB" baseline="-25000" dirty="0" err="1" smtClean="0"/>
              <a:t>x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0.411</a:t>
            </a:r>
            <a:endParaRPr lang="en-GB" dirty="0" smtClean="0"/>
          </a:p>
          <a:p>
            <a:r>
              <a:rPr lang="en-GB" dirty="0" err="1" smtClean="0"/>
              <a:t>Q</a:t>
            </a:r>
            <a:r>
              <a:rPr lang="en-GB" baseline="-25000" dirty="0" err="1" smtClean="0"/>
              <a:t>y</a:t>
            </a:r>
            <a:r>
              <a:rPr lang="en-GB" dirty="0" smtClean="0"/>
              <a:t> = </a:t>
            </a:r>
            <a:r>
              <a:rPr lang="en-GB" dirty="0" smtClean="0"/>
              <a:t>0.312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6Q</a:t>
            </a:r>
            <a:r>
              <a:rPr lang="en-GB" baseline="-25000" dirty="0" smtClean="0"/>
              <a:t>x</a:t>
            </a:r>
            <a:r>
              <a:rPr lang="en-GB" dirty="0" smtClean="0"/>
              <a:t> = </a:t>
            </a:r>
            <a:r>
              <a:rPr lang="en-GB" dirty="0" smtClean="0"/>
              <a:t>2.463</a:t>
            </a:r>
            <a:endParaRPr lang="en-GB" dirty="0" smtClean="0"/>
          </a:p>
          <a:p>
            <a:r>
              <a:rPr lang="en-GB" dirty="0" smtClean="0"/>
              <a:t>6Q</a:t>
            </a:r>
            <a:r>
              <a:rPr lang="en-GB" baseline="-25000" dirty="0" smtClean="0"/>
              <a:t>y</a:t>
            </a:r>
            <a:r>
              <a:rPr lang="en-GB" dirty="0" smtClean="0"/>
              <a:t> = </a:t>
            </a:r>
            <a:r>
              <a:rPr lang="en-GB" dirty="0" smtClean="0"/>
              <a:t>1.871</a:t>
            </a:r>
            <a:endParaRPr lang="en-GB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5496" y="2132856"/>
            <a:ext cx="1800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Beam got through once again showing X scraping </a:t>
            </a:r>
            <a:r>
              <a:rPr lang="en-GB" dirty="0" smtClean="0"/>
              <a:t>on both sides, but with different vertical phase advance</a:t>
            </a:r>
          </a:p>
          <a:p>
            <a:endParaRPr lang="en-GB" dirty="0"/>
          </a:p>
          <a:p>
            <a:r>
              <a:rPr lang="en-GB" dirty="0" smtClean="0"/>
              <a:t>Experiment complete!</a:t>
            </a:r>
          </a:p>
          <a:p>
            <a:endParaRPr lang="en-GB" dirty="0"/>
          </a:p>
          <a:p>
            <a:r>
              <a:rPr lang="en-GB" dirty="0" smtClean="0"/>
              <a:t>Uninstalled by end of July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2051720" y="1414135"/>
            <a:ext cx="3448000" cy="2312189"/>
            <a:chOff x="2051720" y="1414135"/>
            <a:chExt cx="3448000" cy="2312189"/>
          </a:xfrm>
        </p:grpSpPr>
        <p:sp>
          <p:nvSpPr>
            <p:cNvPr id="14" name="TextBox 13"/>
            <p:cNvSpPr txBox="1"/>
            <p:nvPr/>
          </p:nvSpPr>
          <p:spPr>
            <a:xfrm>
              <a:off x="205172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POP10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POP11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51720" y="3356992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FFAG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83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(Almost) all the Data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329183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September 8,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51520" y="5229200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Quad </a:t>
            </a:r>
            <a:r>
              <a:rPr lang="en-GB" dirty="0"/>
              <a:t>scan is not on this </a:t>
            </a:r>
            <a:r>
              <a:rPr lang="en-GB" dirty="0" smtClean="0"/>
              <a:t>plot</a:t>
            </a:r>
          </a:p>
          <a:p>
            <a:endParaRPr lang="en-GB" dirty="0"/>
          </a:p>
          <a:p>
            <a:r>
              <a:rPr lang="en-GB" dirty="0" smtClean="0"/>
              <a:t>Torrent </a:t>
            </a:r>
            <a:r>
              <a:rPr lang="en-GB" dirty="0"/>
              <a:t>of the results is available at </a:t>
            </a:r>
            <a:r>
              <a:rPr lang="en-GB" dirty="0">
                <a:hlinkClick r:id="rId3"/>
              </a:rPr>
              <a:t>http://stephenbrooks.org/ap/ATF-FFAG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140348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(5 energies)*(8 scans)*(31–121 points)*(3 screens)*(3–5 pulses) = 25113 images</a:t>
            </a:r>
          </a:p>
        </p:txBody>
      </p:sp>
    </p:spTree>
    <p:extLst>
      <p:ext uri="{BB962C8B-B14F-4D97-AF65-F5344CB8AC3E}">
        <p14:creationId xmlns:p14="http://schemas.microsoft.com/office/powerpoint/2010/main" val="23021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All Energies Phase Advance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345"/>
            <a:ext cx="9144000" cy="482767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597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2"/>
            <a:ext cx="9144522" cy="685839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995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54MeV Results vs. Raw Tracking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009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Input Camera Roll Angle Correction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Looks better, has some offset.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Tracking </a:t>
            </a:r>
            <a:r>
              <a:rPr lang="en-GB" dirty="0"/>
              <a:t>of (</a:t>
            </a:r>
            <a:r>
              <a:rPr lang="en-GB" dirty="0" err="1"/>
              <a:t>x,x</a:t>
            </a:r>
            <a:r>
              <a:rPr lang="en-GB" dirty="0"/>
              <a:t>’) Offsets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Trajectories </a:t>
            </a:r>
            <a:r>
              <a:rPr lang="en-GB" dirty="0"/>
              <a:t>have been magnified transversely by 16x for </a:t>
            </a:r>
            <a:r>
              <a:rPr lang="en-GB" dirty="0" smtClean="0"/>
              <a:t>visibility</a:t>
            </a:r>
            <a:endParaRPr lang="en-GB" dirty="0"/>
          </a:p>
        </p:txBody>
      </p:sp>
      <p:pic>
        <p:nvPicPr>
          <p:cNvPr id="9" name="Content Placeholder 6" descr="D:\sbrooks\report\Proposals\2016-ATF_FFAG\ATF-FFAG_Cell_1mm_d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" y="3212976"/>
            <a:ext cx="4572000" cy="29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sbrooks\report\Proposals\2016-ATF_FFAG\ATF-FFAG_Cell_10mrad_d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35" y="3212976"/>
            <a:ext cx="4601552" cy="2974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699792" y="3356992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x</a:t>
            </a:r>
            <a:r>
              <a:rPr lang="en-GB" baseline="-25000" dirty="0" err="1" smtClean="0">
                <a:solidFill>
                  <a:schemeClr val="bg1"/>
                </a:solidFill>
              </a:rPr>
              <a:t>in</a:t>
            </a:r>
            <a:r>
              <a:rPr lang="en-GB" dirty="0" smtClean="0">
                <a:solidFill>
                  <a:schemeClr val="bg1"/>
                </a:solidFill>
              </a:rPr>
              <a:t> ±1mm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0312" y="3356992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x’</a:t>
            </a:r>
            <a:r>
              <a:rPr lang="en-GB" baseline="-25000" dirty="0" err="1" smtClean="0">
                <a:solidFill>
                  <a:schemeClr val="bg1"/>
                </a:solidFill>
              </a:rPr>
              <a:t>in</a:t>
            </a:r>
            <a:r>
              <a:rPr lang="en-GB" dirty="0" smtClean="0">
                <a:solidFill>
                  <a:schemeClr val="bg1"/>
                </a:solidFill>
              </a:rPr>
              <a:t> ±10mrad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Fitting X,Y Offset at Output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Required shift: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(1.84,0.38)mm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Evidence of Camera Roll Angle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These scan patterns formed by energising the same corrector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  <p:pic>
        <p:nvPicPr>
          <p:cNvPr id="9218" name="Picture 2" descr="D:\sbrooks\report\Proposals\2016-ATF_FFAG\analysis\tech\collages\54MeV_xy2scan_POP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5040000" cy="378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4000" y="2637035"/>
            <a:ext cx="5040000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018771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Could also be mirror angle errors (multiple mirrors also involved)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225724" y="3508628"/>
            <a:ext cx="1944216" cy="1944216"/>
            <a:chOff x="3580793" y="3887760"/>
            <a:chExt cx="1944216" cy="1944216"/>
          </a:xfrm>
        </p:grpSpPr>
        <p:grpSp>
          <p:nvGrpSpPr>
            <p:cNvPr id="20" name="Group 19"/>
            <p:cNvGrpSpPr/>
            <p:nvPr/>
          </p:nvGrpSpPr>
          <p:grpSpPr>
            <a:xfrm>
              <a:off x="4211960" y="3887760"/>
              <a:ext cx="340941" cy="1944216"/>
              <a:chOff x="1047467" y="3284984"/>
              <a:chExt cx="340941" cy="1944216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rot="16200000">
                <a:off x="416300" y="4257092"/>
                <a:ext cx="1944216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1047467" y="3284984"/>
                <a:ext cx="340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y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580793" y="4871630"/>
              <a:ext cx="1944216" cy="369332"/>
              <a:chOff x="1388408" y="5229200"/>
              <a:chExt cx="1944216" cy="369332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1388408" y="5229200"/>
                <a:ext cx="1944216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2991683" y="5229200"/>
                <a:ext cx="340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x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152400" y="27089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POP10 est</a:t>
            </a:r>
            <a:r>
              <a:rPr lang="en-GB" dirty="0" smtClean="0">
                <a:solidFill>
                  <a:schemeClr val="bg1"/>
                </a:solidFill>
              </a:rPr>
              <a:t>imated 2.6° clockwise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36840" y="2708920"/>
            <a:ext cx="390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POP11 est</a:t>
            </a:r>
            <a:r>
              <a:rPr lang="en-GB" dirty="0" smtClean="0">
                <a:solidFill>
                  <a:schemeClr val="bg1"/>
                </a:solidFill>
              </a:rPr>
              <a:t>imated 3° anticlockwise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046068" y="3693470"/>
            <a:ext cx="1944216" cy="1944216"/>
            <a:chOff x="3580793" y="3887760"/>
            <a:chExt cx="1944216" cy="1944216"/>
          </a:xfrm>
        </p:grpSpPr>
        <p:grpSp>
          <p:nvGrpSpPr>
            <p:cNvPr id="32" name="Group 31"/>
            <p:cNvGrpSpPr/>
            <p:nvPr/>
          </p:nvGrpSpPr>
          <p:grpSpPr>
            <a:xfrm>
              <a:off x="4211960" y="3887760"/>
              <a:ext cx="340941" cy="1944216"/>
              <a:chOff x="1047467" y="3284984"/>
              <a:chExt cx="340941" cy="1944216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rot="16200000">
                <a:off x="416300" y="4257092"/>
                <a:ext cx="1944216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047467" y="3284984"/>
                <a:ext cx="340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y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580793" y="4871630"/>
              <a:ext cx="1944216" cy="369332"/>
              <a:chOff x="1388408" y="5229200"/>
              <a:chExt cx="1944216" cy="369332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>
                <a:off x="1388408" y="5229200"/>
                <a:ext cx="1944216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2991683" y="5229200"/>
                <a:ext cx="340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x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96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36MeV Results </a:t>
            </a:r>
            <a:r>
              <a:rPr lang="en-GB" dirty="0"/>
              <a:t>vs. Raw Tracking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093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Input Camera Roll Angle Correction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4536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“Perspective” nonlinearity reproduced.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Looks like offset</a:t>
            </a:r>
          </a:p>
          <a:p>
            <a:r>
              <a:rPr lang="en-GB" dirty="0">
                <a:solidFill>
                  <a:schemeClr val="bg1"/>
                </a:solidFill>
              </a:rPr>
              <a:t>c</a:t>
            </a:r>
            <a:r>
              <a:rPr lang="en-GB" dirty="0" smtClean="0">
                <a:solidFill>
                  <a:schemeClr val="bg1"/>
                </a:solidFill>
              </a:rPr>
              <a:t>ould be at start</a:t>
            </a:r>
          </a:p>
          <a:p>
            <a:r>
              <a:rPr lang="en-GB" dirty="0">
                <a:solidFill>
                  <a:schemeClr val="bg1"/>
                </a:solidFill>
              </a:rPr>
              <a:t>o</a:t>
            </a:r>
            <a:r>
              <a:rPr lang="en-GB" dirty="0" smtClean="0">
                <a:solidFill>
                  <a:schemeClr val="bg1"/>
                </a:solidFill>
              </a:rPr>
              <a:t>f beamline not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end.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NB: input positions measured relative to </a:t>
            </a:r>
            <a:r>
              <a:rPr lang="en-GB" dirty="0" err="1" smtClean="0">
                <a:solidFill>
                  <a:schemeClr val="bg1"/>
                </a:solidFill>
              </a:rPr>
              <a:t>HeNe</a:t>
            </a:r>
            <a:r>
              <a:rPr lang="en-GB" dirty="0" smtClean="0">
                <a:solidFill>
                  <a:schemeClr val="bg1"/>
                </a:solidFill>
              </a:rPr>
              <a:t> laser, which has thermal drifts, not necessarily actual axis of ATF beamline…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Fitting X,Y Offset at Output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6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Required shift: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(-3.96,0.21)mm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2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2"/>
            <a:ext cx="9144522" cy="685839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56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70MeV Results vs. Tracking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90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Fitting X,Y Offset at Output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6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Required shift: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(3.15,-0.09)mm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8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24MeV Results </a:t>
            </a:r>
            <a:r>
              <a:rPr lang="en-GB" dirty="0"/>
              <a:t>vs. </a:t>
            </a:r>
            <a:r>
              <a:rPr lang="en-GB" dirty="0" smtClean="0"/>
              <a:t>Tracking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6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Seems to be at an X focus.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Tracking has different s</a:t>
            </a:r>
            <a:r>
              <a:rPr lang="en-GB" dirty="0" smtClean="0">
                <a:solidFill>
                  <a:schemeClr val="bg1"/>
                </a:solidFill>
              </a:rPr>
              <a:t>ign of X movement, but </a:t>
            </a:r>
            <a:r>
              <a:rPr lang="en-GB" dirty="0" smtClean="0">
                <a:solidFill>
                  <a:schemeClr val="bg1"/>
                </a:solidFill>
              </a:rPr>
              <a:t>near zero in either case.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2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18MeV Results </a:t>
            </a:r>
            <a:r>
              <a:rPr lang="en-GB" dirty="0"/>
              <a:t>vs. </a:t>
            </a:r>
            <a:r>
              <a:rPr lang="en-GB" dirty="0" smtClean="0"/>
              <a:t>“Tracking”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6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2952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Tracking went wrong with measured centroids (particles falling out of </a:t>
            </a:r>
            <a:r>
              <a:rPr lang="en-GB" dirty="0" err="1" smtClean="0">
                <a:solidFill>
                  <a:schemeClr val="bg1"/>
                </a:solidFill>
              </a:rPr>
              <a:t>fieldmap</a:t>
            </a:r>
            <a:r>
              <a:rPr lang="en-GB" dirty="0" smtClean="0">
                <a:solidFill>
                  <a:schemeClr val="bg1"/>
                </a:solidFill>
              </a:rPr>
              <a:t>?)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Probably need to apply input shift in order to make the tracked particles go through (white dot is periodic orbit).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2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NS-FFAG Beamline Parameters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0673703"/>
              </p:ext>
            </p:extLst>
          </p:nvPr>
        </p:nvGraphicFramePr>
        <p:xfrm>
          <a:off x="467544" y="1412776"/>
          <a:ext cx="8229600" cy="4834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Parameter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Value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Units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25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Particle species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Electron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600">
                        <a:effectLst/>
                        <a:latin typeface="Calibri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Energy range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18-72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MeV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Cell Length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0.234301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Cell Angle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6.666…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degrees (54 per turn)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 = avg. radius of curvature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2.01367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Max orbit excursion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18.21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mm (from circle radius R)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Tune range per cell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Q</a:t>
                      </a:r>
                      <a:r>
                        <a:rPr lang="en-GB" sz="1600" baseline="-25000" dirty="0" smtClean="0">
                          <a:effectLst/>
                        </a:rPr>
                        <a:t>y,72</a:t>
                      </a:r>
                      <a:r>
                        <a:rPr lang="en-GB" sz="1600" dirty="0" smtClean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= </a:t>
                      </a:r>
                      <a:r>
                        <a:rPr lang="en-GB" sz="1600" dirty="0" smtClean="0">
                          <a:effectLst/>
                        </a:rPr>
                        <a:t>0.029, Q</a:t>
                      </a:r>
                      <a:r>
                        <a:rPr lang="en-GB" sz="1600" baseline="-25000" dirty="0" smtClean="0">
                          <a:effectLst/>
                        </a:rPr>
                        <a:t>x,18</a:t>
                      </a:r>
                      <a:r>
                        <a:rPr lang="en-GB" sz="1600" dirty="0" smtClean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= </a:t>
                      </a:r>
                      <a:r>
                        <a:rPr lang="en-GB" sz="1600" dirty="0" smtClean="0">
                          <a:effectLst/>
                        </a:rPr>
                        <a:t>0.411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cycles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Cell lattice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halfD2, QF, D1, BD, halfD2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600">
                        <a:effectLst/>
                        <a:latin typeface="Calibri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Drift lengths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D1 = </a:t>
                      </a:r>
                      <a:r>
                        <a:rPr lang="en-GB" sz="1600" dirty="0" smtClean="0">
                          <a:effectLst/>
                        </a:rPr>
                        <a:t>57.35</a:t>
                      </a:r>
                      <a:r>
                        <a:rPr lang="en-GB" sz="1600" dirty="0">
                          <a:effectLst/>
                        </a:rPr>
                        <a:t>, D2 = </a:t>
                      </a:r>
                      <a:r>
                        <a:rPr lang="en-GB" sz="1600" dirty="0" smtClean="0">
                          <a:effectLst/>
                        </a:rPr>
                        <a:t>57.65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Number of cells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600">
                        <a:effectLst/>
                        <a:latin typeface="Calibri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Total length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1.40581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Total angle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degrees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890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18MeV with Input Shift (arbitrary)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6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2952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Picked a beam that got through and applied an input shift to put it on the closed orbit.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Required shift: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(-2.60,-2.65)mm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18MeV with Input Shift (no FM)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6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2952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Replaced OPERA-3D </a:t>
            </a:r>
            <a:r>
              <a:rPr lang="en-GB" dirty="0" err="1" smtClean="0">
                <a:solidFill>
                  <a:schemeClr val="bg1"/>
                </a:solidFill>
              </a:rPr>
              <a:t>fieldmaps</a:t>
            </a:r>
            <a:r>
              <a:rPr lang="en-GB" dirty="0" smtClean="0">
                <a:solidFill>
                  <a:schemeClr val="bg1"/>
                </a:solidFill>
              </a:rPr>
              <a:t> by Muon1 soft-edge field model.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Much better!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Should check not going out of bounds in </a:t>
            </a:r>
            <a:r>
              <a:rPr lang="en-GB" dirty="0" err="1" smtClean="0">
                <a:solidFill>
                  <a:schemeClr val="bg1"/>
                </a:solidFill>
              </a:rPr>
              <a:t>fieldmaps</a:t>
            </a:r>
            <a:r>
              <a:rPr lang="en-GB" dirty="0" smtClean="0">
                <a:solidFill>
                  <a:schemeClr val="bg1"/>
                </a:solidFill>
              </a:rPr>
              <a:t> or something.</a:t>
            </a:r>
          </a:p>
        </p:txBody>
      </p:sp>
    </p:spTree>
    <p:extLst>
      <p:ext uri="{BB962C8B-B14F-4D97-AF65-F5344CB8AC3E}">
        <p14:creationId xmlns:p14="http://schemas.microsoft.com/office/powerpoint/2010/main" val="286032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Transfer Matrix XX Element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42</a:t>
            </a:fld>
            <a:endParaRPr lang="en-GB" alt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157400"/>
            <a:ext cx="7200000" cy="522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82912" y="5172432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“Measurement” is just taking the difference of a pair of centroids in the good area of the scan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87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Transfer Matrix YY Element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43</a:t>
            </a:fld>
            <a:endParaRPr lang="en-GB" alt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157400"/>
            <a:ext cx="7200000" cy="522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97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 Code, Open Data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44</a:t>
            </a:fld>
            <a:endParaRPr lang="en-GB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04" y="1430288"/>
            <a:ext cx="47371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339141"/>
              </p:ext>
            </p:extLst>
          </p:nvPr>
        </p:nvGraphicFramePr>
        <p:xfrm>
          <a:off x="1446250" y="1700808"/>
          <a:ext cx="8509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7" name="Packager Shell Object" showAsIcon="1" r:id="rId4" imgW="850680" imgH="863640" progId="Package">
                  <p:embed/>
                </p:oleObj>
              </mc:Choice>
              <mc:Fallback>
                <p:oleObj name="Packager Shell Object" showAsIcon="1" r:id="rId4" imgW="85068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6250" y="1700808"/>
                        <a:ext cx="8509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779042"/>
              </p:ext>
            </p:extLst>
          </p:nvPr>
        </p:nvGraphicFramePr>
        <p:xfrm>
          <a:off x="1395450" y="2996952"/>
          <a:ext cx="9525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" name="Packager Shell Object" showAsIcon="1" r:id="rId6" imgW="952560" imgH="863640" progId="Package">
                  <p:embed/>
                </p:oleObj>
              </mc:Choice>
              <mc:Fallback>
                <p:oleObj name="Packager Shell Object" showAsIcon="1" r:id="rId6" imgW="95256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95450" y="2996952"/>
                        <a:ext cx="9525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7544" y="4244895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Torrent of the results is available at </a:t>
            </a:r>
            <a:r>
              <a:rPr lang="en-GB" dirty="0">
                <a:hlinkClick r:id="rId8"/>
              </a:rPr>
              <a:t>http://stephenbrooks.org/ap/ATF-FFAG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4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 &amp; Future Plans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en-GB" dirty="0" smtClean="0"/>
              <a:t>Beam has turned a nontrivial angle (40°) in six cells of a non-scaling </a:t>
            </a:r>
            <a:r>
              <a:rPr lang="en-GB" dirty="0" smtClean="0"/>
              <a:t>FFAG</a:t>
            </a:r>
            <a:endParaRPr lang="en-GB" dirty="0"/>
          </a:p>
          <a:p>
            <a:pPr lvl="1"/>
            <a:r>
              <a:rPr lang="en-GB" dirty="0" smtClean="0"/>
              <a:t>Over a 3.8x momentum range (NS-FFAG record)</a:t>
            </a:r>
          </a:p>
          <a:p>
            <a:pPr lvl="1"/>
            <a:r>
              <a:rPr lang="en-GB" dirty="0" smtClean="0"/>
              <a:t>At an energy of up </a:t>
            </a:r>
            <a:r>
              <a:rPr lang="en-GB" dirty="0"/>
              <a:t>to 70MeV (NS-FFAG record)</a:t>
            </a:r>
            <a:endParaRPr lang="en-GB" dirty="0" smtClean="0"/>
          </a:p>
          <a:p>
            <a:pPr lvl="1"/>
            <a:r>
              <a:rPr lang="en-GB" dirty="0" smtClean="0"/>
              <a:t>Using compact permanent magnet technology</a:t>
            </a:r>
            <a:endParaRPr lang="en-GB" dirty="0" smtClean="0"/>
          </a:p>
          <a:p>
            <a:r>
              <a:rPr lang="en-GB" dirty="0" smtClean="0"/>
              <a:t>No highly nonlinear aberrations </a:t>
            </a:r>
            <a:r>
              <a:rPr lang="en-GB" dirty="0" smtClean="0"/>
              <a:t>seen</a:t>
            </a:r>
          </a:p>
          <a:p>
            <a:pPr lvl="1"/>
            <a:r>
              <a:rPr lang="en-GB" dirty="0" smtClean="0"/>
              <a:t>More data processing needed to get good fit to tracking at lower energies</a:t>
            </a:r>
          </a:p>
          <a:p>
            <a:r>
              <a:rPr lang="en-GB" dirty="0" smtClean="0"/>
              <a:t>Demonstrates technology fo</a:t>
            </a:r>
            <a:r>
              <a:rPr lang="en-GB" dirty="0" smtClean="0"/>
              <a:t>r CBETA and more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20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NS-FFAG Livingstone Plot?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46</a:t>
            </a:fld>
            <a:endParaRPr lang="en-GB" alt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229408"/>
            <a:ext cx="7200000" cy="522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3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486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Input/Output</a:t>
            </a:r>
            <a:r>
              <a:rPr lang="en-GB" dirty="0" smtClean="0"/>
              <a:t> Position at 54MeV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48</a:t>
            </a:fld>
            <a:endParaRPr lang="en-GB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198024"/>
            <a:ext cx="4500000" cy="326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98101"/>
            <a:ext cx="4500000" cy="326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4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Input/Output</a:t>
            </a:r>
            <a:r>
              <a:rPr lang="en-GB" dirty="0" smtClean="0"/>
              <a:t> Position at 36MeV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49</a:t>
            </a:fld>
            <a:endParaRPr lang="en-GB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4" y="2197244"/>
            <a:ext cx="4500000" cy="326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44" y="2197321"/>
            <a:ext cx="4500000" cy="326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6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EMMA Comparison (pros and cons)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586631"/>
              </p:ext>
            </p:extLst>
          </p:nvPr>
        </p:nvGraphicFramePr>
        <p:xfrm>
          <a:off x="457200" y="1600200"/>
          <a:ext cx="82296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effectLst/>
                        </a:rPr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EMMA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ATF-FFAG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Units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10.0–20.0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18.0</a:t>
                      </a:r>
                      <a:r>
                        <a:rPr lang="en-GB" dirty="0" smtClean="0"/>
                        <a:t>–</a:t>
                      </a:r>
                      <a:r>
                        <a:rPr lang="en-GB" dirty="0" smtClean="0"/>
                        <a:t>70.489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MeV kinetic</a:t>
                      </a:r>
                      <a:r>
                        <a:rPr lang="en-GB" baseline="0" dirty="0" smtClean="0"/>
                        <a:t> energy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Momentum</a:t>
                      </a:r>
                      <a:r>
                        <a:rPr lang="en-GB" baseline="0" dirty="0" smtClean="0"/>
                        <a:t> ratio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1.952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3.837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×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effectLst/>
                        </a:rPr>
                        <a:t>Radius of curvature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2.63720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2.01367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Effective avg. dipole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0.02593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0.11761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Total angle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360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degrees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Operation mode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Storage</a:t>
                      </a:r>
                      <a:r>
                        <a:rPr lang="en-GB" baseline="0" dirty="0" smtClean="0"/>
                        <a:t> ring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Transfer</a:t>
                      </a:r>
                      <a:r>
                        <a:rPr lang="en-GB" baseline="0" dirty="0" smtClean="0"/>
                        <a:t> line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Acceleration</a:t>
                      </a:r>
                      <a:r>
                        <a:rPr lang="en-GB" baseline="0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Yes</a:t>
                      </a:r>
                      <a:r>
                        <a:rPr lang="en-GB" baseline="0" dirty="0" smtClean="0"/>
                        <a:t> (lots!)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Lattice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Doublet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Very</a:t>
                      </a:r>
                      <a:r>
                        <a:rPr lang="en-GB" baseline="0" dirty="0" smtClean="0"/>
                        <a:t> close to FODO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Cell length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0.394524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0.234301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Cells per turn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54 (extrapolated)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Length built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16.57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1.40581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236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Geese on Shielding at 36MeV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7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50</a:t>
            </a:fld>
            <a:endParaRPr lang="en-GB" altLang="en-US"/>
          </a:p>
        </p:txBody>
      </p:sp>
      <p:sp>
        <p:nvSpPr>
          <p:cNvPr id="9" name="TextBox 8"/>
          <p:cNvSpPr txBox="1"/>
          <p:nvPr/>
        </p:nvSpPr>
        <p:spPr>
          <a:xfrm>
            <a:off x="7236296" y="1268760"/>
            <a:ext cx="110299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May </a:t>
            </a:r>
            <a:r>
              <a:rPr lang="en-GB" sz="1200" dirty="0" smtClean="0"/>
              <a:t>11, </a:t>
            </a:r>
            <a:r>
              <a:rPr lang="en-GB" sz="1200" dirty="0" smtClean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59662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24MeV Results </a:t>
            </a:r>
            <a:r>
              <a:rPr lang="en-GB" dirty="0"/>
              <a:t>vs. </a:t>
            </a:r>
            <a:r>
              <a:rPr lang="en-GB" dirty="0" smtClean="0"/>
              <a:t>Tracking (no FM)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6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51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Replaced OPERA-3D </a:t>
            </a:r>
            <a:r>
              <a:rPr lang="en-GB" dirty="0" err="1">
                <a:solidFill>
                  <a:schemeClr val="bg1"/>
                </a:solidFill>
              </a:rPr>
              <a:t>fieldmaps</a:t>
            </a:r>
            <a:r>
              <a:rPr lang="en-GB" dirty="0">
                <a:solidFill>
                  <a:schemeClr val="bg1"/>
                </a:solidFill>
              </a:rPr>
              <a:t> by Muon1 soft-edge field model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X movement has right sign.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0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Stephen Brooks, FFAG 2017 Workshop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52</a:t>
            </a:fld>
            <a:endParaRPr lang="en-GB" altLang="en-US"/>
          </a:p>
        </p:txBody>
      </p:sp>
      <p:pic>
        <p:nvPicPr>
          <p:cNvPr id="5123" name="Picture 3" descr="D:\sbrooks\miscpapers\IPAC17photos\WP_20170520_12_05_42_Pr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50050"/>
            <a:ext cx="2520000" cy="169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sbrooks\miscpapers\IPAC17photos\WP_20170517_12_57_24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24" y="4677740"/>
            <a:ext cx="2520000" cy="141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sbrooks\miscpapers\IPAC17photos\WP_20170516_13_05_09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77740"/>
            <a:ext cx="2520000" cy="141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sbrooks\miscpapers\IPAC17photos\WP_20170515_13_02_11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36389" y="2336219"/>
            <a:ext cx="487122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sbrooks\miscpapers\IPAC17photos\WP_20170515_20_29_58_Pr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6" y="3140968"/>
            <a:ext cx="2520000" cy="141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sbrooks\miscpapers\IPAC17photos\WP_20170516_17_15_42_Pr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48" y="3179193"/>
            <a:ext cx="2520000" cy="141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sbrooks\miscpapers\IPAC17photos\WP_20170516_17_12_06_Pr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4"/>
          <a:stretch/>
        </p:blipFill>
        <p:spPr bwMode="auto">
          <a:xfrm rot="5400000">
            <a:off x="5532224" y="1523383"/>
            <a:ext cx="2136604" cy="141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sbrooks\miscpapers\IPAC17photos\WP_20170516_17_33_19_Pr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6" y="1587731"/>
            <a:ext cx="2520000" cy="141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sbrooks\miscpapers\IPAC17photos\WP_20170516_17_25_57_Pr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2"/>
          <a:stretch/>
        </p:blipFill>
        <p:spPr bwMode="auto">
          <a:xfrm rot="5400000">
            <a:off x="1705163" y="4507055"/>
            <a:ext cx="2275521" cy="141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interesting stuff at IPAC’17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23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Compensating for Output Offset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53</a:t>
            </a:fld>
            <a:endParaRPr lang="en-GB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22" y="1600200"/>
            <a:ext cx="62363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2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Errors vs. Tracking, Output Offset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54</a:t>
            </a:fld>
            <a:endParaRPr lang="en-GB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22" y="1600200"/>
            <a:ext cx="62363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64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Best Fit X,Y Offsets at Output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55</a:t>
            </a:fld>
            <a:endParaRPr lang="en-GB" alt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22" y="1600200"/>
            <a:ext cx="62363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36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Best Fit X,Y Offsets at Output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56</a:t>
            </a:fld>
            <a:endParaRPr lang="en-GB" alt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22" y="1600200"/>
            <a:ext cx="62363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5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Matched Orbits through </a:t>
            </a:r>
            <a:r>
              <a:rPr lang="en-GB" dirty="0" err="1" smtClean="0"/>
              <a:t>Fieldmaps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827"/>
            <a:ext cx="9144000" cy="5143501"/>
          </a:xfrm>
        </p:spPr>
      </p:pic>
      <p:sp>
        <p:nvSpPr>
          <p:cNvPr id="8" name="TextBox 7"/>
          <p:cNvSpPr txBox="1"/>
          <p:nvPr/>
        </p:nvSpPr>
        <p:spPr>
          <a:xfrm>
            <a:off x="251520" y="1545759"/>
            <a:ext cx="1696298" cy="27699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B050"/>
                </a:solidFill>
              </a:rPr>
              <a:t>18</a:t>
            </a:r>
            <a:r>
              <a:rPr lang="en-GB" sz="1200" dirty="0" smtClean="0">
                <a:solidFill>
                  <a:schemeClr val="bg1"/>
                </a:solidFill>
              </a:rPr>
              <a:t>, </a:t>
            </a:r>
            <a:r>
              <a:rPr lang="en-GB" sz="1200" dirty="0" smtClean="0">
                <a:solidFill>
                  <a:srgbClr val="92D050"/>
                </a:solidFill>
              </a:rPr>
              <a:t>24</a:t>
            </a:r>
            <a:r>
              <a:rPr lang="en-GB" sz="1200" dirty="0" smtClean="0">
                <a:solidFill>
                  <a:schemeClr val="bg1"/>
                </a:solidFill>
              </a:rPr>
              <a:t>, </a:t>
            </a:r>
            <a:r>
              <a:rPr lang="en-GB" sz="1200" dirty="0" smtClean="0">
                <a:solidFill>
                  <a:srgbClr val="FFC000"/>
                </a:solidFill>
              </a:rPr>
              <a:t>36</a:t>
            </a:r>
            <a:r>
              <a:rPr lang="en-GB" sz="1200" dirty="0" smtClean="0">
                <a:solidFill>
                  <a:schemeClr val="bg1"/>
                </a:solidFill>
              </a:rPr>
              <a:t>, </a:t>
            </a:r>
            <a:r>
              <a:rPr lang="en-GB" sz="1200" dirty="0" smtClean="0">
                <a:solidFill>
                  <a:srgbClr val="FF0000"/>
                </a:solidFill>
              </a:rPr>
              <a:t>54</a:t>
            </a:r>
            <a:r>
              <a:rPr lang="en-GB" sz="1200" dirty="0" smtClean="0">
                <a:solidFill>
                  <a:schemeClr val="bg1"/>
                </a:solidFill>
              </a:rPr>
              <a:t>, </a:t>
            </a:r>
            <a:r>
              <a:rPr lang="en-GB" sz="1200" dirty="0" smtClean="0">
                <a:solidFill>
                  <a:srgbClr val="C000C0"/>
                </a:solidFill>
              </a:rPr>
              <a:t>72</a:t>
            </a:r>
            <a:r>
              <a:rPr lang="en-GB" sz="1200" dirty="0" smtClean="0">
                <a:solidFill>
                  <a:schemeClr val="bg1"/>
                </a:solidFill>
              </a:rPr>
              <a:t>MeV</a:t>
            </a:r>
          </a:p>
        </p:txBody>
      </p:sp>
    </p:spTree>
    <p:extLst>
      <p:ext uri="{BB962C8B-B14F-4D97-AF65-F5344CB8AC3E}">
        <p14:creationId xmlns:p14="http://schemas.microsoft.com/office/powerpoint/2010/main" val="38885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Beams Exit from Periodic Cell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827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21060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620688"/>
            <a:ext cx="3456384" cy="1143000"/>
          </a:xfrm>
        </p:spPr>
        <p:txBody>
          <a:bodyPr/>
          <a:lstStyle/>
          <a:p>
            <a:r>
              <a:rPr lang="en-GB" dirty="0" smtClean="0"/>
              <a:t>Magnet Design and Parameters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93731"/>
              </p:ext>
            </p:extLst>
          </p:nvPr>
        </p:nvGraphicFramePr>
        <p:xfrm>
          <a:off x="457200" y="3004509"/>
          <a:ext cx="8229600" cy="334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0784"/>
                <a:gridCol w="1440160"/>
                <a:gridCol w="1656184"/>
                <a:gridCol w="116247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Parameter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“QF” magnet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“BD” magnet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Units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Length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57.44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61.86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21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Dipole B</a:t>
                      </a:r>
                      <a:r>
                        <a:rPr lang="en-GB" sz="1600" baseline="-25000" dirty="0">
                          <a:effectLst/>
                        </a:rPr>
                        <a:t>y</a:t>
                      </a:r>
                      <a:r>
                        <a:rPr lang="en-GB" sz="1600" dirty="0">
                          <a:effectLst/>
                        </a:rPr>
                        <a:t>(x=0)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-0.37679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17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Quadrupole dB</a:t>
                      </a:r>
                      <a:r>
                        <a:rPr lang="en-GB" sz="1600" baseline="-25000">
                          <a:effectLst/>
                        </a:rPr>
                        <a:t>y</a:t>
                      </a:r>
                      <a:r>
                        <a:rPr lang="en-GB" sz="1600">
                          <a:effectLst/>
                        </a:rPr>
                        <a:t>/dx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-23.624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19.119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T/m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Inner radius (magnet pieces)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37.20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30.70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(shim holder)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34.70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27.60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mm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“Pole-tip” field (magnet pieces)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0.879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(-)0.964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Outer radius (magnet pieces)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62.45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59.43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mm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(tubular support)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76.2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76.2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mm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pic>
        <p:nvPicPr>
          <p:cNvPr id="8" name="Content Placeholder 6" descr="D:\sbrooks\report\2016-1\magnet_Smoothpipe_QF_crop - Copy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3" y="0"/>
            <a:ext cx="3058764" cy="299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6034" y="0"/>
            <a:ext cx="2997966" cy="299796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2545914" y="263340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QF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6034" y="263453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3848" y="2276872"/>
            <a:ext cx="27363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S.J. Brooks, “</a:t>
            </a:r>
            <a:r>
              <a:rPr lang="en-US" sz="1200" dirty="0">
                <a:hlinkClick r:id="rId5" action="ppaction://hlinkfile"/>
              </a:rPr>
              <a:t>Production of Low Cost, High Field Quality </a:t>
            </a:r>
            <a:r>
              <a:rPr lang="en-US" sz="1200" dirty="0" err="1">
                <a:hlinkClick r:id="rId5" action="ppaction://hlinkfile"/>
              </a:rPr>
              <a:t>Halbach</a:t>
            </a:r>
            <a:r>
              <a:rPr lang="en-US" sz="1200" dirty="0">
                <a:hlinkClick r:id="rId5" action="ppaction://hlinkfile"/>
              </a:rPr>
              <a:t> Magnets</a:t>
            </a:r>
            <a:r>
              <a:rPr lang="en-GB" sz="1200" dirty="0" smtClean="0"/>
              <a:t>”, Proc. IPAC’17 </a:t>
            </a:r>
            <a:endParaRPr lang="en-GB" sz="1200" dirty="0" smtClean="0"/>
          </a:p>
        </p:txBody>
      </p:sp>
    </p:spTree>
    <p:extLst>
      <p:ext uri="{BB962C8B-B14F-4D97-AF65-F5344CB8AC3E}">
        <p14:creationId xmlns:p14="http://schemas.microsoft.com/office/powerpoint/2010/main" val="10691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brooks\report\Proposals\2016-ATF_FFAG\WP_20161025_11_53_21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4975" y="898913"/>
            <a:ext cx="410208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FFAG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3573016" cy="357301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Picture 7" descr="D:\sbrooks\miscpapers\FFAG\Cbeta\CBETA_Design_Report\ffag_magnets\figures\halbach\Cbeta_proto_BD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7"/>
          <a:stretch/>
        </p:blipFill>
        <p:spPr bwMode="auto">
          <a:xfrm>
            <a:off x="5868144" y="0"/>
            <a:ext cx="3275856" cy="5063285"/>
          </a:xfrm>
          <a:prstGeom prst="rect">
            <a:avLst/>
          </a:prstGeom>
          <a:noFill/>
          <a:extLst/>
        </p:spPr>
      </p:pic>
      <p:pic>
        <p:nvPicPr>
          <p:cNvPr id="9" name="Content Placeholder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573016"/>
            <a:ext cx="586814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34986" y="5157192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 </a:t>
            </a:r>
            <a:r>
              <a:rPr lang="en-GB" dirty="0" smtClean="0"/>
              <a:t>the magnets had already been built </a:t>
            </a:r>
            <a:r>
              <a:rPr lang="en-GB" dirty="0"/>
              <a:t>as part of CBETA </a:t>
            </a:r>
            <a:r>
              <a:rPr lang="en-GB" dirty="0" smtClean="0"/>
              <a:t>R&amp;D and all have had iron wires inserted.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60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59031</TotalTime>
  <Words>2043</Words>
  <Application>Microsoft Office PowerPoint</Application>
  <PresentationFormat>On-screen Show (4:3)</PresentationFormat>
  <Paragraphs>524</Paragraphs>
  <Slides>56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Office Theme</vt:lpstr>
      <vt:lpstr>1_Office Theme</vt:lpstr>
      <vt:lpstr>Package</vt:lpstr>
      <vt:lpstr>Test of Linear-Field Non-Scaling FFAG Arc with a Wide Energy Range</vt:lpstr>
      <vt:lpstr>Outline of Main Components</vt:lpstr>
      <vt:lpstr>Tracking of (x,x’) Offsets</vt:lpstr>
      <vt:lpstr>NS-FFAG Beamline Parameters</vt:lpstr>
      <vt:lpstr>EMMA Comparison (pros and cons)</vt:lpstr>
      <vt:lpstr>Matched Orbits through Fieldmaps</vt:lpstr>
      <vt:lpstr>Beams Exit from Periodic Cell</vt:lpstr>
      <vt:lpstr>Magnet Design and Parameters</vt:lpstr>
      <vt:lpstr>PowerPoint Presentation</vt:lpstr>
      <vt:lpstr>Radii/Clearances</vt:lpstr>
      <vt:lpstr>Girder and Supports Construction</vt:lpstr>
      <vt:lpstr>Detail: Magnets on the Girder</vt:lpstr>
      <vt:lpstr>Pipe undergoing Leak Check</vt:lpstr>
      <vt:lpstr>Picture of Everyone Standing By It</vt:lpstr>
      <vt:lpstr>First Beam during Fault Studies</vt:lpstr>
      <vt:lpstr>With Survey “Faro Arm” Attached</vt:lpstr>
      <vt:lpstr>Beam X,Y Scan at 54MeV</vt:lpstr>
      <vt:lpstr>Beam X,Y Scan at 36MeV</vt:lpstr>
      <vt:lpstr>Interlude: IPAC’17</vt:lpstr>
      <vt:lpstr>Beam X,Y Scan at 70MeV</vt:lpstr>
      <vt:lpstr>Beam X,Y Scan at 24MeV</vt:lpstr>
      <vt:lpstr>Aligned at 18MeV: Extreme Angle</vt:lpstr>
      <vt:lpstr>Aligned at 18MeV: Kinked Bellows</vt:lpstr>
      <vt:lpstr>Beam X,Y Scan at 18MeV</vt:lpstr>
      <vt:lpstr>(Almost) all the Data</vt:lpstr>
      <vt:lpstr>All Energies Phase Advance</vt:lpstr>
      <vt:lpstr>PowerPoint Presentation</vt:lpstr>
      <vt:lpstr>54MeV Results vs. Raw Tracking</vt:lpstr>
      <vt:lpstr>Input Camera Roll Angle Correction</vt:lpstr>
      <vt:lpstr>Fitting X,Y Offset at Output</vt:lpstr>
      <vt:lpstr>Evidence of Camera Roll Angle</vt:lpstr>
      <vt:lpstr>36MeV Results vs. Raw Tracking</vt:lpstr>
      <vt:lpstr>Input Camera Roll Angle Correction</vt:lpstr>
      <vt:lpstr>Fitting X,Y Offset at Output</vt:lpstr>
      <vt:lpstr>PowerPoint Presentation</vt:lpstr>
      <vt:lpstr>70MeV Results vs. Tracking</vt:lpstr>
      <vt:lpstr>Fitting X,Y Offset at Output</vt:lpstr>
      <vt:lpstr>24MeV Results vs. Tracking</vt:lpstr>
      <vt:lpstr>18MeV Results vs. “Tracking”</vt:lpstr>
      <vt:lpstr>18MeV with Input Shift (arbitrary)</vt:lpstr>
      <vt:lpstr>18MeV with Input Shift (no FM)</vt:lpstr>
      <vt:lpstr>Transfer Matrix XX Element</vt:lpstr>
      <vt:lpstr>Transfer Matrix YY Element</vt:lpstr>
      <vt:lpstr>Source Code, Open Data</vt:lpstr>
      <vt:lpstr>Conclusion &amp; Future Plans</vt:lpstr>
      <vt:lpstr>NS-FFAG Livingstone Plot?</vt:lpstr>
      <vt:lpstr>BACKUP</vt:lpstr>
      <vt:lpstr>Input/Output Position at 54MeV</vt:lpstr>
      <vt:lpstr>Input/Output Position at 36MeV</vt:lpstr>
      <vt:lpstr>Geese on Shielding at 36MeV</vt:lpstr>
      <vt:lpstr>24MeV Results vs. Tracking (no FM)</vt:lpstr>
      <vt:lpstr>Other interesting stuff at IPAC’17</vt:lpstr>
      <vt:lpstr>Compensating for Output Offset</vt:lpstr>
      <vt:lpstr>Errors vs. Tracking, Output Offset</vt:lpstr>
      <vt:lpstr>Best Fit X,Y Offsets at Output</vt:lpstr>
      <vt:lpstr>Best Fit X,Y Offsets at Output</vt:lpstr>
    </vt:vector>
  </TitlesOfParts>
  <Company>STFC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Stephen Brooks</cp:lastModifiedBy>
  <cp:revision>1178</cp:revision>
  <dcterms:created xsi:type="dcterms:W3CDTF">2012-11-14T19:21:06Z</dcterms:created>
  <dcterms:modified xsi:type="dcterms:W3CDTF">2017-09-05T19:33:32Z</dcterms:modified>
</cp:coreProperties>
</file>