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40"/>
  </p:notesMasterIdLst>
  <p:handoutMasterIdLst>
    <p:handoutMasterId r:id="rId41"/>
  </p:handoutMasterIdLst>
  <p:sldIdLst>
    <p:sldId id="511" r:id="rId3"/>
    <p:sldId id="541" r:id="rId4"/>
    <p:sldId id="544" r:id="rId5"/>
    <p:sldId id="542" r:id="rId6"/>
    <p:sldId id="573" r:id="rId7"/>
    <p:sldId id="548" r:id="rId8"/>
    <p:sldId id="549" r:id="rId9"/>
    <p:sldId id="565" r:id="rId10"/>
    <p:sldId id="568" r:id="rId11"/>
    <p:sldId id="553" r:id="rId12"/>
    <p:sldId id="550" r:id="rId13"/>
    <p:sldId id="571" r:id="rId14"/>
    <p:sldId id="563" r:id="rId15"/>
    <p:sldId id="562" r:id="rId16"/>
    <p:sldId id="570" r:id="rId17"/>
    <p:sldId id="561" r:id="rId18"/>
    <p:sldId id="560" r:id="rId19"/>
    <p:sldId id="564" r:id="rId20"/>
    <p:sldId id="572" r:id="rId21"/>
    <p:sldId id="552" r:id="rId22"/>
    <p:sldId id="569" r:id="rId23"/>
    <p:sldId id="543" r:id="rId24"/>
    <p:sldId id="547" r:id="rId25"/>
    <p:sldId id="554" r:id="rId26"/>
    <p:sldId id="555" r:id="rId27"/>
    <p:sldId id="556" r:id="rId28"/>
    <p:sldId id="523" r:id="rId29"/>
    <p:sldId id="558" r:id="rId30"/>
    <p:sldId id="566" r:id="rId31"/>
    <p:sldId id="567" r:id="rId32"/>
    <p:sldId id="546" r:id="rId33"/>
    <p:sldId id="559" r:id="rId34"/>
    <p:sldId id="545" r:id="rId35"/>
    <p:sldId id="516" r:id="rId36"/>
    <p:sldId id="535" r:id="rId37"/>
    <p:sldId id="522" r:id="rId38"/>
    <p:sldId id="527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BBB59"/>
    <a:srgbClr val="DAEFC3"/>
    <a:srgbClr val="C4E59F"/>
    <a:srgbClr val="CCECFF"/>
    <a:srgbClr val="9900FF"/>
    <a:srgbClr val="C000C0"/>
    <a:srgbClr val="0000FF"/>
    <a:srgbClr val="FF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5" autoAdjust="0"/>
    <p:restoredTop sz="94428" autoAdjust="0"/>
  </p:normalViewPr>
  <p:slideViewPr>
    <p:cSldViewPr>
      <p:cViewPr varScale="1">
        <p:scale>
          <a:sx n="100" d="100"/>
          <a:sy n="100" d="100"/>
        </p:scale>
        <p:origin x="-9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2018-Apr-24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24/04/2018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037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254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IPAC’18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EC0D4-8825-4044-B0BB-F1A0F464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2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2" r:id="rId3"/>
    <p:sldLayoutId id="2147483663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Potential and Issues for Future Accelerators and Ultimate Colliders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Including a few things from </a:t>
            </a:r>
            <a:r>
              <a:rPr lang="en-GB" dirty="0"/>
              <a:t>the </a:t>
            </a:r>
            <a:r>
              <a:rPr lang="en-GB" dirty="0" smtClean="0"/>
              <a:t>“F3iA 2016” </a:t>
            </a:r>
            <a:r>
              <a:rPr lang="en-GB" dirty="0"/>
              <a:t>meeting in </a:t>
            </a:r>
            <a:r>
              <a:rPr lang="en-GB" dirty="0" smtClean="0"/>
              <a:t>Germany</a:t>
            </a:r>
          </a:p>
          <a:p>
            <a:r>
              <a:rPr lang="en-GB" dirty="0" smtClean="0"/>
              <a:t>(look it up for others’ perspectives)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298729" y="5589240"/>
            <a:ext cx="2546543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https://indico.desy.de/indico/event/15657/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913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00" y="1268760"/>
            <a:ext cx="7005600" cy="508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vs. Focus Size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516216" y="1916832"/>
            <a:ext cx="2512226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 smtClean="0"/>
              <a:t>K. </a:t>
            </a:r>
            <a:r>
              <a:rPr lang="en-GB" sz="1000" dirty="0" err="1"/>
              <a:t>Oide</a:t>
            </a:r>
            <a:r>
              <a:rPr lang="en-GB" sz="1000" dirty="0"/>
              <a:t>, Phys. Rev. Lett. 61, 1713 (1988)</a:t>
            </a:r>
          </a:p>
        </p:txBody>
      </p:sp>
      <p:cxnSp>
        <p:nvCxnSpPr>
          <p:cNvPr id="15" name="Elbow Connector 14"/>
          <p:cNvCxnSpPr>
            <a:stCxn id="14" idx="1"/>
          </p:cNvCxnSpPr>
          <p:nvPr/>
        </p:nvCxnSpPr>
        <p:spPr>
          <a:xfrm rot="10800000" flipV="1">
            <a:off x="5950828" y="2039942"/>
            <a:ext cx="565388" cy="380945"/>
          </a:xfrm>
          <a:prstGeom prst="bentConnector3">
            <a:avLst>
              <a:gd name="adj1" fmla="val 9986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538092" y="5149572"/>
            <a:ext cx="144016" cy="144016"/>
          </a:xfrm>
          <a:prstGeom prst="ellipse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042148" y="4869160"/>
            <a:ext cx="144016" cy="144016"/>
          </a:xfrm>
          <a:prstGeom prst="ellipse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992356" y="5998428"/>
            <a:ext cx="144016" cy="144016"/>
          </a:xfrm>
          <a:prstGeom prst="ellipse">
            <a:avLst/>
          </a:prstGeom>
          <a:noFill/>
          <a:ln>
            <a:solidFill>
              <a:srgbClr val="000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644008" y="5113858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bosons</a:t>
            </a:r>
            <a:endParaRPr lang="en-GB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5145123" y="4833446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fermions</a:t>
            </a:r>
            <a:endParaRPr lang="en-GB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5682688" y="5733256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Planck scale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5590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Limit?  Emittance Growth from SR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Oide’s</a:t>
            </a:r>
            <a:r>
              <a:rPr lang="en-GB" dirty="0" smtClean="0"/>
              <a:t> bound depends only on </a:t>
            </a:r>
            <a:r>
              <a:rPr lang="en-GB" dirty="0" err="1">
                <a:latin typeface="Symbol" panose="05050102010706020507" pitchFamily="18" charset="2"/>
              </a:rPr>
              <a:t>e</a:t>
            </a:r>
            <a:r>
              <a:rPr lang="en-GB" baseline="-25000" dirty="0" err="1"/>
              <a:t>N</a:t>
            </a:r>
            <a:endParaRPr lang="en-GB" dirty="0"/>
          </a:p>
          <a:p>
            <a:endParaRPr lang="en-GB" dirty="0" smtClean="0"/>
          </a:p>
          <a:p>
            <a:endParaRPr lang="en-GB" sz="1800" dirty="0"/>
          </a:p>
          <a:p>
            <a:r>
              <a:rPr lang="en-GB" dirty="0" smtClean="0"/>
              <a:t>The final focus magnets themselves cause synchrotron radiation emission and scattering</a:t>
            </a:r>
          </a:p>
          <a:p>
            <a:r>
              <a:rPr lang="en-GB" dirty="0" smtClean="0"/>
              <a:t>Exceptions to the assumptions of this formula:</a:t>
            </a:r>
          </a:p>
          <a:p>
            <a:pPr lvl="1"/>
            <a:r>
              <a:rPr lang="en-GB" dirty="0" smtClean="0"/>
              <a:t>(A) Bending happens </a:t>
            </a:r>
            <a:r>
              <a:rPr lang="en-GB" dirty="0"/>
              <a:t>at </a:t>
            </a:r>
            <a:r>
              <a:rPr lang="en-GB" dirty="0" smtClean="0"/>
              <a:t>lower energy than focus</a:t>
            </a:r>
          </a:p>
          <a:p>
            <a:pPr lvl="1"/>
            <a:r>
              <a:rPr lang="en-GB" dirty="0" smtClean="0"/>
              <a:t>(B) </a:t>
            </a:r>
            <a:r>
              <a:rPr lang="en-GB" dirty="0"/>
              <a:t>Quantum </a:t>
            </a:r>
            <a:r>
              <a:rPr lang="en-GB" dirty="0" smtClean="0"/>
              <a:t>effects (coherence, entanglement)</a:t>
            </a:r>
          </a:p>
          <a:p>
            <a:pPr lvl="1"/>
            <a:r>
              <a:rPr lang="en-GB" dirty="0" smtClean="0"/>
              <a:t>(C) Non-electromagnetic </a:t>
            </a:r>
            <a:r>
              <a:rPr lang="en-GB" dirty="0"/>
              <a:t>focussing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516216" y="1916832"/>
            <a:ext cx="2512226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 smtClean="0"/>
              <a:t>K. </a:t>
            </a:r>
            <a:r>
              <a:rPr lang="en-GB" sz="1000" dirty="0" err="1"/>
              <a:t>Oide</a:t>
            </a:r>
            <a:r>
              <a:rPr lang="en-GB" sz="1000" dirty="0"/>
              <a:t>, Phys. Rev. Lett. 61, 1713 (1988)</a:t>
            </a:r>
          </a:p>
        </p:txBody>
      </p:sp>
      <p:pic>
        <p:nvPicPr>
          <p:cNvPr id="5122" name="Picture 2" descr="D:\sbrooks\report\2018-1\Oide_eq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34" y="2204864"/>
            <a:ext cx="6405733" cy="101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(A) Even </a:t>
            </a:r>
            <a:r>
              <a:rPr lang="en-GB" dirty="0" err="1" smtClean="0"/>
              <a:t>Linearer</a:t>
            </a:r>
            <a:r>
              <a:rPr lang="en-GB" dirty="0" smtClean="0"/>
              <a:t> Colliders</a:t>
            </a:r>
            <a:endParaRPr lang="en-GB" dirty="0"/>
          </a:p>
        </p:txBody>
      </p:sp>
      <p:sp>
        <p:nvSpPr>
          <p:cNvPr id="69" name="Content Placeholder 68"/>
          <p:cNvSpPr>
            <a:spLocks noGrp="1"/>
          </p:cNvSpPr>
          <p:nvPr>
            <p:ph idx="1"/>
          </p:nvPr>
        </p:nvSpPr>
        <p:spPr>
          <a:xfrm>
            <a:off x="3275856" y="1600200"/>
            <a:ext cx="5410944" cy="4525963"/>
          </a:xfrm>
        </p:spPr>
        <p:txBody>
          <a:bodyPr/>
          <a:lstStyle/>
          <a:p>
            <a:r>
              <a:rPr lang="en-GB" dirty="0" smtClean="0"/>
              <a:t>Rings bend 360 degrees per turn up to highest energy</a:t>
            </a:r>
          </a:p>
          <a:p>
            <a:endParaRPr lang="en-GB" dirty="0" smtClean="0"/>
          </a:p>
          <a:p>
            <a:r>
              <a:rPr lang="en-GB" dirty="0" smtClean="0"/>
              <a:t>Linear colliders </a:t>
            </a:r>
            <a:r>
              <a:rPr lang="en-GB" u="sng" dirty="0" smtClean="0"/>
              <a:t>bend</a:t>
            </a:r>
            <a:r>
              <a:rPr lang="en-GB" dirty="0" smtClean="0"/>
              <a:t> by ~</a:t>
            </a:r>
            <a:r>
              <a:rPr lang="en-GB" dirty="0" err="1" smtClean="0"/>
              <a:t>mrad</a:t>
            </a:r>
            <a:r>
              <a:rPr lang="en-GB" dirty="0" smtClean="0"/>
              <a:t> </a:t>
            </a:r>
            <a:r>
              <a:rPr lang="en-GB" u="sng" dirty="0" smtClean="0"/>
              <a:t>at highest energy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Bend at lowest energy and then accelerate afterwards?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grpSp>
        <p:nvGrpSpPr>
          <p:cNvPr id="76" name="Group 75"/>
          <p:cNvGrpSpPr/>
          <p:nvPr/>
        </p:nvGrpSpPr>
        <p:grpSpPr>
          <a:xfrm>
            <a:off x="899592" y="1700808"/>
            <a:ext cx="1993006" cy="4032448"/>
            <a:chOff x="1138834" y="1628800"/>
            <a:chExt cx="1993006" cy="4032448"/>
          </a:xfrm>
        </p:grpSpPr>
        <p:grpSp>
          <p:nvGrpSpPr>
            <p:cNvPr id="48" name="Group 47"/>
            <p:cNvGrpSpPr/>
            <p:nvPr/>
          </p:nvGrpSpPr>
          <p:grpSpPr>
            <a:xfrm>
              <a:off x="1138834" y="1628800"/>
              <a:ext cx="1993006" cy="1992709"/>
              <a:chOff x="2279204" y="1522652"/>
              <a:chExt cx="1993006" cy="1992709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354660" y="1607000"/>
                <a:ext cx="1842392" cy="184239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498812" y="1751152"/>
                <a:ext cx="1554088" cy="15540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2279204" y="1522652"/>
                <a:ext cx="1978481" cy="1992709"/>
                <a:chOff x="2279204" y="1522652"/>
                <a:chExt cx="1978481" cy="1992709"/>
              </a:xfrm>
            </p:grpSpPr>
            <p:sp>
              <p:nvSpPr>
                <p:cNvPr id="32" name="Rectangle 31"/>
                <p:cNvSpPr/>
                <p:nvPr/>
              </p:nvSpPr>
              <p:spPr>
                <a:xfrm rot="10800000">
                  <a:off x="3196245" y="1522652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10800000">
                  <a:off x="3196246" y="3227329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 rot="16200000">
                  <a:off x="2351212" y="2375936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 rot="16200000">
                  <a:off x="4041661" y="2375935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 rot="2700000">
                <a:off x="2286615" y="1523595"/>
                <a:ext cx="1978481" cy="1992709"/>
                <a:chOff x="2279204" y="1522652"/>
                <a:chExt cx="1978481" cy="1992709"/>
              </a:xfrm>
            </p:grpSpPr>
            <p:sp>
              <p:nvSpPr>
                <p:cNvPr id="43" name="Rectangle 42"/>
                <p:cNvSpPr/>
                <p:nvPr/>
              </p:nvSpPr>
              <p:spPr>
                <a:xfrm rot="10800000">
                  <a:off x="3196245" y="1522652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 rot="10800000">
                  <a:off x="3196246" y="3227329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 rot="16200000">
                  <a:off x="2351212" y="2375936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 rot="16200000">
                  <a:off x="4041661" y="2375935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3" name="Group 52"/>
            <p:cNvGrpSpPr/>
            <p:nvPr/>
          </p:nvGrpSpPr>
          <p:grpSpPr>
            <a:xfrm>
              <a:off x="1214290" y="4293097"/>
              <a:ext cx="1842392" cy="288032"/>
              <a:chOff x="2354660" y="4077072"/>
              <a:chExt cx="1842392" cy="28803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354660" y="4077072"/>
                <a:ext cx="921196" cy="288032"/>
                <a:chOff x="1994620" y="4581128"/>
                <a:chExt cx="921196" cy="288032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1994620" y="4653136"/>
                  <a:ext cx="720080" cy="14401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Isosceles Triangle 16"/>
                <p:cNvSpPr/>
                <p:nvPr/>
              </p:nvSpPr>
              <p:spPr>
                <a:xfrm rot="5400000">
                  <a:off x="2743250" y="4624586"/>
                  <a:ext cx="144016" cy="20111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570684" y="4581128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 rot="10800000">
                <a:off x="3275856" y="4077072"/>
                <a:ext cx="921196" cy="288032"/>
                <a:chOff x="1994620" y="4581128"/>
                <a:chExt cx="921196" cy="288032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1994620" y="4653136"/>
                  <a:ext cx="720080" cy="14401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 rot="5400000">
                  <a:off x="2743250" y="4624586"/>
                  <a:ext cx="144016" cy="20111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2570684" y="4581128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1214290" y="5373216"/>
              <a:ext cx="1842392" cy="288032"/>
              <a:chOff x="2354660" y="5085184"/>
              <a:chExt cx="1842392" cy="288032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2354660" y="5085184"/>
                <a:ext cx="921196" cy="288032"/>
                <a:chOff x="2354660" y="5085184"/>
                <a:chExt cx="921196" cy="288032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2354660" y="5157192"/>
                  <a:ext cx="144152" cy="144016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Isosceles Triangle 60"/>
                <p:cNvSpPr/>
                <p:nvPr/>
              </p:nvSpPr>
              <p:spPr>
                <a:xfrm rot="5400000">
                  <a:off x="2887334" y="4912686"/>
                  <a:ext cx="144016" cy="633028"/>
                </a:xfrm>
                <a:prstGeom prst="triangle">
                  <a:avLst/>
                </a:prstGeom>
                <a:gradFill>
                  <a:gsLst>
                    <a:gs pos="75000">
                      <a:schemeClr val="accent5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2498812" y="5085184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 rot="10800000">
                <a:off x="3275856" y="5085184"/>
                <a:ext cx="921196" cy="288032"/>
                <a:chOff x="2354660" y="5085184"/>
                <a:chExt cx="921196" cy="288032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2354660" y="5157192"/>
                  <a:ext cx="144152" cy="144016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 rot="5400000">
                  <a:off x="2887334" y="4912686"/>
                  <a:ext cx="144016" cy="633028"/>
                </a:xfrm>
                <a:prstGeom prst="triangle">
                  <a:avLst/>
                </a:prstGeom>
                <a:gradFill>
                  <a:gsLst>
                    <a:gs pos="75000">
                      <a:schemeClr val="accent5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2498812" y="5085184"/>
                  <a:ext cx="144016" cy="28803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71" name="Straight Arrow Connector 70"/>
            <p:cNvCxnSpPr/>
            <p:nvPr/>
          </p:nvCxnSpPr>
          <p:spPr>
            <a:xfrm>
              <a:off x="2143089" y="3880852"/>
              <a:ext cx="1" cy="2880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135487" y="4869160"/>
              <a:ext cx="0" cy="2880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82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(A) Beyond the Lower Bound</a:t>
            </a:r>
            <a:endParaRPr lang="en-GB" dirty="0"/>
          </a:p>
        </p:txBody>
      </p:sp>
      <p:sp>
        <p:nvSpPr>
          <p:cNvPr id="17" name="Content Placeholder 68"/>
          <p:cNvSpPr>
            <a:spLocks noGrp="1"/>
          </p:cNvSpPr>
          <p:nvPr>
            <p:ph idx="1"/>
          </p:nvPr>
        </p:nvSpPr>
        <p:spPr>
          <a:xfrm>
            <a:off x="2977480" y="1600200"/>
            <a:ext cx="5842992" cy="4525963"/>
          </a:xfrm>
        </p:spPr>
        <p:txBody>
          <a:bodyPr/>
          <a:lstStyle/>
          <a:p>
            <a:r>
              <a:rPr lang="en-GB" dirty="0" smtClean="0"/>
              <a:t>Consider the optimised focus </a:t>
            </a:r>
          </a:p>
          <a:p>
            <a:r>
              <a:rPr lang="en-GB" dirty="0" smtClean="0"/>
              <a:t>Bend in magnet is </a:t>
            </a:r>
            <a:r>
              <a:rPr lang="en-GB" dirty="0" err="1" smtClean="0"/>
              <a:t>x’</a:t>
            </a:r>
            <a:r>
              <a:rPr lang="en-GB" baseline="-25000" dirty="0" err="1" smtClean="0"/>
              <a:t>max</a:t>
            </a:r>
            <a:endParaRPr lang="en-GB" baseline="-25000" dirty="0" smtClean="0"/>
          </a:p>
          <a:p>
            <a:r>
              <a:rPr lang="en-GB" dirty="0" smtClean="0"/>
              <a:t>Now add </a:t>
            </a:r>
            <a:r>
              <a:rPr lang="en-GB" b="1" dirty="0" smtClean="0"/>
              <a:t>E</a:t>
            </a:r>
            <a:r>
              <a:rPr lang="en-GB" dirty="0" smtClean="0"/>
              <a:t>-field parallel to trajectories, reduces </a:t>
            </a:r>
            <a:r>
              <a:rPr lang="en-GB" dirty="0" err="1">
                <a:latin typeface="Symbol" panose="05050102010706020507" pitchFamily="18" charset="2"/>
              </a:rPr>
              <a:t>D</a:t>
            </a:r>
            <a:r>
              <a:rPr lang="en-GB" dirty="0" err="1" smtClean="0"/>
              <a:t>x</a:t>
            </a:r>
            <a:r>
              <a:rPr lang="en-GB" dirty="0" smtClean="0"/>
              <a:t>’</a:t>
            </a:r>
          </a:p>
          <a:p>
            <a:r>
              <a:rPr lang="en-GB" dirty="0" smtClean="0"/>
              <a:t>Bend in </a:t>
            </a:r>
            <a:r>
              <a:rPr lang="en-GB" b="1" dirty="0" smtClean="0"/>
              <a:t>E</a:t>
            </a:r>
            <a:r>
              <a:rPr lang="en-GB" dirty="0" smtClean="0"/>
              <a:t>-field only </a:t>
            </a:r>
            <a:r>
              <a:rPr lang="en-GB" dirty="0" err="1" smtClean="0">
                <a:latin typeface="Symbol" panose="05050102010706020507" pitchFamily="18" charset="2"/>
              </a:rPr>
              <a:t>D</a:t>
            </a:r>
            <a:r>
              <a:rPr lang="en-GB" dirty="0" err="1" smtClean="0"/>
              <a:t>x</a:t>
            </a:r>
            <a:r>
              <a:rPr lang="en-GB" dirty="0" smtClean="0"/>
              <a:t>’ = </a:t>
            </a:r>
            <a:r>
              <a:rPr lang="en-GB" dirty="0" err="1" smtClean="0">
                <a:latin typeface="Symbol" panose="05050102010706020507" pitchFamily="18" charset="2"/>
              </a:rPr>
              <a:t>s</a:t>
            </a:r>
            <a:r>
              <a:rPr lang="en-GB" baseline="-25000" dirty="0" err="1" smtClean="0"/>
              <a:t>x</a:t>
            </a:r>
            <a:r>
              <a:rPr lang="en-GB" dirty="0" smtClean="0"/>
              <a:t>*/L</a:t>
            </a:r>
          </a:p>
          <a:p>
            <a:pPr lvl="1"/>
            <a:r>
              <a:rPr lang="en-GB" dirty="0" smtClean="0"/>
              <a:t>Can make this arbitrarily small, so not a significant source of SR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491880" y="5385990"/>
            <a:ext cx="338437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Experiment:</a:t>
            </a:r>
          </a:p>
          <a:p>
            <a:r>
              <a:rPr lang="en-GB" dirty="0" smtClean="0"/>
              <a:t>Can we break K. </a:t>
            </a:r>
            <a:r>
              <a:rPr lang="en-GB" dirty="0" err="1" smtClean="0"/>
              <a:t>Oide’s</a:t>
            </a:r>
            <a:r>
              <a:rPr lang="en-GB" dirty="0" smtClean="0"/>
              <a:t> lower bound on focus size in the lab?</a:t>
            </a:r>
            <a:endParaRPr lang="en-GB" dirty="0"/>
          </a:p>
        </p:txBody>
      </p:sp>
      <p:grpSp>
        <p:nvGrpSpPr>
          <p:cNvPr id="46" name="Group 45"/>
          <p:cNvGrpSpPr/>
          <p:nvPr/>
        </p:nvGrpSpPr>
        <p:grpSpPr>
          <a:xfrm>
            <a:off x="523718" y="3717032"/>
            <a:ext cx="2026343" cy="1728002"/>
            <a:chOff x="523718" y="3834343"/>
            <a:chExt cx="2026343" cy="1728002"/>
          </a:xfrm>
        </p:grpSpPr>
        <p:grpSp>
          <p:nvGrpSpPr>
            <p:cNvPr id="26" name="Group 25"/>
            <p:cNvGrpSpPr/>
            <p:nvPr/>
          </p:nvGrpSpPr>
          <p:grpSpPr>
            <a:xfrm>
              <a:off x="523718" y="3834343"/>
              <a:ext cx="2026343" cy="1728002"/>
              <a:chOff x="523718" y="3795202"/>
              <a:chExt cx="2026343" cy="1728002"/>
            </a:xfrm>
          </p:grpSpPr>
          <p:sp>
            <p:nvSpPr>
              <p:cNvPr id="25" name="Freeform 24"/>
              <p:cNvSpPr/>
              <p:nvPr/>
            </p:nvSpPr>
            <p:spPr>
              <a:xfrm flipV="1">
                <a:off x="1384489" y="4569204"/>
                <a:ext cx="1158240" cy="954000"/>
              </a:xfrm>
              <a:custGeom>
                <a:avLst/>
                <a:gdLst>
                  <a:gd name="connsiteX0" fmla="*/ 784860 w 784860"/>
                  <a:gd name="connsiteY0" fmla="*/ 449580 h 708660"/>
                  <a:gd name="connsiteX1" fmla="*/ 0 w 784860"/>
                  <a:gd name="connsiteY1" fmla="*/ 0 h 708660"/>
                  <a:gd name="connsiteX2" fmla="*/ 784860 w 784860"/>
                  <a:gd name="connsiteY2" fmla="*/ 708660 h 708660"/>
                  <a:gd name="connsiteX0" fmla="*/ 769620 w 769620"/>
                  <a:gd name="connsiteY0" fmla="*/ 449580 h 708660"/>
                  <a:gd name="connsiteX1" fmla="*/ 0 w 769620"/>
                  <a:gd name="connsiteY1" fmla="*/ 0 h 708660"/>
                  <a:gd name="connsiteX2" fmla="*/ 769620 w 769620"/>
                  <a:gd name="connsiteY2" fmla="*/ 708660 h 708660"/>
                  <a:gd name="connsiteX0" fmla="*/ 1325880 w 1325880"/>
                  <a:gd name="connsiteY0" fmla="*/ 91440 h 708660"/>
                  <a:gd name="connsiteX1" fmla="*/ 0 w 1325880"/>
                  <a:gd name="connsiteY1" fmla="*/ 0 h 708660"/>
                  <a:gd name="connsiteX2" fmla="*/ 769620 w 1325880"/>
                  <a:gd name="connsiteY2" fmla="*/ 708660 h 708660"/>
                  <a:gd name="connsiteX0" fmla="*/ 777240 w 777240"/>
                  <a:gd name="connsiteY0" fmla="*/ 457200 h 708660"/>
                  <a:gd name="connsiteX1" fmla="*/ 0 w 777240"/>
                  <a:gd name="connsiteY1" fmla="*/ 0 h 708660"/>
                  <a:gd name="connsiteX2" fmla="*/ 769620 w 777240"/>
                  <a:gd name="connsiteY2" fmla="*/ 708660 h 708660"/>
                  <a:gd name="connsiteX0" fmla="*/ 784860 w 784860"/>
                  <a:gd name="connsiteY0" fmla="*/ 447675 h 699135"/>
                  <a:gd name="connsiteX1" fmla="*/ 0 w 784860"/>
                  <a:gd name="connsiteY1" fmla="*/ 0 h 699135"/>
                  <a:gd name="connsiteX2" fmla="*/ 777240 w 784860"/>
                  <a:gd name="connsiteY2" fmla="*/ 699135 h 699135"/>
                  <a:gd name="connsiteX0" fmla="*/ 781050 w 781050"/>
                  <a:gd name="connsiteY0" fmla="*/ 438150 h 699135"/>
                  <a:gd name="connsiteX1" fmla="*/ 0 w 781050"/>
                  <a:gd name="connsiteY1" fmla="*/ 0 h 699135"/>
                  <a:gd name="connsiteX2" fmla="*/ 777240 w 781050"/>
                  <a:gd name="connsiteY2" fmla="*/ 699135 h 699135"/>
                  <a:gd name="connsiteX0" fmla="*/ 781050 w 781050"/>
                  <a:gd name="connsiteY0" fmla="*/ 438150 h 702945"/>
                  <a:gd name="connsiteX1" fmla="*/ 0 w 781050"/>
                  <a:gd name="connsiteY1" fmla="*/ 0 h 702945"/>
                  <a:gd name="connsiteX2" fmla="*/ 779145 w 781050"/>
                  <a:gd name="connsiteY2" fmla="*/ 702945 h 702945"/>
                  <a:gd name="connsiteX0" fmla="*/ 777240 w 777240"/>
                  <a:gd name="connsiteY0" fmla="*/ 440055 h 704850"/>
                  <a:gd name="connsiteX1" fmla="*/ 0 w 777240"/>
                  <a:gd name="connsiteY1" fmla="*/ 0 h 704850"/>
                  <a:gd name="connsiteX2" fmla="*/ 775335 w 777240"/>
                  <a:gd name="connsiteY2" fmla="*/ 704850 h 704850"/>
                  <a:gd name="connsiteX0" fmla="*/ 772160 w 775335"/>
                  <a:gd name="connsiteY0" fmla="*/ 438362 h 704850"/>
                  <a:gd name="connsiteX1" fmla="*/ 0 w 775335"/>
                  <a:gd name="connsiteY1" fmla="*/ 0 h 704850"/>
                  <a:gd name="connsiteX2" fmla="*/ 775335 w 775335"/>
                  <a:gd name="connsiteY2" fmla="*/ 704850 h 704850"/>
                  <a:gd name="connsiteX0" fmla="*/ 772160 w 775335"/>
                  <a:gd name="connsiteY0" fmla="*/ 438362 h 704850"/>
                  <a:gd name="connsiteX1" fmla="*/ 438216 w 775335"/>
                  <a:gd name="connsiteY1" fmla="*/ 247904 h 704850"/>
                  <a:gd name="connsiteX2" fmla="*/ 0 w 775335"/>
                  <a:gd name="connsiteY2" fmla="*/ 0 h 704850"/>
                  <a:gd name="connsiteX3" fmla="*/ 775335 w 775335"/>
                  <a:gd name="connsiteY3" fmla="*/ 704850 h 704850"/>
                  <a:gd name="connsiteX0" fmla="*/ 772160 w 775335"/>
                  <a:gd name="connsiteY0" fmla="*/ 502709 h 704850"/>
                  <a:gd name="connsiteX1" fmla="*/ 438216 w 775335"/>
                  <a:gd name="connsiteY1" fmla="*/ 247904 h 704850"/>
                  <a:gd name="connsiteX2" fmla="*/ 0 w 775335"/>
                  <a:gd name="connsiteY2" fmla="*/ 0 h 704850"/>
                  <a:gd name="connsiteX3" fmla="*/ 775335 w 775335"/>
                  <a:gd name="connsiteY3" fmla="*/ 704850 h 704850"/>
                  <a:gd name="connsiteX0" fmla="*/ 772160 w 775335"/>
                  <a:gd name="connsiteY0" fmla="*/ 502709 h 704850"/>
                  <a:gd name="connsiteX1" fmla="*/ 438216 w 775335"/>
                  <a:gd name="connsiteY1" fmla="*/ 247904 h 704850"/>
                  <a:gd name="connsiteX2" fmla="*/ 0 w 775335"/>
                  <a:gd name="connsiteY2" fmla="*/ 0 h 704850"/>
                  <a:gd name="connsiteX3" fmla="*/ 422976 w 775335"/>
                  <a:gd name="connsiteY3" fmla="*/ 379984 h 704850"/>
                  <a:gd name="connsiteX4" fmla="*/ 775335 w 775335"/>
                  <a:gd name="connsiteY4" fmla="*/ 704850 h 704850"/>
                  <a:gd name="connsiteX0" fmla="*/ 772160 w 772160"/>
                  <a:gd name="connsiteY0" fmla="*/ 502709 h 635423"/>
                  <a:gd name="connsiteX1" fmla="*/ 438216 w 772160"/>
                  <a:gd name="connsiteY1" fmla="*/ 247904 h 635423"/>
                  <a:gd name="connsiteX2" fmla="*/ 0 w 772160"/>
                  <a:gd name="connsiteY2" fmla="*/ 0 h 635423"/>
                  <a:gd name="connsiteX3" fmla="*/ 422976 w 772160"/>
                  <a:gd name="connsiteY3" fmla="*/ 379984 h 635423"/>
                  <a:gd name="connsiteX4" fmla="*/ 768562 w 772160"/>
                  <a:gd name="connsiteY4" fmla="*/ 635423 h 635423"/>
                  <a:gd name="connsiteX0" fmla="*/ 772160 w 772160"/>
                  <a:gd name="connsiteY0" fmla="*/ 502709 h 635423"/>
                  <a:gd name="connsiteX1" fmla="*/ 235016 w 772160"/>
                  <a:gd name="connsiteY1" fmla="*/ 127677 h 635423"/>
                  <a:gd name="connsiteX2" fmla="*/ 0 w 772160"/>
                  <a:gd name="connsiteY2" fmla="*/ 0 h 635423"/>
                  <a:gd name="connsiteX3" fmla="*/ 422976 w 772160"/>
                  <a:gd name="connsiteY3" fmla="*/ 379984 h 635423"/>
                  <a:gd name="connsiteX4" fmla="*/ 768562 w 772160"/>
                  <a:gd name="connsiteY4" fmla="*/ 635423 h 635423"/>
                  <a:gd name="connsiteX0" fmla="*/ 772160 w 772160"/>
                  <a:gd name="connsiteY0" fmla="*/ 502709 h 635423"/>
                  <a:gd name="connsiteX1" fmla="*/ 235016 w 772160"/>
                  <a:gd name="connsiteY1" fmla="*/ 127677 h 635423"/>
                  <a:gd name="connsiteX2" fmla="*/ 0 w 772160"/>
                  <a:gd name="connsiteY2" fmla="*/ 0 h 635423"/>
                  <a:gd name="connsiteX3" fmla="*/ 211309 w 772160"/>
                  <a:gd name="connsiteY3" fmla="*/ 188637 h 635423"/>
                  <a:gd name="connsiteX4" fmla="*/ 768562 w 772160"/>
                  <a:gd name="connsiteY4" fmla="*/ 635423 h 63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60" h="635423">
                    <a:moveTo>
                      <a:pt x="772160" y="502709"/>
                    </a:moveTo>
                    <a:lnTo>
                      <a:pt x="235016" y="127677"/>
                    </a:lnTo>
                    <a:lnTo>
                      <a:pt x="0" y="0"/>
                    </a:lnTo>
                    <a:cubicBezTo>
                      <a:pt x="138734" y="126097"/>
                      <a:pt x="72575" y="62540"/>
                      <a:pt x="211309" y="188637"/>
                    </a:cubicBezTo>
                    <a:lnTo>
                      <a:pt x="768562" y="635423"/>
                    </a:lnTo>
                  </a:path>
                </a:pathLst>
              </a:custGeom>
              <a:gradFill>
                <a:gsLst>
                  <a:gs pos="0">
                    <a:schemeClr val="accent2">
                      <a:lumMod val="60000"/>
                      <a:lumOff val="40000"/>
                      <a:alpha val="50000"/>
                    </a:schemeClr>
                  </a:gs>
                  <a:gs pos="100000">
                    <a:schemeClr val="accent5">
                      <a:lumMod val="60000"/>
                      <a:lumOff val="40000"/>
                      <a:alpha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eform 23"/>
              <p:cNvSpPr/>
              <p:nvPr/>
            </p:nvSpPr>
            <p:spPr>
              <a:xfrm flipV="1">
                <a:off x="1387719" y="4569203"/>
                <a:ext cx="1158240" cy="199252"/>
              </a:xfrm>
              <a:custGeom>
                <a:avLst/>
                <a:gdLst>
                  <a:gd name="connsiteX0" fmla="*/ 784860 w 784860"/>
                  <a:gd name="connsiteY0" fmla="*/ 449580 h 708660"/>
                  <a:gd name="connsiteX1" fmla="*/ 0 w 784860"/>
                  <a:gd name="connsiteY1" fmla="*/ 0 h 708660"/>
                  <a:gd name="connsiteX2" fmla="*/ 784860 w 784860"/>
                  <a:gd name="connsiteY2" fmla="*/ 708660 h 708660"/>
                  <a:gd name="connsiteX0" fmla="*/ 769620 w 769620"/>
                  <a:gd name="connsiteY0" fmla="*/ 449580 h 708660"/>
                  <a:gd name="connsiteX1" fmla="*/ 0 w 769620"/>
                  <a:gd name="connsiteY1" fmla="*/ 0 h 708660"/>
                  <a:gd name="connsiteX2" fmla="*/ 769620 w 769620"/>
                  <a:gd name="connsiteY2" fmla="*/ 708660 h 708660"/>
                  <a:gd name="connsiteX0" fmla="*/ 1325880 w 1325880"/>
                  <a:gd name="connsiteY0" fmla="*/ 91440 h 708660"/>
                  <a:gd name="connsiteX1" fmla="*/ 0 w 1325880"/>
                  <a:gd name="connsiteY1" fmla="*/ 0 h 708660"/>
                  <a:gd name="connsiteX2" fmla="*/ 769620 w 1325880"/>
                  <a:gd name="connsiteY2" fmla="*/ 708660 h 708660"/>
                  <a:gd name="connsiteX0" fmla="*/ 777240 w 777240"/>
                  <a:gd name="connsiteY0" fmla="*/ 457200 h 708660"/>
                  <a:gd name="connsiteX1" fmla="*/ 0 w 777240"/>
                  <a:gd name="connsiteY1" fmla="*/ 0 h 708660"/>
                  <a:gd name="connsiteX2" fmla="*/ 769620 w 777240"/>
                  <a:gd name="connsiteY2" fmla="*/ 708660 h 708660"/>
                  <a:gd name="connsiteX0" fmla="*/ 784860 w 784860"/>
                  <a:gd name="connsiteY0" fmla="*/ 447675 h 699135"/>
                  <a:gd name="connsiteX1" fmla="*/ 0 w 784860"/>
                  <a:gd name="connsiteY1" fmla="*/ 0 h 699135"/>
                  <a:gd name="connsiteX2" fmla="*/ 777240 w 784860"/>
                  <a:gd name="connsiteY2" fmla="*/ 699135 h 699135"/>
                  <a:gd name="connsiteX0" fmla="*/ 781050 w 781050"/>
                  <a:gd name="connsiteY0" fmla="*/ 438150 h 699135"/>
                  <a:gd name="connsiteX1" fmla="*/ 0 w 781050"/>
                  <a:gd name="connsiteY1" fmla="*/ 0 h 699135"/>
                  <a:gd name="connsiteX2" fmla="*/ 777240 w 781050"/>
                  <a:gd name="connsiteY2" fmla="*/ 699135 h 699135"/>
                  <a:gd name="connsiteX0" fmla="*/ 781050 w 781050"/>
                  <a:gd name="connsiteY0" fmla="*/ 438150 h 702945"/>
                  <a:gd name="connsiteX1" fmla="*/ 0 w 781050"/>
                  <a:gd name="connsiteY1" fmla="*/ 0 h 702945"/>
                  <a:gd name="connsiteX2" fmla="*/ 779145 w 781050"/>
                  <a:gd name="connsiteY2" fmla="*/ 702945 h 702945"/>
                  <a:gd name="connsiteX0" fmla="*/ 777240 w 777240"/>
                  <a:gd name="connsiteY0" fmla="*/ 440055 h 704850"/>
                  <a:gd name="connsiteX1" fmla="*/ 0 w 777240"/>
                  <a:gd name="connsiteY1" fmla="*/ 0 h 704850"/>
                  <a:gd name="connsiteX2" fmla="*/ 775335 w 777240"/>
                  <a:gd name="connsiteY2" fmla="*/ 704850 h 704850"/>
                  <a:gd name="connsiteX0" fmla="*/ 772160 w 775335"/>
                  <a:gd name="connsiteY0" fmla="*/ 438362 h 704850"/>
                  <a:gd name="connsiteX1" fmla="*/ 0 w 775335"/>
                  <a:gd name="connsiteY1" fmla="*/ 0 h 704850"/>
                  <a:gd name="connsiteX2" fmla="*/ 775335 w 775335"/>
                  <a:gd name="connsiteY2" fmla="*/ 704850 h 704850"/>
                  <a:gd name="connsiteX0" fmla="*/ 772160 w 775335"/>
                  <a:gd name="connsiteY0" fmla="*/ 438362 h 704850"/>
                  <a:gd name="connsiteX1" fmla="*/ 438216 w 775335"/>
                  <a:gd name="connsiteY1" fmla="*/ 247904 h 704850"/>
                  <a:gd name="connsiteX2" fmla="*/ 0 w 775335"/>
                  <a:gd name="connsiteY2" fmla="*/ 0 h 704850"/>
                  <a:gd name="connsiteX3" fmla="*/ 775335 w 775335"/>
                  <a:gd name="connsiteY3" fmla="*/ 704850 h 704850"/>
                  <a:gd name="connsiteX0" fmla="*/ 772160 w 775335"/>
                  <a:gd name="connsiteY0" fmla="*/ 502709 h 704850"/>
                  <a:gd name="connsiteX1" fmla="*/ 438216 w 775335"/>
                  <a:gd name="connsiteY1" fmla="*/ 247904 h 704850"/>
                  <a:gd name="connsiteX2" fmla="*/ 0 w 775335"/>
                  <a:gd name="connsiteY2" fmla="*/ 0 h 704850"/>
                  <a:gd name="connsiteX3" fmla="*/ 775335 w 775335"/>
                  <a:gd name="connsiteY3" fmla="*/ 704850 h 704850"/>
                  <a:gd name="connsiteX0" fmla="*/ 772160 w 775335"/>
                  <a:gd name="connsiteY0" fmla="*/ 502709 h 704850"/>
                  <a:gd name="connsiteX1" fmla="*/ 438216 w 775335"/>
                  <a:gd name="connsiteY1" fmla="*/ 247904 h 704850"/>
                  <a:gd name="connsiteX2" fmla="*/ 0 w 775335"/>
                  <a:gd name="connsiteY2" fmla="*/ 0 h 704850"/>
                  <a:gd name="connsiteX3" fmla="*/ 422976 w 775335"/>
                  <a:gd name="connsiteY3" fmla="*/ 379984 h 704850"/>
                  <a:gd name="connsiteX4" fmla="*/ 775335 w 775335"/>
                  <a:gd name="connsiteY4" fmla="*/ 704850 h 704850"/>
                  <a:gd name="connsiteX0" fmla="*/ 772160 w 772160"/>
                  <a:gd name="connsiteY0" fmla="*/ 502709 h 635423"/>
                  <a:gd name="connsiteX1" fmla="*/ 438216 w 772160"/>
                  <a:gd name="connsiteY1" fmla="*/ 247904 h 635423"/>
                  <a:gd name="connsiteX2" fmla="*/ 0 w 772160"/>
                  <a:gd name="connsiteY2" fmla="*/ 0 h 635423"/>
                  <a:gd name="connsiteX3" fmla="*/ 422976 w 772160"/>
                  <a:gd name="connsiteY3" fmla="*/ 379984 h 635423"/>
                  <a:gd name="connsiteX4" fmla="*/ 768562 w 772160"/>
                  <a:gd name="connsiteY4" fmla="*/ 635423 h 635423"/>
                  <a:gd name="connsiteX0" fmla="*/ 772160 w 772160"/>
                  <a:gd name="connsiteY0" fmla="*/ 502709 h 635423"/>
                  <a:gd name="connsiteX1" fmla="*/ 235016 w 772160"/>
                  <a:gd name="connsiteY1" fmla="*/ 127677 h 635423"/>
                  <a:gd name="connsiteX2" fmla="*/ 0 w 772160"/>
                  <a:gd name="connsiteY2" fmla="*/ 0 h 635423"/>
                  <a:gd name="connsiteX3" fmla="*/ 422976 w 772160"/>
                  <a:gd name="connsiteY3" fmla="*/ 379984 h 635423"/>
                  <a:gd name="connsiteX4" fmla="*/ 768562 w 772160"/>
                  <a:gd name="connsiteY4" fmla="*/ 635423 h 635423"/>
                  <a:gd name="connsiteX0" fmla="*/ 772160 w 772160"/>
                  <a:gd name="connsiteY0" fmla="*/ 502709 h 635423"/>
                  <a:gd name="connsiteX1" fmla="*/ 235016 w 772160"/>
                  <a:gd name="connsiteY1" fmla="*/ 127677 h 635423"/>
                  <a:gd name="connsiteX2" fmla="*/ 0 w 772160"/>
                  <a:gd name="connsiteY2" fmla="*/ 0 h 635423"/>
                  <a:gd name="connsiteX3" fmla="*/ 211309 w 772160"/>
                  <a:gd name="connsiteY3" fmla="*/ 188637 h 635423"/>
                  <a:gd name="connsiteX4" fmla="*/ 768562 w 772160"/>
                  <a:gd name="connsiteY4" fmla="*/ 635423 h 635423"/>
                  <a:gd name="connsiteX0" fmla="*/ 777240 w 777240"/>
                  <a:gd name="connsiteY0" fmla="*/ 375032 h 507746"/>
                  <a:gd name="connsiteX1" fmla="*/ 240096 w 777240"/>
                  <a:gd name="connsiteY1" fmla="*/ 0 h 507746"/>
                  <a:gd name="connsiteX2" fmla="*/ 0 w 777240"/>
                  <a:gd name="connsiteY2" fmla="*/ 461068 h 507746"/>
                  <a:gd name="connsiteX3" fmla="*/ 216389 w 777240"/>
                  <a:gd name="connsiteY3" fmla="*/ 60960 h 507746"/>
                  <a:gd name="connsiteX4" fmla="*/ 773642 w 777240"/>
                  <a:gd name="connsiteY4" fmla="*/ 507746 h 507746"/>
                  <a:gd name="connsiteX0" fmla="*/ 777240 w 777240"/>
                  <a:gd name="connsiteY0" fmla="*/ 375032 h 507746"/>
                  <a:gd name="connsiteX1" fmla="*/ 240096 w 777240"/>
                  <a:gd name="connsiteY1" fmla="*/ 0 h 507746"/>
                  <a:gd name="connsiteX2" fmla="*/ 0 w 777240"/>
                  <a:gd name="connsiteY2" fmla="*/ 461068 h 507746"/>
                  <a:gd name="connsiteX3" fmla="*/ 224856 w 777240"/>
                  <a:gd name="connsiteY3" fmla="*/ 505902 h 507746"/>
                  <a:gd name="connsiteX4" fmla="*/ 773642 w 777240"/>
                  <a:gd name="connsiteY4" fmla="*/ 507746 h 507746"/>
                  <a:gd name="connsiteX0" fmla="*/ 777240 w 777240"/>
                  <a:gd name="connsiteY0" fmla="*/ 0 h 132714"/>
                  <a:gd name="connsiteX1" fmla="*/ 231629 w 777240"/>
                  <a:gd name="connsiteY1" fmla="*/ 36074 h 132714"/>
                  <a:gd name="connsiteX2" fmla="*/ 0 w 777240"/>
                  <a:gd name="connsiteY2" fmla="*/ 86036 h 132714"/>
                  <a:gd name="connsiteX3" fmla="*/ 224856 w 777240"/>
                  <a:gd name="connsiteY3" fmla="*/ 130870 h 132714"/>
                  <a:gd name="connsiteX4" fmla="*/ 773642 w 777240"/>
                  <a:gd name="connsiteY4" fmla="*/ 132714 h 132714"/>
                  <a:gd name="connsiteX0" fmla="*/ 777240 w 777240"/>
                  <a:gd name="connsiteY0" fmla="*/ 0 h 148291"/>
                  <a:gd name="connsiteX1" fmla="*/ 231629 w 777240"/>
                  <a:gd name="connsiteY1" fmla="*/ 36074 h 148291"/>
                  <a:gd name="connsiteX2" fmla="*/ 0 w 777240"/>
                  <a:gd name="connsiteY2" fmla="*/ 86036 h 148291"/>
                  <a:gd name="connsiteX3" fmla="*/ 224856 w 777240"/>
                  <a:gd name="connsiteY3" fmla="*/ 130870 h 148291"/>
                  <a:gd name="connsiteX4" fmla="*/ 773642 w 777240"/>
                  <a:gd name="connsiteY4" fmla="*/ 132714 h 148291"/>
                  <a:gd name="connsiteX0" fmla="*/ 777240 w 777240"/>
                  <a:gd name="connsiteY0" fmla="*/ 0 h 132714"/>
                  <a:gd name="connsiteX1" fmla="*/ 231629 w 777240"/>
                  <a:gd name="connsiteY1" fmla="*/ 36074 h 132714"/>
                  <a:gd name="connsiteX2" fmla="*/ 0 w 777240"/>
                  <a:gd name="connsiteY2" fmla="*/ 86036 h 132714"/>
                  <a:gd name="connsiteX3" fmla="*/ 224856 w 777240"/>
                  <a:gd name="connsiteY3" fmla="*/ 130870 h 132714"/>
                  <a:gd name="connsiteX4" fmla="*/ 773642 w 777240"/>
                  <a:gd name="connsiteY4" fmla="*/ 132714 h 132714"/>
                  <a:gd name="connsiteX0" fmla="*/ 777240 w 777240"/>
                  <a:gd name="connsiteY0" fmla="*/ 0 h 132714"/>
                  <a:gd name="connsiteX1" fmla="*/ 231629 w 777240"/>
                  <a:gd name="connsiteY1" fmla="*/ 36074 h 132714"/>
                  <a:gd name="connsiteX2" fmla="*/ 0 w 777240"/>
                  <a:gd name="connsiteY2" fmla="*/ 86036 h 132714"/>
                  <a:gd name="connsiteX3" fmla="*/ 224856 w 777240"/>
                  <a:gd name="connsiteY3" fmla="*/ 130870 h 132714"/>
                  <a:gd name="connsiteX4" fmla="*/ 773642 w 777240"/>
                  <a:gd name="connsiteY4" fmla="*/ 132714 h 132714"/>
                  <a:gd name="connsiteX0" fmla="*/ 777240 w 777240"/>
                  <a:gd name="connsiteY0" fmla="*/ 0 h 132714"/>
                  <a:gd name="connsiteX1" fmla="*/ 231629 w 777240"/>
                  <a:gd name="connsiteY1" fmla="*/ 36074 h 132714"/>
                  <a:gd name="connsiteX2" fmla="*/ 0 w 777240"/>
                  <a:gd name="connsiteY2" fmla="*/ 86036 h 132714"/>
                  <a:gd name="connsiteX3" fmla="*/ 224856 w 777240"/>
                  <a:gd name="connsiteY3" fmla="*/ 130870 h 132714"/>
                  <a:gd name="connsiteX4" fmla="*/ 773642 w 777240"/>
                  <a:gd name="connsiteY4" fmla="*/ 132714 h 132714"/>
                  <a:gd name="connsiteX0" fmla="*/ 777240 w 777240"/>
                  <a:gd name="connsiteY0" fmla="*/ 0 h 132714"/>
                  <a:gd name="connsiteX1" fmla="*/ 231629 w 777240"/>
                  <a:gd name="connsiteY1" fmla="*/ 36074 h 132714"/>
                  <a:gd name="connsiteX2" fmla="*/ 0 w 777240"/>
                  <a:gd name="connsiteY2" fmla="*/ 86036 h 132714"/>
                  <a:gd name="connsiteX3" fmla="*/ 224856 w 777240"/>
                  <a:gd name="connsiteY3" fmla="*/ 130870 h 132714"/>
                  <a:gd name="connsiteX4" fmla="*/ 773642 w 777240"/>
                  <a:gd name="connsiteY4" fmla="*/ 132714 h 132714"/>
                  <a:gd name="connsiteX0" fmla="*/ 777240 w 777240"/>
                  <a:gd name="connsiteY0" fmla="*/ 0 h 132714"/>
                  <a:gd name="connsiteX1" fmla="*/ 231629 w 777240"/>
                  <a:gd name="connsiteY1" fmla="*/ 36074 h 132714"/>
                  <a:gd name="connsiteX2" fmla="*/ 0 w 777240"/>
                  <a:gd name="connsiteY2" fmla="*/ 86036 h 132714"/>
                  <a:gd name="connsiteX3" fmla="*/ 228243 w 777240"/>
                  <a:gd name="connsiteY3" fmla="*/ 124102 h 132714"/>
                  <a:gd name="connsiteX4" fmla="*/ 773642 w 777240"/>
                  <a:gd name="connsiteY4" fmla="*/ 132714 h 132714"/>
                  <a:gd name="connsiteX0" fmla="*/ 777240 w 777240"/>
                  <a:gd name="connsiteY0" fmla="*/ 0 h 132714"/>
                  <a:gd name="connsiteX1" fmla="*/ 231629 w 777240"/>
                  <a:gd name="connsiteY1" fmla="*/ 36074 h 132714"/>
                  <a:gd name="connsiteX2" fmla="*/ 0 w 777240"/>
                  <a:gd name="connsiteY2" fmla="*/ 86036 h 132714"/>
                  <a:gd name="connsiteX3" fmla="*/ 228243 w 777240"/>
                  <a:gd name="connsiteY3" fmla="*/ 124102 h 132714"/>
                  <a:gd name="connsiteX4" fmla="*/ 773642 w 777240"/>
                  <a:gd name="connsiteY4" fmla="*/ 132714 h 132714"/>
                  <a:gd name="connsiteX0" fmla="*/ 772160 w 772160"/>
                  <a:gd name="connsiteY0" fmla="*/ 0 h 132714"/>
                  <a:gd name="connsiteX1" fmla="*/ 226549 w 772160"/>
                  <a:gd name="connsiteY1" fmla="*/ 36074 h 132714"/>
                  <a:gd name="connsiteX2" fmla="*/ 0 w 772160"/>
                  <a:gd name="connsiteY2" fmla="*/ 70810 h 132714"/>
                  <a:gd name="connsiteX3" fmla="*/ 223163 w 772160"/>
                  <a:gd name="connsiteY3" fmla="*/ 124102 h 132714"/>
                  <a:gd name="connsiteX4" fmla="*/ 768562 w 772160"/>
                  <a:gd name="connsiteY4" fmla="*/ 132714 h 132714"/>
                  <a:gd name="connsiteX0" fmla="*/ 772160 w 772160"/>
                  <a:gd name="connsiteY0" fmla="*/ 0 h 132714"/>
                  <a:gd name="connsiteX1" fmla="*/ 226549 w 772160"/>
                  <a:gd name="connsiteY1" fmla="*/ 19156 h 132714"/>
                  <a:gd name="connsiteX2" fmla="*/ 0 w 772160"/>
                  <a:gd name="connsiteY2" fmla="*/ 70810 h 132714"/>
                  <a:gd name="connsiteX3" fmla="*/ 223163 w 772160"/>
                  <a:gd name="connsiteY3" fmla="*/ 124102 h 132714"/>
                  <a:gd name="connsiteX4" fmla="*/ 768562 w 772160"/>
                  <a:gd name="connsiteY4" fmla="*/ 132714 h 132714"/>
                  <a:gd name="connsiteX0" fmla="*/ 772160 w 772160"/>
                  <a:gd name="connsiteY0" fmla="*/ 0 h 132714"/>
                  <a:gd name="connsiteX1" fmla="*/ 226549 w 772160"/>
                  <a:gd name="connsiteY1" fmla="*/ 19156 h 132714"/>
                  <a:gd name="connsiteX2" fmla="*/ 0 w 772160"/>
                  <a:gd name="connsiteY2" fmla="*/ 70810 h 132714"/>
                  <a:gd name="connsiteX3" fmla="*/ 223163 w 772160"/>
                  <a:gd name="connsiteY3" fmla="*/ 108876 h 132714"/>
                  <a:gd name="connsiteX4" fmla="*/ 768562 w 772160"/>
                  <a:gd name="connsiteY4" fmla="*/ 132714 h 132714"/>
                  <a:gd name="connsiteX0" fmla="*/ 772160 w 772160"/>
                  <a:gd name="connsiteY0" fmla="*/ 0 h 132714"/>
                  <a:gd name="connsiteX1" fmla="*/ 226549 w 772160"/>
                  <a:gd name="connsiteY1" fmla="*/ 29307 h 132714"/>
                  <a:gd name="connsiteX2" fmla="*/ 0 w 772160"/>
                  <a:gd name="connsiteY2" fmla="*/ 70810 h 132714"/>
                  <a:gd name="connsiteX3" fmla="*/ 223163 w 772160"/>
                  <a:gd name="connsiteY3" fmla="*/ 108876 h 132714"/>
                  <a:gd name="connsiteX4" fmla="*/ 768562 w 772160"/>
                  <a:gd name="connsiteY4" fmla="*/ 132714 h 13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60" h="132714">
                    <a:moveTo>
                      <a:pt x="772160" y="0"/>
                    </a:moveTo>
                    <a:lnTo>
                      <a:pt x="226549" y="29307"/>
                    </a:lnTo>
                    <a:cubicBezTo>
                      <a:pt x="149339" y="40886"/>
                      <a:pt x="94143" y="37238"/>
                      <a:pt x="0" y="70810"/>
                    </a:cubicBezTo>
                    <a:cubicBezTo>
                      <a:pt x="94707" y="97091"/>
                      <a:pt x="150469" y="102896"/>
                      <a:pt x="223163" y="108876"/>
                    </a:cubicBezTo>
                    <a:lnTo>
                      <a:pt x="768562" y="132714"/>
                    </a:lnTo>
                  </a:path>
                </a:pathLst>
              </a:custGeom>
              <a:gradFill>
                <a:gsLst>
                  <a:gs pos="0">
                    <a:schemeClr val="accent2">
                      <a:lumMod val="60000"/>
                      <a:lumOff val="40000"/>
                      <a:alpha val="50000"/>
                    </a:schemeClr>
                  </a:gs>
                  <a:gs pos="100000">
                    <a:schemeClr val="accent5">
                      <a:lumMod val="60000"/>
                      <a:lumOff val="40000"/>
                      <a:alpha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1389915" y="3801363"/>
                <a:ext cx="1158240" cy="953135"/>
              </a:xfrm>
              <a:custGeom>
                <a:avLst/>
                <a:gdLst>
                  <a:gd name="connsiteX0" fmla="*/ 784860 w 784860"/>
                  <a:gd name="connsiteY0" fmla="*/ 449580 h 708660"/>
                  <a:gd name="connsiteX1" fmla="*/ 0 w 784860"/>
                  <a:gd name="connsiteY1" fmla="*/ 0 h 708660"/>
                  <a:gd name="connsiteX2" fmla="*/ 784860 w 784860"/>
                  <a:gd name="connsiteY2" fmla="*/ 708660 h 708660"/>
                  <a:gd name="connsiteX0" fmla="*/ 769620 w 769620"/>
                  <a:gd name="connsiteY0" fmla="*/ 449580 h 708660"/>
                  <a:gd name="connsiteX1" fmla="*/ 0 w 769620"/>
                  <a:gd name="connsiteY1" fmla="*/ 0 h 708660"/>
                  <a:gd name="connsiteX2" fmla="*/ 769620 w 769620"/>
                  <a:gd name="connsiteY2" fmla="*/ 708660 h 708660"/>
                  <a:gd name="connsiteX0" fmla="*/ 1325880 w 1325880"/>
                  <a:gd name="connsiteY0" fmla="*/ 91440 h 708660"/>
                  <a:gd name="connsiteX1" fmla="*/ 0 w 1325880"/>
                  <a:gd name="connsiteY1" fmla="*/ 0 h 708660"/>
                  <a:gd name="connsiteX2" fmla="*/ 769620 w 1325880"/>
                  <a:gd name="connsiteY2" fmla="*/ 708660 h 708660"/>
                  <a:gd name="connsiteX0" fmla="*/ 777240 w 777240"/>
                  <a:gd name="connsiteY0" fmla="*/ 457200 h 708660"/>
                  <a:gd name="connsiteX1" fmla="*/ 0 w 777240"/>
                  <a:gd name="connsiteY1" fmla="*/ 0 h 708660"/>
                  <a:gd name="connsiteX2" fmla="*/ 769620 w 777240"/>
                  <a:gd name="connsiteY2" fmla="*/ 708660 h 708660"/>
                  <a:gd name="connsiteX0" fmla="*/ 784860 w 784860"/>
                  <a:gd name="connsiteY0" fmla="*/ 447675 h 699135"/>
                  <a:gd name="connsiteX1" fmla="*/ 0 w 784860"/>
                  <a:gd name="connsiteY1" fmla="*/ 0 h 699135"/>
                  <a:gd name="connsiteX2" fmla="*/ 777240 w 784860"/>
                  <a:gd name="connsiteY2" fmla="*/ 699135 h 699135"/>
                  <a:gd name="connsiteX0" fmla="*/ 781050 w 781050"/>
                  <a:gd name="connsiteY0" fmla="*/ 438150 h 699135"/>
                  <a:gd name="connsiteX1" fmla="*/ 0 w 781050"/>
                  <a:gd name="connsiteY1" fmla="*/ 0 h 699135"/>
                  <a:gd name="connsiteX2" fmla="*/ 777240 w 781050"/>
                  <a:gd name="connsiteY2" fmla="*/ 699135 h 699135"/>
                  <a:gd name="connsiteX0" fmla="*/ 781050 w 781050"/>
                  <a:gd name="connsiteY0" fmla="*/ 438150 h 702945"/>
                  <a:gd name="connsiteX1" fmla="*/ 0 w 781050"/>
                  <a:gd name="connsiteY1" fmla="*/ 0 h 702945"/>
                  <a:gd name="connsiteX2" fmla="*/ 779145 w 781050"/>
                  <a:gd name="connsiteY2" fmla="*/ 702945 h 702945"/>
                  <a:gd name="connsiteX0" fmla="*/ 777240 w 777240"/>
                  <a:gd name="connsiteY0" fmla="*/ 440055 h 704850"/>
                  <a:gd name="connsiteX1" fmla="*/ 0 w 777240"/>
                  <a:gd name="connsiteY1" fmla="*/ 0 h 704850"/>
                  <a:gd name="connsiteX2" fmla="*/ 775335 w 777240"/>
                  <a:gd name="connsiteY2" fmla="*/ 704850 h 704850"/>
                  <a:gd name="connsiteX0" fmla="*/ 772160 w 775335"/>
                  <a:gd name="connsiteY0" fmla="*/ 438362 h 704850"/>
                  <a:gd name="connsiteX1" fmla="*/ 0 w 775335"/>
                  <a:gd name="connsiteY1" fmla="*/ 0 h 704850"/>
                  <a:gd name="connsiteX2" fmla="*/ 775335 w 775335"/>
                  <a:gd name="connsiteY2" fmla="*/ 704850 h 704850"/>
                  <a:gd name="connsiteX0" fmla="*/ 772160 w 775335"/>
                  <a:gd name="connsiteY0" fmla="*/ 438362 h 704850"/>
                  <a:gd name="connsiteX1" fmla="*/ 438216 w 775335"/>
                  <a:gd name="connsiteY1" fmla="*/ 247904 h 704850"/>
                  <a:gd name="connsiteX2" fmla="*/ 0 w 775335"/>
                  <a:gd name="connsiteY2" fmla="*/ 0 h 704850"/>
                  <a:gd name="connsiteX3" fmla="*/ 775335 w 775335"/>
                  <a:gd name="connsiteY3" fmla="*/ 704850 h 704850"/>
                  <a:gd name="connsiteX0" fmla="*/ 772160 w 775335"/>
                  <a:gd name="connsiteY0" fmla="*/ 502709 h 704850"/>
                  <a:gd name="connsiteX1" fmla="*/ 438216 w 775335"/>
                  <a:gd name="connsiteY1" fmla="*/ 247904 h 704850"/>
                  <a:gd name="connsiteX2" fmla="*/ 0 w 775335"/>
                  <a:gd name="connsiteY2" fmla="*/ 0 h 704850"/>
                  <a:gd name="connsiteX3" fmla="*/ 775335 w 775335"/>
                  <a:gd name="connsiteY3" fmla="*/ 704850 h 704850"/>
                  <a:gd name="connsiteX0" fmla="*/ 772160 w 775335"/>
                  <a:gd name="connsiteY0" fmla="*/ 502709 h 704850"/>
                  <a:gd name="connsiteX1" fmla="*/ 438216 w 775335"/>
                  <a:gd name="connsiteY1" fmla="*/ 247904 h 704850"/>
                  <a:gd name="connsiteX2" fmla="*/ 0 w 775335"/>
                  <a:gd name="connsiteY2" fmla="*/ 0 h 704850"/>
                  <a:gd name="connsiteX3" fmla="*/ 422976 w 775335"/>
                  <a:gd name="connsiteY3" fmla="*/ 379984 h 704850"/>
                  <a:gd name="connsiteX4" fmla="*/ 775335 w 775335"/>
                  <a:gd name="connsiteY4" fmla="*/ 704850 h 704850"/>
                  <a:gd name="connsiteX0" fmla="*/ 772160 w 772160"/>
                  <a:gd name="connsiteY0" fmla="*/ 502709 h 635423"/>
                  <a:gd name="connsiteX1" fmla="*/ 438216 w 772160"/>
                  <a:gd name="connsiteY1" fmla="*/ 247904 h 635423"/>
                  <a:gd name="connsiteX2" fmla="*/ 0 w 772160"/>
                  <a:gd name="connsiteY2" fmla="*/ 0 h 635423"/>
                  <a:gd name="connsiteX3" fmla="*/ 422976 w 772160"/>
                  <a:gd name="connsiteY3" fmla="*/ 379984 h 635423"/>
                  <a:gd name="connsiteX4" fmla="*/ 768562 w 772160"/>
                  <a:gd name="connsiteY4" fmla="*/ 635423 h 635423"/>
                  <a:gd name="connsiteX0" fmla="*/ 772160 w 772160"/>
                  <a:gd name="connsiteY0" fmla="*/ 502709 h 635423"/>
                  <a:gd name="connsiteX1" fmla="*/ 235016 w 772160"/>
                  <a:gd name="connsiteY1" fmla="*/ 127677 h 635423"/>
                  <a:gd name="connsiteX2" fmla="*/ 0 w 772160"/>
                  <a:gd name="connsiteY2" fmla="*/ 0 h 635423"/>
                  <a:gd name="connsiteX3" fmla="*/ 422976 w 772160"/>
                  <a:gd name="connsiteY3" fmla="*/ 379984 h 635423"/>
                  <a:gd name="connsiteX4" fmla="*/ 768562 w 772160"/>
                  <a:gd name="connsiteY4" fmla="*/ 635423 h 635423"/>
                  <a:gd name="connsiteX0" fmla="*/ 772160 w 772160"/>
                  <a:gd name="connsiteY0" fmla="*/ 502709 h 635423"/>
                  <a:gd name="connsiteX1" fmla="*/ 235016 w 772160"/>
                  <a:gd name="connsiteY1" fmla="*/ 127677 h 635423"/>
                  <a:gd name="connsiteX2" fmla="*/ 0 w 772160"/>
                  <a:gd name="connsiteY2" fmla="*/ 0 h 635423"/>
                  <a:gd name="connsiteX3" fmla="*/ 211309 w 772160"/>
                  <a:gd name="connsiteY3" fmla="*/ 188637 h 635423"/>
                  <a:gd name="connsiteX4" fmla="*/ 768562 w 772160"/>
                  <a:gd name="connsiteY4" fmla="*/ 635423 h 63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60" h="635423">
                    <a:moveTo>
                      <a:pt x="772160" y="502709"/>
                    </a:moveTo>
                    <a:lnTo>
                      <a:pt x="235016" y="127677"/>
                    </a:lnTo>
                    <a:lnTo>
                      <a:pt x="0" y="0"/>
                    </a:lnTo>
                    <a:cubicBezTo>
                      <a:pt x="138734" y="126097"/>
                      <a:pt x="72575" y="62540"/>
                      <a:pt x="211309" y="188637"/>
                    </a:cubicBezTo>
                    <a:lnTo>
                      <a:pt x="768562" y="635423"/>
                    </a:lnTo>
                  </a:path>
                </a:pathLst>
              </a:custGeom>
              <a:gradFill>
                <a:gsLst>
                  <a:gs pos="0">
                    <a:schemeClr val="accent2">
                      <a:lumMod val="60000"/>
                      <a:lumOff val="40000"/>
                      <a:alpha val="50000"/>
                    </a:schemeClr>
                  </a:gs>
                  <a:gs pos="100000">
                    <a:schemeClr val="accent5">
                      <a:lumMod val="60000"/>
                      <a:lumOff val="40000"/>
                      <a:alpha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2550061" y="4443179"/>
                <a:ext cx="0" cy="4320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 rot="10800000">
                <a:off x="523718" y="3795202"/>
                <a:ext cx="864001" cy="1728002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>
              <a:off x="1931909" y="4216679"/>
              <a:ext cx="261277" cy="216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944944" y="4963915"/>
              <a:ext cx="261277" cy="2123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900461" y="4708278"/>
              <a:ext cx="3144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888392" y="383434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E</a:t>
              </a:r>
              <a:endParaRPr lang="en-GB" b="1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21150" y="1196752"/>
            <a:ext cx="2515649" cy="2644473"/>
            <a:chOff x="521150" y="1406884"/>
            <a:chExt cx="2515649" cy="2644473"/>
          </a:xfrm>
        </p:grpSpPr>
        <p:sp>
          <p:nvSpPr>
            <p:cNvPr id="57" name="Arc 56"/>
            <p:cNvSpPr>
              <a:spLocks noChangeAspect="1"/>
            </p:cNvSpPr>
            <p:nvPr/>
          </p:nvSpPr>
          <p:spPr>
            <a:xfrm>
              <a:off x="945289" y="3172957"/>
              <a:ext cx="878400" cy="878400"/>
            </a:xfrm>
            <a:prstGeom prst="arc">
              <a:avLst>
                <a:gd name="adj1" fmla="val 19286009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521150" y="1884155"/>
              <a:ext cx="2032058" cy="1728002"/>
              <a:chOff x="3221106" y="2060912"/>
              <a:chExt cx="1354704" cy="11520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4572000" y="2492896"/>
                <a:ext cx="0" cy="288032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/>
              <p:cNvSpPr/>
              <p:nvPr/>
            </p:nvSpPr>
            <p:spPr>
              <a:xfrm rot="10800000">
                <a:off x="3221106" y="2060912"/>
                <a:ext cx="576000" cy="115200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798570" y="2065020"/>
                <a:ext cx="777240" cy="704850"/>
              </a:xfrm>
              <a:custGeom>
                <a:avLst/>
                <a:gdLst>
                  <a:gd name="connsiteX0" fmla="*/ 784860 w 784860"/>
                  <a:gd name="connsiteY0" fmla="*/ 449580 h 708660"/>
                  <a:gd name="connsiteX1" fmla="*/ 0 w 784860"/>
                  <a:gd name="connsiteY1" fmla="*/ 0 h 708660"/>
                  <a:gd name="connsiteX2" fmla="*/ 784860 w 784860"/>
                  <a:gd name="connsiteY2" fmla="*/ 708660 h 708660"/>
                  <a:gd name="connsiteX0" fmla="*/ 769620 w 769620"/>
                  <a:gd name="connsiteY0" fmla="*/ 449580 h 708660"/>
                  <a:gd name="connsiteX1" fmla="*/ 0 w 769620"/>
                  <a:gd name="connsiteY1" fmla="*/ 0 h 708660"/>
                  <a:gd name="connsiteX2" fmla="*/ 769620 w 769620"/>
                  <a:gd name="connsiteY2" fmla="*/ 708660 h 708660"/>
                  <a:gd name="connsiteX0" fmla="*/ 1325880 w 1325880"/>
                  <a:gd name="connsiteY0" fmla="*/ 91440 h 708660"/>
                  <a:gd name="connsiteX1" fmla="*/ 0 w 1325880"/>
                  <a:gd name="connsiteY1" fmla="*/ 0 h 708660"/>
                  <a:gd name="connsiteX2" fmla="*/ 769620 w 1325880"/>
                  <a:gd name="connsiteY2" fmla="*/ 708660 h 708660"/>
                  <a:gd name="connsiteX0" fmla="*/ 777240 w 777240"/>
                  <a:gd name="connsiteY0" fmla="*/ 457200 h 708660"/>
                  <a:gd name="connsiteX1" fmla="*/ 0 w 777240"/>
                  <a:gd name="connsiteY1" fmla="*/ 0 h 708660"/>
                  <a:gd name="connsiteX2" fmla="*/ 769620 w 777240"/>
                  <a:gd name="connsiteY2" fmla="*/ 708660 h 708660"/>
                  <a:gd name="connsiteX0" fmla="*/ 784860 w 784860"/>
                  <a:gd name="connsiteY0" fmla="*/ 447675 h 699135"/>
                  <a:gd name="connsiteX1" fmla="*/ 0 w 784860"/>
                  <a:gd name="connsiteY1" fmla="*/ 0 h 699135"/>
                  <a:gd name="connsiteX2" fmla="*/ 777240 w 784860"/>
                  <a:gd name="connsiteY2" fmla="*/ 699135 h 699135"/>
                  <a:gd name="connsiteX0" fmla="*/ 781050 w 781050"/>
                  <a:gd name="connsiteY0" fmla="*/ 438150 h 699135"/>
                  <a:gd name="connsiteX1" fmla="*/ 0 w 781050"/>
                  <a:gd name="connsiteY1" fmla="*/ 0 h 699135"/>
                  <a:gd name="connsiteX2" fmla="*/ 777240 w 781050"/>
                  <a:gd name="connsiteY2" fmla="*/ 699135 h 699135"/>
                  <a:gd name="connsiteX0" fmla="*/ 781050 w 781050"/>
                  <a:gd name="connsiteY0" fmla="*/ 438150 h 702945"/>
                  <a:gd name="connsiteX1" fmla="*/ 0 w 781050"/>
                  <a:gd name="connsiteY1" fmla="*/ 0 h 702945"/>
                  <a:gd name="connsiteX2" fmla="*/ 779145 w 781050"/>
                  <a:gd name="connsiteY2" fmla="*/ 702945 h 702945"/>
                  <a:gd name="connsiteX0" fmla="*/ 777240 w 777240"/>
                  <a:gd name="connsiteY0" fmla="*/ 440055 h 704850"/>
                  <a:gd name="connsiteX1" fmla="*/ 0 w 777240"/>
                  <a:gd name="connsiteY1" fmla="*/ 0 h 704850"/>
                  <a:gd name="connsiteX2" fmla="*/ 775335 w 777240"/>
                  <a:gd name="connsiteY2" fmla="*/ 704850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7240" h="704850">
                    <a:moveTo>
                      <a:pt x="777240" y="440055"/>
                    </a:moveTo>
                    <a:lnTo>
                      <a:pt x="0" y="0"/>
                    </a:lnTo>
                    <a:lnTo>
                      <a:pt x="775335" y="704850"/>
                    </a:lnTo>
                  </a:path>
                </a:pathLst>
              </a:custGeom>
              <a:solidFill>
                <a:srgbClr val="000000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3796665" y="2500904"/>
                <a:ext cx="775335" cy="708660"/>
              </a:xfrm>
              <a:custGeom>
                <a:avLst/>
                <a:gdLst>
                  <a:gd name="connsiteX0" fmla="*/ 784860 w 784860"/>
                  <a:gd name="connsiteY0" fmla="*/ 449580 h 708660"/>
                  <a:gd name="connsiteX1" fmla="*/ 0 w 784860"/>
                  <a:gd name="connsiteY1" fmla="*/ 0 h 708660"/>
                  <a:gd name="connsiteX2" fmla="*/ 784860 w 784860"/>
                  <a:gd name="connsiteY2" fmla="*/ 708660 h 708660"/>
                  <a:gd name="connsiteX0" fmla="*/ 769620 w 769620"/>
                  <a:gd name="connsiteY0" fmla="*/ 449580 h 708660"/>
                  <a:gd name="connsiteX1" fmla="*/ 0 w 769620"/>
                  <a:gd name="connsiteY1" fmla="*/ 0 h 708660"/>
                  <a:gd name="connsiteX2" fmla="*/ 769620 w 769620"/>
                  <a:gd name="connsiteY2" fmla="*/ 708660 h 708660"/>
                  <a:gd name="connsiteX0" fmla="*/ 1325880 w 1325880"/>
                  <a:gd name="connsiteY0" fmla="*/ 91440 h 708660"/>
                  <a:gd name="connsiteX1" fmla="*/ 0 w 1325880"/>
                  <a:gd name="connsiteY1" fmla="*/ 0 h 708660"/>
                  <a:gd name="connsiteX2" fmla="*/ 769620 w 1325880"/>
                  <a:gd name="connsiteY2" fmla="*/ 708660 h 708660"/>
                  <a:gd name="connsiteX0" fmla="*/ 777240 w 777240"/>
                  <a:gd name="connsiteY0" fmla="*/ 457200 h 708660"/>
                  <a:gd name="connsiteX1" fmla="*/ 0 w 777240"/>
                  <a:gd name="connsiteY1" fmla="*/ 0 h 708660"/>
                  <a:gd name="connsiteX2" fmla="*/ 769620 w 777240"/>
                  <a:gd name="connsiteY2" fmla="*/ 708660 h 708660"/>
                  <a:gd name="connsiteX0" fmla="*/ 784860 w 784860"/>
                  <a:gd name="connsiteY0" fmla="*/ 447675 h 699135"/>
                  <a:gd name="connsiteX1" fmla="*/ 0 w 784860"/>
                  <a:gd name="connsiteY1" fmla="*/ 0 h 699135"/>
                  <a:gd name="connsiteX2" fmla="*/ 777240 w 784860"/>
                  <a:gd name="connsiteY2" fmla="*/ 699135 h 699135"/>
                  <a:gd name="connsiteX0" fmla="*/ 781050 w 781050"/>
                  <a:gd name="connsiteY0" fmla="*/ 438150 h 699135"/>
                  <a:gd name="connsiteX1" fmla="*/ 0 w 781050"/>
                  <a:gd name="connsiteY1" fmla="*/ 0 h 699135"/>
                  <a:gd name="connsiteX2" fmla="*/ 777240 w 781050"/>
                  <a:gd name="connsiteY2" fmla="*/ 699135 h 699135"/>
                  <a:gd name="connsiteX0" fmla="*/ 781050 w 781050"/>
                  <a:gd name="connsiteY0" fmla="*/ 438150 h 702945"/>
                  <a:gd name="connsiteX1" fmla="*/ 0 w 781050"/>
                  <a:gd name="connsiteY1" fmla="*/ 0 h 702945"/>
                  <a:gd name="connsiteX2" fmla="*/ 779145 w 781050"/>
                  <a:gd name="connsiteY2" fmla="*/ 702945 h 702945"/>
                  <a:gd name="connsiteX0" fmla="*/ 777240 w 777240"/>
                  <a:gd name="connsiteY0" fmla="*/ 440055 h 704850"/>
                  <a:gd name="connsiteX1" fmla="*/ 0 w 777240"/>
                  <a:gd name="connsiteY1" fmla="*/ 0 h 704850"/>
                  <a:gd name="connsiteX2" fmla="*/ 775335 w 777240"/>
                  <a:gd name="connsiteY2" fmla="*/ 704850 h 704850"/>
                  <a:gd name="connsiteX0" fmla="*/ 775335 w 775335"/>
                  <a:gd name="connsiteY0" fmla="*/ 0 h 708660"/>
                  <a:gd name="connsiteX1" fmla="*/ 0 w 775335"/>
                  <a:gd name="connsiteY1" fmla="*/ 708660 h 708660"/>
                  <a:gd name="connsiteX2" fmla="*/ 773430 w 775335"/>
                  <a:gd name="connsiteY2" fmla="*/ 264795 h 70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5335" h="708660">
                    <a:moveTo>
                      <a:pt x="775335" y="0"/>
                    </a:moveTo>
                    <a:lnTo>
                      <a:pt x="0" y="708660"/>
                    </a:lnTo>
                    <a:lnTo>
                      <a:pt x="773430" y="264795"/>
                    </a:lnTo>
                  </a:path>
                </a:pathLst>
              </a:custGeom>
              <a:solidFill>
                <a:srgbClr val="000000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3798569" y="2500903"/>
                <a:ext cx="773430" cy="264795"/>
              </a:xfrm>
              <a:custGeom>
                <a:avLst/>
                <a:gdLst>
                  <a:gd name="connsiteX0" fmla="*/ 784860 w 784860"/>
                  <a:gd name="connsiteY0" fmla="*/ 449580 h 708660"/>
                  <a:gd name="connsiteX1" fmla="*/ 0 w 784860"/>
                  <a:gd name="connsiteY1" fmla="*/ 0 h 708660"/>
                  <a:gd name="connsiteX2" fmla="*/ 784860 w 784860"/>
                  <a:gd name="connsiteY2" fmla="*/ 708660 h 708660"/>
                  <a:gd name="connsiteX0" fmla="*/ 769620 w 769620"/>
                  <a:gd name="connsiteY0" fmla="*/ 449580 h 708660"/>
                  <a:gd name="connsiteX1" fmla="*/ 0 w 769620"/>
                  <a:gd name="connsiteY1" fmla="*/ 0 h 708660"/>
                  <a:gd name="connsiteX2" fmla="*/ 769620 w 769620"/>
                  <a:gd name="connsiteY2" fmla="*/ 708660 h 708660"/>
                  <a:gd name="connsiteX0" fmla="*/ 1325880 w 1325880"/>
                  <a:gd name="connsiteY0" fmla="*/ 91440 h 708660"/>
                  <a:gd name="connsiteX1" fmla="*/ 0 w 1325880"/>
                  <a:gd name="connsiteY1" fmla="*/ 0 h 708660"/>
                  <a:gd name="connsiteX2" fmla="*/ 769620 w 1325880"/>
                  <a:gd name="connsiteY2" fmla="*/ 708660 h 708660"/>
                  <a:gd name="connsiteX0" fmla="*/ 777240 w 777240"/>
                  <a:gd name="connsiteY0" fmla="*/ 457200 h 708660"/>
                  <a:gd name="connsiteX1" fmla="*/ 0 w 777240"/>
                  <a:gd name="connsiteY1" fmla="*/ 0 h 708660"/>
                  <a:gd name="connsiteX2" fmla="*/ 769620 w 777240"/>
                  <a:gd name="connsiteY2" fmla="*/ 708660 h 708660"/>
                  <a:gd name="connsiteX0" fmla="*/ 784860 w 784860"/>
                  <a:gd name="connsiteY0" fmla="*/ 447675 h 699135"/>
                  <a:gd name="connsiteX1" fmla="*/ 0 w 784860"/>
                  <a:gd name="connsiteY1" fmla="*/ 0 h 699135"/>
                  <a:gd name="connsiteX2" fmla="*/ 777240 w 784860"/>
                  <a:gd name="connsiteY2" fmla="*/ 699135 h 699135"/>
                  <a:gd name="connsiteX0" fmla="*/ 781050 w 781050"/>
                  <a:gd name="connsiteY0" fmla="*/ 438150 h 699135"/>
                  <a:gd name="connsiteX1" fmla="*/ 0 w 781050"/>
                  <a:gd name="connsiteY1" fmla="*/ 0 h 699135"/>
                  <a:gd name="connsiteX2" fmla="*/ 777240 w 781050"/>
                  <a:gd name="connsiteY2" fmla="*/ 699135 h 699135"/>
                  <a:gd name="connsiteX0" fmla="*/ 781050 w 781050"/>
                  <a:gd name="connsiteY0" fmla="*/ 438150 h 702945"/>
                  <a:gd name="connsiteX1" fmla="*/ 0 w 781050"/>
                  <a:gd name="connsiteY1" fmla="*/ 0 h 702945"/>
                  <a:gd name="connsiteX2" fmla="*/ 779145 w 781050"/>
                  <a:gd name="connsiteY2" fmla="*/ 702945 h 702945"/>
                  <a:gd name="connsiteX0" fmla="*/ 777240 w 777240"/>
                  <a:gd name="connsiteY0" fmla="*/ 440055 h 704850"/>
                  <a:gd name="connsiteX1" fmla="*/ 0 w 777240"/>
                  <a:gd name="connsiteY1" fmla="*/ 0 h 704850"/>
                  <a:gd name="connsiteX2" fmla="*/ 775335 w 777240"/>
                  <a:gd name="connsiteY2" fmla="*/ 704850 h 704850"/>
                  <a:gd name="connsiteX0" fmla="*/ 775335 w 775335"/>
                  <a:gd name="connsiteY0" fmla="*/ 0 h 708660"/>
                  <a:gd name="connsiteX1" fmla="*/ 0 w 775335"/>
                  <a:gd name="connsiteY1" fmla="*/ 708660 h 708660"/>
                  <a:gd name="connsiteX2" fmla="*/ 773430 w 775335"/>
                  <a:gd name="connsiteY2" fmla="*/ 264795 h 708660"/>
                  <a:gd name="connsiteX0" fmla="*/ 767715 w 767715"/>
                  <a:gd name="connsiteY0" fmla="*/ 0 h 264795"/>
                  <a:gd name="connsiteX1" fmla="*/ 0 w 767715"/>
                  <a:gd name="connsiteY1" fmla="*/ 140970 h 264795"/>
                  <a:gd name="connsiteX2" fmla="*/ 765810 w 767715"/>
                  <a:gd name="connsiteY2" fmla="*/ 264795 h 264795"/>
                  <a:gd name="connsiteX0" fmla="*/ 773430 w 773430"/>
                  <a:gd name="connsiteY0" fmla="*/ 0 h 264795"/>
                  <a:gd name="connsiteX1" fmla="*/ 0 w 773430"/>
                  <a:gd name="connsiteY1" fmla="*/ 133350 h 264795"/>
                  <a:gd name="connsiteX2" fmla="*/ 771525 w 773430"/>
                  <a:gd name="connsiteY2" fmla="*/ 264795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3430" h="264795">
                    <a:moveTo>
                      <a:pt x="773430" y="0"/>
                    </a:moveTo>
                    <a:lnTo>
                      <a:pt x="0" y="133350"/>
                    </a:lnTo>
                    <a:lnTo>
                      <a:pt x="771525" y="264795"/>
                    </a:lnTo>
                  </a:path>
                </a:pathLst>
              </a:custGeom>
              <a:solidFill>
                <a:srgbClr val="000000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545959" y="2153685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Symbol" panose="05050102010706020507" pitchFamily="18" charset="2"/>
                </a:rPr>
                <a:t>s</a:t>
              </a:r>
              <a:r>
                <a:rPr lang="en-GB" baseline="-25000" dirty="0" err="1" smtClean="0"/>
                <a:t>x</a:t>
              </a:r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30336" y="1406884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L</a:t>
              </a:r>
              <a:endParaRPr lang="en-GB" dirty="0">
                <a:latin typeface="+mn-lt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2717344" y="2532132"/>
              <a:ext cx="0" cy="22270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1389915" y="1772816"/>
              <a:ext cx="116329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390184" y="3612157"/>
              <a:ext cx="4401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806210" y="3284984"/>
              <a:ext cx="605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+mn-lt"/>
                </a:rPr>
                <a:t>x’</a:t>
              </a:r>
              <a:r>
                <a:rPr lang="en-GB" baseline="-25000" dirty="0" err="1" smtClean="0">
                  <a:latin typeface="+mn-lt"/>
                </a:rPr>
                <a:t>max</a:t>
              </a:r>
              <a:endParaRPr lang="en-GB" baseline="-25000" dirty="0">
                <a:latin typeface="+mn-lt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1396672" y="2746128"/>
              <a:ext cx="4401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Arc 59"/>
            <p:cNvSpPr>
              <a:spLocks noChangeAspect="1"/>
            </p:cNvSpPr>
            <p:nvPr/>
          </p:nvSpPr>
          <p:spPr>
            <a:xfrm>
              <a:off x="951777" y="2306928"/>
              <a:ext cx="878400" cy="878400"/>
            </a:xfrm>
            <a:prstGeom prst="arc">
              <a:avLst>
                <a:gd name="adj1" fmla="val 20949284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01213" y="2373406"/>
              <a:ext cx="4901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Symbol" panose="05050102010706020507" pitchFamily="18" charset="2"/>
                </a:rPr>
                <a:t>D</a:t>
              </a:r>
              <a:r>
                <a:rPr lang="en-GB" dirty="0" err="1" smtClean="0">
                  <a:latin typeface="+mn-lt"/>
                </a:rPr>
                <a:t>x</a:t>
              </a:r>
              <a:r>
                <a:rPr lang="en-GB" dirty="0" smtClean="0">
                  <a:latin typeface="+mn-lt"/>
                </a:rPr>
                <a:t>’</a:t>
              </a:r>
              <a:endParaRPr lang="en-GB" baseline="-25000" dirty="0">
                <a:latin typeface="+mn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195936" y="5108044"/>
            <a:ext cx="1800000" cy="1800000"/>
            <a:chOff x="1763688" y="5157193"/>
            <a:chExt cx="1800000" cy="1800000"/>
          </a:xfrm>
        </p:grpSpPr>
        <p:sp>
          <p:nvSpPr>
            <p:cNvPr id="62" name="Block Arc 61"/>
            <p:cNvSpPr/>
            <p:nvPr/>
          </p:nvSpPr>
          <p:spPr>
            <a:xfrm rot="16200000">
              <a:off x="1763688" y="5157193"/>
              <a:ext cx="1800000" cy="1800000"/>
            </a:xfrm>
            <a:prstGeom prst="blockArc">
              <a:avLst>
                <a:gd name="adj1" fmla="val 13225662"/>
                <a:gd name="adj2" fmla="val 19353958"/>
                <a:gd name="adj3" fmla="val 2562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1978259" y="5587720"/>
              <a:ext cx="261277" cy="216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1976122" y="6312096"/>
              <a:ext cx="261277" cy="2123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1839394" y="6057192"/>
              <a:ext cx="3144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35496" y="5662989"/>
            <a:ext cx="209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Pillbox cavity with spherical ends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8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(B) The Problem in Quantum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there an initial state that…</a:t>
            </a:r>
          </a:p>
          <a:p>
            <a:pPr lvl="1"/>
            <a:r>
              <a:rPr lang="en-GB" dirty="0" smtClean="0"/>
              <a:t>Forms a black hole on a reasonable time-scale</a:t>
            </a:r>
          </a:p>
          <a:p>
            <a:pPr lvl="1"/>
            <a:r>
              <a:rPr lang="en-GB" dirty="0" smtClean="0"/>
              <a:t>No high energy particles, total size R&lt;10km, total mass-energy and density ~= everyday objects?</a:t>
            </a:r>
          </a:p>
          <a:p>
            <a:r>
              <a:rPr lang="en-GB" dirty="0" smtClean="0"/>
              <a:t>Answer: yes</a:t>
            </a:r>
          </a:p>
          <a:p>
            <a:pPr lvl="1"/>
            <a:r>
              <a:rPr lang="en-GB" sz="1800" dirty="0" smtClean="0"/>
              <a:t>Construction: take the state just before Planck black hole formation and track backwards in time using CPT theorem, particles hit walls, produce showers, eventually a few MJ-GJ of energy absorbed; result: warm concrete walls</a:t>
            </a:r>
          </a:p>
          <a:p>
            <a:r>
              <a:rPr lang="en-GB" dirty="0" smtClean="0"/>
              <a:t>This state is entangled in a very particular way </a:t>
            </a:r>
            <a:endParaRPr lang="en-GB" dirty="0"/>
          </a:p>
          <a:p>
            <a:pPr lvl="1"/>
            <a:r>
              <a:rPr lang="en-GB" dirty="0" smtClean="0"/>
              <a:t>Also applies to </a:t>
            </a:r>
            <a:r>
              <a:rPr lang="en-GB" dirty="0" err="1" smtClean="0"/>
              <a:t>Mössbauer</a:t>
            </a:r>
            <a:r>
              <a:rPr lang="en-GB" dirty="0" smtClean="0"/>
              <a:t> accelerators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297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(B) </a:t>
            </a:r>
            <a:r>
              <a:rPr lang="en-GB" dirty="0" err="1" smtClean="0"/>
              <a:t>Mössbauer</a:t>
            </a:r>
            <a:r>
              <a:rPr lang="en-GB" dirty="0" smtClean="0"/>
              <a:t> Accelerator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75656" y="1315444"/>
            <a:ext cx="309634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R.L</a:t>
            </a:r>
            <a:r>
              <a:rPr lang="de-DE" sz="1000" dirty="0"/>
              <a:t>. </a:t>
            </a:r>
            <a:r>
              <a:rPr lang="de-DE" sz="1000" dirty="0" smtClean="0"/>
              <a:t>Mössbauer</a:t>
            </a:r>
            <a:r>
              <a:rPr lang="de-DE" sz="1000" dirty="0"/>
              <a:t>, Z. Physik 151, </a:t>
            </a:r>
            <a:r>
              <a:rPr lang="de-DE" sz="1000" dirty="0" smtClean="0"/>
              <a:t>124 (1958)</a:t>
            </a:r>
          </a:p>
          <a:p>
            <a:r>
              <a:rPr lang="en-GB" sz="1000" dirty="0" smtClean="0"/>
              <a:t>P.P. Craig </a:t>
            </a:r>
            <a:r>
              <a:rPr lang="en-GB" sz="1000" i="1" dirty="0" smtClean="0"/>
              <a:t>et al.</a:t>
            </a:r>
            <a:r>
              <a:rPr lang="en-GB" sz="1000" dirty="0" smtClean="0"/>
              <a:t>, Phys. Rev. Lett. 3, 221</a:t>
            </a:r>
            <a:r>
              <a:rPr lang="fr-FR" sz="1000" dirty="0"/>
              <a:t>–</a:t>
            </a:r>
            <a:r>
              <a:rPr lang="en-GB" sz="1000" dirty="0" smtClean="0"/>
              <a:t>223 (1959)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709155"/>
            <a:ext cx="2304256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F. </a:t>
            </a:r>
            <a:r>
              <a:rPr lang="en-GB" sz="1000" dirty="0" err="1" smtClean="0"/>
              <a:t>Vagizov</a:t>
            </a:r>
            <a:r>
              <a:rPr lang="en-GB" sz="1000" dirty="0" smtClean="0"/>
              <a:t> </a:t>
            </a:r>
            <a:r>
              <a:rPr lang="en-GB" sz="1000" i="1" dirty="0" smtClean="0"/>
              <a:t>et al.</a:t>
            </a:r>
            <a:r>
              <a:rPr lang="en-GB" sz="1000" dirty="0" smtClean="0"/>
              <a:t>, “Coherent </a:t>
            </a:r>
            <a:r>
              <a:rPr lang="en-GB" sz="1000" dirty="0"/>
              <a:t>control of the waveforms of recoilless </a:t>
            </a:r>
            <a:r>
              <a:rPr lang="en-GB" sz="1000" dirty="0" smtClean="0">
                <a:latin typeface="Symbol" panose="05050102010706020507" pitchFamily="18" charset="2"/>
              </a:rPr>
              <a:t>g</a:t>
            </a:r>
            <a:r>
              <a:rPr lang="el-GR" sz="1000" dirty="0" smtClean="0"/>
              <a:t>-</a:t>
            </a:r>
            <a:r>
              <a:rPr lang="en-GB" sz="1000" dirty="0"/>
              <a:t>ray </a:t>
            </a:r>
            <a:r>
              <a:rPr lang="en-GB" sz="1000" dirty="0" smtClean="0"/>
              <a:t>photons”, Nature 508, </a:t>
            </a:r>
            <a:r>
              <a:rPr lang="en-GB" sz="1000" dirty="0"/>
              <a:t>80–83 </a:t>
            </a:r>
            <a:r>
              <a:rPr lang="en-GB" sz="1000" dirty="0" smtClean="0"/>
              <a:t>(2014</a:t>
            </a:r>
            <a:r>
              <a:rPr lang="en-GB" sz="1000" dirty="0"/>
              <a:t>)</a:t>
            </a:r>
          </a:p>
        </p:txBody>
      </p:sp>
      <p:grpSp>
        <p:nvGrpSpPr>
          <p:cNvPr id="274" name="Group 273"/>
          <p:cNvGrpSpPr/>
          <p:nvPr/>
        </p:nvGrpSpPr>
        <p:grpSpPr>
          <a:xfrm>
            <a:off x="251520" y="2560566"/>
            <a:ext cx="261610" cy="1014004"/>
            <a:chOff x="133926" y="2522679"/>
            <a:chExt cx="261610" cy="1014004"/>
          </a:xfrm>
        </p:grpSpPr>
        <p:sp>
          <p:nvSpPr>
            <p:cNvPr id="250" name="TextBox 249"/>
            <p:cNvSpPr txBox="1"/>
            <p:nvPr/>
          </p:nvSpPr>
          <p:spPr>
            <a:xfrm>
              <a:off x="133926" y="284501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t</a:t>
              </a:r>
              <a:endParaRPr lang="en-GB" dirty="0">
                <a:latin typeface="+mn-lt"/>
              </a:endParaRPr>
            </a:p>
          </p:txBody>
        </p:sp>
        <p:cxnSp>
          <p:nvCxnSpPr>
            <p:cNvPr id="251" name="Straight Arrow Connector 250"/>
            <p:cNvCxnSpPr/>
            <p:nvPr/>
          </p:nvCxnSpPr>
          <p:spPr>
            <a:xfrm flipV="1">
              <a:off x="395536" y="2522679"/>
              <a:ext cx="0" cy="101400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TextBox 274"/>
          <p:cNvSpPr txBox="1"/>
          <p:nvPr/>
        </p:nvSpPr>
        <p:spPr>
          <a:xfrm>
            <a:off x="2278085" y="2115138"/>
            <a:ext cx="2033339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Mössbauer</a:t>
            </a:r>
            <a:r>
              <a:rPr lang="en-GB" dirty="0" smtClean="0"/>
              <a:t> effect:</a:t>
            </a:r>
          </a:p>
          <a:p>
            <a:r>
              <a:rPr lang="en-GB" dirty="0" smtClean="0"/>
              <a:t>Gamma ray from nuclear excitation recoils against the entire mass of the crystal, giving very low energy spread</a:t>
            </a:r>
            <a:endParaRPr lang="en-GB" dirty="0"/>
          </a:p>
        </p:txBody>
      </p:sp>
      <p:grpSp>
        <p:nvGrpSpPr>
          <p:cNvPr id="498" name="Group 497"/>
          <p:cNvGrpSpPr/>
          <p:nvPr/>
        </p:nvGrpSpPr>
        <p:grpSpPr>
          <a:xfrm>
            <a:off x="611560" y="1700808"/>
            <a:ext cx="1522509" cy="3055024"/>
            <a:chOff x="762057" y="1700808"/>
            <a:chExt cx="1522509" cy="3055024"/>
          </a:xfrm>
        </p:grpSpPr>
        <p:grpSp>
          <p:nvGrpSpPr>
            <p:cNvPr id="94" name="Group 93"/>
            <p:cNvGrpSpPr/>
            <p:nvPr/>
          </p:nvGrpSpPr>
          <p:grpSpPr>
            <a:xfrm>
              <a:off x="777839" y="4048824"/>
              <a:ext cx="808833" cy="707008"/>
              <a:chOff x="1543641" y="2999492"/>
              <a:chExt cx="808833" cy="707008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543641" y="2999492"/>
                <a:ext cx="577547" cy="576064"/>
                <a:chOff x="1546181" y="2996952"/>
                <a:chExt cx="577547" cy="576064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10" name="Oval 9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26" name="Oval 25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1617447" y="3041784"/>
                <a:ext cx="577547" cy="576064"/>
                <a:chOff x="1546181" y="2996952"/>
                <a:chExt cx="577547" cy="576064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4" name="Oval 43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36" name="Oval 35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2" name="Group 51"/>
              <p:cNvGrpSpPr/>
              <p:nvPr/>
            </p:nvGrpSpPr>
            <p:grpSpPr>
              <a:xfrm>
                <a:off x="1694984" y="3089032"/>
                <a:ext cx="577547" cy="576064"/>
                <a:chOff x="1546181" y="2996952"/>
                <a:chExt cx="577547" cy="576064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69" name="Oval 68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65" name="Oval 64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61" name="Oval 60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73" name="Group 72"/>
              <p:cNvGrpSpPr/>
              <p:nvPr/>
            </p:nvGrpSpPr>
            <p:grpSpPr>
              <a:xfrm>
                <a:off x="1774927" y="3130436"/>
                <a:ext cx="577547" cy="576064"/>
                <a:chOff x="1546181" y="2996952"/>
                <a:chExt cx="577547" cy="576064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90" name="Oval 89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86" name="Oval 85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82" name="Oval 81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7" name="Group 76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78" name="Oval 77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99" name="Group 98"/>
            <p:cNvGrpSpPr/>
            <p:nvPr/>
          </p:nvGrpSpPr>
          <p:grpSpPr>
            <a:xfrm rot="20002277">
              <a:off x="1312486" y="2487048"/>
              <a:ext cx="972080" cy="144000"/>
              <a:chOff x="4572000" y="2061836"/>
              <a:chExt cx="972080" cy="144000"/>
            </a:xfrm>
          </p:grpSpPr>
          <p:grpSp>
            <p:nvGrpSpPr>
              <p:cNvPr id="226" name="Group 225"/>
              <p:cNvGrpSpPr/>
              <p:nvPr/>
            </p:nvGrpSpPr>
            <p:grpSpPr>
              <a:xfrm>
                <a:off x="4572000" y="2061836"/>
                <a:ext cx="864080" cy="144000"/>
                <a:chOff x="4572000" y="2061836"/>
                <a:chExt cx="864080" cy="144000"/>
              </a:xfrm>
            </p:grpSpPr>
            <p:grpSp>
              <p:nvGrpSpPr>
                <p:cNvPr id="228" name="Group 227"/>
                <p:cNvGrpSpPr/>
                <p:nvPr/>
              </p:nvGrpSpPr>
              <p:grpSpPr>
                <a:xfrm>
                  <a:off x="4572000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235" name="Arc 234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6" name="Arc 235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4860016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233" name="Arc 232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4" name="Arc 233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0" name="Group 229"/>
                <p:cNvGrpSpPr/>
                <p:nvPr/>
              </p:nvGrpSpPr>
              <p:grpSpPr>
                <a:xfrm>
                  <a:off x="5148064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231" name="Arc 230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2" name="Arc 231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227" name="Straight Arrow Connector 226"/>
              <p:cNvCxnSpPr>
                <a:stCxn id="232" idx="0"/>
              </p:cNvCxnSpPr>
              <p:nvPr/>
            </p:nvCxnSpPr>
            <p:spPr>
              <a:xfrm>
                <a:off x="5436080" y="2133775"/>
                <a:ext cx="108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Rectangle 101"/>
            <p:cNvSpPr/>
            <p:nvPr/>
          </p:nvSpPr>
          <p:spPr>
            <a:xfrm>
              <a:off x="1599875" y="2140578"/>
              <a:ext cx="279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Symbol" panose="05050102010706020507" pitchFamily="18" charset="2"/>
                </a:rPr>
                <a:t>g</a:t>
              </a:r>
              <a:endParaRPr lang="en-GB" b="1" baseline="30000" dirty="0">
                <a:solidFill>
                  <a:schemeClr val="bg2">
                    <a:lumMod val="90000"/>
                  </a:schemeClr>
                </a:solidFill>
                <a:latin typeface="Symbol" panose="05050102010706020507" pitchFamily="18" charset="2"/>
              </a:endParaRPr>
            </a:p>
          </p:txBody>
        </p:sp>
        <p:grpSp>
          <p:nvGrpSpPr>
            <p:cNvPr id="237" name="Group 236"/>
            <p:cNvGrpSpPr/>
            <p:nvPr/>
          </p:nvGrpSpPr>
          <p:grpSpPr>
            <a:xfrm rot="12565088">
              <a:off x="1269129" y="3538751"/>
              <a:ext cx="972080" cy="144000"/>
              <a:chOff x="4572000" y="2061836"/>
              <a:chExt cx="972080" cy="144000"/>
            </a:xfrm>
          </p:grpSpPr>
          <p:grpSp>
            <p:nvGrpSpPr>
              <p:cNvPr id="238" name="Group 237"/>
              <p:cNvGrpSpPr/>
              <p:nvPr/>
            </p:nvGrpSpPr>
            <p:grpSpPr>
              <a:xfrm>
                <a:off x="4572000" y="2061836"/>
                <a:ext cx="864080" cy="144000"/>
                <a:chOff x="4572000" y="2061836"/>
                <a:chExt cx="864080" cy="144000"/>
              </a:xfrm>
            </p:grpSpPr>
            <p:grpSp>
              <p:nvGrpSpPr>
                <p:cNvPr id="240" name="Group 239"/>
                <p:cNvGrpSpPr/>
                <p:nvPr/>
              </p:nvGrpSpPr>
              <p:grpSpPr>
                <a:xfrm>
                  <a:off x="4572000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247" name="Arc 246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8" name="Arc 247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1" name="Group 240"/>
                <p:cNvGrpSpPr/>
                <p:nvPr/>
              </p:nvGrpSpPr>
              <p:grpSpPr>
                <a:xfrm>
                  <a:off x="4860016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245" name="Arc 244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6" name="Arc 245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5148064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243" name="Arc 242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4" name="Arc 243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239" name="Straight Arrow Connector 238"/>
              <p:cNvCxnSpPr>
                <a:stCxn id="244" idx="0"/>
              </p:cNvCxnSpPr>
              <p:nvPr/>
            </p:nvCxnSpPr>
            <p:spPr>
              <a:xfrm>
                <a:off x="5436080" y="2133775"/>
                <a:ext cx="108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9" name="TextBox 248"/>
            <p:cNvSpPr txBox="1"/>
            <p:nvPr/>
          </p:nvSpPr>
          <p:spPr>
            <a:xfrm>
              <a:off x="762057" y="170080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4"/>
                  </a:solidFill>
                </a:rPr>
                <a:t>crystal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1069862" y="3357194"/>
              <a:ext cx="256019" cy="606838"/>
              <a:chOff x="1069862" y="3357194"/>
              <a:chExt cx="256019" cy="606838"/>
            </a:xfrm>
          </p:grpSpPr>
          <p:cxnSp>
            <p:nvCxnSpPr>
              <p:cNvPr id="253" name="Straight Arrow Connector 252"/>
              <p:cNvCxnSpPr/>
              <p:nvPr/>
            </p:nvCxnSpPr>
            <p:spPr>
              <a:xfrm flipV="1">
                <a:off x="1069862" y="3357194"/>
                <a:ext cx="73576" cy="606838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/>
              <p:nvPr/>
            </p:nvCxnSpPr>
            <p:spPr>
              <a:xfrm flipV="1">
                <a:off x="1129948" y="3357194"/>
                <a:ext cx="73576" cy="606838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Arrow Connector 270"/>
              <p:cNvCxnSpPr/>
              <p:nvPr/>
            </p:nvCxnSpPr>
            <p:spPr>
              <a:xfrm flipV="1">
                <a:off x="1192219" y="3357194"/>
                <a:ext cx="73576" cy="606838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Arrow Connector 268"/>
              <p:cNvCxnSpPr/>
              <p:nvPr/>
            </p:nvCxnSpPr>
            <p:spPr>
              <a:xfrm flipV="1">
                <a:off x="1252305" y="3357194"/>
                <a:ext cx="73576" cy="606838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Group 283"/>
            <p:cNvGrpSpPr/>
            <p:nvPr/>
          </p:nvGrpSpPr>
          <p:grpSpPr>
            <a:xfrm>
              <a:off x="1069862" y="2170755"/>
              <a:ext cx="256018" cy="606838"/>
              <a:chOff x="1069863" y="2047130"/>
              <a:chExt cx="256018" cy="606838"/>
            </a:xfrm>
          </p:grpSpPr>
          <p:cxnSp>
            <p:nvCxnSpPr>
              <p:cNvPr id="256" name="Straight Arrow Connector 255"/>
              <p:cNvCxnSpPr/>
              <p:nvPr/>
            </p:nvCxnSpPr>
            <p:spPr>
              <a:xfrm flipH="1" flipV="1">
                <a:off x="1069863" y="2047130"/>
                <a:ext cx="73575" cy="606838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263"/>
              <p:cNvCxnSpPr/>
              <p:nvPr/>
            </p:nvCxnSpPr>
            <p:spPr>
              <a:xfrm flipH="1" flipV="1">
                <a:off x="1129949" y="2047130"/>
                <a:ext cx="73575" cy="606838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Arrow Connector 271"/>
              <p:cNvCxnSpPr/>
              <p:nvPr/>
            </p:nvCxnSpPr>
            <p:spPr>
              <a:xfrm flipH="1" flipV="1">
                <a:off x="1192220" y="2047130"/>
                <a:ext cx="73575" cy="606838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Arrow Connector 269"/>
              <p:cNvCxnSpPr/>
              <p:nvPr/>
            </p:nvCxnSpPr>
            <p:spPr>
              <a:xfrm flipH="1" flipV="1">
                <a:off x="1252306" y="2047130"/>
                <a:ext cx="73575" cy="606838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Group 281"/>
            <p:cNvGrpSpPr/>
            <p:nvPr/>
          </p:nvGrpSpPr>
          <p:grpSpPr>
            <a:xfrm>
              <a:off x="1145080" y="2777593"/>
              <a:ext cx="181568" cy="580550"/>
              <a:chOff x="1145080" y="2777593"/>
              <a:chExt cx="181568" cy="580550"/>
            </a:xfrm>
          </p:grpSpPr>
          <p:cxnSp>
            <p:nvCxnSpPr>
              <p:cNvPr id="276" name="Straight Arrow Connector 275"/>
              <p:cNvCxnSpPr/>
              <p:nvPr/>
            </p:nvCxnSpPr>
            <p:spPr>
              <a:xfrm flipV="1">
                <a:off x="1145080" y="2777593"/>
                <a:ext cx="0" cy="580550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278"/>
              <p:cNvCxnSpPr/>
              <p:nvPr/>
            </p:nvCxnSpPr>
            <p:spPr>
              <a:xfrm flipV="1">
                <a:off x="1204446" y="2777593"/>
                <a:ext cx="0" cy="580550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Arrow Connector 279"/>
              <p:cNvCxnSpPr/>
              <p:nvPr/>
            </p:nvCxnSpPr>
            <p:spPr>
              <a:xfrm flipV="1">
                <a:off x="1266670" y="2777593"/>
                <a:ext cx="0" cy="580550"/>
              </a:xfrm>
              <a:prstGeom prst="straightConnector1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Arrow Connector 280"/>
              <p:cNvCxnSpPr/>
              <p:nvPr/>
            </p:nvCxnSpPr>
            <p:spPr>
              <a:xfrm flipV="1">
                <a:off x="1326648" y="2777593"/>
                <a:ext cx="0" cy="580550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7" name="Group 496"/>
          <p:cNvGrpSpPr/>
          <p:nvPr/>
        </p:nvGrpSpPr>
        <p:grpSpPr>
          <a:xfrm>
            <a:off x="4619923" y="1936872"/>
            <a:ext cx="1905151" cy="2777556"/>
            <a:chOff x="4753598" y="1936872"/>
            <a:chExt cx="1905151" cy="2777556"/>
          </a:xfrm>
        </p:grpSpPr>
        <p:grpSp>
          <p:nvGrpSpPr>
            <p:cNvPr id="286" name="Group 285"/>
            <p:cNvGrpSpPr/>
            <p:nvPr/>
          </p:nvGrpSpPr>
          <p:grpSpPr>
            <a:xfrm>
              <a:off x="5318016" y="4007420"/>
              <a:ext cx="808833" cy="707008"/>
              <a:chOff x="1543641" y="2999492"/>
              <a:chExt cx="808833" cy="707008"/>
            </a:xfrm>
            <a:solidFill>
              <a:schemeClr val="accent5">
                <a:lumMod val="60000"/>
                <a:lumOff val="40000"/>
              </a:schemeClr>
            </a:solidFill>
          </p:grpSpPr>
          <p:grpSp>
            <p:nvGrpSpPr>
              <p:cNvPr id="287" name="Group 286"/>
              <p:cNvGrpSpPr/>
              <p:nvPr/>
            </p:nvGrpSpPr>
            <p:grpSpPr>
              <a:xfrm>
                <a:off x="1543641" y="2999492"/>
                <a:ext cx="577547" cy="576064"/>
                <a:chOff x="1546181" y="2996952"/>
                <a:chExt cx="577547" cy="576064"/>
              </a:xfrm>
              <a:grpFill/>
            </p:grpSpPr>
            <p:grpSp>
              <p:nvGrpSpPr>
                <p:cNvPr id="351" name="Group 350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67" name="Oval 366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Oval 367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9" name="Oval 368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Oval 369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2" name="Group 351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63" name="Oval 362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4" name="Oval 363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5" name="Oval 364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6" name="Oval 365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3" name="Group 352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59" name="Oval 358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0" name="Oval 359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1" name="Oval 360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2" name="Oval 361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4" name="Group 353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55" name="Oval 354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6" name="Oval 355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7" name="Oval 356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8" name="Oval 357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88" name="Group 287"/>
              <p:cNvGrpSpPr/>
              <p:nvPr/>
            </p:nvGrpSpPr>
            <p:grpSpPr>
              <a:xfrm>
                <a:off x="1617447" y="3041784"/>
                <a:ext cx="577547" cy="576064"/>
                <a:chOff x="1546181" y="2996952"/>
                <a:chExt cx="577547" cy="576064"/>
              </a:xfrm>
              <a:grpFill/>
            </p:grpSpPr>
            <p:grpSp>
              <p:nvGrpSpPr>
                <p:cNvPr id="331" name="Group 330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47" name="Oval 346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8" name="Oval 347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9" name="Oval 348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0" name="Oval 349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2" name="Group 331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43" name="Oval 342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4" name="Oval 343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5" name="Oval 344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6" name="Oval 345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3" name="Group 332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39" name="Oval 338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0" name="Oval 339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1" name="Oval 340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2" name="Oval 341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4" name="Group 333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35" name="Oval 334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7" name="Oval 336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8" name="Oval 337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89" name="Group 288"/>
              <p:cNvGrpSpPr/>
              <p:nvPr/>
            </p:nvGrpSpPr>
            <p:grpSpPr>
              <a:xfrm>
                <a:off x="1694984" y="3089032"/>
                <a:ext cx="577547" cy="576064"/>
                <a:chOff x="1546181" y="2996952"/>
                <a:chExt cx="577547" cy="576064"/>
              </a:xfrm>
              <a:grpFill/>
            </p:grpSpPr>
            <p:grpSp>
              <p:nvGrpSpPr>
                <p:cNvPr id="311" name="Group 310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27" name="Oval 326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8" name="Oval 327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9" name="Oval 328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0" name="Oval 329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12" name="Group 311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23" name="Oval 322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4" name="Oval 323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5" name="Oval 324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6" name="Oval 325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19" name="Oval 318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0" name="Oval 319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1" name="Oval 320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2" name="Oval 321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14" name="Group 313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15" name="Oval 314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6" name="Oval 315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90" name="Group 289"/>
              <p:cNvGrpSpPr/>
              <p:nvPr/>
            </p:nvGrpSpPr>
            <p:grpSpPr>
              <a:xfrm>
                <a:off x="1774927" y="3130436"/>
                <a:ext cx="577547" cy="576064"/>
                <a:chOff x="1546181" y="2996952"/>
                <a:chExt cx="577547" cy="576064"/>
              </a:xfrm>
              <a:grpFill/>
            </p:grpSpPr>
            <p:grpSp>
              <p:nvGrpSpPr>
                <p:cNvPr id="291" name="Group 290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07" name="Oval 306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8" name="Oval 307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9" name="Oval 308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0" name="Oval 309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2" name="Group 291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303" name="Oval 302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4" name="Oval 303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6" name="Oval 305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3" name="Group 292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299" name="Oval 298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0" name="Oval 299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1" name="Oval 300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2" name="Oval 301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4" name="Group 293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  <a:grpFill/>
              </p:grpSpPr>
              <p:sp>
                <p:nvSpPr>
                  <p:cNvPr id="295" name="Oval 294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6" name="Oval 295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7" name="Oval 296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8" name="Oval 297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71" name="Group 370"/>
            <p:cNvGrpSpPr/>
            <p:nvPr/>
          </p:nvGrpSpPr>
          <p:grpSpPr>
            <a:xfrm>
              <a:off x="5585241" y="3318175"/>
              <a:ext cx="181568" cy="580550"/>
              <a:chOff x="1145080" y="2777593"/>
              <a:chExt cx="181568" cy="580550"/>
            </a:xfrm>
          </p:grpSpPr>
          <p:cxnSp>
            <p:nvCxnSpPr>
              <p:cNvPr id="372" name="Straight Arrow Connector 371"/>
              <p:cNvCxnSpPr/>
              <p:nvPr/>
            </p:nvCxnSpPr>
            <p:spPr>
              <a:xfrm flipV="1">
                <a:off x="1145080" y="2777593"/>
                <a:ext cx="0" cy="580550"/>
              </a:xfrm>
              <a:prstGeom prst="straightConnector1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Arrow Connector 372"/>
              <p:cNvCxnSpPr/>
              <p:nvPr/>
            </p:nvCxnSpPr>
            <p:spPr>
              <a:xfrm flipV="1">
                <a:off x="1204446" y="2777593"/>
                <a:ext cx="0" cy="580550"/>
              </a:xfrm>
              <a:prstGeom prst="straightConnector1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Arrow Connector 373"/>
              <p:cNvCxnSpPr/>
              <p:nvPr/>
            </p:nvCxnSpPr>
            <p:spPr>
              <a:xfrm flipV="1">
                <a:off x="1266670" y="2777593"/>
                <a:ext cx="0" cy="580550"/>
              </a:xfrm>
              <a:prstGeom prst="straightConnector1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Arrow Connector 374"/>
              <p:cNvCxnSpPr/>
              <p:nvPr/>
            </p:nvCxnSpPr>
            <p:spPr>
              <a:xfrm flipV="1">
                <a:off x="1326648" y="2777593"/>
                <a:ext cx="0" cy="580550"/>
              </a:xfrm>
              <a:prstGeom prst="straightConnector1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0" name="Straight Arrow Connector 379"/>
            <p:cNvCxnSpPr/>
            <p:nvPr/>
          </p:nvCxnSpPr>
          <p:spPr>
            <a:xfrm flipH="1" flipV="1">
              <a:off x="5393305" y="2709756"/>
              <a:ext cx="373589" cy="608419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H="1" flipV="1">
              <a:off x="5332658" y="2709756"/>
              <a:ext cx="373589" cy="608419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H="1" flipV="1">
              <a:off x="5271018" y="2713907"/>
              <a:ext cx="373589" cy="608419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 flipV="1">
              <a:off x="5210371" y="2713907"/>
              <a:ext cx="373589" cy="608419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5" name="Group 384"/>
            <p:cNvGrpSpPr/>
            <p:nvPr/>
          </p:nvGrpSpPr>
          <p:grpSpPr>
            <a:xfrm>
              <a:off x="4753598" y="1936872"/>
              <a:ext cx="808833" cy="707008"/>
              <a:chOff x="1543641" y="2999492"/>
              <a:chExt cx="808833" cy="707008"/>
            </a:xfrm>
          </p:grpSpPr>
          <p:grpSp>
            <p:nvGrpSpPr>
              <p:cNvPr id="386" name="Group 385"/>
              <p:cNvGrpSpPr/>
              <p:nvPr/>
            </p:nvGrpSpPr>
            <p:grpSpPr>
              <a:xfrm>
                <a:off x="1543641" y="2999492"/>
                <a:ext cx="577547" cy="576064"/>
                <a:chOff x="1546181" y="2996952"/>
                <a:chExt cx="577547" cy="576064"/>
              </a:xfrm>
            </p:grpSpPr>
            <p:grpSp>
              <p:nvGrpSpPr>
                <p:cNvPr id="450" name="Group 449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66" name="Oval 465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7" name="Oval 466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8" name="Oval 467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9" name="Oval 468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51" name="Group 450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62" name="Oval 461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3" name="Oval 462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4" name="Oval 463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52" name="Group 451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58" name="Oval 457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9" name="Oval 458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1" name="Oval 460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53" name="Group 452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54" name="Oval 453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6" name="Oval 455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7" name="Oval 456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87" name="Group 386"/>
              <p:cNvGrpSpPr/>
              <p:nvPr/>
            </p:nvGrpSpPr>
            <p:grpSpPr>
              <a:xfrm>
                <a:off x="1617447" y="3041784"/>
                <a:ext cx="577547" cy="576064"/>
                <a:chOff x="1546181" y="2996952"/>
                <a:chExt cx="577547" cy="576064"/>
              </a:xfrm>
            </p:grpSpPr>
            <p:grpSp>
              <p:nvGrpSpPr>
                <p:cNvPr id="430" name="Group 429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46" name="Oval 445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7" name="Oval 446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9" name="Oval 448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31" name="Group 430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42" name="Oval 441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3" name="Oval 442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4" name="Oval 443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5" name="Oval 444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32" name="Group 431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38" name="Oval 437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9" name="Oval 438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0" name="Oval 439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1" name="Oval 440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33" name="Group 432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34" name="Oval 433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5" name="Oval 434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6" name="Oval 435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7" name="Oval 436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88" name="Group 387"/>
              <p:cNvGrpSpPr/>
              <p:nvPr/>
            </p:nvGrpSpPr>
            <p:grpSpPr>
              <a:xfrm>
                <a:off x="1694984" y="3089032"/>
                <a:ext cx="577547" cy="576064"/>
                <a:chOff x="1546181" y="2996952"/>
                <a:chExt cx="577547" cy="576064"/>
              </a:xfrm>
            </p:grpSpPr>
            <p:grpSp>
              <p:nvGrpSpPr>
                <p:cNvPr id="410" name="Group 409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26" name="Oval 425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7" name="Oval 426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8" name="Oval 427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9" name="Oval 428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11" name="Group 410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22" name="Oval 421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3" name="Oval 422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4" name="Oval 423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5" name="Oval 424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12" name="Group 411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18" name="Oval 417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9" name="Oval 418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0" name="Oval 419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1" name="Oval 420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13" name="Group 412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14" name="Oval 413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5" name="Oval 414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6" name="Oval 415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7" name="Oval 416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89" name="Group 388"/>
              <p:cNvGrpSpPr/>
              <p:nvPr/>
            </p:nvGrpSpPr>
            <p:grpSpPr>
              <a:xfrm>
                <a:off x="1774927" y="3130436"/>
                <a:ext cx="577547" cy="576064"/>
                <a:chOff x="1546181" y="2996952"/>
                <a:chExt cx="577547" cy="576064"/>
              </a:xfrm>
            </p:grpSpPr>
            <p:grpSp>
              <p:nvGrpSpPr>
                <p:cNvPr id="390" name="Group 389"/>
                <p:cNvGrpSpPr/>
                <p:nvPr/>
              </p:nvGrpSpPr>
              <p:grpSpPr>
                <a:xfrm>
                  <a:off x="1547664" y="2996952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06" name="Oval 405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7" name="Oval 406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8" name="Oval 407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9" name="Oval 408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1" name="Group 390"/>
                <p:cNvGrpSpPr/>
                <p:nvPr/>
              </p:nvGrpSpPr>
              <p:grpSpPr>
                <a:xfrm>
                  <a:off x="1546181" y="3140968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402" name="Oval 401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3" name="Oval 402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4" name="Oval 403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5" name="Oval 404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2" name="Group 391"/>
                <p:cNvGrpSpPr/>
                <p:nvPr/>
              </p:nvGrpSpPr>
              <p:grpSpPr>
                <a:xfrm>
                  <a:off x="1547664" y="3284984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398" name="Oval 397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9" name="Oval 398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0" name="Oval 399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1" name="Oval 400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3" name="Group 392"/>
                <p:cNvGrpSpPr/>
                <p:nvPr/>
              </p:nvGrpSpPr>
              <p:grpSpPr>
                <a:xfrm>
                  <a:off x="1547664" y="3429000"/>
                  <a:ext cx="576064" cy="144016"/>
                  <a:chOff x="1547664" y="2996952"/>
                  <a:chExt cx="576064" cy="144016"/>
                </a:xfrm>
              </p:grpSpPr>
              <p:sp>
                <p:nvSpPr>
                  <p:cNvPr id="394" name="Oval 393"/>
                  <p:cNvSpPr/>
                  <p:nvPr/>
                </p:nvSpPr>
                <p:spPr>
                  <a:xfrm>
                    <a:off x="1547664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5" name="Oval 394"/>
                  <p:cNvSpPr/>
                  <p:nvPr/>
                </p:nvSpPr>
                <p:spPr>
                  <a:xfrm>
                    <a:off x="1691680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6" name="Oval 395"/>
                  <p:cNvSpPr/>
                  <p:nvPr/>
                </p:nvSpPr>
                <p:spPr>
                  <a:xfrm>
                    <a:off x="1835696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7" name="Oval 396"/>
                  <p:cNvSpPr/>
                  <p:nvPr/>
                </p:nvSpPr>
                <p:spPr>
                  <a:xfrm>
                    <a:off x="1979712" y="2996952"/>
                    <a:ext cx="144016" cy="14401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482" name="Rectangle 481"/>
            <p:cNvSpPr/>
            <p:nvPr/>
          </p:nvSpPr>
          <p:spPr>
            <a:xfrm>
              <a:off x="6010047" y="2652568"/>
              <a:ext cx="279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Symbol" panose="05050102010706020507" pitchFamily="18" charset="2"/>
                </a:rPr>
                <a:t>g</a:t>
              </a:r>
              <a:endParaRPr lang="en-GB" b="1" baseline="30000" dirty="0">
                <a:solidFill>
                  <a:schemeClr val="bg2">
                    <a:lumMod val="90000"/>
                  </a:schemeClr>
                </a:solidFill>
                <a:latin typeface="Symbol" panose="05050102010706020507" pitchFamily="18" charset="2"/>
              </a:endParaRPr>
            </a:p>
          </p:txBody>
        </p:sp>
        <p:grpSp>
          <p:nvGrpSpPr>
            <p:cNvPr id="494" name="Group 493"/>
            <p:cNvGrpSpPr/>
            <p:nvPr/>
          </p:nvGrpSpPr>
          <p:grpSpPr>
            <a:xfrm>
              <a:off x="5766894" y="2878265"/>
              <a:ext cx="891855" cy="410934"/>
              <a:chOff x="6224821" y="3711896"/>
              <a:chExt cx="891855" cy="410934"/>
            </a:xfrm>
          </p:grpSpPr>
          <p:grpSp>
            <p:nvGrpSpPr>
              <p:cNvPr id="471" name="Group 470"/>
              <p:cNvGrpSpPr/>
              <p:nvPr/>
            </p:nvGrpSpPr>
            <p:grpSpPr>
              <a:xfrm rot="20002277">
                <a:off x="6224821" y="3978830"/>
                <a:ext cx="432000" cy="144000"/>
                <a:chOff x="4572000" y="2061836"/>
                <a:chExt cx="864080" cy="144000"/>
              </a:xfrm>
            </p:grpSpPr>
            <p:grpSp>
              <p:nvGrpSpPr>
                <p:cNvPr id="473" name="Group 472"/>
                <p:cNvGrpSpPr/>
                <p:nvPr/>
              </p:nvGrpSpPr>
              <p:grpSpPr>
                <a:xfrm>
                  <a:off x="4572000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480" name="Arc 479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1" name="Arc 480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74" name="Group 473"/>
                <p:cNvGrpSpPr/>
                <p:nvPr/>
              </p:nvGrpSpPr>
              <p:grpSpPr>
                <a:xfrm>
                  <a:off x="4860016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478" name="Arc 477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9" name="Arc 478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75" name="Group 474"/>
                <p:cNvGrpSpPr/>
                <p:nvPr/>
              </p:nvGrpSpPr>
              <p:grpSpPr>
                <a:xfrm>
                  <a:off x="5148064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476" name="Arc 475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7" name="Arc 476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472" name="Straight Arrow Connector 471"/>
              <p:cNvCxnSpPr>
                <a:stCxn id="488" idx="0"/>
              </p:cNvCxnSpPr>
              <p:nvPr/>
            </p:nvCxnSpPr>
            <p:spPr>
              <a:xfrm flipV="1">
                <a:off x="7020255" y="3711896"/>
                <a:ext cx="96421" cy="4756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" name="Group 482"/>
              <p:cNvGrpSpPr/>
              <p:nvPr/>
            </p:nvGrpSpPr>
            <p:grpSpPr>
              <a:xfrm rot="20002277">
                <a:off x="6611179" y="3784303"/>
                <a:ext cx="432000" cy="144000"/>
                <a:chOff x="4572000" y="2061836"/>
                <a:chExt cx="864080" cy="144000"/>
              </a:xfrm>
            </p:grpSpPr>
            <p:grpSp>
              <p:nvGrpSpPr>
                <p:cNvPr id="484" name="Group 483"/>
                <p:cNvGrpSpPr/>
                <p:nvPr/>
              </p:nvGrpSpPr>
              <p:grpSpPr>
                <a:xfrm>
                  <a:off x="4572000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491" name="Arc 490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2" name="Arc 491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85" name="Group 484"/>
                <p:cNvGrpSpPr/>
                <p:nvPr/>
              </p:nvGrpSpPr>
              <p:grpSpPr>
                <a:xfrm>
                  <a:off x="4860016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489" name="Arc 488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0" name="Arc 489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86" name="Group 485"/>
                <p:cNvGrpSpPr/>
                <p:nvPr/>
              </p:nvGrpSpPr>
              <p:grpSpPr>
                <a:xfrm>
                  <a:off x="5148064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487" name="Arc 486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8" name="Arc 487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</p:grpSp>
      <p:sp>
        <p:nvSpPr>
          <p:cNvPr id="495" name="TextBox 494"/>
          <p:cNvSpPr txBox="1"/>
          <p:nvPr/>
        </p:nvSpPr>
        <p:spPr>
          <a:xfrm>
            <a:off x="6814588" y="2118072"/>
            <a:ext cx="2033339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If many nuclei are excited, could the entire energy be transferred to a single emitted particle, since the crystal is acting coherently?</a:t>
            </a:r>
            <a:endParaRPr lang="en-GB" dirty="0"/>
          </a:p>
        </p:txBody>
      </p:sp>
      <p:sp>
        <p:nvSpPr>
          <p:cNvPr id="496" name="TextBox 495"/>
          <p:cNvSpPr txBox="1"/>
          <p:nvPr/>
        </p:nvSpPr>
        <p:spPr>
          <a:xfrm>
            <a:off x="2727282" y="5662989"/>
            <a:ext cx="616519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 </a:t>
            </a:r>
            <a:r>
              <a:rPr lang="en-GB" dirty="0" smtClean="0"/>
              <a:t>Another useful application: modulating the </a:t>
            </a:r>
            <a:r>
              <a:rPr lang="en-GB" dirty="0" err="1" smtClean="0"/>
              <a:t>wavefunction</a:t>
            </a:r>
            <a:r>
              <a:rPr lang="en-GB" dirty="0" smtClean="0"/>
              <a:t> of a single gamma photon using the Doppler shift</a:t>
            </a:r>
            <a:endParaRPr lang="en-GB" dirty="0"/>
          </a:p>
        </p:txBody>
      </p:sp>
      <p:sp>
        <p:nvSpPr>
          <p:cNvPr id="499" name="TextBox 498"/>
          <p:cNvSpPr txBox="1"/>
          <p:nvPr/>
        </p:nvSpPr>
        <p:spPr>
          <a:xfrm>
            <a:off x="2555776" y="4869160"/>
            <a:ext cx="62904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E.g. </a:t>
            </a:r>
            <a:r>
              <a:rPr lang="en-GB" baseline="30000" dirty="0" smtClean="0">
                <a:sym typeface="Wingdings" panose="05000000000000000000" pitchFamily="2" charset="2"/>
              </a:rPr>
              <a:t>191</a:t>
            </a:r>
            <a:r>
              <a:rPr lang="en-GB" dirty="0" smtClean="0">
                <a:sym typeface="Wingdings" panose="05000000000000000000" pitchFamily="2" charset="2"/>
              </a:rPr>
              <a:t>Ir* emits 129keV gamma rays, a macroscopic crystal of 9.5×10</a:t>
            </a:r>
            <a:r>
              <a:rPr lang="en-GB" baseline="30000" dirty="0" smtClean="0">
                <a:sym typeface="Wingdings" panose="05000000000000000000" pitchFamily="2" charset="2"/>
              </a:rPr>
              <a:t>22</a:t>
            </a:r>
            <a:r>
              <a:rPr lang="en-GB" dirty="0" smtClean="0">
                <a:sym typeface="Wingdings" panose="05000000000000000000" pitchFamily="2" charset="2"/>
              </a:rPr>
              <a:t> iridium atoms (30 grams) could emit </a:t>
            </a:r>
            <a:r>
              <a:rPr lang="en-GB" dirty="0" err="1" smtClean="0">
                <a:sym typeface="Wingdings" panose="05000000000000000000" pitchFamily="2" charset="2"/>
              </a:rPr>
              <a:t>E</a:t>
            </a:r>
            <a:r>
              <a:rPr lang="en-GB" baseline="-25000" dirty="0" err="1" smtClean="0">
                <a:sym typeface="Wingdings" panose="05000000000000000000" pitchFamily="2" charset="2"/>
              </a:rPr>
              <a:t>Planck</a:t>
            </a:r>
            <a:endParaRPr lang="en-GB" baseline="-25000" dirty="0"/>
          </a:p>
        </p:txBody>
      </p:sp>
      <p:sp>
        <p:nvSpPr>
          <p:cNvPr id="500" name="TextBox 499"/>
          <p:cNvSpPr txBox="1"/>
          <p:nvPr/>
        </p:nvSpPr>
        <p:spPr>
          <a:xfrm>
            <a:off x="6471663" y="1392388"/>
            <a:ext cx="2376264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A.-S. </a:t>
            </a:r>
            <a:r>
              <a:rPr lang="en-GB" sz="1000" dirty="0" smtClean="0"/>
              <a:t>Müller, talk at F3iA 2016 meeting</a:t>
            </a:r>
            <a:endParaRPr lang="en-GB" sz="1000" dirty="0"/>
          </a:p>
        </p:txBody>
      </p:sp>
      <p:cxnSp>
        <p:nvCxnSpPr>
          <p:cNvPr id="502" name="Straight Arrow Connector 501"/>
          <p:cNvCxnSpPr>
            <a:stCxn id="500" idx="2"/>
            <a:endCxn id="495" idx="0"/>
          </p:cNvCxnSpPr>
          <p:nvPr/>
        </p:nvCxnSpPr>
        <p:spPr>
          <a:xfrm>
            <a:off x="7659795" y="1638609"/>
            <a:ext cx="171463" cy="4794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Arrow Connector 502"/>
          <p:cNvCxnSpPr>
            <a:stCxn id="7" idx="2"/>
            <a:endCxn id="275" idx="0"/>
          </p:cNvCxnSpPr>
          <p:nvPr/>
        </p:nvCxnSpPr>
        <p:spPr>
          <a:xfrm>
            <a:off x="3023828" y="1715554"/>
            <a:ext cx="270927" cy="3995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053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(B) Time Reversal of SR Emission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Stephen Brooks, IPAC’18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644008" y="3140968"/>
            <a:ext cx="39473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Experiment:</a:t>
            </a:r>
          </a:p>
          <a:p>
            <a:r>
              <a:rPr lang="en-GB" dirty="0" smtClean="0"/>
              <a:t>Can we make the photon state in the diagram above?  NB: it’s probably entangled with the input positron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780896" y="5111662"/>
            <a:ext cx="280831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Simulation/experiment:</a:t>
            </a:r>
          </a:p>
          <a:p>
            <a:r>
              <a:rPr lang="en-GB" dirty="0" smtClean="0"/>
              <a:t>Does such a process X exist and it be realised?</a:t>
            </a:r>
            <a:endParaRPr lang="en-GB" dirty="0"/>
          </a:p>
        </p:txBody>
      </p:sp>
      <p:grpSp>
        <p:nvGrpSpPr>
          <p:cNvPr id="169" name="Group 168"/>
          <p:cNvGrpSpPr/>
          <p:nvPr/>
        </p:nvGrpSpPr>
        <p:grpSpPr>
          <a:xfrm>
            <a:off x="3403963" y="1770693"/>
            <a:ext cx="2248157" cy="456020"/>
            <a:chOff x="3403963" y="1958375"/>
            <a:chExt cx="2248157" cy="456020"/>
          </a:xfrm>
        </p:grpSpPr>
        <p:cxnSp>
          <p:nvCxnSpPr>
            <p:cNvPr id="155" name="Straight Arrow Connector 154"/>
            <p:cNvCxnSpPr/>
            <p:nvPr/>
          </p:nvCxnSpPr>
          <p:spPr>
            <a:xfrm>
              <a:off x="3476632" y="2414395"/>
              <a:ext cx="20162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3403963" y="1958375"/>
              <a:ext cx="224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CPT transformation</a:t>
              </a:r>
              <a:endParaRPr lang="en-GB" dirty="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943312" y="1268760"/>
            <a:ext cx="2321114" cy="1663040"/>
            <a:chOff x="943312" y="1456442"/>
            <a:chExt cx="2321114" cy="1663040"/>
          </a:xfrm>
        </p:grpSpPr>
        <p:grpSp>
          <p:nvGrpSpPr>
            <p:cNvPr id="108" name="Group 107"/>
            <p:cNvGrpSpPr/>
            <p:nvPr/>
          </p:nvGrpSpPr>
          <p:grpSpPr>
            <a:xfrm>
              <a:off x="943312" y="1456442"/>
              <a:ext cx="2321114" cy="1612390"/>
              <a:chOff x="943312" y="1456442"/>
              <a:chExt cx="2321114" cy="1612390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2254567" y="1916832"/>
                <a:ext cx="1009859" cy="360983"/>
                <a:chOff x="2310666" y="2007212"/>
                <a:chExt cx="1009859" cy="360983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 rot="19800583">
                  <a:off x="2310666" y="2007212"/>
                  <a:ext cx="972080" cy="144000"/>
                  <a:chOff x="4572000" y="2061836"/>
                  <a:chExt cx="972080" cy="144000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4572000" y="2061836"/>
                    <a:ext cx="864080" cy="144000"/>
                    <a:chOff x="4572000" y="2061836"/>
                    <a:chExt cx="864080" cy="144000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4572000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22" name="Arc 21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" name="Arc 22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4860016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26" name="Arc 25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7" name="Arc 26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5148064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29" name="Arc 28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" name="Arc 29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cxnSp>
                <p:nvCxnSpPr>
                  <p:cNvPr id="32" name="Straight Arrow Connector 31"/>
                  <p:cNvCxnSpPr>
                    <a:stCxn id="30" idx="0"/>
                  </p:cNvCxnSpPr>
                  <p:nvPr/>
                </p:nvCxnSpPr>
                <p:spPr>
                  <a:xfrm>
                    <a:off x="5436080" y="2133775"/>
                    <a:ext cx="108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39"/>
                <p:cNvGrpSpPr/>
                <p:nvPr/>
              </p:nvGrpSpPr>
              <p:grpSpPr>
                <a:xfrm rot="19800583">
                  <a:off x="2332862" y="2115587"/>
                  <a:ext cx="972080" cy="144000"/>
                  <a:chOff x="4572000" y="2061836"/>
                  <a:chExt cx="972080" cy="144000"/>
                </a:xfrm>
              </p:grpSpPr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4572000" y="2061836"/>
                    <a:ext cx="864080" cy="144000"/>
                    <a:chOff x="4572000" y="2061836"/>
                    <a:chExt cx="864080" cy="144000"/>
                  </a:xfrm>
                </p:grpSpPr>
                <p:grpSp>
                  <p:nvGrpSpPr>
                    <p:cNvPr id="43" name="Group 42"/>
                    <p:cNvGrpSpPr/>
                    <p:nvPr/>
                  </p:nvGrpSpPr>
                  <p:grpSpPr>
                    <a:xfrm>
                      <a:off x="4572000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50" name="Arc 49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1" name="Arc 50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4860016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48" name="Arc 47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9" name="Arc 48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5148064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46" name="Arc 45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7" name="Arc 46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cxnSp>
                <p:nvCxnSpPr>
                  <p:cNvPr id="42" name="Straight Arrow Connector 41"/>
                  <p:cNvCxnSpPr>
                    <a:stCxn id="47" idx="0"/>
                  </p:cNvCxnSpPr>
                  <p:nvPr/>
                </p:nvCxnSpPr>
                <p:spPr>
                  <a:xfrm>
                    <a:off x="5436080" y="2133775"/>
                    <a:ext cx="108000" cy="0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50000"/>
                      </a:schemeClr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/>
                <p:cNvGrpSpPr/>
                <p:nvPr/>
              </p:nvGrpSpPr>
              <p:grpSpPr>
                <a:xfrm rot="19800583">
                  <a:off x="2348445" y="2224195"/>
                  <a:ext cx="972080" cy="144000"/>
                  <a:chOff x="4572000" y="2061836"/>
                  <a:chExt cx="972080" cy="144000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4572000" y="2061836"/>
                    <a:ext cx="864080" cy="144000"/>
                    <a:chOff x="4572000" y="2061836"/>
                    <a:chExt cx="864080" cy="144000"/>
                  </a:xfrm>
                </p:grpSpPr>
                <p:grpSp>
                  <p:nvGrpSpPr>
                    <p:cNvPr id="55" name="Group 54"/>
                    <p:cNvGrpSpPr/>
                    <p:nvPr/>
                  </p:nvGrpSpPr>
                  <p:grpSpPr>
                    <a:xfrm>
                      <a:off x="4572000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62" name="Arc 61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3" name="Arc 62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4860016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60" name="Arc 59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1" name="Arc 60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57" name="Group 56"/>
                    <p:cNvGrpSpPr/>
                    <p:nvPr/>
                  </p:nvGrpSpPr>
                  <p:grpSpPr>
                    <a:xfrm>
                      <a:off x="5148064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58" name="Arc 57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9" name="Arc 58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cxnSp>
                <p:nvCxnSpPr>
                  <p:cNvPr id="54" name="Straight Arrow Connector 53"/>
                  <p:cNvCxnSpPr>
                    <a:stCxn id="59" idx="0"/>
                  </p:cNvCxnSpPr>
                  <p:nvPr/>
                </p:nvCxnSpPr>
                <p:spPr>
                  <a:xfrm>
                    <a:off x="5436080" y="2133775"/>
                    <a:ext cx="108000" cy="0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90000"/>
                      </a:schemeClr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" name="Straight Arrow Connector 9"/>
              <p:cNvCxnSpPr/>
              <p:nvPr/>
            </p:nvCxnSpPr>
            <p:spPr>
              <a:xfrm>
                <a:off x="2354282" y="2492831"/>
                <a:ext cx="835200" cy="435600"/>
              </a:xfrm>
              <a:prstGeom prst="straightConnector1">
                <a:avLst/>
              </a:prstGeom>
              <a:ln w="76200">
                <a:solidFill>
                  <a:schemeClr val="bg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/>
              <p:cNvSpPr/>
              <p:nvPr/>
            </p:nvSpPr>
            <p:spPr>
              <a:xfrm>
                <a:off x="1778282" y="1916832"/>
                <a:ext cx="576000" cy="115200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B</a:t>
                </a:r>
                <a:endParaRPr lang="en-GB" b="1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V="1">
                <a:off x="943312" y="2493352"/>
                <a:ext cx="834969" cy="4340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1178695" y="2357463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accent1"/>
                    </a:solidFill>
                  </a:rPr>
                  <a:t>e</a:t>
                </a:r>
                <a:r>
                  <a:rPr lang="en-GB" baseline="30000" dirty="0" smtClean="0">
                    <a:solidFill>
                      <a:schemeClr val="accent1"/>
                    </a:solidFill>
                  </a:rPr>
                  <a:t>-</a:t>
                </a:r>
                <a:endParaRPr lang="en-GB" baseline="30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589781" y="2308686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accent1"/>
                    </a:solidFill>
                  </a:rPr>
                  <a:t>e</a:t>
                </a:r>
                <a:r>
                  <a:rPr lang="en-GB" baseline="30000" dirty="0" smtClean="0">
                    <a:solidFill>
                      <a:schemeClr val="accent1"/>
                    </a:solidFill>
                  </a:rPr>
                  <a:t>-</a:t>
                </a:r>
                <a:endParaRPr lang="en-GB" baseline="30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411760" y="1456442"/>
                <a:ext cx="5838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 smtClean="0">
                    <a:latin typeface="Symbol" panose="05050102010706020507" pitchFamily="18" charset="2"/>
                  </a:rPr>
                  <a:t>g </a:t>
                </a:r>
                <a:r>
                  <a:rPr lang="en-GB" b="1" dirty="0" err="1" smtClean="0">
                    <a:solidFill>
                      <a:schemeClr val="bg2">
                        <a:lumMod val="50000"/>
                      </a:schemeClr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GB" b="1" dirty="0" smtClean="0">
                    <a:latin typeface="Symbol" panose="05050102010706020507" pitchFamily="18" charset="2"/>
                  </a:rPr>
                  <a:t> </a:t>
                </a:r>
                <a:r>
                  <a:rPr lang="en-GB" b="1" dirty="0" err="1" smtClean="0">
                    <a:solidFill>
                      <a:schemeClr val="bg2">
                        <a:lumMod val="90000"/>
                      </a:schemeClr>
                    </a:solidFill>
                    <a:latin typeface="Symbol" panose="05050102010706020507" pitchFamily="18" charset="2"/>
                  </a:rPr>
                  <a:t>g</a:t>
                </a:r>
                <a:endParaRPr lang="en-GB" b="1" baseline="30000" dirty="0">
                  <a:solidFill>
                    <a:schemeClr val="bg2">
                      <a:lumMod val="90000"/>
                    </a:schemeClr>
                  </a:solidFill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162" name="TextBox 161"/>
            <p:cNvSpPr txBox="1"/>
            <p:nvPr/>
          </p:nvSpPr>
          <p:spPr>
            <a:xfrm>
              <a:off x="1043608" y="2780928"/>
              <a:ext cx="672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small emittance</a:t>
              </a:r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377852" y="2780928"/>
              <a:ext cx="672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large emittance</a:t>
              </a:r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724128" y="1295121"/>
            <a:ext cx="2354340" cy="1658165"/>
            <a:chOff x="5724128" y="1462613"/>
            <a:chExt cx="2354340" cy="1658165"/>
          </a:xfrm>
        </p:grpSpPr>
        <p:grpSp>
          <p:nvGrpSpPr>
            <p:cNvPr id="154" name="Group 153"/>
            <p:cNvGrpSpPr/>
            <p:nvPr/>
          </p:nvGrpSpPr>
          <p:grpSpPr>
            <a:xfrm>
              <a:off x="5724128" y="1462613"/>
              <a:ext cx="2354340" cy="1612390"/>
              <a:chOff x="4319936" y="1606579"/>
              <a:chExt cx="2354340" cy="1612390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4319936" y="2051729"/>
                <a:ext cx="1010244" cy="360983"/>
                <a:chOff x="4319936" y="2051729"/>
                <a:chExt cx="1010244" cy="360983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 rot="12599417" flipH="1">
                  <a:off x="4319936" y="2268712"/>
                  <a:ext cx="972451" cy="144000"/>
                  <a:chOff x="4572000" y="2061836"/>
                  <a:chExt cx="972080" cy="144000"/>
                </a:xfrm>
              </p:grpSpPr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4572000" y="2061836"/>
                    <a:ext cx="864080" cy="144000"/>
                    <a:chOff x="4572000" y="2061836"/>
                    <a:chExt cx="864080" cy="144000"/>
                  </a:xfrm>
                </p:grpSpPr>
                <p:grpSp>
                  <p:nvGrpSpPr>
                    <p:cNvPr id="144" name="Group 143"/>
                    <p:cNvGrpSpPr/>
                    <p:nvPr/>
                  </p:nvGrpSpPr>
                  <p:grpSpPr>
                    <a:xfrm>
                      <a:off x="4572000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151" name="Arc 150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2" name="Arc 151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5" name="Group 144"/>
                    <p:cNvGrpSpPr/>
                    <p:nvPr/>
                  </p:nvGrpSpPr>
                  <p:grpSpPr>
                    <a:xfrm>
                      <a:off x="4860016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149" name="Arc 148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0" name="Arc 149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46" name="Group 145"/>
                    <p:cNvGrpSpPr/>
                    <p:nvPr/>
                  </p:nvGrpSpPr>
                  <p:grpSpPr>
                    <a:xfrm>
                      <a:off x="5148064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147" name="Arc 146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8" name="Arc 147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9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cxnSp>
                <p:nvCxnSpPr>
                  <p:cNvPr id="143" name="Straight Arrow Connector 142"/>
                  <p:cNvCxnSpPr>
                    <a:stCxn id="148" idx="0"/>
                  </p:cNvCxnSpPr>
                  <p:nvPr/>
                </p:nvCxnSpPr>
                <p:spPr>
                  <a:xfrm>
                    <a:off x="5436080" y="2133775"/>
                    <a:ext cx="108000" cy="0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90000"/>
                      </a:schemeClr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8" name="Group 117"/>
                <p:cNvGrpSpPr/>
                <p:nvPr/>
              </p:nvGrpSpPr>
              <p:grpSpPr>
                <a:xfrm rot="12599417" flipH="1">
                  <a:off x="4342140" y="2160337"/>
                  <a:ext cx="972451" cy="144000"/>
                  <a:chOff x="4572000" y="2061836"/>
                  <a:chExt cx="972080" cy="144000"/>
                </a:xfrm>
              </p:grpSpPr>
              <p:grpSp>
                <p:nvGrpSpPr>
                  <p:cNvPr id="131" name="Group 130"/>
                  <p:cNvGrpSpPr/>
                  <p:nvPr/>
                </p:nvGrpSpPr>
                <p:grpSpPr>
                  <a:xfrm>
                    <a:off x="4572000" y="2061836"/>
                    <a:ext cx="864080" cy="144000"/>
                    <a:chOff x="4572000" y="2061836"/>
                    <a:chExt cx="864080" cy="144000"/>
                  </a:xfrm>
                </p:grpSpPr>
                <p:grpSp>
                  <p:nvGrpSpPr>
                    <p:cNvPr id="133" name="Group 132"/>
                    <p:cNvGrpSpPr/>
                    <p:nvPr/>
                  </p:nvGrpSpPr>
                  <p:grpSpPr>
                    <a:xfrm>
                      <a:off x="4572000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140" name="Arc 139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1" name="Arc 140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4" name="Group 133"/>
                    <p:cNvGrpSpPr/>
                    <p:nvPr/>
                  </p:nvGrpSpPr>
                  <p:grpSpPr>
                    <a:xfrm>
                      <a:off x="4860016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138" name="Arc 137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9" name="Arc 138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5" name="Group 134"/>
                    <p:cNvGrpSpPr/>
                    <p:nvPr/>
                  </p:nvGrpSpPr>
                  <p:grpSpPr>
                    <a:xfrm>
                      <a:off x="5148064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136" name="Arc 135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7" name="Arc 136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bg2">
                            <a:lumMod val="50000"/>
                          </a:schemeClr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cxnSp>
                <p:nvCxnSpPr>
                  <p:cNvPr id="132" name="Straight Arrow Connector 131"/>
                  <p:cNvCxnSpPr>
                    <a:stCxn id="137" idx="0"/>
                  </p:cNvCxnSpPr>
                  <p:nvPr/>
                </p:nvCxnSpPr>
                <p:spPr>
                  <a:xfrm>
                    <a:off x="5436080" y="2133775"/>
                    <a:ext cx="108000" cy="0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50000"/>
                      </a:schemeClr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9" name="Group 118"/>
                <p:cNvGrpSpPr/>
                <p:nvPr/>
              </p:nvGrpSpPr>
              <p:grpSpPr>
                <a:xfrm rot="12599417" flipH="1">
                  <a:off x="4357729" y="2051729"/>
                  <a:ext cx="972451" cy="144000"/>
                  <a:chOff x="4572000" y="2061836"/>
                  <a:chExt cx="972080" cy="144000"/>
                </a:xfrm>
              </p:grpSpPr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4572000" y="2061836"/>
                    <a:ext cx="864080" cy="144000"/>
                    <a:chOff x="4572000" y="2061836"/>
                    <a:chExt cx="864080" cy="144000"/>
                  </a:xfrm>
                </p:grpSpPr>
                <p:grpSp>
                  <p:nvGrpSpPr>
                    <p:cNvPr id="122" name="Group 121"/>
                    <p:cNvGrpSpPr/>
                    <p:nvPr/>
                  </p:nvGrpSpPr>
                  <p:grpSpPr>
                    <a:xfrm>
                      <a:off x="4572000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129" name="Arc 128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0" name="Arc 129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23" name="Group 122"/>
                    <p:cNvGrpSpPr/>
                    <p:nvPr/>
                  </p:nvGrpSpPr>
                  <p:grpSpPr>
                    <a:xfrm>
                      <a:off x="4860016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127" name="Arc 126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8" name="Arc 127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24" name="Group 123"/>
                    <p:cNvGrpSpPr/>
                    <p:nvPr/>
                  </p:nvGrpSpPr>
                  <p:grpSpPr>
                    <a:xfrm>
                      <a:off x="5148064" y="2061836"/>
                      <a:ext cx="288016" cy="144000"/>
                      <a:chOff x="4572000" y="2061836"/>
                      <a:chExt cx="288016" cy="144000"/>
                    </a:xfrm>
                  </p:grpSpPr>
                  <p:sp>
                    <p:nvSpPr>
                      <p:cNvPr id="125" name="Arc 124"/>
                      <p:cNvSpPr/>
                      <p:nvPr/>
                    </p:nvSpPr>
                    <p:spPr>
                      <a:xfrm>
                        <a:off x="4572000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6" name="Arc 125"/>
                      <p:cNvSpPr/>
                      <p:nvPr/>
                    </p:nvSpPr>
                    <p:spPr>
                      <a:xfrm rot="10800000">
                        <a:off x="4716016" y="2061836"/>
                        <a:ext cx="144000" cy="144000"/>
                      </a:xfrm>
                      <a:prstGeom prst="arc">
                        <a:avLst>
                          <a:gd name="adj1" fmla="val 10797091"/>
                          <a:gd name="adj2" fmla="val 0"/>
                        </a:avLst>
                      </a:prstGeom>
                      <a:ln w="25400" cmpd="sng"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cxnSp>
                <p:nvCxnSpPr>
                  <p:cNvPr id="121" name="Straight Arrow Connector 120"/>
                  <p:cNvCxnSpPr>
                    <a:stCxn id="126" idx="0"/>
                  </p:cNvCxnSpPr>
                  <p:nvPr/>
                </p:nvCxnSpPr>
                <p:spPr>
                  <a:xfrm>
                    <a:off x="5436080" y="2133775"/>
                    <a:ext cx="108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11" name="Straight Arrow Connector 110"/>
              <p:cNvCxnSpPr/>
              <p:nvPr/>
            </p:nvCxnSpPr>
            <p:spPr>
              <a:xfrm flipH="1">
                <a:off x="4427249" y="2642968"/>
                <a:ext cx="835519" cy="435600"/>
              </a:xfrm>
              <a:prstGeom prst="straightConnector1">
                <a:avLst/>
              </a:prstGeom>
              <a:ln w="76200">
                <a:solidFill>
                  <a:schemeClr val="bg1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Rectangle 111"/>
              <p:cNvSpPr/>
              <p:nvPr/>
            </p:nvSpPr>
            <p:spPr>
              <a:xfrm rot="10800000" flipH="1">
                <a:off x="5262767" y="2066969"/>
                <a:ext cx="576220" cy="115200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B</a:t>
                </a:r>
                <a:endParaRPr lang="en-GB" b="1" dirty="0"/>
              </a:p>
            </p:txBody>
          </p:sp>
          <p:cxnSp>
            <p:nvCxnSpPr>
              <p:cNvPr id="113" name="Straight Arrow Connector 112"/>
              <p:cNvCxnSpPr/>
              <p:nvPr/>
            </p:nvCxnSpPr>
            <p:spPr>
              <a:xfrm flipH="1" flipV="1">
                <a:off x="5838988" y="2643489"/>
                <a:ext cx="835288" cy="4340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Rectangle 113"/>
              <p:cNvSpPr/>
              <p:nvPr/>
            </p:nvSpPr>
            <p:spPr>
              <a:xfrm flipH="1">
                <a:off x="6055297" y="2474794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accent2"/>
                    </a:solidFill>
                  </a:rPr>
                  <a:t>e</a:t>
                </a:r>
                <a:r>
                  <a:rPr lang="en-GB" baseline="30000" dirty="0" smtClean="0">
                    <a:solidFill>
                      <a:schemeClr val="accent2"/>
                    </a:solidFill>
                  </a:rPr>
                  <a:t>+</a:t>
                </a:r>
                <a:endParaRPr lang="en-GB" baseline="30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 flipH="1">
                <a:off x="4643673" y="248417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accent2"/>
                    </a:solidFill>
                  </a:rPr>
                  <a:t>e</a:t>
                </a:r>
                <a:r>
                  <a:rPr lang="en-GB" baseline="30000" dirty="0" smtClean="0">
                    <a:solidFill>
                      <a:schemeClr val="accent2"/>
                    </a:solidFill>
                  </a:rPr>
                  <a:t>+</a:t>
                </a:r>
                <a:endParaRPr lang="en-GB" baseline="30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 flipH="1">
                <a:off x="4621232" y="1606579"/>
                <a:ext cx="5840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 smtClean="0">
                    <a:latin typeface="Symbol" panose="05050102010706020507" pitchFamily="18" charset="2"/>
                  </a:rPr>
                  <a:t>g </a:t>
                </a:r>
                <a:r>
                  <a:rPr lang="en-GB" b="1" dirty="0" err="1" smtClean="0">
                    <a:solidFill>
                      <a:schemeClr val="bg2">
                        <a:lumMod val="50000"/>
                      </a:schemeClr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GB" b="1" dirty="0" smtClean="0">
                    <a:latin typeface="Symbol" panose="05050102010706020507" pitchFamily="18" charset="2"/>
                  </a:rPr>
                  <a:t> </a:t>
                </a:r>
                <a:r>
                  <a:rPr lang="en-GB" b="1" dirty="0" err="1" smtClean="0">
                    <a:solidFill>
                      <a:schemeClr val="bg2">
                        <a:lumMod val="90000"/>
                      </a:schemeClr>
                    </a:solidFill>
                    <a:latin typeface="Symbol" panose="05050102010706020507" pitchFamily="18" charset="2"/>
                  </a:rPr>
                  <a:t>g</a:t>
                </a:r>
                <a:endParaRPr lang="en-GB" b="1" baseline="30000" dirty="0">
                  <a:solidFill>
                    <a:schemeClr val="bg2">
                      <a:lumMod val="90000"/>
                    </a:schemeClr>
                  </a:solidFill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165" name="TextBox 164"/>
            <p:cNvSpPr txBox="1"/>
            <p:nvPr/>
          </p:nvSpPr>
          <p:spPr>
            <a:xfrm>
              <a:off x="5938016" y="2782224"/>
              <a:ext cx="672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large emittance</a:t>
              </a:r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272260" y="2782224"/>
              <a:ext cx="672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small emittance</a:t>
              </a:r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539552" y="3140234"/>
            <a:ext cx="386316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some quantum scenarios where emittance growth from SR can be stopped or even reversed.  Below is a generic “cooling” system.</a:t>
            </a:r>
            <a:endParaRPr lang="en-GB" dirty="0"/>
          </a:p>
        </p:txBody>
      </p:sp>
      <p:grpSp>
        <p:nvGrpSpPr>
          <p:cNvPr id="362" name="Group 361"/>
          <p:cNvGrpSpPr/>
          <p:nvPr/>
        </p:nvGrpSpPr>
        <p:grpSpPr>
          <a:xfrm>
            <a:off x="611560" y="4427820"/>
            <a:ext cx="4750018" cy="1961419"/>
            <a:chOff x="611560" y="4427820"/>
            <a:chExt cx="4750018" cy="1961419"/>
          </a:xfrm>
        </p:grpSpPr>
        <p:grpSp>
          <p:nvGrpSpPr>
            <p:cNvPr id="183" name="Group 182"/>
            <p:cNvGrpSpPr/>
            <p:nvPr/>
          </p:nvGrpSpPr>
          <p:grpSpPr>
            <a:xfrm rot="2120488">
              <a:off x="611560" y="5146334"/>
              <a:ext cx="972080" cy="144000"/>
              <a:chOff x="4572000" y="2061836"/>
              <a:chExt cx="972080" cy="144000"/>
            </a:xfrm>
          </p:grpSpPr>
          <p:grpSp>
            <p:nvGrpSpPr>
              <p:cNvPr id="208" name="Group 207"/>
              <p:cNvGrpSpPr/>
              <p:nvPr/>
            </p:nvGrpSpPr>
            <p:grpSpPr>
              <a:xfrm>
                <a:off x="4572000" y="2061836"/>
                <a:ext cx="864080" cy="144000"/>
                <a:chOff x="4572000" y="2061836"/>
                <a:chExt cx="864080" cy="144000"/>
              </a:xfrm>
            </p:grpSpPr>
            <p:grpSp>
              <p:nvGrpSpPr>
                <p:cNvPr id="210" name="Group 209"/>
                <p:cNvGrpSpPr/>
                <p:nvPr/>
              </p:nvGrpSpPr>
              <p:grpSpPr>
                <a:xfrm>
                  <a:off x="4572000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217" name="Arc 216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Arc 217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4860016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215" name="Arc 214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Arc 215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2" name="Group 211"/>
                <p:cNvGrpSpPr/>
                <p:nvPr/>
              </p:nvGrpSpPr>
              <p:grpSpPr>
                <a:xfrm>
                  <a:off x="5148064" y="2061836"/>
                  <a:ext cx="288016" cy="144000"/>
                  <a:chOff x="4572000" y="2061836"/>
                  <a:chExt cx="288016" cy="144000"/>
                </a:xfrm>
              </p:grpSpPr>
              <p:sp>
                <p:nvSpPr>
                  <p:cNvPr id="213" name="Arc 212"/>
                  <p:cNvSpPr/>
                  <p:nvPr/>
                </p:nvSpPr>
                <p:spPr>
                  <a:xfrm>
                    <a:off x="4572000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Arc 213"/>
                  <p:cNvSpPr/>
                  <p:nvPr/>
                </p:nvSpPr>
                <p:spPr>
                  <a:xfrm rot="10800000">
                    <a:off x="4716016" y="2061836"/>
                    <a:ext cx="144000" cy="144000"/>
                  </a:xfrm>
                  <a:prstGeom prst="arc">
                    <a:avLst>
                      <a:gd name="adj1" fmla="val 10797091"/>
                      <a:gd name="adj2" fmla="val 0"/>
                    </a:avLst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209" name="Straight Arrow Connector 208"/>
              <p:cNvCxnSpPr>
                <a:stCxn id="214" idx="0"/>
              </p:cNvCxnSpPr>
              <p:nvPr/>
            </p:nvCxnSpPr>
            <p:spPr>
              <a:xfrm>
                <a:off x="5436080" y="2133775"/>
                <a:ext cx="108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9" name="Straight Arrow Connector 178"/>
            <p:cNvCxnSpPr/>
            <p:nvPr/>
          </p:nvCxnSpPr>
          <p:spPr>
            <a:xfrm flipV="1">
              <a:off x="656079" y="5500500"/>
              <a:ext cx="834969" cy="434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Rectangle 179"/>
            <p:cNvSpPr/>
            <p:nvPr/>
          </p:nvSpPr>
          <p:spPr>
            <a:xfrm>
              <a:off x="891462" y="536461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1"/>
                  </a:solidFill>
                </a:rPr>
                <a:t>e</a:t>
              </a:r>
              <a:r>
                <a:rPr lang="en-GB" baseline="30000" dirty="0" smtClean="0">
                  <a:solidFill>
                    <a:schemeClr val="accent1"/>
                  </a:solidFill>
                </a:rPr>
                <a:t>-</a:t>
              </a:r>
              <a:endParaRPr lang="en-GB" baseline="30000" dirty="0">
                <a:solidFill>
                  <a:schemeClr val="accent1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933414" y="4679614"/>
              <a:ext cx="279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Symbol" panose="05050102010706020507" pitchFamily="18" charset="2"/>
                </a:rPr>
                <a:t>g</a:t>
              </a:r>
              <a:endParaRPr lang="en-GB" b="1" baseline="30000" dirty="0">
                <a:solidFill>
                  <a:schemeClr val="bg2">
                    <a:lumMod val="90000"/>
                  </a:schemeClr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756375" y="5788076"/>
              <a:ext cx="672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small entropy</a:t>
              </a:r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827469" y="4725144"/>
              <a:ext cx="672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larger entropy</a:t>
              </a:r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 flipV="1">
              <a:off x="1716386" y="5674992"/>
              <a:ext cx="1009859" cy="360000"/>
              <a:chOff x="2310666" y="2007212"/>
              <a:chExt cx="1009859" cy="360983"/>
            </a:xfrm>
          </p:grpSpPr>
          <p:grpSp>
            <p:nvGrpSpPr>
              <p:cNvPr id="231" name="Group 230"/>
              <p:cNvGrpSpPr/>
              <p:nvPr/>
            </p:nvGrpSpPr>
            <p:grpSpPr>
              <a:xfrm rot="19800583">
                <a:off x="2310666" y="2007212"/>
                <a:ext cx="972080" cy="144000"/>
                <a:chOff x="4572000" y="2061836"/>
                <a:chExt cx="972080" cy="144000"/>
              </a:xfrm>
            </p:grpSpPr>
            <p:grpSp>
              <p:nvGrpSpPr>
                <p:cNvPr id="256" name="Group 255"/>
                <p:cNvGrpSpPr/>
                <p:nvPr/>
              </p:nvGrpSpPr>
              <p:grpSpPr>
                <a:xfrm>
                  <a:off x="4572000" y="2061836"/>
                  <a:ext cx="864080" cy="144000"/>
                  <a:chOff x="4572000" y="2061836"/>
                  <a:chExt cx="864080" cy="144000"/>
                </a:xfrm>
              </p:grpSpPr>
              <p:grpSp>
                <p:nvGrpSpPr>
                  <p:cNvPr id="258" name="Group 257"/>
                  <p:cNvGrpSpPr/>
                  <p:nvPr/>
                </p:nvGrpSpPr>
                <p:grpSpPr>
                  <a:xfrm>
                    <a:off x="4572000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65" name="Arc 264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6" name="Arc 265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59" name="Group 258"/>
                  <p:cNvGrpSpPr/>
                  <p:nvPr/>
                </p:nvGrpSpPr>
                <p:grpSpPr>
                  <a:xfrm>
                    <a:off x="4860016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63" name="Arc 262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4" name="Arc 263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60" name="Group 259"/>
                  <p:cNvGrpSpPr/>
                  <p:nvPr/>
                </p:nvGrpSpPr>
                <p:grpSpPr>
                  <a:xfrm>
                    <a:off x="5148064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61" name="Arc 260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2" name="Arc 261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cxnSp>
              <p:nvCxnSpPr>
                <p:cNvPr id="257" name="Straight Arrow Connector 256"/>
                <p:cNvCxnSpPr>
                  <a:stCxn id="262" idx="0"/>
                </p:cNvCxnSpPr>
                <p:nvPr/>
              </p:nvCxnSpPr>
              <p:spPr>
                <a:xfrm>
                  <a:off x="5436080" y="2133775"/>
                  <a:ext cx="108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2" name="Group 231"/>
              <p:cNvGrpSpPr/>
              <p:nvPr/>
            </p:nvGrpSpPr>
            <p:grpSpPr>
              <a:xfrm rot="19800583">
                <a:off x="2332862" y="2115587"/>
                <a:ext cx="972080" cy="144000"/>
                <a:chOff x="4572000" y="2061836"/>
                <a:chExt cx="972080" cy="144000"/>
              </a:xfrm>
            </p:grpSpPr>
            <p:grpSp>
              <p:nvGrpSpPr>
                <p:cNvPr id="245" name="Group 244"/>
                <p:cNvGrpSpPr/>
                <p:nvPr/>
              </p:nvGrpSpPr>
              <p:grpSpPr>
                <a:xfrm>
                  <a:off x="4572000" y="2061836"/>
                  <a:ext cx="864080" cy="144000"/>
                  <a:chOff x="4572000" y="2061836"/>
                  <a:chExt cx="864080" cy="144000"/>
                </a:xfrm>
              </p:grpSpPr>
              <p:grpSp>
                <p:nvGrpSpPr>
                  <p:cNvPr id="247" name="Group 246"/>
                  <p:cNvGrpSpPr/>
                  <p:nvPr/>
                </p:nvGrpSpPr>
                <p:grpSpPr>
                  <a:xfrm>
                    <a:off x="4572000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54" name="Arc 253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5" name="Arc 254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48" name="Group 247"/>
                  <p:cNvGrpSpPr/>
                  <p:nvPr/>
                </p:nvGrpSpPr>
                <p:grpSpPr>
                  <a:xfrm>
                    <a:off x="4860016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52" name="Arc 251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3" name="Arc 252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49" name="Group 248"/>
                  <p:cNvGrpSpPr/>
                  <p:nvPr/>
                </p:nvGrpSpPr>
                <p:grpSpPr>
                  <a:xfrm>
                    <a:off x="5148064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50" name="Arc 249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1" name="Arc 250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cxnSp>
              <p:nvCxnSpPr>
                <p:cNvPr id="246" name="Straight Arrow Connector 245"/>
                <p:cNvCxnSpPr>
                  <a:stCxn id="251" idx="0"/>
                </p:cNvCxnSpPr>
                <p:nvPr/>
              </p:nvCxnSpPr>
              <p:spPr>
                <a:xfrm>
                  <a:off x="5436080" y="2133775"/>
                  <a:ext cx="108000" cy="0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5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/>
            </p:nvGrpSpPr>
            <p:grpSpPr>
              <a:xfrm rot="19800583">
                <a:off x="2348445" y="2224195"/>
                <a:ext cx="972080" cy="144000"/>
                <a:chOff x="4572000" y="2061836"/>
                <a:chExt cx="972080" cy="144000"/>
              </a:xfrm>
            </p:grpSpPr>
            <p:grpSp>
              <p:nvGrpSpPr>
                <p:cNvPr id="234" name="Group 233"/>
                <p:cNvGrpSpPr/>
                <p:nvPr/>
              </p:nvGrpSpPr>
              <p:grpSpPr>
                <a:xfrm>
                  <a:off x="4572000" y="2061836"/>
                  <a:ext cx="864080" cy="144000"/>
                  <a:chOff x="4572000" y="2061836"/>
                  <a:chExt cx="864080" cy="144000"/>
                </a:xfrm>
              </p:grpSpPr>
              <p:grpSp>
                <p:nvGrpSpPr>
                  <p:cNvPr id="236" name="Group 235"/>
                  <p:cNvGrpSpPr/>
                  <p:nvPr/>
                </p:nvGrpSpPr>
                <p:grpSpPr>
                  <a:xfrm>
                    <a:off x="4572000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43" name="Arc 242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4" name="Arc 243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37" name="Group 236"/>
                  <p:cNvGrpSpPr/>
                  <p:nvPr/>
                </p:nvGrpSpPr>
                <p:grpSpPr>
                  <a:xfrm>
                    <a:off x="4860016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41" name="Arc 240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2" name="Arc 241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38" name="Group 237"/>
                  <p:cNvGrpSpPr/>
                  <p:nvPr/>
                </p:nvGrpSpPr>
                <p:grpSpPr>
                  <a:xfrm>
                    <a:off x="5148064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39" name="Arc 238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0" name="Arc 239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cxnSp>
              <p:nvCxnSpPr>
                <p:cNvPr id="235" name="Straight Arrow Connector 234"/>
                <p:cNvCxnSpPr>
                  <a:stCxn id="240" idx="0"/>
                </p:cNvCxnSpPr>
                <p:nvPr/>
              </p:nvCxnSpPr>
              <p:spPr>
                <a:xfrm>
                  <a:off x="5436080" y="2133775"/>
                  <a:ext cx="108000" cy="0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0" name="Rectangle 229"/>
            <p:cNvSpPr/>
            <p:nvPr/>
          </p:nvSpPr>
          <p:spPr>
            <a:xfrm>
              <a:off x="3870777" y="4427820"/>
              <a:ext cx="5838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Symbol" panose="05050102010706020507" pitchFamily="18" charset="2"/>
                </a:rPr>
                <a:t>g </a:t>
              </a:r>
              <a:r>
                <a:rPr lang="en-GB" b="1" dirty="0" err="1" smtClean="0">
                  <a:solidFill>
                    <a:schemeClr val="bg2">
                      <a:lumMod val="50000"/>
                    </a:schemeClr>
                  </a:solidFill>
                  <a:latin typeface="Symbol" panose="05050102010706020507" pitchFamily="18" charset="2"/>
                </a:rPr>
                <a:t>g</a:t>
              </a:r>
              <a:r>
                <a:rPr lang="en-GB" b="1" dirty="0" smtClean="0">
                  <a:latin typeface="Symbol" panose="05050102010706020507" pitchFamily="18" charset="2"/>
                </a:rPr>
                <a:t> </a:t>
              </a:r>
              <a:r>
                <a:rPr lang="en-GB" b="1" dirty="0" err="1" smtClean="0">
                  <a:solidFill>
                    <a:schemeClr val="bg2">
                      <a:lumMod val="90000"/>
                    </a:schemeClr>
                  </a:solidFill>
                  <a:latin typeface="Symbol" panose="05050102010706020507" pitchFamily="18" charset="2"/>
                </a:rPr>
                <a:t>g</a:t>
              </a:r>
              <a:endParaRPr lang="en-GB" b="1" baseline="30000" dirty="0">
                <a:solidFill>
                  <a:schemeClr val="bg2">
                    <a:lumMod val="90000"/>
                  </a:schemeClr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267" name="Straight Arrow Connector 266"/>
            <p:cNvCxnSpPr/>
            <p:nvPr/>
          </p:nvCxnSpPr>
          <p:spPr>
            <a:xfrm>
              <a:off x="1494108" y="5502345"/>
              <a:ext cx="324239" cy="184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Rectangle 270"/>
            <p:cNvSpPr/>
            <p:nvPr/>
          </p:nvSpPr>
          <p:spPr>
            <a:xfrm>
              <a:off x="2674897" y="5807787"/>
              <a:ext cx="576000" cy="581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X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grpSp>
          <p:nvGrpSpPr>
            <p:cNvPr id="309" name="Group 308"/>
            <p:cNvGrpSpPr/>
            <p:nvPr/>
          </p:nvGrpSpPr>
          <p:grpSpPr>
            <a:xfrm>
              <a:off x="3239482" y="5710586"/>
              <a:ext cx="1009859" cy="360000"/>
              <a:chOff x="3666009" y="5873635"/>
              <a:chExt cx="1009859" cy="360000"/>
            </a:xfrm>
          </p:grpSpPr>
          <p:grpSp>
            <p:nvGrpSpPr>
              <p:cNvPr id="273" name="Group 272"/>
              <p:cNvGrpSpPr/>
              <p:nvPr/>
            </p:nvGrpSpPr>
            <p:grpSpPr>
              <a:xfrm rot="19800583">
                <a:off x="3666009" y="5873635"/>
                <a:ext cx="972080" cy="143608"/>
                <a:chOff x="4572000" y="2061836"/>
                <a:chExt cx="972080" cy="144000"/>
              </a:xfrm>
            </p:grpSpPr>
            <p:grpSp>
              <p:nvGrpSpPr>
                <p:cNvPr id="298" name="Group 297"/>
                <p:cNvGrpSpPr/>
                <p:nvPr/>
              </p:nvGrpSpPr>
              <p:grpSpPr>
                <a:xfrm>
                  <a:off x="4572000" y="2061836"/>
                  <a:ext cx="864080" cy="144000"/>
                  <a:chOff x="4572000" y="2061836"/>
                  <a:chExt cx="864080" cy="144000"/>
                </a:xfrm>
              </p:grpSpPr>
              <p:grpSp>
                <p:nvGrpSpPr>
                  <p:cNvPr id="300" name="Group 299"/>
                  <p:cNvGrpSpPr/>
                  <p:nvPr/>
                </p:nvGrpSpPr>
                <p:grpSpPr>
                  <a:xfrm>
                    <a:off x="4572000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07" name="Arc 306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08" name="Arc 307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01" name="Group 300"/>
                  <p:cNvGrpSpPr/>
                  <p:nvPr/>
                </p:nvGrpSpPr>
                <p:grpSpPr>
                  <a:xfrm>
                    <a:off x="4860016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05" name="Arc 304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06" name="Arc 305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02" name="Group 301"/>
                  <p:cNvGrpSpPr/>
                  <p:nvPr/>
                </p:nvGrpSpPr>
                <p:grpSpPr>
                  <a:xfrm>
                    <a:off x="5148064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03" name="Arc 302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04" name="Arc 303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cxnSp>
              <p:nvCxnSpPr>
                <p:cNvPr id="299" name="Straight Arrow Connector 298"/>
                <p:cNvCxnSpPr>
                  <a:stCxn id="304" idx="0"/>
                </p:cNvCxnSpPr>
                <p:nvPr/>
              </p:nvCxnSpPr>
              <p:spPr>
                <a:xfrm>
                  <a:off x="5436080" y="2133775"/>
                  <a:ext cx="108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273"/>
              <p:cNvGrpSpPr/>
              <p:nvPr/>
            </p:nvGrpSpPr>
            <p:grpSpPr>
              <a:xfrm rot="19800583">
                <a:off x="3688205" y="5981715"/>
                <a:ext cx="972080" cy="143608"/>
                <a:chOff x="4572000" y="2061836"/>
                <a:chExt cx="972080" cy="144000"/>
              </a:xfrm>
            </p:grpSpPr>
            <p:grpSp>
              <p:nvGrpSpPr>
                <p:cNvPr id="287" name="Group 286"/>
                <p:cNvGrpSpPr/>
                <p:nvPr/>
              </p:nvGrpSpPr>
              <p:grpSpPr>
                <a:xfrm>
                  <a:off x="4572000" y="2061836"/>
                  <a:ext cx="864080" cy="144000"/>
                  <a:chOff x="4572000" y="2061836"/>
                  <a:chExt cx="864080" cy="144000"/>
                </a:xfrm>
              </p:grpSpPr>
              <p:grpSp>
                <p:nvGrpSpPr>
                  <p:cNvPr id="289" name="Group 288"/>
                  <p:cNvGrpSpPr/>
                  <p:nvPr/>
                </p:nvGrpSpPr>
                <p:grpSpPr>
                  <a:xfrm>
                    <a:off x="4572000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96" name="Arc 295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97" name="Arc 296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90" name="Group 289"/>
                  <p:cNvGrpSpPr/>
                  <p:nvPr/>
                </p:nvGrpSpPr>
                <p:grpSpPr>
                  <a:xfrm>
                    <a:off x="4860016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94" name="Arc 293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95" name="Arc 294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91" name="Group 290"/>
                  <p:cNvGrpSpPr/>
                  <p:nvPr/>
                </p:nvGrpSpPr>
                <p:grpSpPr>
                  <a:xfrm>
                    <a:off x="5148064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92" name="Arc 291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93" name="Arc 292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cxnSp>
              <p:nvCxnSpPr>
                <p:cNvPr id="288" name="Straight Arrow Connector 287"/>
                <p:cNvCxnSpPr>
                  <a:stCxn id="293" idx="0"/>
                </p:cNvCxnSpPr>
                <p:nvPr/>
              </p:nvCxnSpPr>
              <p:spPr>
                <a:xfrm>
                  <a:off x="5436080" y="2133775"/>
                  <a:ext cx="108000" cy="0"/>
                </a:xfrm>
                <a:prstGeom prst="straightConnector1">
                  <a:avLst/>
                </a:prstGeom>
                <a:ln w="19050">
                  <a:solidFill>
                    <a:schemeClr val="accent3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274"/>
              <p:cNvGrpSpPr/>
              <p:nvPr/>
            </p:nvGrpSpPr>
            <p:grpSpPr>
              <a:xfrm rot="19800583">
                <a:off x="3703788" y="6090027"/>
                <a:ext cx="972080" cy="143608"/>
                <a:chOff x="4572000" y="2061836"/>
                <a:chExt cx="972080" cy="144000"/>
              </a:xfrm>
            </p:grpSpPr>
            <p:grpSp>
              <p:nvGrpSpPr>
                <p:cNvPr id="276" name="Group 275"/>
                <p:cNvGrpSpPr/>
                <p:nvPr/>
              </p:nvGrpSpPr>
              <p:grpSpPr>
                <a:xfrm>
                  <a:off x="4572000" y="2061836"/>
                  <a:ext cx="864080" cy="144000"/>
                  <a:chOff x="4572000" y="2061836"/>
                  <a:chExt cx="864080" cy="144000"/>
                </a:xfrm>
              </p:grpSpPr>
              <p:grpSp>
                <p:nvGrpSpPr>
                  <p:cNvPr id="278" name="Group 277"/>
                  <p:cNvGrpSpPr/>
                  <p:nvPr/>
                </p:nvGrpSpPr>
                <p:grpSpPr>
                  <a:xfrm>
                    <a:off x="4572000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85" name="Arc 284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86" name="Arc 285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79" name="Group 278"/>
                  <p:cNvGrpSpPr/>
                  <p:nvPr/>
                </p:nvGrpSpPr>
                <p:grpSpPr>
                  <a:xfrm>
                    <a:off x="4860016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83" name="Arc 282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84" name="Arc 283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80" name="Group 279"/>
                  <p:cNvGrpSpPr/>
                  <p:nvPr/>
                </p:nvGrpSpPr>
                <p:grpSpPr>
                  <a:xfrm>
                    <a:off x="5148064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281" name="Arc 280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82" name="Arc 281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cxnSp>
              <p:nvCxnSpPr>
                <p:cNvPr id="277" name="Straight Arrow Connector 276"/>
                <p:cNvCxnSpPr>
                  <a:stCxn id="282" idx="0"/>
                </p:cNvCxnSpPr>
                <p:nvPr/>
              </p:nvCxnSpPr>
              <p:spPr>
                <a:xfrm>
                  <a:off x="5436080" y="2133775"/>
                  <a:ext cx="108000" cy="0"/>
                </a:xfrm>
                <a:prstGeom prst="straightConnector1">
                  <a:avLst/>
                </a:prstGeom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11" name="Straight Arrow Connector 310"/>
            <p:cNvCxnSpPr/>
            <p:nvPr/>
          </p:nvCxnSpPr>
          <p:spPr>
            <a:xfrm>
              <a:off x="4121471" y="5500500"/>
              <a:ext cx="324239" cy="184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>
              <a:off x="4445709" y="5500497"/>
              <a:ext cx="834969" cy="435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Rectangle 316"/>
            <p:cNvSpPr/>
            <p:nvPr/>
          </p:nvSpPr>
          <p:spPr>
            <a:xfrm>
              <a:off x="4681093" y="5311564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1"/>
                  </a:solidFill>
                </a:rPr>
                <a:t>e</a:t>
              </a:r>
              <a:r>
                <a:rPr lang="en-GB" baseline="30000" dirty="0" smtClean="0">
                  <a:solidFill>
                    <a:schemeClr val="accent1"/>
                  </a:solidFill>
                </a:rPr>
                <a:t>-</a:t>
              </a:r>
              <a:endParaRPr lang="en-GB" baseline="30000" dirty="0">
                <a:solidFill>
                  <a:schemeClr val="accent1"/>
                </a:solidFill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505513" y="5831742"/>
              <a:ext cx="672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still small entropy</a:t>
              </a:r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0" name="Group 319"/>
            <p:cNvGrpSpPr/>
            <p:nvPr/>
          </p:nvGrpSpPr>
          <p:grpSpPr>
            <a:xfrm>
              <a:off x="4351719" y="4644218"/>
              <a:ext cx="1009859" cy="720000"/>
              <a:chOff x="2310666" y="2007212"/>
              <a:chExt cx="1009859" cy="360983"/>
            </a:xfrm>
          </p:grpSpPr>
          <p:grpSp>
            <p:nvGrpSpPr>
              <p:cNvPr id="321" name="Group 320"/>
              <p:cNvGrpSpPr/>
              <p:nvPr/>
            </p:nvGrpSpPr>
            <p:grpSpPr>
              <a:xfrm rot="19800583">
                <a:off x="2310666" y="2007212"/>
                <a:ext cx="972080" cy="144000"/>
                <a:chOff x="4572000" y="2061836"/>
                <a:chExt cx="972080" cy="144000"/>
              </a:xfrm>
            </p:grpSpPr>
            <p:grpSp>
              <p:nvGrpSpPr>
                <p:cNvPr id="346" name="Group 345"/>
                <p:cNvGrpSpPr/>
                <p:nvPr/>
              </p:nvGrpSpPr>
              <p:grpSpPr>
                <a:xfrm>
                  <a:off x="4572000" y="2061836"/>
                  <a:ext cx="864080" cy="144000"/>
                  <a:chOff x="4572000" y="2061836"/>
                  <a:chExt cx="864080" cy="144000"/>
                </a:xfrm>
              </p:grpSpPr>
              <p:grpSp>
                <p:nvGrpSpPr>
                  <p:cNvPr id="348" name="Group 347"/>
                  <p:cNvGrpSpPr/>
                  <p:nvPr/>
                </p:nvGrpSpPr>
                <p:grpSpPr>
                  <a:xfrm>
                    <a:off x="4572000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55" name="Arc 354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56" name="Arc 355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49" name="Group 348"/>
                  <p:cNvGrpSpPr/>
                  <p:nvPr/>
                </p:nvGrpSpPr>
                <p:grpSpPr>
                  <a:xfrm>
                    <a:off x="4860016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53" name="Arc 352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54" name="Arc 353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50" name="Group 349"/>
                  <p:cNvGrpSpPr/>
                  <p:nvPr/>
                </p:nvGrpSpPr>
                <p:grpSpPr>
                  <a:xfrm>
                    <a:off x="5148064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51" name="Arc 350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52" name="Arc 351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cxnSp>
              <p:nvCxnSpPr>
                <p:cNvPr id="347" name="Straight Arrow Connector 346"/>
                <p:cNvCxnSpPr>
                  <a:stCxn id="352" idx="0"/>
                </p:cNvCxnSpPr>
                <p:nvPr/>
              </p:nvCxnSpPr>
              <p:spPr>
                <a:xfrm>
                  <a:off x="5436080" y="2133775"/>
                  <a:ext cx="108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2" name="Group 321"/>
              <p:cNvGrpSpPr/>
              <p:nvPr/>
            </p:nvGrpSpPr>
            <p:grpSpPr>
              <a:xfrm rot="19800583">
                <a:off x="2332862" y="2115587"/>
                <a:ext cx="972080" cy="144000"/>
                <a:chOff x="4572000" y="2061836"/>
                <a:chExt cx="972080" cy="144000"/>
              </a:xfrm>
            </p:grpSpPr>
            <p:grpSp>
              <p:nvGrpSpPr>
                <p:cNvPr id="335" name="Group 334"/>
                <p:cNvGrpSpPr/>
                <p:nvPr/>
              </p:nvGrpSpPr>
              <p:grpSpPr>
                <a:xfrm>
                  <a:off x="4572000" y="2061836"/>
                  <a:ext cx="864080" cy="144000"/>
                  <a:chOff x="4572000" y="2061836"/>
                  <a:chExt cx="864080" cy="144000"/>
                </a:xfrm>
              </p:grpSpPr>
              <p:grpSp>
                <p:nvGrpSpPr>
                  <p:cNvPr id="337" name="Group 336"/>
                  <p:cNvGrpSpPr/>
                  <p:nvPr/>
                </p:nvGrpSpPr>
                <p:grpSpPr>
                  <a:xfrm>
                    <a:off x="4572000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44" name="Arc 343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45" name="Arc 344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38" name="Group 337"/>
                  <p:cNvGrpSpPr/>
                  <p:nvPr/>
                </p:nvGrpSpPr>
                <p:grpSpPr>
                  <a:xfrm>
                    <a:off x="4860016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42" name="Arc 341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43" name="Arc 342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39" name="Group 338"/>
                  <p:cNvGrpSpPr/>
                  <p:nvPr/>
                </p:nvGrpSpPr>
                <p:grpSpPr>
                  <a:xfrm>
                    <a:off x="5148064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40" name="Arc 339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41" name="Arc 340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5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cxnSp>
              <p:nvCxnSpPr>
                <p:cNvPr id="336" name="Straight Arrow Connector 335"/>
                <p:cNvCxnSpPr>
                  <a:stCxn id="341" idx="0"/>
                </p:cNvCxnSpPr>
                <p:nvPr/>
              </p:nvCxnSpPr>
              <p:spPr>
                <a:xfrm>
                  <a:off x="5436080" y="2133775"/>
                  <a:ext cx="108000" cy="0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5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3" name="Group 322"/>
              <p:cNvGrpSpPr/>
              <p:nvPr/>
            </p:nvGrpSpPr>
            <p:grpSpPr>
              <a:xfrm rot="19800583">
                <a:off x="2348445" y="2224195"/>
                <a:ext cx="972080" cy="144000"/>
                <a:chOff x="4572000" y="2061836"/>
                <a:chExt cx="972080" cy="144000"/>
              </a:xfrm>
            </p:grpSpPr>
            <p:grpSp>
              <p:nvGrpSpPr>
                <p:cNvPr id="324" name="Group 323"/>
                <p:cNvGrpSpPr/>
                <p:nvPr/>
              </p:nvGrpSpPr>
              <p:grpSpPr>
                <a:xfrm>
                  <a:off x="4572000" y="2061836"/>
                  <a:ext cx="864080" cy="144000"/>
                  <a:chOff x="4572000" y="2061836"/>
                  <a:chExt cx="864080" cy="144000"/>
                </a:xfrm>
              </p:grpSpPr>
              <p:grpSp>
                <p:nvGrpSpPr>
                  <p:cNvPr id="326" name="Group 325"/>
                  <p:cNvGrpSpPr/>
                  <p:nvPr/>
                </p:nvGrpSpPr>
                <p:grpSpPr>
                  <a:xfrm>
                    <a:off x="4572000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33" name="Arc 332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34" name="Arc 333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27" name="Group 326"/>
                  <p:cNvGrpSpPr/>
                  <p:nvPr/>
                </p:nvGrpSpPr>
                <p:grpSpPr>
                  <a:xfrm>
                    <a:off x="4860016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31" name="Arc 330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32" name="Arc 331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28" name="Group 327"/>
                  <p:cNvGrpSpPr/>
                  <p:nvPr/>
                </p:nvGrpSpPr>
                <p:grpSpPr>
                  <a:xfrm>
                    <a:off x="5148064" y="2061836"/>
                    <a:ext cx="288016" cy="144000"/>
                    <a:chOff x="4572000" y="2061836"/>
                    <a:chExt cx="288016" cy="144000"/>
                  </a:xfrm>
                </p:grpSpPr>
                <p:sp>
                  <p:nvSpPr>
                    <p:cNvPr id="329" name="Arc 328"/>
                    <p:cNvSpPr/>
                    <p:nvPr/>
                  </p:nvSpPr>
                  <p:spPr>
                    <a:xfrm>
                      <a:off x="4572000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30" name="Arc 329"/>
                    <p:cNvSpPr/>
                    <p:nvPr/>
                  </p:nvSpPr>
                  <p:spPr>
                    <a:xfrm rot="10800000">
                      <a:off x="4716016" y="2061836"/>
                      <a:ext cx="144000" cy="144000"/>
                    </a:xfrm>
                    <a:prstGeom prst="arc">
                      <a:avLst>
                        <a:gd name="adj1" fmla="val 10797091"/>
                        <a:gd name="adj2" fmla="val 0"/>
                      </a:avLst>
                    </a:prstGeom>
                    <a:ln w="25400" cmpd="sng">
                      <a:solidFill>
                        <a:schemeClr val="bg2">
                          <a:lumMod val="9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cxnSp>
              <p:nvCxnSpPr>
                <p:cNvPr id="325" name="Straight Arrow Connector 324"/>
                <p:cNvCxnSpPr>
                  <a:stCxn id="330" idx="0"/>
                </p:cNvCxnSpPr>
                <p:nvPr/>
              </p:nvCxnSpPr>
              <p:spPr>
                <a:xfrm>
                  <a:off x="5436080" y="2133775"/>
                  <a:ext cx="108000" cy="0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9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8" name="TextBox 357"/>
            <p:cNvSpPr txBox="1"/>
            <p:nvPr/>
          </p:nvSpPr>
          <p:spPr>
            <a:xfrm>
              <a:off x="2626635" y="4897702"/>
              <a:ext cx="672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large entropy</a:t>
              </a:r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2798770" y="5132660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1"/>
                  </a:solidFill>
                </a:rPr>
                <a:t>e</a:t>
              </a:r>
              <a:r>
                <a:rPr lang="en-GB" baseline="30000" dirty="0" smtClean="0">
                  <a:solidFill>
                    <a:schemeClr val="accent1"/>
                  </a:solidFill>
                </a:rPr>
                <a:t>-</a:t>
              </a:r>
              <a:endParaRPr lang="en-GB" baseline="30000" dirty="0">
                <a:solidFill>
                  <a:schemeClr val="accent1"/>
                </a:solidFill>
              </a:endParaRPr>
            </a:p>
          </p:txBody>
        </p:sp>
        <p:cxnSp>
          <p:nvCxnSpPr>
            <p:cNvPr id="177" name="Straight Arrow Connector 176"/>
            <p:cNvCxnSpPr/>
            <p:nvPr/>
          </p:nvCxnSpPr>
          <p:spPr>
            <a:xfrm>
              <a:off x="1815287" y="5509412"/>
              <a:ext cx="2331169" cy="0"/>
            </a:xfrm>
            <a:prstGeom prst="straightConnector1">
              <a:avLst/>
            </a:prstGeom>
            <a:ln w="76200"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2675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(B) Unused Degrees of Freedom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Non-thermal distributions of particles</a:t>
            </a:r>
          </a:p>
          <a:p>
            <a:r>
              <a:rPr lang="en-GB" dirty="0" smtClean="0"/>
              <a:t>Control of particle </a:t>
            </a:r>
            <a:r>
              <a:rPr lang="en-GB" dirty="0" err="1" smtClean="0"/>
              <a:t>wavefunctions</a:t>
            </a:r>
            <a:endParaRPr lang="en-GB" dirty="0" smtClean="0"/>
          </a:p>
          <a:p>
            <a:pPr lvl="1"/>
            <a:r>
              <a:rPr lang="en-GB" dirty="0" smtClean="0"/>
              <a:t>Beam particle(s)</a:t>
            </a:r>
          </a:p>
          <a:p>
            <a:pPr lvl="1"/>
            <a:r>
              <a:rPr lang="en-GB" dirty="0" smtClean="0"/>
              <a:t>Accelerating photons (RF/laser)</a:t>
            </a:r>
          </a:p>
          <a:p>
            <a:r>
              <a:rPr lang="en-GB" dirty="0" smtClean="0"/>
              <a:t>Entanglement</a:t>
            </a:r>
          </a:p>
          <a:p>
            <a:pPr lvl="1"/>
            <a:r>
              <a:rPr lang="en-GB" dirty="0" smtClean="0"/>
              <a:t>Between beam particles</a:t>
            </a:r>
          </a:p>
          <a:p>
            <a:pPr lvl="1"/>
            <a:r>
              <a:rPr lang="en-GB" dirty="0" smtClean="0"/>
              <a:t>Between beam and RF/laser</a:t>
            </a:r>
          </a:p>
          <a:p>
            <a:pPr lvl="1"/>
            <a:r>
              <a:rPr lang="en-GB" dirty="0" smtClean="0"/>
              <a:t>Between RF/laser and itself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80112" y="4748951"/>
            <a:ext cx="3275857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As experimenters, we make </a:t>
            </a:r>
            <a:r>
              <a:rPr lang="en-GB" b="1" dirty="0" smtClean="0"/>
              <a:t>both</a:t>
            </a:r>
            <a:r>
              <a:rPr lang="en-GB" dirty="0" smtClean="0"/>
              <a:t> the beam and the accelerating photons, so no reason why this is not allowed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946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(C) Gravitational Final Focus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 can make a black hole, you can make a gravitational lens at lower densities</a:t>
            </a:r>
          </a:p>
          <a:p>
            <a:pPr lvl="1"/>
            <a:r>
              <a:rPr lang="en-GB" dirty="0" smtClean="0"/>
              <a:t>Use it to help reduce opening angle of final focus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99592" y="3425466"/>
            <a:ext cx="1440000" cy="1440000"/>
            <a:chOff x="1187624" y="3501008"/>
            <a:chExt cx="1440000" cy="1440000"/>
          </a:xfrm>
        </p:grpSpPr>
        <p:sp>
          <p:nvSpPr>
            <p:cNvPr id="7" name="Oval 6"/>
            <p:cNvSpPr/>
            <p:nvPr/>
          </p:nvSpPr>
          <p:spPr>
            <a:xfrm>
              <a:off x="1187624" y="3501008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1547624" y="3681008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1888393" y="4221008"/>
              <a:ext cx="37935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31171" y="385167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a</a:t>
              </a:r>
              <a:endParaRPr lang="en-GB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83969" y="3281450"/>
            <a:ext cx="432047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2D, completely-linear gravitational dipole and quadrupole, based on subtracting two K-V distributions of mass</a:t>
            </a:r>
            <a:endParaRPr lang="en-GB" baseline="-25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2622743" y="3425466"/>
            <a:ext cx="1440000" cy="1440000"/>
            <a:chOff x="3563888" y="3468742"/>
            <a:chExt cx="1440000" cy="1440000"/>
          </a:xfrm>
        </p:grpSpPr>
        <p:sp>
          <p:nvSpPr>
            <p:cNvPr id="17" name="Oval 16"/>
            <p:cNvSpPr/>
            <p:nvPr/>
          </p:nvSpPr>
          <p:spPr>
            <a:xfrm>
              <a:off x="3563888" y="3468742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563888" y="3828742"/>
              <a:ext cx="144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4355976" y="4188742"/>
              <a:ext cx="25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923928" y="378904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a</a:t>
              </a:r>
              <a:endParaRPr lang="en-GB" b="1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959904" y="4188742"/>
              <a:ext cx="252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4289699" y="3872041"/>
              <a:ext cx="0" cy="25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289581" y="4249541"/>
              <a:ext cx="0" cy="25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83968" y="4294837"/>
            <a:ext cx="446449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No synchrotron radiation emitted because gravity redefines what a “straight line” is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079672" y="5157312"/>
            <a:ext cx="1080000" cy="1080000"/>
            <a:chOff x="1013277" y="5041642"/>
            <a:chExt cx="1080000" cy="1080000"/>
          </a:xfrm>
        </p:grpSpPr>
        <p:sp>
          <p:nvSpPr>
            <p:cNvPr id="23" name="Oval 22"/>
            <p:cNvSpPr/>
            <p:nvPr/>
          </p:nvSpPr>
          <p:spPr>
            <a:xfrm>
              <a:off x="1013277" y="5041642"/>
              <a:ext cx="1080000" cy="108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1619672" y="5581642"/>
              <a:ext cx="25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187624" y="518194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a</a:t>
              </a:r>
              <a:endParaRPr lang="en-GB" b="1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1223600" y="5581642"/>
              <a:ext cx="252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1553395" y="5264941"/>
              <a:ext cx="0" cy="252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553277" y="5642441"/>
              <a:ext cx="0" cy="252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2360120" y="5235647"/>
            <a:ext cx="646035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Linear “monopole” focussing lens also possible but the beams would collide!  A shame because two interpenetrating KV beams would self-focus analogous to high intensity e-p IRs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95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(C) Simplified Calculation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Assume you only have </a:t>
            </a:r>
            <a:r>
              <a:rPr lang="en-GB" dirty="0" err="1" smtClean="0">
                <a:latin typeface="Symbol" panose="05050102010706020507" pitchFamily="18" charset="2"/>
              </a:rPr>
              <a:t>s</a:t>
            </a:r>
            <a:r>
              <a:rPr lang="en-GB" baseline="-25000" dirty="0" err="1" smtClean="0">
                <a:latin typeface="Symbol" panose="05050102010706020507" pitchFamily="18" charset="2"/>
              </a:rPr>
              <a:t>q</a:t>
            </a:r>
            <a:r>
              <a:rPr lang="en-GB" dirty="0" smtClean="0"/>
              <a:t>*=0.5/N rad (N× low)</a:t>
            </a:r>
          </a:p>
          <a:p>
            <a:pPr lvl="1"/>
            <a:r>
              <a:rPr lang="en-GB" dirty="0" smtClean="0"/>
              <a:t>So can only make </a:t>
            </a:r>
            <a:r>
              <a:rPr lang="en-GB" dirty="0" err="1" smtClean="0">
                <a:latin typeface="Symbol" panose="05050102010706020507" pitchFamily="18" charset="2"/>
              </a:rPr>
              <a:t>s</a:t>
            </a:r>
            <a:r>
              <a:rPr lang="en-GB" baseline="-25000" dirty="0" err="1" smtClean="0"/>
              <a:t>x</a:t>
            </a:r>
            <a:r>
              <a:rPr lang="en-GB" dirty="0" smtClean="0"/>
              <a:t>* N× that needed for BH</a:t>
            </a:r>
          </a:p>
          <a:p>
            <a:r>
              <a:rPr lang="en-GB" dirty="0" smtClean="0"/>
              <a:t>Deflection from lensing </a:t>
            </a:r>
            <a:r>
              <a:rPr lang="en-GB" dirty="0" smtClean="0">
                <a:latin typeface="Symbol" panose="05050102010706020507" pitchFamily="18" charset="2"/>
              </a:rPr>
              <a:t>q </a:t>
            </a:r>
            <a:r>
              <a:rPr lang="en-GB" dirty="0" smtClean="0"/>
              <a:t>= 2r</a:t>
            </a:r>
            <a:r>
              <a:rPr lang="en-GB" baseline="-25000" dirty="0" smtClean="0"/>
              <a:t>s</a:t>
            </a:r>
            <a:r>
              <a:rPr lang="en-GB" dirty="0" smtClean="0"/>
              <a:t>/r = 2/N rad</a:t>
            </a:r>
          </a:p>
          <a:p>
            <a:pPr lvl="1"/>
            <a:r>
              <a:rPr lang="en-GB" dirty="0" smtClean="0"/>
              <a:t>So need at least 0.5/(2/N) = N/4 times the mass</a:t>
            </a:r>
          </a:p>
          <a:p>
            <a:r>
              <a:rPr lang="en-GB" dirty="0" smtClean="0"/>
              <a:t>Extra mass required scales up as inverse of originally achievable </a:t>
            </a:r>
            <a:r>
              <a:rPr lang="en-GB" dirty="0" err="1">
                <a:latin typeface="Symbol" panose="05050102010706020507" pitchFamily="18" charset="2"/>
              </a:rPr>
              <a:t>s</a:t>
            </a:r>
            <a:r>
              <a:rPr lang="en-GB" baseline="-25000" dirty="0" err="1">
                <a:latin typeface="Symbol" panose="05050102010706020507" pitchFamily="18" charset="2"/>
              </a:rPr>
              <a:t>q</a:t>
            </a:r>
            <a:r>
              <a:rPr lang="en-GB" dirty="0" smtClean="0"/>
              <a:t>*</a:t>
            </a:r>
          </a:p>
          <a:p>
            <a:pPr lvl="1"/>
            <a:r>
              <a:rPr lang="en-GB" dirty="0"/>
              <a:t>Particles forming </a:t>
            </a:r>
            <a:r>
              <a:rPr lang="en-GB" dirty="0" smtClean="0"/>
              <a:t>lenses </a:t>
            </a:r>
            <a:r>
              <a:rPr lang="en-GB" dirty="0"/>
              <a:t>do not create black hole</a:t>
            </a:r>
          </a:p>
          <a:p>
            <a:pPr lvl="2"/>
            <a:r>
              <a:rPr lang="en-GB" dirty="0"/>
              <a:t>So candidates for energy recovery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8368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Frontier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r>
              <a:rPr lang="en-GB" dirty="0" smtClean="0"/>
              <a:t>What if there is no easy new physics and a large “energy desert” to cross?</a:t>
            </a:r>
          </a:p>
          <a:p>
            <a:r>
              <a:rPr lang="en-GB" dirty="0" smtClean="0"/>
              <a:t>Let’s examine an extreme example and see what could be different about energy frontier machines in the far future that are capable of discovering new physics</a:t>
            </a:r>
          </a:p>
          <a:p>
            <a:pPr lvl="1"/>
            <a:r>
              <a:rPr lang="en-GB" dirty="0" smtClean="0"/>
              <a:t>Context for the F3iA meeting was “accelerators in the 2</a:t>
            </a:r>
            <a:r>
              <a:rPr lang="en-GB" baseline="30000" dirty="0" smtClean="0"/>
              <a:t>nd</a:t>
            </a:r>
            <a:r>
              <a:rPr lang="en-GB" dirty="0" smtClean="0"/>
              <a:t> half of the 21</a:t>
            </a:r>
            <a:r>
              <a:rPr lang="en-GB" baseline="30000" dirty="0" smtClean="0"/>
              <a:t>st</a:t>
            </a:r>
            <a:r>
              <a:rPr lang="en-GB" dirty="0" smtClean="0"/>
              <a:t> century”</a:t>
            </a:r>
          </a:p>
          <a:p>
            <a:pPr lvl="1"/>
            <a:r>
              <a:rPr lang="en-GB" dirty="0"/>
              <a:t>W</a:t>
            </a:r>
            <a:r>
              <a:rPr lang="en-GB" dirty="0" smtClean="0"/>
              <a:t>hat I describe here could be even further out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758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868144" y="3904754"/>
            <a:ext cx="2592288" cy="2953246"/>
            <a:chOff x="6156176" y="3904754"/>
            <a:chExt cx="2592288" cy="2953246"/>
          </a:xfrm>
        </p:grpSpPr>
        <p:pic>
          <p:nvPicPr>
            <p:cNvPr id="5126" name="Picture 6" descr="D:\sbrooks\report\2016-4\wave_equation_5050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3904754"/>
              <a:ext cx="2592288" cy="2953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6501102" y="4620091"/>
              <a:ext cx="2139350" cy="1833245"/>
              <a:chOff x="6501102" y="4620091"/>
              <a:chExt cx="2139350" cy="1833245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501102" y="4621996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501102" y="4910028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501102" y="5198060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501102" y="5486092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020272" y="4621996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020272" y="4910028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020272" y="5198060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020272" y="5486092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534172" y="4620091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534172" y="4908123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534172" y="5196155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534172" y="5484187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059196" y="4621996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059196" y="4910028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059196" y="5198060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059196" y="5486092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568444" y="4621996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568444" y="4910028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568444" y="5198060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8568444" y="5486092"/>
                <a:ext cx="72008" cy="7200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501102" y="6381328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020272" y="6381328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534172" y="6379423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8059196" y="6381328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8568444" y="6381328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Nucleus-Level Alignment?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55365"/>
            <a:ext cx="5050905" cy="4525963"/>
          </a:xfrm>
        </p:spPr>
        <p:txBody>
          <a:bodyPr/>
          <a:lstStyle/>
          <a:p>
            <a:r>
              <a:rPr lang="en-GB" dirty="0" smtClean="0"/>
              <a:t>Can we demonstrate changing a nuclear reaction rate by a spatial/positioning effect?</a:t>
            </a:r>
          </a:p>
          <a:p>
            <a:pPr lvl="1"/>
            <a:r>
              <a:rPr lang="en-GB" dirty="0" smtClean="0"/>
              <a:t>AFM tip ≤ 5×10</a:t>
            </a:r>
            <a:r>
              <a:rPr lang="en-GB" baseline="30000" dirty="0" smtClean="0"/>
              <a:t>-11</a:t>
            </a:r>
            <a:r>
              <a:rPr lang="en-GB" dirty="0" smtClean="0"/>
              <a:t> m</a:t>
            </a:r>
          </a:p>
          <a:p>
            <a:pPr lvl="1"/>
            <a:r>
              <a:rPr lang="en-GB" dirty="0" smtClean="0"/>
              <a:t>LIGO mirrors ~10</a:t>
            </a:r>
            <a:r>
              <a:rPr lang="en-GB" baseline="30000" dirty="0" smtClean="0"/>
              <a:t>-16</a:t>
            </a:r>
            <a:r>
              <a:rPr lang="en-GB" dirty="0" smtClean="0"/>
              <a:t> m</a:t>
            </a:r>
          </a:p>
          <a:p>
            <a:pPr lvl="2"/>
            <a:r>
              <a:rPr lang="en-GB" dirty="0" smtClean="0"/>
              <a:t>Measurement ~10</a:t>
            </a:r>
            <a:r>
              <a:rPr lang="en-GB" baseline="30000" dirty="0" smtClean="0"/>
              <a:t>-18</a:t>
            </a:r>
            <a:r>
              <a:rPr lang="en-GB" dirty="0" smtClean="0"/>
              <a:t> </a:t>
            </a:r>
            <a:r>
              <a:rPr lang="en-GB" dirty="0"/>
              <a:t>m</a:t>
            </a:r>
            <a:endParaRPr lang="en-GB" dirty="0" smtClean="0"/>
          </a:p>
          <a:p>
            <a:r>
              <a:rPr lang="en-GB" dirty="0" smtClean="0"/>
              <a:t>Or could use crystal channelling alignment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5385564" y="1340768"/>
            <a:ext cx="2007651" cy="1900808"/>
            <a:chOff x="5385564" y="1484784"/>
            <a:chExt cx="1725679" cy="1684784"/>
          </a:xfrm>
        </p:grpSpPr>
        <p:pic>
          <p:nvPicPr>
            <p:cNvPr id="5124" name="Picture 4" descr="https://cdn.arstechnica.net/wp-content/uploads/2012/09/7892733746_9b87e7d428_b-640x63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133" y="1484784"/>
              <a:ext cx="1706110" cy="168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385564" y="2861791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AFM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01491" y="1340768"/>
            <a:ext cx="1427257" cy="1900808"/>
            <a:chOff x="7393215" y="1340768"/>
            <a:chExt cx="1427257" cy="1900808"/>
          </a:xfrm>
        </p:grpSpPr>
        <p:pic>
          <p:nvPicPr>
            <p:cNvPr id="5125" name="Picture 5" descr="D:\sbrooks\report\2016-4\ligo-suspension50p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215" y="1340768"/>
              <a:ext cx="1427257" cy="1900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393215" y="2933799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LIGO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64088" y="3358002"/>
            <a:ext cx="3564660" cy="749176"/>
            <a:chOff x="5414620" y="3068960"/>
            <a:chExt cx="3564660" cy="74917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068960"/>
              <a:ext cx="3543184" cy="74917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414620" y="3510359"/>
              <a:ext cx="10518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Park NX10</a:t>
              </a:r>
              <a:endParaRPr lang="en-GB" sz="14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39552" y="1196751"/>
            <a:ext cx="144016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Nearer-term experiments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2195736" y="1196752"/>
            <a:ext cx="288032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Collaboration with:</a:t>
            </a:r>
          </a:p>
          <a:p>
            <a:r>
              <a:rPr lang="en-GB" dirty="0" smtClean="0"/>
              <a:t>Nanotechnology, fusion(?)</a:t>
            </a:r>
          </a:p>
        </p:txBody>
      </p:sp>
    </p:spTree>
    <p:extLst>
      <p:ext uri="{BB962C8B-B14F-4D97-AF65-F5344CB8AC3E}">
        <p14:creationId xmlns:p14="http://schemas.microsoft.com/office/powerpoint/2010/main" val="3784746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Summary: Single-Particle Collider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GB" dirty="0" smtClean="0"/>
              <a:t>Currently, we collide a billion+ particle bunch and get ~10 events per crossing</a:t>
            </a:r>
          </a:p>
          <a:p>
            <a:pPr lvl="1"/>
            <a:r>
              <a:rPr lang="en-GB" dirty="0" smtClean="0"/>
              <a:t>Somehow a &gt;10</a:t>
            </a:r>
            <a:r>
              <a:rPr lang="en-GB" baseline="30000" dirty="0" smtClean="0"/>
              <a:t>8</a:t>
            </a:r>
            <a:r>
              <a:rPr lang="en-GB" dirty="0" smtClean="0"/>
              <a:t> factor in efficiency has been lost</a:t>
            </a:r>
          </a:p>
          <a:p>
            <a:pPr lvl="1"/>
            <a:r>
              <a:rPr lang="en-GB" dirty="0" smtClean="0"/>
              <a:t>Various factors to blame: with 20</a:t>
            </a:r>
            <a:r>
              <a:rPr lang="en-GB" baseline="30000" dirty="0" smtClean="0"/>
              <a:t>th</a:t>
            </a:r>
            <a:r>
              <a:rPr lang="en-GB" dirty="0" smtClean="0"/>
              <a:t> century technology this was the only way to get it to work</a:t>
            </a:r>
          </a:p>
          <a:p>
            <a:pPr lvl="2"/>
            <a:r>
              <a:rPr lang="en-GB" dirty="0" smtClean="0"/>
              <a:t>And it’s still hard</a:t>
            </a:r>
          </a:p>
          <a:p>
            <a:pPr lvl="2"/>
            <a:r>
              <a:rPr lang="en-GB" dirty="0" smtClean="0"/>
              <a:t>But big reward</a:t>
            </a:r>
          </a:p>
          <a:p>
            <a:pPr lvl="3"/>
            <a:r>
              <a:rPr lang="en-GB" dirty="0" smtClean="0"/>
              <a:t>e.g. LC power limit</a:t>
            </a:r>
          </a:p>
          <a:p>
            <a:r>
              <a:rPr lang="en-GB" dirty="0" smtClean="0"/>
              <a:t>There is no intra-beam scattering if you only have one particle per bunch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83968" y="4118446"/>
            <a:ext cx="468052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Experiment:</a:t>
            </a:r>
          </a:p>
          <a:p>
            <a:r>
              <a:rPr lang="en-GB" dirty="0" smtClean="0"/>
              <a:t>Apparatus to collide particles individually, then gradually increase accelerating voltage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295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Cheapness Frontier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40349"/>
            <a:ext cx="8229600" cy="968971"/>
          </a:xfrm>
        </p:spPr>
        <p:txBody>
          <a:bodyPr/>
          <a:lstStyle/>
          <a:p>
            <a:r>
              <a:rPr lang="en-GB" dirty="0" smtClean="0"/>
              <a:t>Why?  Since accelerators are already at the limits of government research budgets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4179569" cy="415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987824" y="1268760"/>
            <a:ext cx="2160240" cy="2160240"/>
          </a:xfrm>
          <a:prstGeom prst="ellipse">
            <a:avLst/>
          </a:prstGeom>
          <a:solidFill>
            <a:srgbClr val="9BBB59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364089" y="1053891"/>
            <a:ext cx="360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Mass-produced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Benefit from other industries</a:t>
            </a:r>
          </a:p>
          <a:p>
            <a:endParaRPr lang="en-GB" b="1" dirty="0" smtClean="0"/>
          </a:p>
          <a:p>
            <a:r>
              <a:rPr lang="en-GB" b="1" dirty="0" smtClean="0"/>
              <a:t>Don’t over-spec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Evade precision requirements by staging and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b="1" dirty="0"/>
              <a:t>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Manpower will be the most expensive item in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3D printing, </a:t>
            </a:r>
            <a:r>
              <a:rPr lang="en-GB" dirty="0" smtClean="0"/>
              <a:t>robotics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AI / automated design</a:t>
            </a:r>
          </a:p>
          <a:p>
            <a:endParaRPr lang="en-GB" b="1" dirty="0"/>
          </a:p>
          <a:p>
            <a:r>
              <a:rPr lang="en-GB" b="1" dirty="0" smtClean="0"/>
              <a:t>Recycling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Energy recovery, multi-pass</a:t>
            </a:r>
          </a:p>
        </p:txBody>
      </p:sp>
      <p:pic>
        <p:nvPicPr>
          <p:cNvPr id="7171" name="Picture 3" descr="D:\sbrooks\report\2016-4\dollar-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31" y="1729520"/>
            <a:ext cx="1651625" cy="123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06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f = 3.3 GHz, Q = 50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3" y="1108876"/>
            <a:ext cx="6837915" cy="512843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53400" y="5988165"/>
            <a:ext cx="2482496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err="1"/>
              <a:t>Ciprian</a:t>
            </a:r>
            <a:r>
              <a:rPr lang="en-US" sz="1000" dirty="0"/>
              <a:t> </a:t>
            </a:r>
            <a:r>
              <a:rPr lang="en-US" sz="1000" dirty="0" err="1"/>
              <a:t>Plostinar</a:t>
            </a:r>
            <a:r>
              <a:rPr lang="en-US" sz="1000" dirty="0"/>
              <a:t> (</a:t>
            </a:r>
            <a:r>
              <a:rPr lang="en-US" sz="1000" dirty="0" smtClean="0"/>
              <a:t>RAL/STFC, now ESS)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6749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f = 150-165 MHz, Q = 9700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" y="1412776"/>
            <a:ext cx="66517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80" y="1340768"/>
            <a:ext cx="2527300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88" y="2420888"/>
            <a:ext cx="2667000" cy="1657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15" y="4293096"/>
            <a:ext cx="1686869" cy="24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40344" y="2448476"/>
            <a:ext cx="1223498" cy="188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79512" y="6021288"/>
            <a:ext cx="2776722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 smtClean="0"/>
              <a:t>G. David, </a:t>
            </a:r>
            <a:r>
              <a:rPr lang="en-GB" sz="1000" dirty="0" err="1" smtClean="0"/>
              <a:t>Ingenia</a:t>
            </a:r>
            <a:r>
              <a:rPr lang="en-GB" sz="1000" dirty="0" smtClean="0"/>
              <a:t> Magazine 18, 21</a:t>
            </a:r>
            <a:r>
              <a:rPr lang="en-GB" sz="1000" dirty="0"/>
              <a:t>–</a:t>
            </a:r>
            <a:r>
              <a:rPr lang="en-GB" sz="1000" dirty="0" smtClean="0"/>
              <a:t>25 (2004)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10306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Multi-Channel Power Supply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en-GB" dirty="0" smtClean="0"/>
              <a:t>Generic rack power supply</a:t>
            </a:r>
          </a:p>
          <a:p>
            <a:pPr lvl="1"/>
            <a:r>
              <a:rPr lang="en-GB" dirty="0" smtClean="0"/>
              <a:t>&gt;$1000 for one channel</a:t>
            </a:r>
          </a:p>
          <a:p>
            <a:r>
              <a:rPr lang="en-GB" dirty="0" smtClean="0"/>
              <a:t>My monitor</a:t>
            </a:r>
          </a:p>
          <a:p>
            <a:pPr lvl="1"/>
            <a:r>
              <a:rPr lang="en-GB" dirty="0" smtClean="0"/>
              <a:t>$699 for 11M channels</a:t>
            </a:r>
          </a:p>
          <a:p>
            <a:pPr lvl="2"/>
            <a:r>
              <a:rPr lang="en-GB" dirty="0" smtClean="0"/>
              <a:t>2560*1440*3</a:t>
            </a:r>
          </a:p>
          <a:p>
            <a:pPr lvl="1"/>
            <a:r>
              <a:rPr lang="en-GB" dirty="0" smtClean="0"/>
              <a:t>$0.000063 per channel</a:t>
            </a:r>
          </a:p>
          <a:p>
            <a:r>
              <a:rPr lang="en-GB" dirty="0" smtClean="0"/>
              <a:t>Factor of &gt;10</a:t>
            </a:r>
            <a:r>
              <a:rPr lang="en-GB" baseline="30000" dirty="0" smtClean="0"/>
              <a:t>7</a:t>
            </a:r>
            <a:r>
              <a:rPr lang="en-GB" dirty="0" smtClean="0"/>
              <a:t> is available if all you want is a large number of independent outputs</a:t>
            </a:r>
          </a:p>
          <a:p>
            <a:pPr lvl="1"/>
            <a:r>
              <a:rPr lang="en-GB" dirty="0" smtClean="0"/>
              <a:t>Via mass production, lithography industry etc.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  <p:pic>
        <p:nvPicPr>
          <p:cNvPr id="10242" name="Picture 2" descr="Dell 27 Inch UP2716D Monito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r="11224" b="4811"/>
          <a:stretch/>
        </p:blipFill>
        <p:spPr bwMode="auto">
          <a:xfrm>
            <a:off x="5436096" y="1916832"/>
            <a:ext cx="3096344" cy="262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694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Automated Design: Muon1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" y="1927820"/>
            <a:ext cx="71247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75" y="1916832"/>
            <a:ext cx="414292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1255387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Optimisation of design space with 100s of parameters using a genetic algorithm and distributed computing.  The same optimiser designed the ATF fixed-field line.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6296" y="4350003"/>
            <a:ext cx="18002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S.J. Brooks, “Muon </a:t>
            </a:r>
            <a:r>
              <a:rPr lang="en-US" sz="1000" dirty="0"/>
              <a:t>capture schemes for the neutrino </a:t>
            </a:r>
            <a:r>
              <a:rPr lang="en-US" sz="1000" dirty="0" smtClean="0"/>
              <a:t>factory”, </a:t>
            </a:r>
            <a:r>
              <a:rPr lang="en-US" sz="1000" dirty="0"/>
              <a:t>DPhil. University of </a:t>
            </a:r>
            <a:r>
              <a:rPr lang="en-US" sz="1000" dirty="0" smtClean="0"/>
              <a:t>Oxford </a:t>
            </a:r>
            <a:r>
              <a:rPr lang="en-US" sz="1000" dirty="0"/>
              <a:t>(2010</a:t>
            </a:r>
            <a:r>
              <a:rPr lang="en-US" sz="1000" dirty="0" smtClean="0"/>
              <a:t>)</a:t>
            </a:r>
            <a:endParaRPr lang="en-GB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5157192"/>
            <a:ext cx="18002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  <a:lvl2pPr marL="742950" lvl="1" indent="-285750">
              <a:buFont typeface="Arial" panose="020B0604020202020204" pitchFamily="34" charset="0"/>
              <a:buChar char="•"/>
            </a:lvl2pPr>
          </a:lstStyle>
          <a:p>
            <a:pPr marL="0" indent="0">
              <a:buNone/>
            </a:pPr>
            <a:r>
              <a:rPr lang="en-GB" dirty="0" smtClean="0"/>
              <a:t>Designs lattice starting from almost nothing: labour-saving!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9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 with 3D Printed Parts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8" y="1674853"/>
            <a:ext cx="8063724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1697872"/>
            <a:ext cx="792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chemeClr val="bg1"/>
                </a:solidFill>
              </a:rPr>
              <a:t>Halbach</a:t>
            </a:r>
            <a:r>
              <a:rPr lang="en-GB" sz="1400" dirty="0" smtClean="0">
                <a:solidFill>
                  <a:schemeClr val="bg1"/>
                </a:solidFill>
              </a:rPr>
              <a:t> quadrupole using </a:t>
            </a:r>
            <a:r>
              <a:rPr lang="en-GB" sz="1400" dirty="0" err="1" smtClean="0">
                <a:solidFill>
                  <a:schemeClr val="bg1"/>
                </a:solidFill>
              </a:rPr>
              <a:t>NdFeB</a:t>
            </a:r>
            <a:r>
              <a:rPr lang="en-GB" sz="1400" dirty="0" smtClean="0">
                <a:solidFill>
                  <a:schemeClr val="bg1"/>
                </a:solidFill>
              </a:rPr>
              <a:t>, 23.6 T/m, R=34.7mm bore (0.82T max), 10</a:t>
            </a:r>
            <a:r>
              <a:rPr lang="en-GB" sz="1400" baseline="30000" dirty="0" smtClean="0">
                <a:solidFill>
                  <a:schemeClr val="bg1"/>
                </a:solidFill>
              </a:rPr>
              <a:t>-4</a:t>
            </a:r>
            <a:r>
              <a:rPr lang="en-GB" sz="1400" dirty="0" smtClean="0">
                <a:solidFill>
                  <a:schemeClr val="bg1"/>
                </a:solidFill>
              </a:rPr>
              <a:t> errors at R=10mm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5879917"/>
            <a:ext cx="8088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Material cost: $1100.  No alignment better than 0.25mm required anywhere.  Assembled with mallet.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648" y="1268760"/>
            <a:ext cx="302433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S.J. Brooks </a:t>
            </a:r>
            <a:r>
              <a:rPr lang="en-GB" sz="1000" i="1" dirty="0" smtClean="0"/>
              <a:t>et al.</a:t>
            </a:r>
            <a:r>
              <a:rPr lang="en-GB" sz="1000" dirty="0" smtClean="0"/>
              <a:t>, “</a:t>
            </a:r>
            <a:r>
              <a:rPr lang="en-US" sz="1000" dirty="0" smtClean="0"/>
              <a:t>Production </a:t>
            </a:r>
            <a:r>
              <a:rPr lang="en-US" sz="1000" dirty="0"/>
              <a:t>of Low Cost, High Field Quality </a:t>
            </a:r>
            <a:r>
              <a:rPr lang="en-US" sz="1000" dirty="0" err="1"/>
              <a:t>Halbach</a:t>
            </a:r>
            <a:r>
              <a:rPr lang="en-US" sz="1000" dirty="0"/>
              <a:t> </a:t>
            </a:r>
            <a:r>
              <a:rPr lang="en-US" sz="1000" dirty="0" smtClean="0"/>
              <a:t>Magnets”, Proc. IPAC 2017</a:t>
            </a:r>
            <a:endParaRPr lang="en-GB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1282065"/>
            <a:ext cx="403244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  <a:lvl2pPr marL="742950" lvl="1" indent="-285750">
              <a:buFont typeface="Arial" panose="020B0604020202020204" pitchFamily="34" charset="0"/>
              <a:buChar char="•"/>
            </a:lvl2pPr>
          </a:lstStyle>
          <a:p>
            <a:r>
              <a:rPr lang="en-GB" dirty="0" smtClean="0"/>
              <a:t>Split accuracy task into two stages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4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D:\sbrooks\magnet\Cbeta\Photos\WP_20160901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8"/>
          <a:stretch/>
        </p:blipFill>
        <p:spPr bwMode="auto">
          <a:xfrm>
            <a:off x="645492" y="3789040"/>
            <a:ext cx="5150644" cy="263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 and Cheap – is it possible?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623" y="1412776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897" y="4005063"/>
            <a:ext cx="2598013" cy="259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sbrooks\miscpapers\FFAG\Cbeta\CBETA_Design_Report\ffag_magnets\figures\halbach\Cbeta_proto_B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7"/>
          <a:stretch/>
        </p:blipFill>
        <p:spPr bwMode="auto">
          <a:xfrm>
            <a:off x="5796136" y="1412775"/>
            <a:ext cx="3242520" cy="501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sbrooks\report\2016-1\BDmes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910" y="1412775"/>
            <a:ext cx="3035226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8623" y="1412776"/>
            <a:ext cx="2706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Combined function </a:t>
            </a:r>
            <a:r>
              <a:rPr lang="en-GB" sz="1400" dirty="0" err="1" smtClean="0">
                <a:solidFill>
                  <a:schemeClr val="bg1"/>
                </a:solidFill>
              </a:rPr>
              <a:t>dipole+quad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897" y="4132775"/>
            <a:ext cx="177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Design for B</a:t>
            </a:r>
            <a:r>
              <a:rPr lang="en-GB" sz="1400" baseline="-25000" dirty="0" smtClean="0">
                <a:solidFill>
                  <a:schemeClr val="bg1"/>
                </a:solidFill>
              </a:rPr>
              <a:t>y</a:t>
            </a:r>
            <a:r>
              <a:rPr lang="en-GB" sz="1400" dirty="0" smtClean="0">
                <a:solidFill>
                  <a:schemeClr val="bg1"/>
                </a:solidFill>
              </a:rPr>
              <a:t> = B</a:t>
            </a:r>
            <a:r>
              <a:rPr lang="en-GB" sz="1400" baseline="-25000" dirty="0" smtClean="0">
                <a:solidFill>
                  <a:schemeClr val="bg1"/>
                </a:solidFill>
              </a:rPr>
              <a:t>0</a:t>
            </a:r>
            <a:r>
              <a:rPr lang="en-GB" sz="1400" dirty="0" smtClean="0">
                <a:solidFill>
                  <a:schemeClr val="bg1"/>
                </a:solidFill>
              </a:rPr>
              <a:t>r</a:t>
            </a:r>
            <a:r>
              <a:rPr lang="en-GB" sz="1400" baseline="30000" dirty="0" smtClean="0">
                <a:solidFill>
                  <a:schemeClr val="bg1"/>
                </a:solidFill>
              </a:rPr>
              <a:t>k</a:t>
            </a:r>
            <a:endParaRPr lang="en-GB" sz="1400" baseline="30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1146" y="1412775"/>
            <a:ext cx="223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Magnet design program generates mesh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1145" y="4149078"/>
            <a:ext cx="2234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3D printed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3279" y="6099700"/>
            <a:ext cx="184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Material cost: $800  </a:t>
            </a:r>
          </a:p>
        </p:txBody>
      </p:sp>
    </p:spTree>
    <p:extLst>
      <p:ext uri="{BB962C8B-B14F-4D97-AF65-F5344CB8AC3E}">
        <p14:creationId xmlns:p14="http://schemas.microsoft.com/office/powerpoint/2010/main" val="13227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ATF1 Fixed-Field Arc Test (AE79)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26243"/>
            <a:ext cx="4676245" cy="311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8645" y="3610086"/>
            <a:ext cx="2496935" cy="280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953911"/>
            <a:ext cx="4388644" cy="24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D:\sbrooks\report\2018-1\ATF-FFAG_Cell_sixcrop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77" y="1326243"/>
            <a:ext cx="4465423" cy="228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1326243"/>
            <a:ext cx="2520280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S.J. Brooks, talk at FFAG </a:t>
            </a:r>
            <a:r>
              <a:rPr lang="en-US" sz="1000" dirty="0" smtClean="0"/>
              <a:t>2017 workshop</a:t>
            </a:r>
            <a:endParaRPr lang="en-GB" sz="1000" dirty="0"/>
          </a:p>
        </p:txBody>
      </p:sp>
      <p:pic>
        <p:nvPicPr>
          <p:cNvPr id="14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92" y="3610085"/>
            <a:ext cx="2496935" cy="2809052"/>
          </a:xfrm>
        </p:spPr>
      </p:pic>
      <p:sp>
        <p:nvSpPr>
          <p:cNvPr id="13" name="TextBox 12"/>
          <p:cNvSpPr txBox="1"/>
          <p:nvPr/>
        </p:nvSpPr>
        <p:spPr>
          <a:xfrm>
            <a:off x="4572000" y="2963754"/>
            <a:ext cx="367240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  <a:lvl2pPr marL="742950" lvl="1" indent="-285750">
              <a:buFont typeface="Arial" panose="020B0604020202020204" pitchFamily="34" charset="0"/>
              <a:buChar char="•"/>
            </a:lvl2pPr>
          </a:lstStyle>
          <a:p>
            <a:r>
              <a:rPr lang="en-GB" dirty="0" smtClean="0"/>
              <a:t>No power required for magnets</a:t>
            </a:r>
          </a:p>
          <a:p>
            <a:r>
              <a:rPr lang="en-GB" dirty="0" smtClean="0"/>
              <a:t>3.8× energy range in one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Case for Optimism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7544" y="4437112"/>
            <a:ext cx="8219256" cy="168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2 * 3.1e14 * 6500 GeV = 645 MJ = 0.33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Planck</a:t>
            </a:r>
            <a:endParaRPr lang="en-GB" dirty="0"/>
          </a:p>
          <a:p>
            <a:r>
              <a:rPr lang="en-GB" dirty="0" smtClean="0"/>
              <a:t>Total energy is OK but in too many particles</a:t>
            </a:r>
          </a:p>
          <a:p>
            <a:pPr lvl="1"/>
            <a:r>
              <a:rPr lang="en-GB" dirty="0" smtClean="0"/>
              <a:t>Maybe we should try 1 particle per beam?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1726"/>
            <a:ext cx="8229600" cy="3095386"/>
          </a:xfrm>
        </p:spPr>
      </p:pic>
      <p:sp>
        <p:nvSpPr>
          <p:cNvPr id="9" name="TextBox 8"/>
          <p:cNvSpPr txBox="1"/>
          <p:nvPr/>
        </p:nvSpPr>
        <p:spPr>
          <a:xfrm>
            <a:off x="2123728" y="1340768"/>
            <a:ext cx="3183885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/>
              <a:t>http://acc-stats.web.cern.ch/acc-stats/#lhc/run-details</a:t>
            </a:r>
          </a:p>
        </p:txBody>
      </p:sp>
    </p:spTree>
    <p:extLst>
      <p:ext uri="{BB962C8B-B14F-4D97-AF65-F5344CB8AC3E}">
        <p14:creationId xmlns:p14="http://schemas.microsoft.com/office/powerpoint/2010/main" val="42734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Re-use/Recycle: CBETA ERL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  <p:pic>
        <p:nvPicPr>
          <p:cNvPr id="12290" name="Picture 2" descr="D:\sbrooks\report\2018-1\CBETA-Layout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6491288" cy="2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3548" y="4509120"/>
            <a:ext cx="8136904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GB" dirty="0" smtClean="0"/>
              <a:t>uperconducting </a:t>
            </a:r>
            <a:r>
              <a:rPr lang="en-GB" dirty="0" err="1"/>
              <a:t>linac</a:t>
            </a:r>
            <a:r>
              <a:rPr lang="en-GB" dirty="0"/>
              <a:t> </a:t>
            </a:r>
            <a:r>
              <a:rPr lang="en-GB" dirty="0" smtClean="0"/>
              <a:t>module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With energy recovery (</a:t>
            </a:r>
            <a:r>
              <a:rPr lang="en-GB" dirty="0" smtClean="0">
                <a:sym typeface="Wingdings" panose="05000000000000000000" pitchFamily="2" charset="2"/>
              </a:rPr>
              <a:t>150MeV*40mA = 6MW </a:t>
            </a:r>
            <a:r>
              <a:rPr lang="en-GB" dirty="0" smtClean="0"/>
              <a:t>power in beam, 45kW of actual RF amplifiers)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36MeV energy gain module used 4 times </a:t>
            </a:r>
            <a:r>
              <a:rPr lang="en-GB" dirty="0"/>
              <a:t>(more energy per hardware)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Permanent magnet recirculating lines (low/zero power)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Used multiple times in </a:t>
            </a:r>
            <a:r>
              <a:rPr lang="en-GB" dirty="0" smtClean="0"/>
              <a:t>fixed-field </a:t>
            </a:r>
            <a:r>
              <a:rPr lang="en-GB" dirty="0"/>
              <a:t>optics (4 energies in one </a:t>
            </a:r>
            <a:r>
              <a:rPr lang="en-GB" dirty="0" smtClean="0"/>
              <a:t>line, CW)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09042" y="116632"/>
            <a:ext cx="321083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G.H. </a:t>
            </a:r>
            <a:r>
              <a:rPr lang="en-GB" sz="1000" dirty="0" err="1" smtClean="0"/>
              <a:t>Hoffstaetter</a:t>
            </a:r>
            <a:r>
              <a:rPr lang="en-GB" sz="1000" dirty="0" smtClean="0"/>
              <a:t> </a:t>
            </a:r>
            <a:r>
              <a:rPr lang="en-GB" sz="1000" i="1" dirty="0" smtClean="0"/>
              <a:t>et al.</a:t>
            </a:r>
            <a:r>
              <a:rPr lang="en-GB" sz="1000" dirty="0" smtClean="0"/>
              <a:t>, “</a:t>
            </a:r>
            <a:r>
              <a:rPr lang="en-US" sz="1000" dirty="0"/>
              <a:t>CBETA Design Report, Cornell-BNL ERL Test Accelerator”, </a:t>
            </a:r>
            <a:r>
              <a:rPr lang="en-GB" sz="1000" dirty="0"/>
              <a:t>arXiv:1706.04245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1704" y="116632"/>
            <a:ext cx="540671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Also </a:t>
            </a:r>
            <a:r>
              <a:rPr lang="en-GB" sz="1000" b="1" dirty="0"/>
              <a:t>s</a:t>
            </a:r>
            <a:r>
              <a:rPr lang="en-GB" sz="1000" b="1" dirty="0" smtClean="0"/>
              <a:t>everal papers at this conference: </a:t>
            </a:r>
            <a:r>
              <a:rPr lang="en-GB" sz="1000" dirty="0" smtClean="0"/>
              <a:t>TUYGBE2</a:t>
            </a:r>
            <a:r>
              <a:rPr lang="en-GB" sz="1000" dirty="0"/>
              <a:t>, </a:t>
            </a:r>
            <a:r>
              <a:rPr lang="en-GB" sz="1000" dirty="0" smtClean="0"/>
              <a:t>TUPMF023, TUPMF024, TUPMF066, 		                WEPMF038, THPAF021, THPAF022, </a:t>
            </a:r>
            <a:r>
              <a:rPr lang="en-GB" sz="1000" dirty="0"/>
              <a:t>THPAF023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09120"/>
            <a:ext cx="2474646" cy="18559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69463" y="1700808"/>
            <a:ext cx="1679001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  <a:lvl2pPr marL="742950" lvl="1" indent="-285750">
              <a:buFont typeface="Arial" panose="020B0604020202020204" pitchFamily="34" charset="0"/>
              <a:buChar char="•"/>
            </a:lvl2pPr>
          </a:lstStyle>
          <a:p>
            <a:pPr marL="0" indent="0">
              <a:buNone/>
            </a:pPr>
            <a:r>
              <a:rPr lang="en-GB"/>
              <a:t>First beam to here, April </a:t>
            </a:r>
            <a:r>
              <a:rPr lang="en-GB" smtClean="0"/>
              <a:t>18</a:t>
            </a:r>
            <a:r>
              <a:rPr lang="en-GB" baseline="30000" smtClean="0"/>
              <a:t>th</a:t>
            </a:r>
            <a:endParaRPr lang="en-GB" baseline="30000" dirty="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6516217" y="2023974"/>
            <a:ext cx="553246" cy="6849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7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BACKUP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15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410944" cy="4525963"/>
          </a:xfrm>
        </p:spPr>
        <p:txBody>
          <a:bodyPr/>
          <a:lstStyle/>
          <a:p>
            <a:r>
              <a:rPr lang="en-GB" dirty="0" smtClean="0"/>
              <a:t>Lots of this talk is speculative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32</a:t>
            </a:fld>
            <a:endParaRPr lang="en-GB" altLang="en-US"/>
          </a:p>
        </p:txBody>
      </p:sp>
      <p:pic>
        <p:nvPicPr>
          <p:cNvPr id="1026" name="Picture 2" descr="D:\sbrooks\report\2016-4\b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95" y="2492896"/>
            <a:ext cx="477841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47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GB" dirty="0" smtClean="0"/>
              <a:t>Neutralised Focus: Solution in Search of a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r>
              <a:rPr lang="en-GB" dirty="0" smtClean="0"/>
              <a:t>No good for beam-beam limit</a:t>
            </a:r>
          </a:p>
          <a:p>
            <a:pPr lvl="1"/>
            <a:r>
              <a:rPr lang="en-GB" dirty="0" smtClean="0"/>
              <a:t>Instability governed by </a:t>
            </a:r>
            <a:r>
              <a:rPr lang="en-GB" dirty="0" err="1" smtClean="0"/>
              <a:t>dForce</a:t>
            </a:r>
            <a:r>
              <a:rPr lang="en-GB" dirty="0" smtClean="0"/>
              <a:t>/dx not size of Force</a:t>
            </a:r>
          </a:p>
          <a:p>
            <a:r>
              <a:rPr lang="en-GB" dirty="0" smtClean="0"/>
              <a:t>Probably no good for fusion (ICF)</a:t>
            </a:r>
          </a:p>
          <a:p>
            <a:pPr lvl="1"/>
            <a:r>
              <a:rPr lang="en-GB" dirty="0" smtClean="0"/>
              <a:t>Requires awkward energy recovery system</a:t>
            </a:r>
          </a:p>
          <a:p>
            <a:r>
              <a:rPr lang="en-GB" dirty="0" smtClean="0"/>
              <a:t>Maybe can make dense/degenerate matter?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33</a:t>
            </a:fld>
            <a:endParaRPr lang="en-GB" alt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593846" y="260648"/>
            <a:ext cx="3956308" cy="4246186"/>
            <a:chOff x="2009940" y="332655"/>
            <a:chExt cx="3956308" cy="4246186"/>
          </a:xfrm>
        </p:grpSpPr>
        <p:sp>
          <p:nvSpPr>
            <p:cNvPr id="26" name="Rectangle 25"/>
            <p:cNvSpPr/>
            <p:nvPr/>
          </p:nvSpPr>
          <p:spPr>
            <a:xfrm>
              <a:off x="4772340" y="1829934"/>
              <a:ext cx="579584" cy="12493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18487" y="1819623"/>
              <a:ext cx="579584" cy="12493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009940" y="332655"/>
              <a:ext cx="2382039" cy="4240089"/>
              <a:chOff x="2009940" y="332655"/>
              <a:chExt cx="2382039" cy="424008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015716" y="332655"/>
                <a:ext cx="2376263" cy="2376265"/>
                <a:chOff x="2015716" y="332655"/>
                <a:chExt cx="2376263" cy="2376265"/>
              </a:xfrm>
              <a:solidFill>
                <a:schemeClr val="accent1">
                  <a:alpha val="50000"/>
                </a:schemeClr>
              </a:solidFill>
            </p:grpSpPr>
            <p:sp>
              <p:nvSpPr>
                <p:cNvPr id="7" name="Isosceles Triangle 6"/>
                <p:cNvSpPr/>
                <p:nvPr/>
              </p:nvSpPr>
              <p:spPr>
                <a:xfrm rot="5400000">
                  <a:off x="3347864" y="2060848"/>
                  <a:ext cx="504056" cy="7920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Block Arc 7"/>
                <p:cNvSpPr/>
                <p:nvPr/>
              </p:nvSpPr>
              <p:spPr>
                <a:xfrm rot="16200000">
                  <a:off x="2015716" y="332655"/>
                  <a:ext cx="2376263" cy="2376263"/>
                </a:xfrm>
                <a:prstGeom prst="blockArc">
                  <a:avLst>
                    <a:gd name="adj1" fmla="val 10800000"/>
                    <a:gd name="adj2" fmla="val 14301243"/>
                    <a:gd name="adj3" fmla="val 2104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 rot="3488001">
                  <a:off x="2055251" y="1567650"/>
                  <a:ext cx="459499" cy="4996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 flipV="1">
                <a:off x="2009940" y="2204864"/>
                <a:ext cx="2376263" cy="2367880"/>
                <a:chOff x="2015716" y="332655"/>
                <a:chExt cx="2376263" cy="2376265"/>
              </a:xfrm>
              <a:solidFill>
                <a:schemeClr val="accent2">
                  <a:alpha val="50000"/>
                </a:schemeClr>
              </a:solidFill>
            </p:grpSpPr>
            <p:sp>
              <p:nvSpPr>
                <p:cNvPr id="12" name="Isosceles Triangle 11"/>
                <p:cNvSpPr/>
                <p:nvPr/>
              </p:nvSpPr>
              <p:spPr>
                <a:xfrm rot="5400000">
                  <a:off x="3347864" y="2060848"/>
                  <a:ext cx="504056" cy="7920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Block Arc 12"/>
                <p:cNvSpPr/>
                <p:nvPr/>
              </p:nvSpPr>
              <p:spPr>
                <a:xfrm rot="16200000">
                  <a:off x="2015716" y="332655"/>
                  <a:ext cx="2376263" cy="2376263"/>
                </a:xfrm>
                <a:prstGeom prst="blockArc">
                  <a:avLst>
                    <a:gd name="adj1" fmla="val 10800000"/>
                    <a:gd name="adj2" fmla="val 14301243"/>
                    <a:gd name="adj3" fmla="val 2104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 rot="3488001">
                  <a:off x="2054540" y="1568921"/>
                  <a:ext cx="462492" cy="4996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 rot="10800000">
              <a:off x="3584209" y="338752"/>
              <a:ext cx="2382039" cy="4240089"/>
              <a:chOff x="2009940" y="332655"/>
              <a:chExt cx="2382039" cy="424008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015716" y="332655"/>
                <a:ext cx="2376263" cy="2376265"/>
                <a:chOff x="2015716" y="332655"/>
                <a:chExt cx="2376263" cy="2376265"/>
              </a:xfrm>
              <a:solidFill>
                <a:schemeClr val="accent1">
                  <a:alpha val="50000"/>
                </a:schemeClr>
              </a:solidFill>
            </p:grpSpPr>
            <p:sp>
              <p:nvSpPr>
                <p:cNvPr id="22" name="Isosceles Triangle 21"/>
                <p:cNvSpPr/>
                <p:nvPr/>
              </p:nvSpPr>
              <p:spPr>
                <a:xfrm rot="5400000">
                  <a:off x="3347864" y="2060848"/>
                  <a:ext cx="504056" cy="7920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Block Arc 22"/>
                <p:cNvSpPr/>
                <p:nvPr/>
              </p:nvSpPr>
              <p:spPr>
                <a:xfrm rot="16200000">
                  <a:off x="2015716" y="332655"/>
                  <a:ext cx="2376263" cy="2376263"/>
                </a:xfrm>
                <a:prstGeom prst="blockArc">
                  <a:avLst>
                    <a:gd name="adj1" fmla="val 10800000"/>
                    <a:gd name="adj2" fmla="val 14301243"/>
                    <a:gd name="adj3" fmla="val 2104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 rot="3488001">
                  <a:off x="2055251" y="1567650"/>
                  <a:ext cx="459499" cy="4996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 flipV="1">
                <a:off x="2009940" y="2204864"/>
                <a:ext cx="2376263" cy="2367880"/>
                <a:chOff x="2015716" y="332655"/>
                <a:chExt cx="2376263" cy="2376265"/>
              </a:xfrm>
              <a:solidFill>
                <a:schemeClr val="accent2">
                  <a:alpha val="50000"/>
                </a:schemeClr>
              </a:solidFill>
            </p:grpSpPr>
            <p:sp>
              <p:nvSpPr>
                <p:cNvPr id="19" name="Isosceles Triangle 18"/>
                <p:cNvSpPr/>
                <p:nvPr/>
              </p:nvSpPr>
              <p:spPr>
                <a:xfrm rot="5400000">
                  <a:off x="3347864" y="2060848"/>
                  <a:ext cx="504056" cy="7920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Block Arc 19"/>
                <p:cNvSpPr/>
                <p:nvPr/>
              </p:nvSpPr>
              <p:spPr>
                <a:xfrm rot="16200000">
                  <a:off x="2015716" y="332655"/>
                  <a:ext cx="2376263" cy="2376263"/>
                </a:xfrm>
                <a:prstGeom prst="blockArc">
                  <a:avLst>
                    <a:gd name="adj1" fmla="val 10800000"/>
                    <a:gd name="adj2" fmla="val 14301243"/>
                    <a:gd name="adj3" fmla="val 2104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 rot="3488001">
                  <a:off x="2054540" y="1568921"/>
                  <a:ext cx="462492" cy="4996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07134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Generalised </a:t>
            </a:r>
            <a:r>
              <a:rPr lang="en-GB" dirty="0" err="1" smtClean="0"/>
              <a:t>Halbach</a:t>
            </a:r>
            <a:r>
              <a:rPr lang="en-GB" dirty="0" smtClean="0"/>
              <a:t> design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3842"/>
            <a:ext cx="4572000" cy="457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34</a:t>
            </a:fld>
            <a:endParaRPr lang="en-GB" altLang="en-US" dirty="0"/>
          </a:p>
        </p:txBody>
      </p:sp>
      <p:pic>
        <p:nvPicPr>
          <p:cNvPr id="3074" name="Picture 2" descr="D:\sbrooks\report\2016-1\magnet_Smoothpipe_QF_crop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715"/>
            <a:ext cx="45720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816901"/>
            <a:ext cx="668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Material grade: N35SH from </a:t>
            </a:r>
            <a:r>
              <a:rPr lang="en-GB" dirty="0" err="1" smtClean="0">
                <a:solidFill>
                  <a:schemeClr val="bg1"/>
                </a:solidFill>
              </a:rPr>
              <a:t>AllStar</a:t>
            </a:r>
            <a:r>
              <a:rPr lang="en-GB" dirty="0" smtClean="0">
                <a:solidFill>
                  <a:schemeClr val="bg1"/>
                </a:solidFill>
              </a:rPr>
              <a:t> Magnetics, B</a:t>
            </a:r>
            <a:r>
              <a:rPr lang="en-GB" baseline="-25000" dirty="0" smtClean="0">
                <a:solidFill>
                  <a:schemeClr val="bg1"/>
                </a:solidFill>
              </a:rPr>
              <a:t>r</a:t>
            </a:r>
            <a:r>
              <a:rPr lang="en-GB" dirty="0" smtClean="0">
                <a:solidFill>
                  <a:schemeClr val="bg1"/>
                </a:solidFill>
              </a:rPr>
              <a:t>(eff.)=1.194T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14715"/>
            <a:ext cx="648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My current sheet approximation code (PM2D) is good enough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Best so far: QF3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55" y="1600200"/>
            <a:ext cx="664889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41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and Labour per Magnet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Permanent magnet wedges (</a:t>
            </a:r>
            <a:r>
              <a:rPr lang="en-GB" dirty="0" err="1" smtClean="0"/>
              <a:t>AllStar</a:t>
            </a:r>
            <a:r>
              <a:rPr lang="en-GB" dirty="0" smtClean="0"/>
              <a:t> N35SH)</a:t>
            </a:r>
          </a:p>
          <a:p>
            <a:pPr lvl="1"/>
            <a:r>
              <a:rPr lang="en-GB" dirty="0" smtClean="0"/>
              <a:t>$1052.67 per QF magnet (16 wedges)</a:t>
            </a:r>
          </a:p>
          <a:p>
            <a:pPr lvl="1"/>
            <a:r>
              <a:rPr lang="en-GB" dirty="0" smtClean="0"/>
              <a:t>$758.00 per BD magnet (16 wedges)</a:t>
            </a:r>
          </a:p>
          <a:p>
            <a:r>
              <a:rPr lang="en-GB" dirty="0" smtClean="0"/>
              <a:t>Labour ~8h per magnet: 3h measurement, 2h shimming, 2h assembly, 1h 3D printer setup</a:t>
            </a:r>
          </a:p>
          <a:p>
            <a:r>
              <a:rPr lang="en-GB" dirty="0" smtClean="0"/>
              <a:t>Required infrastructure</a:t>
            </a:r>
          </a:p>
          <a:p>
            <a:pPr lvl="1"/>
            <a:r>
              <a:rPr lang="en-GB" dirty="0" smtClean="0"/>
              <a:t>3D printer ($2-3k), used </a:t>
            </a:r>
            <a:r>
              <a:rPr lang="en-GB" dirty="0" err="1" smtClean="0"/>
              <a:t>Ultimaker</a:t>
            </a:r>
            <a:r>
              <a:rPr lang="en-GB" dirty="0" smtClean="0"/>
              <a:t> 2 Extended+</a:t>
            </a:r>
          </a:p>
          <a:p>
            <a:pPr lvl="1"/>
            <a:r>
              <a:rPr lang="en-GB" dirty="0" smtClean="0"/>
              <a:t>Rotating coil (~$50k)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46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power consumption</a:t>
            </a:r>
          </a:p>
          <a:p>
            <a:pPr lvl="1"/>
            <a:r>
              <a:rPr lang="en-GB" dirty="0"/>
              <a:t>No power supply</a:t>
            </a:r>
            <a:r>
              <a:rPr lang="en-GB" dirty="0" smtClean="0"/>
              <a:t>, no copper wires or windings</a:t>
            </a:r>
          </a:p>
          <a:p>
            <a:r>
              <a:rPr lang="en-GB" dirty="0" smtClean="0"/>
              <a:t>Any field shape you like within strength limits</a:t>
            </a:r>
          </a:p>
          <a:p>
            <a:r>
              <a:rPr lang="en-GB" dirty="0" smtClean="0"/>
              <a:t>No “cross-talk” between iron surfaces in compact lattices</a:t>
            </a:r>
          </a:p>
          <a:p>
            <a:r>
              <a:rPr lang="en-GB" dirty="0" smtClean="0"/>
              <a:t>Can be assembled with mallet</a:t>
            </a:r>
          </a:p>
          <a:p>
            <a:r>
              <a:rPr lang="en-GB" dirty="0" smtClean="0"/>
              <a:t>1e-4 accuracy is possible after shimming</a:t>
            </a:r>
          </a:p>
          <a:p>
            <a:r>
              <a:rPr lang="en-GB" dirty="0" smtClean="0"/>
              <a:t>Seems cheap, at least for short magnet length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50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Single-Particle Accelerators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Stephen Brooks, IPAC’18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64088" y="4555252"/>
            <a:ext cx="307460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Collaboration with:</a:t>
            </a:r>
          </a:p>
          <a:p>
            <a:r>
              <a:rPr lang="en-GB" dirty="0" smtClean="0"/>
              <a:t>Atomic physics</a:t>
            </a:r>
          </a:p>
          <a:p>
            <a:r>
              <a:rPr lang="en-GB" dirty="0" smtClean="0"/>
              <a:t>Quantum computing</a:t>
            </a:r>
          </a:p>
          <a:p>
            <a:r>
              <a:rPr lang="en-GB" dirty="0" smtClean="0"/>
              <a:t>Ultra-cold physics</a:t>
            </a:r>
            <a:endParaRPr lang="en-GB" dirty="0"/>
          </a:p>
          <a:p>
            <a:r>
              <a:rPr lang="en-GB" dirty="0" smtClean="0"/>
              <a:t>Metrology</a:t>
            </a:r>
          </a:p>
          <a:p>
            <a:r>
              <a:rPr lang="en-GB" dirty="0" smtClean="0"/>
              <a:t>Gravitational wave detection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5109249"/>
            <a:ext cx="439248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Experiment example:</a:t>
            </a:r>
          </a:p>
          <a:p>
            <a:r>
              <a:rPr lang="en-GB" dirty="0" smtClean="0"/>
              <a:t>Put single particles with quantum behaviour (e.g. from “double slit”) through accelerator-type optics and final focus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GB" dirty="0" err="1" smtClean="0"/>
              <a:t>Wavefunction</a:t>
            </a:r>
            <a:r>
              <a:rPr lang="en-GB" dirty="0" smtClean="0"/>
              <a:t> propagates </a:t>
            </a:r>
            <a:r>
              <a:rPr lang="en-GB" dirty="0"/>
              <a:t>through </a:t>
            </a:r>
            <a:r>
              <a:rPr lang="en-GB" dirty="0" smtClean="0"/>
              <a:t>lattice</a:t>
            </a:r>
          </a:p>
          <a:p>
            <a:pPr lvl="1"/>
            <a:r>
              <a:rPr lang="en-GB" dirty="0" smtClean="0"/>
              <a:t>Can still form optical foci like with laser photons</a:t>
            </a:r>
            <a:endParaRPr lang="en-GB" dirty="0"/>
          </a:p>
          <a:p>
            <a:pPr lvl="1"/>
            <a:r>
              <a:rPr lang="en-GB" dirty="0" smtClean="0"/>
              <a:t>Minimum emittance </a:t>
            </a:r>
            <a:r>
              <a:rPr lang="en-GB" dirty="0" err="1" smtClean="0">
                <a:latin typeface="Symbol" panose="05050102010706020507" pitchFamily="18" charset="2"/>
              </a:rPr>
              <a:t>e</a:t>
            </a:r>
            <a:r>
              <a:rPr lang="en-GB" baseline="-25000" dirty="0" err="1" smtClean="0"/>
              <a:t>N,rms</a:t>
            </a:r>
            <a:r>
              <a:rPr lang="en-GB" dirty="0" smtClean="0"/>
              <a:t>=ħ/2mc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smtClean="0"/>
              <a:t>set by uncertainty principle</a:t>
            </a:r>
          </a:p>
          <a:p>
            <a:r>
              <a:rPr lang="en-GB" dirty="0" smtClean="0"/>
              <a:t>Need emerging ultra-cold and precision </a:t>
            </a:r>
            <a:r>
              <a:rPr lang="en-GB" dirty="0"/>
              <a:t>alignment </a:t>
            </a:r>
            <a:r>
              <a:rPr lang="en-GB" dirty="0" smtClean="0"/>
              <a:t>technology</a:t>
            </a:r>
          </a:p>
          <a:p>
            <a:pPr lvl="1"/>
            <a:r>
              <a:rPr lang="en-GB" dirty="0" smtClean="0"/>
              <a:t>Unfamiliar areas for us!</a:t>
            </a:r>
          </a:p>
        </p:txBody>
      </p:sp>
      <p:pic>
        <p:nvPicPr>
          <p:cNvPr id="7" name="Picture 4" descr="https://www.rp-photonics.com/img/gaussian_be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76" y="2492896"/>
            <a:ext cx="2841124" cy="113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pic>
        <p:nvPicPr>
          <p:cNvPr id="2" name="mov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-381"/>
            <a:ext cx="9145610" cy="68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5"/>
          <a:stretch/>
        </p:blipFill>
        <p:spPr bwMode="auto">
          <a:xfrm>
            <a:off x="1763688" y="1787839"/>
            <a:ext cx="2307275" cy="185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Gradients in a 2×10km-long Facility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6012" y="2649559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Energy</a:t>
            </a:r>
          </a:p>
          <a:p>
            <a:pPr algn="ctr"/>
            <a:r>
              <a:rPr lang="en-GB" dirty="0" smtClean="0">
                <a:solidFill>
                  <a:schemeClr val="accent5"/>
                </a:solidFill>
              </a:rPr>
              <a:t>1 </a:t>
            </a:r>
            <a:r>
              <a:rPr lang="en-GB" dirty="0" err="1" smtClean="0">
                <a:solidFill>
                  <a:schemeClr val="accent5"/>
                </a:solidFill>
              </a:rPr>
              <a:t>TeV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12" y="3873638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100 MV/m</a:t>
            </a:r>
          </a:p>
          <a:p>
            <a:pPr algn="ctr"/>
            <a:r>
              <a:rPr lang="en-GB" dirty="0" smtClean="0"/>
              <a:t>Gradient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03830" y="3560756"/>
            <a:ext cx="69805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03829" y="3369639"/>
            <a:ext cx="2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1331640" y="3369639"/>
            <a:ext cx="868334" cy="382234"/>
            <a:chOff x="1331640" y="2276872"/>
            <a:chExt cx="868334" cy="38223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331640" y="2362690"/>
              <a:ext cx="0" cy="296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63688" y="2366882"/>
              <a:ext cx="0" cy="198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195736" y="2276872"/>
              <a:ext cx="4238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/>
          <p:cNvCxnSpPr/>
          <p:nvPr/>
        </p:nvCxnSpPr>
        <p:spPr>
          <a:xfrm flipH="1">
            <a:off x="7812360" y="3459649"/>
            <a:ext cx="4238" cy="2877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278046" y="2931549"/>
            <a:ext cx="106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10</a:t>
            </a:r>
            <a:r>
              <a:rPr lang="en-GB" baseline="30000" dirty="0" smtClean="0">
                <a:solidFill>
                  <a:schemeClr val="accent5"/>
                </a:solidFill>
              </a:rPr>
              <a:t>16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TeV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56376" y="337164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</a:t>
            </a:r>
            <a:r>
              <a:rPr lang="en-GB" baseline="-25000" dirty="0" err="1" smtClean="0"/>
              <a:t>Planck</a:t>
            </a:r>
            <a:endParaRPr lang="en-GB" baseline="-25000" dirty="0"/>
          </a:p>
        </p:txBody>
      </p:sp>
      <p:sp>
        <p:nvSpPr>
          <p:cNvPr id="88" name="TextBox 87"/>
          <p:cNvSpPr txBox="1"/>
          <p:nvPr/>
        </p:nvSpPr>
        <p:spPr>
          <a:xfrm>
            <a:off x="7269582" y="387352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10</a:t>
            </a:r>
            <a:r>
              <a:rPr lang="en-GB" baseline="30000" dirty="0" smtClean="0"/>
              <a:t>24</a:t>
            </a:r>
            <a:r>
              <a:rPr lang="en-GB" dirty="0" smtClean="0"/>
              <a:t> V/m</a:t>
            </a:r>
          </a:p>
        </p:txBody>
      </p:sp>
      <p:sp>
        <p:nvSpPr>
          <p:cNvPr id="89" name="Oval 88"/>
          <p:cNvSpPr/>
          <p:nvPr/>
        </p:nvSpPr>
        <p:spPr>
          <a:xfrm>
            <a:off x="7870432" y="3524752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3635896" y="4242856"/>
            <a:ext cx="1736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1.3×10</a:t>
            </a:r>
            <a:r>
              <a:rPr lang="en-GB" baseline="30000" dirty="0" smtClean="0"/>
              <a:t>18</a:t>
            </a:r>
            <a:r>
              <a:rPr lang="en-GB" dirty="0" smtClean="0"/>
              <a:t> V/m</a:t>
            </a:r>
          </a:p>
          <a:p>
            <a:pPr algn="ctr"/>
            <a:r>
              <a:rPr lang="en-GB" dirty="0" smtClean="0"/>
              <a:t>Schwinger limit</a:t>
            </a:r>
            <a:endParaRPr lang="en-GB" dirty="0"/>
          </a:p>
        </p:txBody>
      </p:sp>
      <p:sp>
        <p:nvSpPr>
          <p:cNvPr id="91" name="TextBox 90"/>
          <p:cNvSpPr txBox="1"/>
          <p:nvPr/>
        </p:nvSpPr>
        <p:spPr>
          <a:xfrm>
            <a:off x="4025260" y="191683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Cosmic ray</a:t>
            </a:r>
          </a:p>
          <a:p>
            <a:pPr algn="ctr"/>
            <a:r>
              <a:rPr lang="en-GB" dirty="0" smtClean="0">
                <a:solidFill>
                  <a:schemeClr val="accent5"/>
                </a:solidFill>
              </a:rPr>
              <a:t>3×10</a:t>
            </a:r>
            <a:r>
              <a:rPr lang="en-GB" baseline="30000" dirty="0" smtClean="0">
                <a:solidFill>
                  <a:schemeClr val="accent5"/>
                </a:solidFill>
              </a:rPr>
              <a:t>8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TeV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508104" y="4242856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5×10</a:t>
            </a:r>
            <a:r>
              <a:rPr lang="en-GB" baseline="30000" dirty="0"/>
              <a:t>19</a:t>
            </a:r>
            <a:r>
              <a:rPr lang="en-GB" dirty="0"/>
              <a:t> </a:t>
            </a:r>
            <a:r>
              <a:rPr lang="en-GB" dirty="0" smtClean="0"/>
              <a:t>V/m</a:t>
            </a:r>
          </a:p>
          <a:p>
            <a:pPr algn="ctr"/>
            <a:r>
              <a:rPr lang="en-GB" dirty="0" smtClean="0"/>
              <a:t>Achieved (briefly)</a:t>
            </a:r>
          </a:p>
        </p:txBody>
      </p:sp>
      <p:pic>
        <p:nvPicPr>
          <p:cNvPr id="2050" name="Picture 2" descr="D:\sbrooks\report\2016-4\GeigerMarsden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22170"/>
            <a:ext cx="4005560" cy="1041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</p:pic>
      <p:cxnSp>
        <p:nvCxnSpPr>
          <p:cNvPr id="98" name="Straight Arrow Connector 97"/>
          <p:cNvCxnSpPr>
            <a:stCxn id="93" idx="0"/>
          </p:cNvCxnSpPr>
          <p:nvPr/>
        </p:nvCxnSpPr>
        <p:spPr>
          <a:xfrm flipH="1" flipV="1">
            <a:off x="5915643" y="3556308"/>
            <a:ext cx="576064" cy="686548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12" idx="0"/>
          </p:cNvCxnSpPr>
          <p:nvPr/>
        </p:nvCxnSpPr>
        <p:spPr>
          <a:xfrm flipV="1">
            <a:off x="2800467" y="3556308"/>
            <a:ext cx="1123462" cy="68654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1748676" y="4242856"/>
            <a:ext cx="2103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10</a:t>
            </a:r>
            <a:r>
              <a:rPr lang="en-GB" baseline="30000" dirty="0" smtClean="0"/>
              <a:t>15</a:t>
            </a:r>
            <a:r>
              <a:rPr lang="en-GB" dirty="0" smtClean="0"/>
              <a:t> V/m</a:t>
            </a:r>
          </a:p>
          <a:p>
            <a:pPr algn="ctr"/>
            <a:r>
              <a:rPr lang="en-GB" dirty="0" smtClean="0"/>
              <a:t>ELI-NP laser, Romania</a:t>
            </a:r>
            <a:endParaRPr lang="en-GB" dirty="0"/>
          </a:p>
        </p:txBody>
      </p:sp>
      <p:grpSp>
        <p:nvGrpSpPr>
          <p:cNvPr id="48" name="Group 47"/>
          <p:cNvGrpSpPr/>
          <p:nvPr/>
        </p:nvGrpSpPr>
        <p:grpSpPr>
          <a:xfrm>
            <a:off x="2627784" y="3369639"/>
            <a:ext cx="868334" cy="382234"/>
            <a:chOff x="1331640" y="2276872"/>
            <a:chExt cx="868334" cy="382234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331640" y="2362690"/>
              <a:ext cx="0" cy="296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63688" y="2366882"/>
              <a:ext cx="0" cy="198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195736" y="2276872"/>
              <a:ext cx="4238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923929" y="3369639"/>
            <a:ext cx="868334" cy="382234"/>
            <a:chOff x="1331640" y="2276872"/>
            <a:chExt cx="868334" cy="382234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331640" y="2362690"/>
              <a:ext cx="0" cy="296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63688" y="2366882"/>
              <a:ext cx="0" cy="198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195736" y="2276872"/>
              <a:ext cx="4238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220072" y="3369639"/>
            <a:ext cx="868334" cy="382234"/>
            <a:chOff x="1331640" y="2276872"/>
            <a:chExt cx="868334" cy="382234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331640" y="2362690"/>
              <a:ext cx="0" cy="296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63688" y="2366882"/>
              <a:ext cx="0" cy="198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2195736" y="2276872"/>
              <a:ext cx="4238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516215" y="3369639"/>
            <a:ext cx="868334" cy="382234"/>
            <a:chOff x="1331640" y="2276872"/>
            <a:chExt cx="868334" cy="382234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331640" y="2362690"/>
              <a:ext cx="0" cy="296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763688" y="2366882"/>
              <a:ext cx="0" cy="198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2195736" y="2276872"/>
              <a:ext cx="4238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022901" y="3740974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1 GV/m</a:t>
            </a:r>
            <a:endParaRPr lang="en-GB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2329465" y="3740973"/>
            <a:ext cx="596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1 TV/m</a:t>
            </a:r>
            <a:endParaRPr lang="en-GB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649364" y="1340768"/>
            <a:ext cx="3418580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A. </a:t>
            </a:r>
            <a:r>
              <a:rPr lang="fr-FR" sz="1000" dirty="0" err="1"/>
              <a:t>Pukhov</a:t>
            </a:r>
            <a:r>
              <a:rPr lang="fr-FR" sz="1000" dirty="0"/>
              <a:t> </a:t>
            </a:r>
            <a:r>
              <a:rPr lang="fr-FR" sz="1000" i="1" dirty="0"/>
              <a:t>et </a:t>
            </a:r>
            <a:r>
              <a:rPr lang="fr-FR" sz="1000" i="1" dirty="0" smtClean="0"/>
              <a:t>al.</a:t>
            </a:r>
            <a:r>
              <a:rPr lang="fr-FR" sz="1000" dirty="0" smtClean="0"/>
              <a:t>, </a:t>
            </a:r>
            <a:r>
              <a:rPr lang="fr-FR" sz="1000" dirty="0" err="1" smtClean="0"/>
              <a:t>Eur</a:t>
            </a:r>
            <a:r>
              <a:rPr lang="fr-FR" sz="1000" dirty="0"/>
              <a:t>. Phys. J. ST 223, 1197–1206 (2014</a:t>
            </a:r>
            <a:r>
              <a:rPr lang="fr-FR" sz="1000" dirty="0" smtClean="0"/>
              <a:t>)</a:t>
            </a:r>
            <a:endParaRPr lang="en-GB" sz="1000" dirty="0"/>
          </a:p>
        </p:txBody>
      </p:sp>
      <p:sp>
        <p:nvSpPr>
          <p:cNvPr id="69" name="TextBox 68"/>
          <p:cNvSpPr txBox="1"/>
          <p:nvPr/>
        </p:nvSpPr>
        <p:spPr>
          <a:xfrm>
            <a:off x="5532613" y="1518463"/>
            <a:ext cx="315983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000" dirty="0"/>
              <a:t>E.R. Caianiello, Lett. Nuovo Cimento 41, 370 (1984</a:t>
            </a:r>
            <a:r>
              <a:rPr lang="it-IT" sz="1000" dirty="0" smtClean="0"/>
              <a:t>)</a:t>
            </a:r>
          </a:p>
          <a:p>
            <a:r>
              <a:rPr lang="en-GB" sz="1000" dirty="0"/>
              <a:t>G. </a:t>
            </a:r>
            <a:r>
              <a:rPr lang="en-GB" sz="1000" dirty="0" err="1" smtClean="0"/>
              <a:t>Papini</a:t>
            </a:r>
            <a:r>
              <a:rPr lang="en-GB" sz="1000" dirty="0" smtClean="0"/>
              <a:t>, </a:t>
            </a:r>
            <a:r>
              <a:rPr lang="en-GB" sz="1000" dirty="0" err="1" smtClean="0"/>
              <a:t>arXiv:quant-ph</a:t>
            </a:r>
            <a:r>
              <a:rPr lang="en-GB" sz="1000" dirty="0" smtClean="0"/>
              <a:t>/0407115 (2004)</a:t>
            </a:r>
            <a:endParaRPr lang="en-GB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357706" y="5169966"/>
            <a:ext cx="349455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At ~10</a:t>
            </a:r>
            <a:r>
              <a:rPr lang="en-US" baseline="30000" dirty="0" smtClean="0"/>
              <a:t>18</a:t>
            </a:r>
            <a:r>
              <a:rPr lang="en-US" dirty="0" smtClean="0"/>
              <a:t> V/m gradient, would need ~10 million km to get to the </a:t>
            </a:r>
            <a:r>
              <a:rPr lang="en-US" dirty="0"/>
              <a:t>Planck </a:t>
            </a:r>
            <a:r>
              <a:rPr lang="en-US" dirty="0" smtClean="0"/>
              <a:t>energy.</a:t>
            </a:r>
            <a:r>
              <a:rPr lang="en-GB" dirty="0"/>
              <a:t> </a:t>
            </a:r>
            <a:r>
              <a:rPr lang="en-GB" dirty="0" smtClean="0"/>
              <a:t> Or can </a:t>
            </a:r>
            <a:r>
              <a:rPr lang="en-GB" dirty="0"/>
              <a:t>we do </a:t>
            </a:r>
            <a:r>
              <a:rPr lang="en-GB" dirty="0" smtClean="0"/>
              <a:t>something about </a:t>
            </a:r>
            <a:r>
              <a:rPr lang="en-GB" dirty="0"/>
              <a:t>that?  In 10km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2756559" y="3177770"/>
            <a:ext cx="1" cy="38077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67544" y="1602766"/>
            <a:ext cx="2195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Fibre laser + dielectric proposal</a:t>
            </a:r>
          </a:p>
          <a:p>
            <a:pPr algn="ctr"/>
            <a:r>
              <a:rPr lang="en-GB" dirty="0"/>
              <a:t>2 </a:t>
            </a:r>
            <a:r>
              <a:rPr lang="en-GB" dirty="0" smtClean="0"/>
              <a:t>TV/m</a:t>
            </a:r>
            <a:endParaRPr lang="en-GB" dirty="0"/>
          </a:p>
        </p:txBody>
      </p:sp>
      <p:sp>
        <p:nvSpPr>
          <p:cNvPr id="73" name="Rectangle 72"/>
          <p:cNvSpPr/>
          <p:nvPr/>
        </p:nvSpPr>
        <p:spPr>
          <a:xfrm>
            <a:off x="5364088" y="1918573"/>
            <a:ext cx="3506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Quantum maximum acceleration</a:t>
            </a:r>
          </a:p>
          <a:p>
            <a:pPr algn="ctr"/>
            <a:r>
              <a:rPr lang="en-GB" dirty="0" err="1" smtClean="0"/>
              <a:t>a</a:t>
            </a:r>
            <a:r>
              <a:rPr lang="en-GB" baseline="-25000" dirty="0" err="1" smtClean="0"/>
              <a:t>max</a:t>
            </a:r>
            <a:r>
              <a:rPr lang="en-GB" dirty="0" smtClean="0"/>
              <a:t>=2mc</a:t>
            </a:r>
            <a:r>
              <a:rPr lang="en-GB" baseline="30000" dirty="0" smtClean="0"/>
              <a:t>3</a:t>
            </a:r>
            <a:r>
              <a:rPr lang="en-GB" dirty="0" smtClean="0"/>
              <a:t>/ħ → </a:t>
            </a:r>
            <a:r>
              <a:rPr lang="en-GB" dirty="0" err="1" smtClean="0"/>
              <a:t>G</a:t>
            </a:r>
            <a:r>
              <a:rPr lang="en-GB" baseline="-25000" dirty="0" err="1" smtClean="0"/>
              <a:t>max</a:t>
            </a:r>
            <a:r>
              <a:rPr lang="en-GB" dirty="0" smtClean="0"/>
              <a:t>=</a:t>
            </a:r>
            <a:r>
              <a:rPr lang="en-GB" dirty="0"/>
              <a:t> </a:t>
            </a:r>
            <a:r>
              <a:rPr lang="en-GB" dirty="0" smtClean="0"/>
              <a:t>2m</a:t>
            </a:r>
            <a:r>
              <a:rPr lang="en-GB" baseline="30000" dirty="0" smtClean="0"/>
              <a:t>2</a:t>
            </a:r>
            <a:r>
              <a:rPr lang="en-GB" dirty="0" smtClean="0"/>
              <a:t>c</a:t>
            </a:r>
            <a:r>
              <a:rPr lang="en-GB" baseline="30000" dirty="0" smtClean="0"/>
              <a:t>3</a:t>
            </a:r>
            <a:r>
              <a:rPr lang="en-GB" dirty="0" smtClean="0"/>
              <a:t>/</a:t>
            </a:r>
            <a:r>
              <a:rPr lang="en-GB" dirty="0" err="1" smtClean="0"/>
              <a:t>ħq</a:t>
            </a:r>
            <a:endParaRPr lang="en-GB" dirty="0"/>
          </a:p>
        </p:txBody>
      </p:sp>
      <p:cxnSp>
        <p:nvCxnSpPr>
          <p:cNvPr id="74" name="Straight Arrow Connector 73"/>
          <p:cNvCxnSpPr>
            <a:stCxn id="73" idx="2"/>
          </p:cNvCxnSpPr>
          <p:nvPr/>
        </p:nvCxnSpPr>
        <p:spPr>
          <a:xfrm flipH="1">
            <a:off x="5372270" y="2564904"/>
            <a:ext cx="1744862" cy="98952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3" idx="2"/>
          </p:cNvCxnSpPr>
          <p:nvPr/>
        </p:nvCxnSpPr>
        <p:spPr>
          <a:xfrm>
            <a:off x="7117132" y="2564904"/>
            <a:ext cx="304748" cy="99363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203309" y="29727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981815" y="297272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 smtClean="0">
                <a:solidFill>
                  <a:schemeClr val="accent2"/>
                </a:solidFill>
              </a:rPr>
              <a:t>μ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https://upload.wikimedia.org/wikipedia/commons/thumb/5/5a/Photon-photon_scattering.svg/220px-Photon-photon_scattering.svg.pn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0220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Straight Arrow Connector 94"/>
          <p:cNvCxnSpPr>
            <a:stCxn id="90" idx="0"/>
          </p:cNvCxnSpPr>
          <p:nvPr/>
        </p:nvCxnSpPr>
        <p:spPr>
          <a:xfrm flipV="1">
            <a:off x="4504083" y="3562049"/>
            <a:ext cx="787997" cy="68080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91" idx="2"/>
          </p:cNvCxnSpPr>
          <p:nvPr/>
        </p:nvCxnSpPr>
        <p:spPr>
          <a:xfrm flipH="1">
            <a:off x="4564380" y="2563163"/>
            <a:ext cx="130294" cy="99126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874464" y="3177770"/>
            <a:ext cx="691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5"/>
                </a:solidFill>
              </a:rPr>
              <a:t>10</a:t>
            </a:r>
            <a:r>
              <a:rPr lang="en-GB" sz="1000" baseline="30000" dirty="0" smtClean="0">
                <a:solidFill>
                  <a:schemeClr val="accent5"/>
                </a:solidFill>
              </a:rPr>
              <a:t>10</a:t>
            </a:r>
            <a:r>
              <a:rPr lang="en-GB" sz="1000" dirty="0" smtClean="0">
                <a:solidFill>
                  <a:schemeClr val="accent5"/>
                </a:solidFill>
              </a:rPr>
              <a:t> </a:t>
            </a:r>
            <a:r>
              <a:rPr lang="en-GB" sz="1000" dirty="0" err="1" smtClean="0">
                <a:solidFill>
                  <a:schemeClr val="accent5"/>
                </a:solidFill>
              </a:rPr>
              <a:t>TeV</a:t>
            </a:r>
            <a:endParaRPr lang="en-GB" sz="1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Shortcut to </a:t>
            </a:r>
            <a:r>
              <a:rPr lang="en-GB" smtClean="0"/>
              <a:t>Planck scale</a:t>
            </a:r>
            <a:r>
              <a:rPr lang="en-GB" dirty="0" smtClean="0"/>
              <a:t>: Black Hole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GB" smtClean="0"/>
              <a:t>Black holes can form from k.e. in collisions</a:t>
            </a:r>
          </a:p>
          <a:p>
            <a:pPr lvl="1"/>
            <a:r>
              <a:rPr lang="en-GB" smtClean="0"/>
              <a:t>Schwarzschild radius scales linearly with mass</a:t>
            </a:r>
          </a:p>
          <a:p>
            <a:pPr lvl="1"/>
            <a:r>
              <a:rPr lang="en-GB" smtClean="0"/>
              <a:t>Instead </a:t>
            </a:r>
            <a:r>
              <a:rPr lang="en-GB" dirty="0" smtClean="0"/>
              <a:t>of putting 1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Planck</a:t>
            </a:r>
            <a:r>
              <a:rPr lang="en-GB" dirty="0" smtClean="0"/>
              <a:t> in 1 </a:t>
            </a:r>
            <a:r>
              <a:rPr lang="en-GB" dirty="0" err="1" smtClean="0"/>
              <a:t>L</a:t>
            </a:r>
            <a:r>
              <a:rPr lang="en-GB" baseline="-25000" dirty="0" err="1" smtClean="0"/>
              <a:t>planck</a:t>
            </a:r>
            <a:r>
              <a:rPr lang="en-GB" baseline="-25000" dirty="0" smtClean="0"/>
              <a:t> </a:t>
            </a:r>
            <a:r>
              <a:rPr lang="en-GB" dirty="0" smtClean="0"/>
              <a:t>…</a:t>
            </a:r>
          </a:p>
          <a:p>
            <a:pPr lvl="1"/>
            <a:r>
              <a:rPr lang="en-GB" smtClean="0"/>
              <a:t>Put </a:t>
            </a:r>
            <a:r>
              <a:rPr lang="en-GB" dirty="0" smtClean="0"/>
              <a:t>10</a:t>
            </a:r>
            <a:r>
              <a:rPr lang="en-GB" baseline="30000" dirty="0" smtClean="0"/>
              <a:t>6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baseline="-25000" dirty="0" err="1"/>
              <a:t>Planck</a:t>
            </a:r>
            <a:r>
              <a:rPr lang="en-GB" dirty="0" smtClean="0"/>
              <a:t> in 10</a:t>
            </a:r>
            <a:r>
              <a:rPr lang="en-GB" baseline="30000" dirty="0" smtClean="0"/>
              <a:t>6</a:t>
            </a:r>
            <a:r>
              <a:rPr lang="en-GB" dirty="0" smtClean="0"/>
              <a:t> </a:t>
            </a:r>
            <a:r>
              <a:rPr lang="en-GB" dirty="0" err="1" smtClean="0"/>
              <a:t>L</a:t>
            </a:r>
            <a:r>
              <a:rPr lang="en-GB" baseline="-25000" dirty="0" err="1" smtClean="0"/>
              <a:t>planck</a:t>
            </a:r>
            <a:endParaRPr lang="en-GB" baseline="-25000" dirty="0" smtClean="0"/>
          </a:p>
          <a:p>
            <a:r>
              <a:rPr lang="en-GB" smtClean="0"/>
              <a:t>Need </a:t>
            </a:r>
            <a:r>
              <a:rPr lang="en-GB" dirty="0" smtClean="0"/>
              <a:t>a diffraction-limited focus of </a:t>
            </a:r>
            <a:r>
              <a:rPr lang="en-GB" smtClean="0"/>
              <a:t>10</a:t>
            </a:r>
            <a:r>
              <a:rPr lang="en-GB" baseline="30000" smtClean="0"/>
              <a:t>12</a:t>
            </a:r>
            <a:r>
              <a:rPr lang="en-GB" smtClean="0"/>
              <a:t> particles at 10</a:t>
            </a:r>
            <a:r>
              <a:rPr lang="en-GB" baseline="30000" smtClean="0"/>
              <a:t>10</a:t>
            </a:r>
            <a:r>
              <a:rPr lang="en-GB" smtClean="0"/>
              <a:t> </a:t>
            </a:r>
            <a:r>
              <a:rPr lang="en-GB" err="1" smtClean="0"/>
              <a:t>TeV</a:t>
            </a:r>
            <a:r>
              <a:rPr lang="en-GB" smtClean="0"/>
              <a:t> (instead of </a:t>
            </a:r>
            <a:r>
              <a:rPr lang="en-GB"/>
              <a:t>2</a:t>
            </a:r>
            <a:r>
              <a:rPr lang="en-GB" smtClean="0"/>
              <a:t> at 10</a:t>
            </a:r>
            <a:r>
              <a:rPr lang="en-GB" baseline="30000" smtClean="0"/>
              <a:t>16</a:t>
            </a:r>
            <a:r>
              <a:rPr lang="en-GB" smtClean="0"/>
              <a:t> TeV)</a:t>
            </a:r>
            <a:endParaRPr lang="en-GB" dirty="0" smtClean="0"/>
          </a:p>
          <a:p>
            <a:pPr lvl="1"/>
            <a:r>
              <a:rPr lang="en-GB" dirty="0" smtClean="0"/>
              <a:t>Energy requirement goes up by 10</a:t>
            </a:r>
            <a:r>
              <a:rPr lang="en-GB" baseline="30000" dirty="0" smtClean="0"/>
              <a:t>6</a:t>
            </a:r>
            <a:r>
              <a:rPr lang="en-GB" dirty="0" smtClean="0"/>
              <a:t> to 893 </a:t>
            </a:r>
            <a:r>
              <a:rPr lang="en-GB" dirty="0" err="1" smtClean="0"/>
              <a:t>GW.h</a:t>
            </a:r>
            <a:endParaRPr lang="en-GB" dirty="0" smtClean="0"/>
          </a:p>
          <a:p>
            <a:pPr lvl="2"/>
            <a:r>
              <a:rPr lang="en-GB" dirty="0" smtClean="0"/>
              <a:t>Large but not a show-stopper in the long run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91580" y="5661248"/>
            <a:ext cx="756084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we don’t make a black hole (e.g. in the case of Einstein-</a:t>
            </a:r>
            <a:r>
              <a:rPr lang="en-US" dirty="0" err="1" smtClean="0"/>
              <a:t>Cartan</a:t>
            </a:r>
            <a:r>
              <a:rPr lang="en-US" dirty="0" smtClean="0"/>
              <a:t> theory), that’s OK, we’ve still probed new physics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22593" y="2492896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</a:t>
            </a:r>
            <a:r>
              <a:rPr lang="en-GB" baseline="-25000" dirty="0" err="1" smtClean="0"/>
              <a:t>s</a:t>
            </a:r>
            <a:r>
              <a:rPr lang="en-GB" dirty="0" smtClean="0"/>
              <a:t>=2GM/c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1204372"/>
            <a:ext cx="4079963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/>
              <a:t>M.W. Choptuik and F. </a:t>
            </a:r>
            <a:r>
              <a:rPr lang="en-US" sz="1000" smtClean="0"/>
              <a:t>Pretorius</a:t>
            </a:r>
            <a:r>
              <a:rPr lang="it-IT" sz="1000" smtClean="0"/>
              <a:t>, Phys. Rev. Lett. 104, 111101 (2010)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911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Black Hole Factory Parameter Table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061428"/>
              </p:ext>
            </p:extLst>
          </p:nvPr>
        </p:nvGraphicFramePr>
        <p:xfrm>
          <a:off x="457200" y="1268760"/>
          <a:ext cx="8229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099792"/>
                <a:gridCol w="238660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Parameter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Bosons e.g. photons (overlapping)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Fermions</a:t>
                      </a:r>
                      <a:r>
                        <a:rPr lang="en-GB" baseline="0" dirty="0" smtClean="0"/>
                        <a:t> or non-overlapping bosons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10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12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TeV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Length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 km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1000 km (space)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Gradient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18</a:t>
                      </a:r>
                      <a:r>
                        <a:rPr lang="en-GB" dirty="0" smtClean="0"/>
                        <a:t> V/m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18</a:t>
                      </a:r>
                      <a:r>
                        <a:rPr lang="en-GB" dirty="0" smtClean="0"/>
                        <a:t> V/m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particles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12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12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 energy per pulse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3.22×10</a:t>
                      </a:r>
                      <a:r>
                        <a:rPr lang="en-GB" baseline="30000" dirty="0" smtClean="0"/>
                        <a:t>15</a:t>
                      </a:r>
                      <a:r>
                        <a:rPr lang="en-GB" dirty="0" smtClean="0"/>
                        <a:t> J = 893 </a:t>
                      </a:r>
                      <a:r>
                        <a:rPr lang="en-GB" dirty="0" err="1" smtClean="0"/>
                        <a:t>GW.h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3.22×10</a:t>
                      </a:r>
                      <a:r>
                        <a:rPr lang="en-GB" baseline="30000" dirty="0" smtClean="0"/>
                        <a:t>17</a:t>
                      </a:r>
                      <a:r>
                        <a:rPr lang="en-GB" dirty="0" smtClean="0"/>
                        <a:t> J=89.3 </a:t>
                      </a:r>
                      <a:r>
                        <a:rPr lang="en-GB" dirty="0" err="1" smtClean="0"/>
                        <a:t>TW.h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Repetition</a:t>
                      </a:r>
                      <a:r>
                        <a:rPr lang="en-GB" baseline="0" dirty="0" smtClean="0"/>
                        <a:t> period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14 days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Average power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2.66 GW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266 GW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err="1" smtClean="0"/>
                        <a:t>x</a:t>
                      </a:r>
                      <a:r>
                        <a:rPr lang="en-GB" baseline="30000" dirty="0" smtClean="0"/>
                        <a:t>*</a:t>
                      </a:r>
                      <a:r>
                        <a:rPr lang="en-GB" dirty="0" smtClean="0"/>
                        <a:t> = </a:t>
                      </a:r>
                      <a:r>
                        <a:rPr lang="en-GB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err="1" smtClean="0">
                          <a:latin typeface="+mn-lt"/>
                        </a:rPr>
                        <a:t>y</a:t>
                      </a:r>
                      <a:r>
                        <a:rPr lang="en-GB" baseline="30000" dirty="0" smtClean="0"/>
                        <a:t>*</a:t>
                      </a:r>
                      <a:r>
                        <a:rPr lang="en-GB" dirty="0" smtClean="0"/>
                        <a:t> = </a:t>
                      </a:r>
                      <a:r>
                        <a:rPr lang="en-GB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err="1" smtClean="0">
                          <a:latin typeface="+mn-lt"/>
                        </a:rPr>
                        <a:t>z</a:t>
                      </a:r>
                      <a:r>
                        <a:rPr lang="en-GB" baseline="30000" dirty="0" smtClean="0"/>
                        <a:t>*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1.97×10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</a:rPr>
                        <a:t>-29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m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1.97×10</a:t>
                      </a:r>
                      <a:r>
                        <a:rPr lang="en-GB" baseline="30000" dirty="0" smtClean="0"/>
                        <a:t>-27</a:t>
                      </a:r>
                      <a:r>
                        <a:rPr lang="en-GB" dirty="0" smtClean="0"/>
                        <a:t> m (beam)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err="1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GB" baseline="30000" dirty="0" smtClean="0"/>
                        <a:t>*</a:t>
                      </a:r>
                      <a:r>
                        <a:rPr lang="en-GB" baseline="0" dirty="0" smtClean="0"/>
                        <a:t> = </a:t>
                      </a:r>
                      <a:r>
                        <a:rPr lang="en-GB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err="1" smtClean="0">
                          <a:latin typeface="+mn-lt"/>
                        </a:rPr>
                        <a:t>E</a:t>
                      </a:r>
                      <a:r>
                        <a:rPr lang="en-GB" baseline="30000" dirty="0" smtClean="0"/>
                        <a:t>*</a:t>
                      </a:r>
                      <a:r>
                        <a:rPr lang="en-GB" dirty="0" smtClean="0"/>
                        <a:t>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 rad = 50%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0.5 rad = 50%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Black</a:t>
                      </a:r>
                      <a:r>
                        <a:rPr lang="en-GB" baseline="0" dirty="0" smtClean="0"/>
                        <a:t> hole radius = 2.14</a:t>
                      </a:r>
                      <a:r>
                        <a:rPr lang="en-GB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smtClean="0"/>
                        <a:t>x</a:t>
                      </a:r>
                      <a:r>
                        <a:rPr lang="en-GB" baseline="30000" dirty="0" smtClean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4.22×10</a:t>
                      </a:r>
                      <a:r>
                        <a:rPr lang="en-GB" baseline="30000" dirty="0" smtClean="0"/>
                        <a:t>-29</a:t>
                      </a:r>
                      <a:r>
                        <a:rPr lang="en-GB" dirty="0" smtClean="0"/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4.22×10</a:t>
                      </a:r>
                      <a:r>
                        <a:rPr lang="en-GB" baseline="30000" dirty="0" smtClean="0"/>
                        <a:t>-27</a:t>
                      </a:r>
                      <a:r>
                        <a:rPr lang="en-GB" dirty="0" smtClean="0"/>
                        <a:t> 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Black hole mass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28.4 grams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2.84 kg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Black hole</a:t>
                      </a:r>
                      <a:r>
                        <a:rPr lang="en-GB" baseline="0" dirty="0" smtClean="0"/>
                        <a:t> lifetime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1.10×10</a:t>
                      </a:r>
                      <a:r>
                        <a:rPr lang="en-GB" sz="1800" baseline="30000" dirty="0" smtClean="0"/>
                        <a:t>-22</a:t>
                      </a:r>
                      <a:r>
                        <a:rPr lang="en-GB" sz="1800" dirty="0" smtClean="0"/>
                        <a:t> s (</a:t>
                      </a:r>
                      <a:r>
                        <a:rPr lang="en-GB" sz="1800" baseline="0" dirty="0" smtClean="0"/>
                        <a:t>evaporation</a:t>
                      </a:r>
                      <a:r>
                        <a:rPr lang="en-GB" sz="18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1.10×10</a:t>
                      </a:r>
                      <a:r>
                        <a:rPr lang="en-GB" baseline="30000" dirty="0" smtClean="0"/>
                        <a:t>-16</a:t>
                      </a:r>
                      <a:r>
                        <a:rPr lang="en-GB" dirty="0" smtClean="0"/>
                        <a:t> 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30989" y="6381328"/>
            <a:ext cx="276256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S.W</a:t>
            </a:r>
            <a:r>
              <a:rPr lang="en-US" sz="1000" dirty="0"/>
              <a:t>. Hawking, Nature 248, 30 (1974)</a:t>
            </a:r>
          </a:p>
          <a:p>
            <a:r>
              <a:rPr lang="en-US" sz="1000" dirty="0" smtClean="0"/>
              <a:t>D.N.</a:t>
            </a:r>
            <a:r>
              <a:rPr lang="en-US" sz="1000" dirty="0"/>
              <a:t> </a:t>
            </a:r>
            <a:r>
              <a:rPr lang="en-US" sz="1000" dirty="0" smtClean="0"/>
              <a:t>Page, Phys. Rev. D 13, 198–206 (</a:t>
            </a:r>
            <a:r>
              <a:rPr lang="en-US" sz="1000" dirty="0"/>
              <a:t>1976)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522852" y="3731840"/>
            <a:ext cx="180019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$107M per shot at US avg. electricity price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594861" y="4365104"/>
            <a:ext cx="172819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By far the hardest parameters are the alignment &amp; emittance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492517" y="2595384"/>
            <a:ext cx="161598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Deepest mine=4km, allows +/-226km laterally within Earth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028384" y="4193505"/>
            <a:ext cx="639687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worse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468817" y="3454841"/>
            <a:ext cx="639687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worse</a:t>
            </a:r>
            <a:endParaRPr lang="en-US" sz="1200" dirty="0"/>
          </a:p>
        </p:txBody>
      </p:sp>
      <p:cxnSp>
        <p:nvCxnSpPr>
          <p:cNvPr id="17" name="Elbow Connector 16"/>
          <p:cNvCxnSpPr/>
          <p:nvPr/>
        </p:nvCxnSpPr>
        <p:spPr>
          <a:xfrm rot="10800000">
            <a:off x="5745480" y="6195060"/>
            <a:ext cx="410696" cy="178648"/>
          </a:xfrm>
          <a:prstGeom prst="bentConnector3">
            <a:avLst>
              <a:gd name="adj1" fmla="val 176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12360" y="4829422"/>
            <a:ext cx="12961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6D phase space N times larger, N</a:t>
            </a:r>
            <a:r>
              <a:rPr lang="en-US" sz="1200" baseline="30000" dirty="0" smtClean="0"/>
              <a:t>1/3</a:t>
            </a:r>
            <a:r>
              <a:rPr lang="en-US" sz="1200" dirty="0" smtClean="0"/>
              <a:t> each plane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96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Compare at 100km Length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305666"/>
              </p:ext>
            </p:extLst>
          </p:nvPr>
        </p:nvGraphicFramePr>
        <p:xfrm>
          <a:off x="457200" y="1268760"/>
          <a:ext cx="8229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099792"/>
                <a:gridCol w="238660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Parameter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Bosons e.g. photons (overlapping)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Fermions</a:t>
                      </a:r>
                      <a:r>
                        <a:rPr lang="en-GB" baseline="0" dirty="0" smtClean="0"/>
                        <a:t> or non-overlapping bosons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11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11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TeV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Length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km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km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Gradient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18</a:t>
                      </a:r>
                      <a:r>
                        <a:rPr lang="en-GB" dirty="0" smtClean="0"/>
                        <a:t> V/m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18</a:t>
                      </a:r>
                      <a:r>
                        <a:rPr lang="en-GB" dirty="0" smtClean="0"/>
                        <a:t> V/m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particles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10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15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 energy per pulse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3.22×10</a:t>
                      </a:r>
                      <a:r>
                        <a:rPr lang="en-GB" baseline="30000" dirty="0" smtClean="0"/>
                        <a:t>14</a:t>
                      </a:r>
                      <a:r>
                        <a:rPr lang="en-GB" dirty="0" smtClean="0"/>
                        <a:t> J = 89.3 </a:t>
                      </a:r>
                      <a:r>
                        <a:rPr lang="en-GB" dirty="0" err="1" smtClean="0"/>
                        <a:t>GW.h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3.22×10</a:t>
                      </a:r>
                      <a:r>
                        <a:rPr lang="en-GB" baseline="30000" dirty="0" smtClean="0"/>
                        <a:t>19</a:t>
                      </a:r>
                      <a:r>
                        <a:rPr lang="en-GB" dirty="0" smtClean="0"/>
                        <a:t> J = 8.93 </a:t>
                      </a:r>
                      <a:r>
                        <a:rPr lang="en-GB" dirty="0" err="1" smtClean="0"/>
                        <a:t>PW.h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Repetition</a:t>
                      </a:r>
                      <a:r>
                        <a:rPr lang="en-GB" baseline="0" dirty="0" smtClean="0"/>
                        <a:t> period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14 days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Average power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266 MW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26.6 TW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err="1" smtClean="0"/>
                        <a:t>x</a:t>
                      </a:r>
                      <a:r>
                        <a:rPr lang="en-GB" baseline="30000" dirty="0" smtClean="0"/>
                        <a:t>*</a:t>
                      </a:r>
                      <a:r>
                        <a:rPr lang="en-GB" dirty="0" smtClean="0"/>
                        <a:t> = </a:t>
                      </a:r>
                      <a:r>
                        <a:rPr lang="en-GB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err="1" smtClean="0">
                          <a:latin typeface="+mn-lt"/>
                        </a:rPr>
                        <a:t>y</a:t>
                      </a:r>
                      <a:r>
                        <a:rPr lang="en-GB" baseline="30000" dirty="0" smtClean="0"/>
                        <a:t>*</a:t>
                      </a:r>
                      <a:r>
                        <a:rPr lang="en-GB" dirty="0" smtClean="0"/>
                        <a:t> = </a:t>
                      </a:r>
                      <a:r>
                        <a:rPr lang="en-GB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err="1" smtClean="0">
                          <a:latin typeface="+mn-lt"/>
                        </a:rPr>
                        <a:t>z</a:t>
                      </a:r>
                      <a:r>
                        <a:rPr lang="en-GB" baseline="30000" dirty="0" smtClean="0"/>
                        <a:t>*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1.97×10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</a:rPr>
                        <a:t>-30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m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1.97×10</a:t>
                      </a:r>
                      <a:r>
                        <a:rPr lang="en-GB" baseline="30000" dirty="0" smtClean="0"/>
                        <a:t>-25</a:t>
                      </a:r>
                      <a:r>
                        <a:rPr lang="en-GB" dirty="0" smtClean="0"/>
                        <a:t> m (beam)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err="1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GB" baseline="30000" dirty="0" smtClean="0"/>
                        <a:t>*</a:t>
                      </a:r>
                      <a:r>
                        <a:rPr lang="en-GB" baseline="0" dirty="0" smtClean="0"/>
                        <a:t> = </a:t>
                      </a:r>
                      <a:r>
                        <a:rPr lang="en-GB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err="1" smtClean="0">
                          <a:latin typeface="+mn-lt"/>
                        </a:rPr>
                        <a:t>E</a:t>
                      </a:r>
                      <a:r>
                        <a:rPr lang="en-GB" baseline="30000" dirty="0" smtClean="0"/>
                        <a:t>*</a:t>
                      </a:r>
                      <a:r>
                        <a:rPr lang="en-GB" dirty="0" smtClean="0"/>
                        <a:t>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 rad = 50%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0.5 rad = 50%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Black</a:t>
                      </a:r>
                      <a:r>
                        <a:rPr lang="en-GB" baseline="0" dirty="0" smtClean="0"/>
                        <a:t> hole radius = 2.14</a:t>
                      </a:r>
                      <a:r>
                        <a:rPr lang="en-GB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baseline="-25000" dirty="0" smtClean="0"/>
                        <a:t>x</a:t>
                      </a:r>
                      <a:r>
                        <a:rPr lang="en-GB" baseline="30000" dirty="0" smtClean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4.22×10</a:t>
                      </a:r>
                      <a:r>
                        <a:rPr lang="en-GB" baseline="30000" dirty="0" smtClean="0"/>
                        <a:t>-30</a:t>
                      </a:r>
                      <a:r>
                        <a:rPr lang="en-GB" dirty="0" smtClean="0"/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4.22×10</a:t>
                      </a:r>
                      <a:r>
                        <a:rPr lang="en-GB" baseline="30000" dirty="0" smtClean="0"/>
                        <a:t>-25</a:t>
                      </a:r>
                      <a:r>
                        <a:rPr lang="en-GB" dirty="0" smtClean="0"/>
                        <a:t> 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Black hole mass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2.84 grams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284 kg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Black hole</a:t>
                      </a:r>
                      <a:r>
                        <a:rPr lang="en-GB" baseline="0" dirty="0" smtClean="0"/>
                        <a:t> lifetime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1.10×10</a:t>
                      </a:r>
                      <a:r>
                        <a:rPr lang="en-GB" baseline="30000" dirty="0" smtClean="0"/>
                        <a:t>-25</a:t>
                      </a:r>
                      <a:r>
                        <a:rPr lang="en-GB" dirty="0" smtClean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1.10×10</a:t>
                      </a:r>
                      <a:r>
                        <a:rPr lang="en-GB" baseline="30000" dirty="0" smtClean="0"/>
                        <a:t>-10</a:t>
                      </a:r>
                      <a:r>
                        <a:rPr lang="en-GB" dirty="0" smtClean="0"/>
                        <a:t> 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IPAC’18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522852" y="3716600"/>
            <a:ext cx="1800199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$10.7M per shot at US avg. electricity price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68344" y="4184544"/>
            <a:ext cx="93610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w</a:t>
            </a:r>
            <a:r>
              <a:rPr lang="en-US" sz="1200" dirty="0" smtClean="0"/>
              <a:t>ay worse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668344" y="3064321"/>
            <a:ext cx="93610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way worse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522852" y="4192165"/>
            <a:ext cx="63968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better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522852" y="3068960"/>
            <a:ext cx="63968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better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4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46857</TotalTime>
  <Words>2670</Words>
  <Application>Microsoft Office PowerPoint</Application>
  <PresentationFormat>On-screen Show (4:3)</PresentationFormat>
  <Paragraphs>496</Paragraphs>
  <Slides>37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1_Office Theme</vt:lpstr>
      <vt:lpstr>Potential and Issues for Future Accelerators and Ultimate Colliders</vt:lpstr>
      <vt:lpstr>Energy Frontier</vt:lpstr>
      <vt:lpstr>The Case for Optimism</vt:lpstr>
      <vt:lpstr>Single-Particle Accelerators</vt:lpstr>
      <vt:lpstr>PowerPoint Presentation</vt:lpstr>
      <vt:lpstr>Gradients in a 2×10km-long Facility</vt:lpstr>
      <vt:lpstr>Shortcut to Planck scale: Black Hole</vt:lpstr>
      <vt:lpstr>Black Hole Factory Parameter Table</vt:lpstr>
      <vt:lpstr>Compare at 100km Length</vt:lpstr>
      <vt:lpstr>Energy vs. Focus Size</vt:lpstr>
      <vt:lpstr>Limit?  Emittance Growth from SR</vt:lpstr>
      <vt:lpstr>(A) Even Linearer Colliders</vt:lpstr>
      <vt:lpstr>(A) Beyond the Lower Bound</vt:lpstr>
      <vt:lpstr>(B) The Problem in Quantum Terms</vt:lpstr>
      <vt:lpstr>(B) Mössbauer Accelerator</vt:lpstr>
      <vt:lpstr>(B) Time Reversal of SR Emission</vt:lpstr>
      <vt:lpstr>(B) Unused Degrees of Freedom</vt:lpstr>
      <vt:lpstr>(C) Gravitational Final Focus</vt:lpstr>
      <vt:lpstr>(C) Simplified Calculation</vt:lpstr>
      <vt:lpstr>Nucleus-Level Alignment?</vt:lpstr>
      <vt:lpstr>Summary: Single-Particle Collider</vt:lpstr>
      <vt:lpstr>Cheapness Frontier</vt:lpstr>
      <vt:lpstr>f = 3.3 GHz, Q = 50</vt:lpstr>
      <vt:lpstr>f = 150-165 MHz, Q = 9700</vt:lpstr>
      <vt:lpstr>Multi-Channel Power Supply</vt:lpstr>
      <vt:lpstr>Automated Design: Muon1 </vt:lpstr>
      <vt:lpstr>Magnet with 3D Printed Parts</vt:lpstr>
      <vt:lpstr>Custom and Cheap – is it possible?</vt:lpstr>
      <vt:lpstr>ATF1 Fixed-Field Arc Test (AE79)</vt:lpstr>
      <vt:lpstr>Re-use/Recycle: CBETA ERL</vt:lpstr>
      <vt:lpstr>BACKUP</vt:lpstr>
      <vt:lpstr>Warning</vt:lpstr>
      <vt:lpstr>Neutralised Focus: Solution in Search of a Problem</vt:lpstr>
      <vt:lpstr>Generalised Halbach design</vt:lpstr>
      <vt:lpstr>Best so far: QF3</vt:lpstr>
      <vt:lpstr>Cost and Labour per Magnet</vt:lpstr>
      <vt:lpstr>Benefits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Stephen Brooks</cp:lastModifiedBy>
  <cp:revision>1130</cp:revision>
  <dcterms:created xsi:type="dcterms:W3CDTF">2012-11-14T19:21:06Z</dcterms:created>
  <dcterms:modified xsi:type="dcterms:W3CDTF">2018-04-24T14:49:45Z</dcterms:modified>
</cp:coreProperties>
</file>