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92"/>
  </p:notesMasterIdLst>
  <p:handoutMasterIdLst>
    <p:handoutMasterId r:id="rId93"/>
  </p:handoutMasterIdLst>
  <p:sldIdLst>
    <p:sldId id="511" r:id="rId3"/>
    <p:sldId id="574" r:id="rId4"/>
    <p:sldId id="579" r:id="rId5"/>
    <p:sldId id="575" r:id="rId6"/>
    <p:sldId id="585" r:id="rId7"/>
    <p:sldId id="580" r:id="rId8"/>
    <p:sldId id="578" r:id="rId9"/>
    <p:sldId id="576" r:id="rId10"/>
    <p:sldId id="577" r:id="rId11"/>
    <p:sldId id="581" r:id="rId12"/>
    <p:sldId id="567" r:id="rId13"/>
    <p:sldId id="566" r:id="rId14"/>
    <p:sldId id="568" r:id="rId15"/>
    <p:sldId id="564" r:id="rId16"/>
    <p:sldId id="569" r:id="rId17"/>
    <p:sldId id="565" r:id="rId18"/>
    <p:sldId id="570" r:id="rId19"/>
    <p:sldId id="571" r:id="rId20"/>
    <p:sldId id="613" r:id="rId21"/>
    <p:sldId id="596" r:id="rId22"/>
    <p:sldId id="597" r:id="rId23"/>
    <p:sldId id="601" r:id="rId24"/>
    <p:sldId id="602" r:id="rId25"/>
    <p:sldId id="598" r:id="rId26"/>
    <p:sldId id="612" r:id="rId27"/>
    <p:sldId id="593" r:id="rId28"/>
    <p:sldId id="603" r:id="rId29"/>
    <p:sldId id="604" r:id="rId30"/>
    <p:sldId id="605" r:id="rId31"/>
    <p:sldId id="618" r:id="rId32"/>
    <p:sldId id="622" r:id="rId33"/>
    <p:sldId id="626" r:id="rId34"/>
    <p:sldId id="584" r:id="rId35"/>
    <p:sldId id="572" r:id="rId36"/>
    <p:sldId id="636" r:id="rId37"/>
    <p:sldId id="657" r:id="rId38"/>
    <p:sldId id="662" r:id="rId39"/>
    <p:sldId id="656" r:id="rId40"/>
    <p:sldId id="658" r:id="rId41"/>
    <p:sldId id="670" r:id="rId42"/>
    <p:sldId id="699" r:id="rId43"/>
    <p:sldId id="698" r:id="rId44"/>
    <p:sldId id="659" r:id="rId45"/>
    <p:sldId id="660" r:id="rId46"/>
    <p:sldId id="661" r:id="rId47"/>
    <p:sldId id="672" r:id="rId48"/>
    <p:sldId id="671" r:id="rId49"/>
    <p:sldId id="683" r:id="rId50"/>
    <p:sldId id="692" r:id="rId51"/>
    <p:sldId id="693" r:id="rId52"/>
    <p:sldId id="694" r:id="rId53"/>
    <p:sldId id="665" r:id="rId54"/>
    <p:sldId id="664" r:id="rId55"/>
    <p:sldId id="667" r:id="rId56"/>
    <p:sldId id="666" r:id="rId57"/>
    <p:sldId id="648" r:id="rId58"/>
    <p:sldId id="690" r:id="rId59"/>
    <p:sldId id="695" r:id="rId60"/>
    <p:sldId id="697" r:id="rId61"/>
    <p:sldId id="696" r:id="rId62"/>
    <p:sldId id="682" r:id="rId63"/>
    <p:sldId id="687" r:id="rId64"/>
    <p:sldId id="689" r:id="rId65"/>
    <p:sldId id="691" r:id="rId66"/>
    <p:sldId id="663" r:id="rId67"/>
    <p:sldId id="688" r:id="rId68"/>
    <p:sldId id="686" r:id="rId69"/>
    <p:sldId id="684" r:id="rId70"/>
    <p:sldId id="685" r:id="rId71"/>
    <p:sldId id="673" r:id="rId72"/>
    <p:sldId id="586" r:id="rId73"/>
    <p:sldId id="621" r:id="rId74"/>
    <p:sldId id="606" r:id="rId75"/>
    <p:sldId id="607" r:id="rId76"/>
    <p:sldId id="619" r:id="rId77"/>
    <p:sldId id="627" r:id="rId78"/>
    <p:sldId id="609" r:id="rId79"/>
    <p:sldId id="620" r:id="rId80"/>
    <p:sldId id="610" r:id="rId81"/>
    <p:sldId id="611" r:id="rId82"/>
    <p:sldId id="623" r:id="rId83"/>
    <p:sldId id="624" r:id="rId84"/>
    <p:sldId id="582" r:id="rId85"/>
    <p:sldId id="583" r:id="rId86"/>
    <p:sldId id="625" r:id="rId87"/>
    <p:sldId id="594" r:id="rId88"/>
    <p:sldId id="595" r:id="rId89"/>
    <p:sldId id="616" r:id="rId90"/>
    <p:sldId id="617" r:id="rId9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C0"/>
    <a:srgbClr val="9BBB59"/>
    <a:srgbClr val="DAEFC3"/>
    <a:srgbClr val="C4E59F"/>
    <a:srgbClr val="CCECFF"/>
    <a:srgbClr val="9900FF"/>
    <a:srgbClr val="0000FF"/>
    <a:srgbClr val="FFFFFF"/>
    <a:srgbClr val="66FF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9" autoAdjust="0"/>
    <p:restoredTop sz="94411" autoAdjust="0"/>
  </p:normalViewPr>
  <p:slideViewPr>
    <p:cSldViewPr>
      <p:cViewPr varScale="1">
        <p:scale>
          <a:sx n="83" d="100"/>
          <a:sy n="83" d="100"/>
        </p:scale>
        <p:origin x="41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2019-Jan-04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04/01/2019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51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8,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 2017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6EC0D4-8825-4044-B0BB-F1A0F464E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2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8,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8,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2" r:id="rId3"/>
    <p:sldLayoutId id="2147483663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September 8,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tephenbrooks.org/ap/ATF-FFA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stephenbrooks.org/ap/ATF-FFAG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accelconf.web.cern.ch/AccelConf/ipac2017/papers/thpik007.pdf" TargetMode="Externa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Test of </a:t>
            </a:r>
            <a:r>
              <a:rPr lang="en-US"/>
              <a:t>Linear-Field Fixed-Field </a:t>
            </a:r>
            <a:r>
              <a:rPr lang="en-US" dirty="0"/>
              <a:t>Arc with a Wide Energy Range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Tested at the BNL ATF-1 facility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Stephen Brooks</a:t>
            </a:r>
            <a:r>
              <a:rPr lang="en-US"/>
              <a:t>, FFA </a:t>
            </a:r>
            <a:r>
              <a:rPr lang="en-US" dirty="0"/>
              <a:t>2017 Workshop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Radii/Clearances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126688"/>
              </p:ext>
            </p:extLst>
          </p:nvPr>
        </p:nvGraphicFramePr>
        <p:xfrm>
          <a:off x="457200" y="1600200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Radius </a:t>
                      </a:r>
                      <a:r>
                        <a:rPr lang="en-GB" dirty="0" err="1"/>
                        <a:t>wrt</a:t>
                      </a:r>
                      <a:r>
                        <a:rPr lang="en-GB" dirty="0"/>
                        <a:t> torus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Distance</a:t>
                      </a:r>
                      <a:r>
                        <a:rPr lang="en-GB" baseline="0" dirty="0"/>
                        <a:t> to previous (mm)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Maximum beam excursion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</a:rPr>
                        <a:t>18.21</a:t>
                      </a:r>
                      <a:endParaRPr lang="en-GB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Vacuum</a:t>
                      </a:r>
                      <a:r>
                        <a:rPr lang="en-GB" baseline="0" dirty="0"/>
                        <a:t> pipe inside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23.75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5.54</a:t>
                      </a:r>
                      <a:r>
                        <a:rPr lang="en-GB" b="0" dirty="0"/>
                        <a:t>   (12.00</a:t>
                      </a:r>
                      <a:r>
                        <a:rPr lang="en-GB" b="0" baseline="0" dirty="0"/>
                        <a:t> in CBETA)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Vacuum pipe outside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1.65   (pipe thickness)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Shim holder inside (BD)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27.45   (27.60 straight)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2.05   (air</a:t>
                      </a:r>
                      <a:r>
                        <a:rPr lang="en-GB" baseline="0" dirty="0"/>
                        <a:t> gap)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PM</a:t>
                      </a:r>
                      <a:r>
                        <a:rPr lang="en-GB" baseline="0" dirty="0"/>
                        <a:t> block inside edges (BD)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30.55   (30.70 straight)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3.10   (shim holder)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4044206"/>
            <a:ext cx="8229600" cy="212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May have been a bit over-optimistic with beam clearance, seeing scraping near 36MeV</a:t>
            </a:r>
          </a:p>
          <a:p>
            <a:r>
              <a:rPr lang="en-GB" dirty="0"/>
              <a:t>Re-aligned pipe after 36MeV run because it was being pulled off-centre by bellows</a:t>
            </a:r>
          </a:p>
        </p:txBody>
      </p:sp>
    </p:spTree>
    <p:extLst>
      <p:ext uri="{BB962C8B-B14F-4D97-AF65-F5344CB8AC3E}">
        <p14:creationId xmlns:p14="http://schemas.microsoft.com/office/powerpoint/2010/main" val="1021489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Girder and Supports Construction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10887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Feb 22, 2017</a:t>
            </a:r>
          </a:p>
        </p:txBody>
      </p:sp>
    </p:spTree>
    <p:extLst>
      <p:ext uri="{BB962C8B-B14F-4D97-AF65-F5344CB8AC3E}">
        <p14:creationId xmlns:p14="http://schemas.microsoft.com/office/powerpoint/2010/main" val="765231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Detail: Magnets on the Girder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97815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Apr 7, 2017</a:t>
            </a:r>
          </a:p>
        </p:txBody>
      </p:sp>
    </p:spTree>
    <p:extLst>
      <p:ext uri="{BB962C8B-B14F-4D97-AF65-F5344CB8AC3E}">
        <p14:creationId xmlns:p14="http://schemas.microsoft.com/office/powerpoint/2010/main" val="2344524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Pipe undergoing Leak Check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106311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Apr 14, 2017</a:t>
            </a:r>
          </a:p>
        </p:txBody>
      </p:sp>
    </p:spTree>
    <p:extLst>
      <p:ext uri="{BB962C8B-B14F-4D97-AF65-F5344CB8AC3E}">
        <p14:creationId xmlns:p14="http://schemas.microsoft.com/office/powerpoint/2010/main" val="3684582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Picture of Everyone Standing By It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1600200"/>
            <a:ext cx="6840000" cy="455196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27584" y="1268760"/>
            <a:ext cx="167642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ATF experiment AE79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6296" y="1268760"/>
            <a:ext cx="102944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May 1, 2017</a:t>
            </a:r>
          </a:p>
        </p:txBody>
      </p:sp>
    </p:spTree>
    <p:extLst>
      <p:ext uri="{BB962C8B-B14F-4D97-AF65-F5344CB8AC3E}">
        <p14:creationId xmlns:p14="http://schemas.microsoft.com/office/powerpoint/2010/main" val="1722445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Beam during Fault Studies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102944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May 4,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584" y="1268760"/>
            <a:ext cx="289213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54MeV was the first energy to be tested</a:t>
            </a:r>
          </a:p>
        </p:txBody>
      </p:sp>
    </p:spTree>
    <p:extLst>
      <p:ext uri="{BB962C8B-B14F-4D97-AF65-F5344CB8AC3E}">
        <p14:creationId xmlns:p14="http://schemas.microsoft.com/office/powerpoint/2010/main" val="4149891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With Survey “Faro Arm” Attached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sp>
        <p:nvSpPr>
          <p:cNvPr id="9" name="TextBox 8"/>
          <p:cNvSpPr txBox="1"/>
          <p:nvPr/>
        </p:nvSpPr>
        <p:spPr>
          <a:xfrm>
            <a:off x="7236296" y="1268760"/>
            <a:ext cx="102944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May 5,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584" y="1268760"/>
            <a:ext cx="376943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Most magnet offsets &lt;0.2mm; RMS 0.1mm or better</a:t>
            </a:r>
          </a:p>
        </p:txBody>
      </p:sp>
    </p:spTree>
    <p:extLst>
      <p:ext uri="{BB962C8B-B14F-4D97-AF65-F5344CB8AC3E}">
        <p14:creationId xmlns:p14="http://schemas.microsoft.com/office/powerpoint/2010/main" val="2227636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X,Y Scan at 54MeV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20" y="1412776"/>
            <a:ext cx="5056561" cy="56886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236296" y="1268760"/>
            <a:ext cx="116570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May 8-9,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6297" y="2132856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Tracking model:</a:t>
            </a:r>
          </a:p>
          <a:p>
            <a:r>
              <a:rPr lang="en-GB" dirty="0" err="1"/>
              <a:t>Q</a:t>
            </a:r>
            <a:r>
              <a:rPr lang="en-GB" baseline="-25000" dirty="0" err="1"/>
              <a:t>x</a:t>
            </a:r>
            <a:r>
              <a:rPr lang="en-GB" dirty="0"/>
              <a:t> = 0.119</a:t>
            </a:r>
          </a:p>
          <a:p>
            <a:r>
              <a:rPr lang="en-GB" dirty="0" err="1"/>
              <a:t>Q</a:t>
            </a:r>
            <a:r>
              <a:rPr lang="en-GB" baseline="-25000" dirty="0" err="1"/>
              <a:t>y</a:t>
            </a:r>
            <a:r>
              <a:rPr lang="en-GB" dirty="0"/>
              <a:t> = 0.055</a:t>
            </a:r>
          </a:p>
          <a:p>
            <a:endParaRPr lang="en-GB" dirty="0"/>
          </a:p>
          <a:p>
            <a:r>
              <a:rPr lang="en-GB" dirty="0"/>
              <a:t>6Q</a:t>
            </a:r>
            <a:r>
              <a:rPr lang="en-GB" baseline="-25000" dirty="0"/>
              <a:t>x</a:t>
            </a:r>
            <a:r>
              <a:rPr lang="en-GB" dirty="0"/>
              <a:t> = 0.713</a:t>
            </a:r>
          </a:p>
          <a:p>
            <a:r>
              <a:rPr lang="en-GB" dirty="0"/>
              <a:t>6Q</a:t>
            </a:r>
            <a:r>
              <a:rPr lang="en-GB" baseline="-25000" dirty="0"/>
              <a:t>y</a:t>
            </a:r>
            <a:r>
              <a:rPr lang="en-GB" dirty="0"/>
              <a:t> = 0.329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96" y="2132856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Each setting in the 2D current scan is given a colour and all the 11*11 beams at each diagnostic </a:t>
            </a:r>
            <a:r>
              <a:rPr lang="en-GB" dirty="0" err="1"/>
              <a:t>overlayed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2051720" y="1414135"/>
            <a:ext cx="3448000" cy="2312189"/>
            <a:chOff x="2051720" y="1414135"/>
            <a:chExt cx="3448000" cy="2312189"/>
          </a:xfrm>
        </p:grpSpPr>
        <p:sp>
          <p:nvSpPr>
            <p:cNvPr id="12" name="TextBox 11"/>
            <p:cNvSpPr txBox="1"/>
            <p:nvPr/>
          </p:nvSpPr>
          <p:spPr>
            <a:xfrm>
              <a:off x="205172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POP10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7200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POP11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1720" y="3356992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FFA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546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X,Y Scan at 36MeV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20" y="1412776"/>
            <a:ext cx="5056560" cy="56886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132420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May 11-12,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6297" y="2132856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Tracking model:</a:t>
            </a:r>
          </a:p>
          <a:p>
            <a:r>
              <a:rPr lang="en-GB" dirty="0" err="1"/>
              <a:t>Q</a:t>
            </a:r>
            <a:r>
              <a:rPr lang="en-GB" baseline="-25000" dirty="0" err="1"/>
              <a:t>x</a:t>
            </a:r>
            <a:r>
              <a:rPr lang="en-GB" dirty="0"/>
              <a:t> = 0.176</a:t>
            </a:r>
          </a:p>
          <a:p>
            <a:r>
              <a:rPr lang="en-GB" dirty="0" err="1"/>
              <a:t>Q</a:t>
            </a:r>
            <a:r>
              <a:rPr lang="en-GB" baseline="-25000" dirty="0" err="1"/>
              <a:t>y</a:t>
            </a:r>
            <a:r>
              <a:rPr lang="en-GB" dirty="0"/>
              <a:t> = 0.122</a:t>
            </a:r>
          </a:p>
          <a:p>
            <a:endParaRPr lang="en-GB" dirty="0"/>
          </a:p>
          <a:p>
            <a:r>
              <a:rPr lang="en-GB" dirty="0"/>
              <a:t>6Q</a:t>
            </a:r>
            <a:r>
              <a:rPr lang="en-GB" baseline="-25000" dirty="0"/>
              <a:t>x</a:t>
            </a:r>
            <a:r>
              <a:rPr lang="en-GB" dirty="0"/>
              <a:t> = 1.056</a:t>
            </a:r>
          </a:p>
          <a:p>
            <a:r>
              <a:rPr lang="en-GB" dirty="0"/>
              <a:t>6Q</a:t>
            </a:r>
            <a:r>
              <a:rPr lang="en-GB" baseline="-25000" dirty="0"/>
              <a:t>y</a:t>
            </a:r>
            <a:r>
              <a:rPr lang="en-GB" dirty="0"/>
              <a:t> = 0.734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496" y="2132856"/>
            <a:ext cx="1800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Here we encountered beam scraping quite close (~2mm away) to the nominal closed orbit</a:t>
            </a:r>
          </a:p>
          <a:p>
            <a:endParaRPr lang="en-GB" dirty="0"/>
          </a:p>
          <a:p>
            <a:r>
              <a:rPr lang="en-GB" dirty="0"/>
              <a:t>Later turned out to be injection and pipe misalignment, fixed on later runs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51720" y="1414135"/>
            <a:ext cx="3448000" cy="2312189"/>
            <a:chOff x="2051720" y="1414135"/>
            <a:chExt cx="3448000" cy="2312189"/>
          </a:xfrm>
        </p:grpSpPr>
        <p:sp>
          <p:nvSpPr>
            <p:cNvPr id="12" name="TextBox 11"/>
            <p:cNvSpPr txBox="1"/>
            <p:nvPr/>
          </p:nvSpPr>
          <p:spPr>
            <a:xfrm>
              <a:off x="205172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POP10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POP11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51720" y="3356992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FFA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572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Interlude: IPAC’17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94" y="1600200"/>
            <a:ext cx="6630411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236296" y="1268760"/>
            <a:ext cx="111440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May 18, 2017</a:t>
            </a:r>
          </a:p>
        </p:txBody>
      </p:sp>
      <p:pic>
        <p:nvPicPr>
          <p:cNvPr id="11" name="Picture 2" descr="D:\sbrooks\miscpapers\IPAC17photos\WP_20170514_20_24_48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0" y="1379175"/>
            <a:ext cx="2880000" cy="161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489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 of Main Components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grpSp>
        <p:nvGrpSpPr>
          <p:cNvPr id="64" name="Group 63"/>
          <p:cNvGrpSpPr/>
          <p:nvPr/>
        </p:nvGrpSpPr>
        <p:grpSpPr>
          <a:xfrm>
            <a:off x="292524" y="-3915816"/>
            <a:ext cx="8671964" cy="7887155"/>
            <a:chOff x="313908" y="-3492434"/>
            <a:chExt cx="8671964" cy="7887155"/>
          </a:xfrm>
        </p:grpSpPr>
        <p:grpSp>
          <p:nvGrpSpPr>
            <p:cNvPr id="34" name="Group 33"/>
            <p:cNvGrpSpPr/>
            <p:nvPr/>
          </p:nvGrpSpPr>
          <p:grpSpPr>
            <a:xfrm>
              <a:off x="1063998" y="2369752"/>
              <a:ext cx="3734020" cy="1395964"/>
              <a:chOff x="1063998" y="3362555"/>
              <a:chExt cx="3734020" cy="1395964"/>
            </a:xfrm>
          </p:grpSpPr>
          <p:sp>
            <p:nvSpPr>
              <p:cNvPr id="9" name="Rectangle 8"/>
              <p:cNvSpPr/>
              <p:nvPr/>
            </p:nvSpPr>
            <p:spPr>
              <a:xfrm rot="1200000">
                <a:off x="1063998" y="3362555"/>
                <a:ext cx="3734020" cy="139596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1200000">
                <a:off x="1210830" y="3605379"/>
                <a:ext cx="3468915" cy="8959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Block Arc 10"/>
            <p:cNvSpPr/>
            <p:nvPr/>
          </p:nvSpPr>
          <p:spPr>
            <a:xfrm rot="-8400000">
              <a:off x="774349" y="-3492434"/>
              <a:ext cx="7200000" cy="7200000"/>
            </a:xfrm>
            <a:prstGeom prst="blockArc">
              <a:avLst>
                <a:gd name="adj1" fmla="val 13754094"/>
                <a:gd name="adj2" fmla="val 16201220"/>
                <a:gd name="adj3" fmla="val 3749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98728" y="3501808"/>
              <a:ext cx="4065759" cy="1440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lowchart: Delay 16"/>
            <p:cNvSpPr/>
            <p:nvPr/>
          </p:nvSpPr>
          <p:spPr>
            <a:xfrm rot="13200000">
              <a:off x="1472505" y="2135426"/>
              <a:ext cx="348471" cy="389931"/>
            </a:xfrm>
            <a:prstGeom prst="flowChartDelay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Double Wave 17"/>
            <p:cNvSpPr/>
            <p:nvPr/>
          </p:nvSpPr>
          <p:spPr>
            <a:xfrm>
              <a:off x="4486916" y="3285784"/>
              <a:ext cx="359640" cy="576064"/>
            </a:xfrm>
            <a:prstGeom prst="doubleWav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80313" y="3007598"/>
              <a:ext cx="11055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+mn-lt"/>
                </a:rPr>
                <a:t>ATF beam pipe</a:t>
              </a:r>
            </a:p>
            <a:p>
              <a:r>
                <a:rPr lang="en-GB" sz="1200" dirty="0">
                  <a:latin typeface="+mn-lt"/>
                </a:rPr>
                <a:t>1” diam.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77405" y="3150507"/>
              <a:ext cx="7136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+mn-lt"/>
                </a:rPr>
                <a:t>2” diam.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72000" y="3933056"/>
              <a:ext cx="14330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+mn-lt"/>
                </a:rPr>
                <a:t>Flexible bellows and flange size adapter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200000">
              <a:off x="2262203" y="3184056"/>
              <a:ext cx="1977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>
                  <a:latin typeface="+mn-lt"/>
                </a:rPr>
                <a:t>FFA </a:t>
              </a:r>
              <a:r>
                <a:rPr lang="en-GB" sz="1200" dirty="0">
                  <a:latin typeface="+mn-lt"/>
                </a:rPr>
                <a:t>pipe through magnets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200000">
              <a:off x="2756508" y="2428946"/>
              <a:ext cx="988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+mn-lt"/>
                </a:rPr>
                <a:t>Fixed table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200000">
              <a:off x="2513539" y="2713134"/>
              <a:ext cx="14745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+mn-lt"/>
                </a:rPr>
                <a:t>Movable table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9933" y="3318733"/>
              <a:ext cx="1057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+mn-lt"/>
                </a:rPr>
                <a:t>Beam </a:t>
              </a:r>
              <a:r>
                <a:rPr lang="en-GB" sz="1200">
                  <a:latin typeface="+mn-lt"/>
                </a:rPr>
                <a:t>screen (FFA) </a:t>
              </a:r>
              <a:r>
                <a:rPr lang="en-GB" sz="1200" dirty="0">
                  <a:latin typeface="+mn-lt"/>
                </a:rPr>
                <a:t>and camera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13908" y="2069042"/>
              <a:ext cx="848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+mn-lt"/>
                </a:rPr>
                <a:t>Beam stop</a:t>
              </a:r>
            </a:p>
          </p:txBody>
        </p:sp>
        <p:sp>
          <p:nvSpPr>
            <p:cNvPr id="28" name="Double Wave 27"/>
            <p:cNvSpPr/>
            <p:nvPr/>
          </p:nvSpPr>
          <p:spPr>
            <a:xfrm rot="6600000">
              <a:off x="4158429" y="2867112"/>
              <a:ext cx="235293" cy="145493"/>
            </a:xfrm>
            <a:prstGeom prst="doubleWave">
              <a:avLst>
                <a:gd name="adj1" fmla="val 12500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Double Wave 28"/>
            <p:cNvSpPr/>
            <p:nvPr/>
          </p:nvSpPr>
          <p:spPr>
            <a:xfrm rot="6600000">
              <a:off x="2338636" y="3425994"/>
              <a:ext cx="235293" cy="145493"/>
            </a:xfrm>
            <a:prstGeom prst="doubleWave">
              <a:avLst>
                <a:gd name="adj1" fmla="val 12500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95568" y="2342761"/>
              <a:ext cx="1628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+mn-lt"/>
                </a:rPr>
                <a:t>Injection X position and angle  adjustment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441760" y="2482276"/>
              <a:ext cx="1134798" cy="298652"/>
              <a:chOff x="5860251" y="3818890"/>
              <a:chExt cx="1134798" cy="298652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 flipH="1">
                <a:off x="5959598" y="3818890"/>
                <a:ext cx="93610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5860251" y="3840543"/>
                <a:ext cx="11347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latin typeface="+mn-lt"/>
                  </a:rPr>
                  <a:t>Beam direction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 rot="2400000">
              <a:off x="1622287" y="2364821"/>
              <a:ext cx="360040" cy="864096"/>
              <a:chOff x="2339752" y="4005064"/>
              <a:chExt cx="360040" cy="864096"/>
            </a:xfrm>
          </p:grpSpPr>
          <p:sp>
            <p:nvSpPr>
              <p:cNvPr id="14" name="Rectangle 13"/>
              <p:cNvSpPr/>
              <p:nvPr/>
            </p:nvSpPr>
            <p:spPr>
              <a:xfrm rot="5400000">
                <a:off x="2195736" y="4149080"/>
                <a:ext cx="648072" cy="36004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 flipV="1">
                <a:off x="2389753" y="4063314"/>
                <a:ext cx="250555" cy="25202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/>
              <p:cNvSpPr/>
              <p:nvPr/>
            </p:nvSpPr>
            <p:spPr>
              <a:xfrm>
                <a:off x="2465765" y="4581128"/>
                <a:ext cx="108013" cy="2880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8" name="Curved Connector 7"/>
            <p:cNvCxnSpPr>
              <a:stCxn id="16" idx="2"/>
            </p:cNvCxnSpPr>
            <p:nvPr/>
          </p:nvCxnSpPr>
          <p:spPr>
            <a:xfrm rot="16200000" flipH="1">
              <a:off x="1441286" y="3211142"/>
              <a:ext cx="989705" cy="823093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148064" y="3427506"/>
              <a:ext cx="0" cy="283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796136" y="3427506"/>
              <a:ext cx="0" cy="2830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889126" y="2965841"/>
              <a:ext cx="753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+mn-lt"/>
                </a:rPr>
                <a:t>Screen (POP11)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02602" y="2965841"/>
              <a:ext cx="753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+mn-lt"/>
                </a:rPr>
                <a:t>Screen (POP10)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6516216" y="3432310"/>
              <a:ext cx="446002" cy="283992"/>
              <a:chOff x="6263412" y="3432310"/>
              <a:chExt cx="446002" cy="283992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6263412" y="3433290"/>
                <a:ext cx="101403" cy="28301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417745" y="3432310"/>
                <a:ext cx="137659" cy="28301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608011" y="3433290"/>
                <a:ext cx="101403" cy="28301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6429047" y="3147284"/>
              <a:ext cx="6206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+mn-lt"/>
                </a:rPr>
                <a:t>Triplet</a:t>
              </a: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7668344" y="3400403"/>
              <a:ext cx="135834" cy="347806"/>
              <a:chOff x="7015296" y="3400403"/>
              <a:chExt cx="135834" cy="347806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7015296" y="3400403"/>
                <a:ext cx="135834" cy="6381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015296" y="3684395"/>
                <a:ext cx="135834" cy="6381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236366" y="3399913"/>
              <a:ext cx="135834" cy="347806"/>
              <a:chOff x="7015296" y="3400403"/>
              <a:chExt cx="135834" cy="347806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7015296" y="3400403"/>
                <a:ext cx="135834" cy="6381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015296" y="3684395"/>
                <a:ext cx="135834" cy="63814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5995299" y="3756260"/>
              <a:ext cx="753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latin typeface="+mn-lt"/>
                </a:rPr>
                <a:t>Steerer</a:t>
              </a:r>
              <a:r>
                <a:rPr lang="en-GB" sz="1200" dirty="0">
                  <a:latin typeface="+mn-lt"/>
                </a:rPr>
                <a:t> (GT7)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452320" y="3756260"/>
              <a:ext cx="753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latin typeface="+mn-lt"/>
                </a:rPr>
                <a:t>Steerer</a:t>
              </a:r>
              <a:r>
                <a:rPr lang="en-GB" sz="1200" dirty="0">
                  <a:latin typeface="+mn-lt"/>
                </a:rPr>
                <a:t> (GT3)</a:t>
              </a:r>
            </a:p>
          </p:txBody>
        </p:sp>
      </p:grpSp>
      <p:sp>
        <p:nvSpPr>
          <p:cNvPr id="65" name="Content Placeholder 2"/>
          <p:cNvSpPr txBox="1">
            <a:spLocks/>
          </p:cNvSpPr>
          <p:nvPr/>
        </p:nvSpPr>
        <p:spPr bwMode="auto">
          <a:xfrm>
            <a:off x="457200" y="4149080"/>
            <a:ext cx="822960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For each energy, do 2D </a:t>
            </a:r>
            <a:r>
              <a:rPr lang="en-GB" dirty="0" err="1"/>
              <a:t>steerer</a:t>
            </a:r>
            <a:r>
              <a:rPr lang="en-GB" dirty="0"/>
              <a:t> current scans</a:t>
            </a:r>
          </a:p>
          <a:p>
            <a:pPr lvl="1"/>
            <a:r>
              <a:rPr lang="en-GB" dirty="0"/>
              <a:t>GT3X, GT7X (</a:t>
            </a:r>
            <a:r>
              <a:rPr lang="en-GB" dirty="0" err="1"/>
              <a:t>x,x</a:t>
            </a:r>
            <a:r>
              <a:rPr lang="en-GB" dirty="0"/>
              <a:t>’)</a:t>
            </a:r>
          </a:p>
          <a:p>
            <a:pPr lvl="1"/>
            <a:r>
              <a:rPr lang="en-GB" dirty="0"/>
              <a:t>GT3Y, GT7Y (</a:t>
            </a:r>
            <a:r>
              <a:rPr lang="en-GB" dirty="0" err="1"/>
              <a:t>y,y</a:t>
            </a:r>
            <a:r>
              <a:rPr lang="en-GB" dirty="0"/>
              <a:t>’)</a:t>
            </a:r>
          </a:p>
          <a:p>
            <a:pPr lvl="1"/>
            <a:r>
              <a:rPr lang="en-GB" dirty="0"/>
              <a:t>GT7X, GT7Y (</a:t>
            </a:r>
            <a:r>
              <a:rPr lang="en-GB" dirty="0" err="1"/>
              <a:t>x,y</a:t>
            </a:r>
            <a:r>
              <a:rPr lang="en-GB" dirty="0"/>
              <a:t>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158409" y="5733256"/>
            <a:ext cx="23853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Plus four larger-range 1D scans and a quad scan of the triplet</a:t>
            </a:r>
          </a:p>
        </p:txBody>
      </p:sp>
    </p:spTree>
    <p:extLst>
      <p:ext uri="{BB962C8B-B14F-4D97-AF65-F5344CB8AC3E}">
        <p14:creationId xmlns:p14="http://schemas.microsoft.com/office/powerpoint/2010/main" val="3654377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X,Y Scan at 70MeV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20" y="1412776"/>
            <a:ext cx="5056561" cy="56886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236296" y="1268760"/>
            <a:ext cx="107112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Jun 20,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6297" y="2132856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Tracking model:</a:t>
            </a:r>
          </a:p>
          <a:p>
            <a:r>
              <a:rPr lang="en-GB" dirty="0" err="1"/>
              <a:t>Q</a:t>
            </a:r>
            <a:r>
              <a:rPr lang="en-GB" baseline="-25000" dirty="0" err="1"/>
              <a:t>x</a:t>
            </a:r>
            <a:r>
              <a:rPr lang="en-GB" dirty="0"/>
              <a:t> = 0.098</a:t>
            </a:r>
          </a:p>
          <a:p>
            <a:r>
              <a:rPr lang="en-GB" dirty="0" err="1"/>
              <a:t>Q</a:t>
            </a:r>
            <a:r>
              <a:rPr lang="en-GB" baseline="-25000" dirty="0" err="1"/>
              <a:t>y</a:t>
            </a:r>
            <a:r>
              <a:rPr lang="en-GB" dirty="0"/>
              <a:t> = 0.029</a:t>
            </a:r>
          </a:p>
          <a:p>
            <a:endParaRPr lang="en-GB" dirty="0"/>
          </a:p>
          <a:p>
            <a:r>
              <a:rPr lang="en-GB" dirty="0"/>
              <a:t>6Q</a:t>
            </a:r>
            <a:r>
              <a:rPr lang="en-GB" baseline="-25000" dirty="0"/>
              <a:t>x</a:t>
            </a:r>
            <a:r>
              <a:rPr lang="en-GB" dirty="0"/>
              <a:t> = 0.587</a:t>
            </a:r>
          </a:p>
          <a:p>
            <a:r>
              <a:rPr lang="en-GB" dirty="0"/>
              <a:t>6Q</a:t>
            </a:r>
            <a:r>
              <a:rPr lang="en-GB" baseline="-25000" dirty="0"/>
              <a:t>y</a:t>
            </a:r>
            <a:r>
              <a:rPr lang="en-GB" dirty="0"/>
              <a:t> = 0.175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96" y="2132856"/>
            <a:ext cx="1800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FFA </a:t>
            </a:r>
            <a:r>
              <a:rPr lang="en-GB" dirty="0"/>
              <a:t>was aligned for 72MeV </a:t>
            </a:r>
            <a:r>
              <a:rPr lang="en-GB" dirty="0" err="1"/>
              <a:t>k.e</a:t>
            </a:r>
            <a:r>
              <a:rPr lang="en-GB" dirty="0"/>
              <a:t>. but ATF could only do 70.489MeV</a:t>
            </a:r>
          </a:p>
          <a:p>
            <a:endParaRPr lang="en-GB" dirty="0"/>
          </a:p>
          <a:p>
            <a:r>
              <a:rPr lang="en-GB" dirty="0"/>
              <a:t>Accepted results taking energy error into account in tracking (hence rightward shift)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51720" y="1414135"/>
            <a:ext cx="3448000" cy="2312189"/>
            <a:chOff x="2051720" y="1414135"/>
            <a:chExt cx="3448000" cy="2312189"/>
          </a:xfrm>
        </p:grpSpPr>
        <p:sp>
          <p:nvSpPr>
            <p:cNvPr id="14" name="TextBox 13"/>
            <p:cNvSpPr txBox="1"/>
            <p:nvPr/>
          </p:nvSpPr>
          <p:spPr>
            <a:xfrm>
              <a:off x="205172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POP10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POP11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51720" y="3356992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FFA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834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X,Y Scan at 24MeV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20" y="1412776"/>
            <a:ext cx="5056561" cy="56886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236296" y="1268760"/>
            <a:ext cx="107112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Jun 23,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6297" y="2132856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Tracking model:</a:t>
            </a:r>
          </a:p>
          <a:p>
            <a:r>
              <a:rPr lang="en-GB" dirty="0" err="1"/>
              <a:t>Q</a:t>
            </a:r>
            <a:r>
              <a:rPr lang="en-GB" baseline="-25000" dirty="0" err="1"/>
              <a:t>x</a:t>
            </a:r>
            <a:r>
              <a:rPr lang="en-GB" dirty="0"/>
              <a:t> = 0.271</a:t>
            </a:r>
          </a:p>
          <a:p>
            <a:r>
              <a:rPr lang="en-GB" dirty="0" err="1"/>
              <a:t>Q</a:t>
            </a:r>
            <a:r>
              <a:rPr lang="en-GB" baseline="-25000" dirty="0" err="1"/>
              <a:t>y</a:t>
            </a:r>
            <a:r>
              <a:rPr lang="en-GB" dirty="0"/>
              <a:t> = 0.212</a:t>
            </a:r>
          </a:p>
          <a:p>
            <a:endParaRPr lang="en-GB" dirty="0"/>
          </a:p>
          <a:p>
            <a:r>
              <a:rPr lang="en-GB" dirty="0"/>
              <a:t>6Q</a:t>
            </a:r>
            <a:r>
              <a:rPr lang="en-GB" baseline="-25000" dirty="0"/>
              <a:t>x</a:t>
            </a:r>
            <a:r>
              <a:rPr lang="en-GB" dirty="0"/>
              <a:t> = 1.629</a:t>
            </a:r>
          </a:p>
          <a:p>
            <a:r>
              <a:rPr lang="en-GB" dirty="0"/>
              <a:t>6Q</a:t>
            </a:r>
            <a:r>
              <a:rPr lang="en-GB" baseline="-25000" dirty="0"/>
              <a:t>y</a:t>
            </a:r>
            <a:r>
              <a:rPr lang="en-GB" dirty="0"/>
              <a:t> = 1.274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96" y="2132856"/>
            <a:ext cx="1800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At 24MeV and below, the ATF beam becomes much larger due to deceleration in second </a:t>
            </a:r>
            <a:r>
              <a:rPr lang="en-GB" dirty="0" err="1"/>
              <a:t>linac</a:t>
            </a:r>
            <a:r>
              <a:rPr lang="en-GB" dirty="0"/>
              <a:t> section</a:t>
            </a:r>
          </a:p>
          <a:p>
            <a:endParaRPr lang="en-GB" dirty="0"/>
          </a:p>
          <a:p>
            <a:r>
              <a:rPr lang="en-GB" dirty="0"/>
              <a:t>Horizontal scraping on the vacuum pipe is visible on both sides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51720" y="1414135"/>
            <a:ext cx="3448000" cy="2312189"/>
            <a:chOff x="2051720" y="1414135"/>
            <a:chExt cx="3448000" cy="2312189"/>
          </a:xfrm>
        </p:grpSpPr>
        <p:sp>
          <p:nvSpPr>
            <p:cNvPr id="14" name="TextBox 13"/>
            <p:cNvSpPr txBox="1"/>
            <p:nvPr/>
          </p:nvSpPr>
          <p:spPr>
            <a:xfrm>
              <a:off x="205172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POP10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POP11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51720" y="3356992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FFA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834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Aligned at 18MeV: Extreme Angle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107112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Jun 28, 2017</a:t>
            </a:r>
          </a:p>
        </p:txBody>
      </p:sp>
    </p:spTree>
    <p:extLst>
      <p:ext uri="{BB962C8B-B14F-4D97-AF65-F5344CB8AC3E}">
        <p14:creationId xmlns:p14="http://schemas.microsoft.com/office/powerpoint/2010/main" val="3189906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Aligned at 18MeV: Kinked Bellows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236296" y="1268760"/>
            <a:ext cx="107112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Jun 28, 2017</a:t>
            </a:r>
          </a:p>
        </p:txBody>
      </p:sp>
    </p:spTree>
    <p:extLst>
      <p:ext uri="{BB962C8B-B14F-4D97-AF65-F5344CB8AC3E}">
        <p14:creationId xmlns:p14="http://schemas.microsoft.com/office/powerpoint/2010/main" val="1178957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X,Y Scan at 18MeV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20" y="1412776"/>
            <a:ext cx="5056561" cy="56886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236296" y="1268760"/>
            <a:ext cx="93487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Jul 3,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6297" y="2132856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Tracking model:</a:t>
            </a:r>
          </a:p>
          <a:p>
            <a:r>
              <a:rPr lang="en-GB" dirty="0" err="1"/>
              <a:t>Q</a:t>
            </a:r>
            <a:r>
              <a:rPr lang="en-GB" baseline="-25000" dirty="0" err="1"/>
              <a:t>x</a:t>
            </a:r>
            <a:r>
              <a:rPr lang="en-GB" dirty="0"/>
              <a:t> = 0.411</a:t>
            </a:r>
          </a:p>
          <a:p>
            <a:r>
              <a:rPr lang="en-GB" dirty="0" err="1"/>
              <a:t>Q</a:t>
            </a:r>
            <a:r>
              <a:rPr lang="en-GB" baseline="-25000" dirty="0" err="1"/>
              <a:t>y</a:t>
            </a:r>
            <a:r>
              <a:rPr lang="en-GB" dirty="0"/>
              <a:t> = 0.312</a:t>
            </a:r>
          </a:p>
          <a:p>
            <a:endParaRPr lang="en-GB" dirty="0"/>
          </a:p>
          <a:p>
            <a:r>
              <a:rPr lang="en-GB" dirty="0"/>
              <a:t>6Q</a:t>
            </a:r>
            <a:r>
              <a:rPr lang="en-GB" baseline="-25000" dirty="0"/>
              <a:t>x</a:t>
            </a:r>
            <a:r>
              <a:rPr lang="en-GB" dirty="0"/>
              <a:t> = 2.463</a:t>
            </a:r>
          </a:p>
          <a:p>
            <a:r>
              <a:rPr lang="en-GB" dirty="0"/>
              <a:t>6Q</a:t>
            </a:r>
            <a:r>
              <a:rPr lang="en-GB" baseline="-25000" dirty="0"/>
              <a:t>y</a:t>
            </a:r>
            <a:r>
              <a:rPr lang="en-GB" dirty="0"/>
              <a:t> = 1.871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96" y="2132856"/>
            <a:ext cx="1800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Beam got through once again showing X scraping on both sides, but with different vertical phase advance</a:t>
            </a:r>
          </a:p>
          <a:p>
            <a:endParaRPr lang="en-GB" dirty="0"/>
          </a:p>
          <a:p>
            <a:r>
              <a:rPr lang="en-GB" dirty="0"/>
              <a:t>Experiment complete!</a:t>
            </a:r>
          </a:p>
          <a:p>
            <a:endParaRPr lang="en-GB" dirty="0"/>
          </a:p>
          <a:p>
            <a:r>
              <a:rPr lang="en-GB" dirty="0"/>
              <a:t>Uninstalled by end of July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51720" y="1414135"/>
            <a:ext cx="3448000" cy="2312189"/>
            <a:chOff x="2051720" y="1414135"/>
            <a:chExt cx="3448000" cy="2312189"/>
          </a:xfrm>
        </p:grpSpPr>
        <p:sp>
          <p:nvSpPr>
            <p:cNvPr id="14" name="TextBox 13"/>
            <p:cNvSpPr txBox="1"/>
            <p:nvPr/>
          </p:nvSpPr>
          <p:spPr>
            <a:xfrm>
              <a:off x="205172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POP10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0" y="1414135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POP11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51720" y="3356992"/>
              <a:ext cx="927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FFA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834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(Almost) all the Data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329183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September 8,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51520" y="5229200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Quad scan is not on this plot</a:t>
            </a:r>
          </a:p>
          <a:p>
            <a:endParaRPr lang="en-GB" dirty="0"/>
          </a:p>
          <a:p>
            <a:r>
              <a:rPr lang="en-GB" dirty="0"/>
              <a:t>Torrent of the results is available at </a:t>
            </a:r>
            <a:r>
              <a:rPr lang="en-GB" dirty="0">
                <a:hlinkClick r:id="rId3"/>
              </a:rPr>
              <a:t>http://stephenbrooks.org/ap</a:t>
            </a:r>
            <a:r>
              <a:rPr lang="en-GB">
                <a:hlinkClick r:id="rId3"/>
              </a:rPr>
              <a:t>/ATF-FFA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140348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(5 energies)*(8 scans)*(31–121 points)*(3 screens)*(3–5 pulses) = 25113 images</a:t>
            </a:r>
          </a:p>
        </p:txBody>
      </p:sp>
    </p:spTree>
    <p:extLst>
      <p:ext uri="{BB962C8B-B14F-4D97-AF65-F5344CB8AC3E}">
        <p14:creationId xmlns:p14="http://schemas.microsoft.com/office/powerpoint/2010/main" val="2302122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Energies Phase Advance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345"/>
            <a:ext cx="9144000" cy="482767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5974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2"/>
            <a:ext cx="9144522" cy="685839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9953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54MeV Results vs. Raw Tracking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0092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Input Camera Roll Angle Correction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Looks better, has some offset.</a:t>
            </a:r>
          </a:p>
        </p:txBody>
      </p:sp>
    </p:spTree>
    <p:extLst>
      <p:ext uri="{BB962C8B-B14F-4D97-AF65-F5344CB8AC3E}">
        <p14:creationId xmlns:p14="http://schemas.microsoft.com/office/powerpoint/2010/main" val="35952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Tracking of (</a:t>
            </a:r>
            <a:r>
              <a:rPr lang="en-GB" dirty="0" err="1"/>
              <a:t>x,x</a:t>
            </a:r>
            <a:r>
              <a:rPr lang="en-GB" dirty="0"/>
              <a:t>’) Offsets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Trajectories have been magnified transversely by 16x for visibility</a:t>
            </a:r>
          </a:p>
        </p:txBody>
      </p:sp>
      <p:pic>
        <p:nvPicPr>
          <p:cNvPr id="9" name="Content Placeholder 6" descr="D:\sbrooks\report\Proposals\2016-ATF_FFAG\ATF-FFAG_Cell_1mm_d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" y="3212976"/>
            <a:ext cx="4572000" cy="29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sbrooks\report\Proposals\2016-ATF_FFAG\ATF-FFAG_Cell_10mrad_d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35" y="3212976"/>
            <a:ext cx="4601552" cy="2974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699792" y="3356992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x</a:t>
            </a:r>
            <a:r>
              <a:rPr lang="en-GB" baseline="-25000" dirty="0" err="1">
                <a:solidFill>
                  <a:schemeClr val="bg1"/>
                </a:solidFill>
              </a:rPr>
              <a:t>in</a:t>
            </a:r>
            <a:r>
              <a:rPr lang="en-GB" dirty="0">
                <a:solidFill>
                  <a:schemeClr val="bg1"/>
                </a:solidFill>
              </a:rPr>
              <a:t> ±1mm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80312" y="3356992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x’</a:t>
            </a:r>
            <a:r>
              <a:rPr lang="en-GB" baseline="-25000" dirty="0" err="1">
                <a:solidFill>
                  <a:schemeClr val="bg1"/>
                </a:solidFill>
              </a:rPr>
              <a:t>in</a:t>
            </a:r>
            <a:r>
              <a:rPr lang="en-GB" dirty="0">
                <a:solidFill>
                  <a:schemeClr val="bg1"/>
                </a:solidFill>
              </a:rPr>
              <a:t> ±10mrad</a:t>
            </a:r>
          </a:p>
        </p:txBody>
      </p:sp>
    </p:spTree>
    <p:extLst>
      <p:ext uri="{BB962C8B-B14F-4D97-AF65-F5344CB8AC3E}">
        <p14:creationId xmlns:p14="http://schemas.microsoft.com/office/powerpoint/2010/main" val="2124982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Fitting X,Y Offset at Output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Required shift:</a:t>
            </a:r>
          </a:p>
          <a:p>
            <a:r>
              <a:rPr lang="en-GB" dirty="0">
                <a:solidFill>
                  <a:schemeClr val="bg1"/>
                </a:solidFill>
              </a:rPr>
              <a:t>(1.84,0.38)mm</a:t>
            </a:r>
          </a:p>
        </p:txBody>
      </p:sp>
    </p:spTree>
    <p:extLst>
      <p:ext uri="{BB962C8B-B14F-4D97-AF65-F5344CB8AC3E}">
        <p14:creationId xmlns:p14="http://schemas.microsoft.com/office/powerpoint/2010/main" val="2976186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Transfer Matrix XX Element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157400"/>
            <a:ext cx="7200000" cy="522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82912" y="5172432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“Measurement” is just taking the difference of a pair of centroids in the good area of the scan</a:t>
            </a:r>
          </a:p>
        </p:txBody>
      </p:sp>
    </p:spTree>
    <p:extLst>
      <p:ext uri="{BB962C8B-B14F-4D97-AF65-F5344CB8AC3E}">
        <p14:creationId xmlns:p14="http://schemas.microsoft.com/office/powerpoint/2010/main" val="3913876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Transfer Matrix YY Element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157400"/>
            <a:ext cx="7200000" cy="522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973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Source Code, Open Data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04" y="1430288"/>
            <a:ext cx="47371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339141"/>
              </p:ext>
            </p:extLst>
          </p:nvPr>
        </p:nvGraphicFramePr>
        <p:xfrm>
          <a:off x="1446250" y="1700808"/>
          <a:ext cx="8509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" name="Packager Shell Object" showAsIcon="1" r:id="rId4" imgW="850680" imgH="863640" progId="Package">
                  <p:embed/>
                </p:oleObj>
              </mc:Choice>
              <mc:Fallback>
                <p:oleObj name="Packager Shell Object" showAsIcon="1" r:id="rId4" imgW="85068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6250" y="1700808"/>
                        <a:ext cx="8509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779042"/>
              </p:ext>
            </p:extLst>
          </p:nvPr>
        </p:nvGraphicFramePr>
        <p:xfrm>
          <a:off x="1395450" y="2996952"/>
          <a:ext cx="9525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2" name="Packager Shell Object" showAsIcon="1" r:id="rId6" imgW="952560" imgH="863640" progId="Package">
                  <p:embed/>
                </p:oleObj>
              </mc:Choice>
              <mc:Fallback>
                <p:oleObj name="Packager Shell Object" showAsIcon="1" r:id="rId6" imgW="95256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95450" y="2996952"/>
                        <a:ext cx="9525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7544" y="4244895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Torrent of the results is available at </a:t>
            </a:r>
            <a:r>
              <a:rPr lang="en-GB" dirty="0">
                <a:hlinkClick r:id="rId8"/>
              </a:rPr>
              <a:t>http://stephenbrooks.org/ap</a:t>
            </a:r>
            <a:r>
              <a:rPr lang="en-GB">
                <a:hlinkClick r:id="rId8"/>
              </a:rPr>
              <a:t>/ATF-FFA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472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&amp; Future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en-GB" dirty="0"/>
              <a:t>Beam has turned a nontrivial angle (40°) in six cells of a </a:t>
            </a:r>
            <a:r>
              <a:rPr lang="en-GB"/>
              <a:t>non-scaling FFA</a:t>
            </a:r>
            <a:endParaRPr lang="en-GB" dirty="0"/>
          </a:p>
          <a:p>
            <a:pPr lvl="1"/>
            <a:r>
              <a:rPr lang="en-GB" dirty="0"/>
              <a:t>Over a 3.8x momentum range </a:t>
            </a:r>
            <a:r>
              <a:rPr lang="en-GB"/>
              <a:t>(NS-FFA </a:t>
            </a:r>
            <a:r>
              <a:rPr lang="en-GB" dirty="0"/>
              <a:t>record)</a:t>
            </a:r>
          </a:p>
          <a:p>
            <a:pPr lvl="1"/>
            <a:r>
              <a:rPr lang="en-GB" dirty="0"/>
              <a:t>At an energy of up to 70MeV </a:t>
            </a:r>
            <a:r>
              <a:rPr lang="en-GB"/>
              <a:t>(NS-FFA </a:t>
            </a:r>
            <a:r>
              <a:rPr lang="en-GB" dirty="0"/>
              <a:t>record)</a:t>
            </a:r>
          </a:p>
          <a:p>
            <a:pPr lvl="1"/>
            <a:r>
              <a:rPr lang="en-GB" dirty="0"/>
              <a:t>Using compact permanent magnet technology</a:t>
            </a:r>
          </a:p>
          <a:p>
            <a:r>
              <a:rPr lang="en-GB" dirty="0"/>
              <a:t>No highly nonlinear aberrations seen</a:t>
            </a:r>
          </a:p>
          <a:p>
            <a:pPr lvl="1"/>
            <a:r>
              <a:rPr lang="en-GB" dirty="0"/>
              <a:t>More data processing needed to get good fit to tracking at lower energies</a:t>
            </a:r>
          </a:p>
          <a:p>
            <a:r>
              <a:rPr lang="en-GB" dirty="0"/>
              <a:t>Demonstrates technology for CBETA and more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204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CBETA Magnet Production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/>
              <a:t>and non-scaling FFA proliferation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5633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89AA-FD0F-405B-BCFB-9F8D3B5BC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908720"/>
            <a:ext cx="2667000" cy="1143000"/>
          </a:xfrm>
        </p:spPr>
        <p:txBody>
          <a:bodyPr/>
          <a:lstStyle/>
          <a:p>
            <a:r>
              <a:rPr lang="en-GB"/>
              <a:t>What is CBETA?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E361B-9BB3-4ED3-9CD3-A0B8DD186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59577"/>
            <a:ext cx="8229600" cy="3493759"/>
          </a:xfrm>
        </p:spPr>
        <p:txBody>
          <a:bodyPr/>
          <a:lstStyle/>
          <a:p>
            <a:r>
              <a:rPr lang="en-GB"/>
              <a:t>It’s a non-scaling (linear field) FFA</a:t>
            </a:r>
          </a:p>
          <a:p>
            <a:r>
              <a:rPr lang="en-GB"/>
              <a:t>It’s an energy-recovery linac (ERL)</a:t>
            </a:r>
          </a:p>
          <a:p>
            <a:r>
              <a:rPr lang="en-GB"/>
              <a:t>It’s both at the same time</a:t>
            </a:r>
          </a:p>
          <a:p>
            <a:pPr lvl="1"/>
            <a:r>
              <a:rPr lang="en-GB"/>
              <a:t>EMMA was an FFA ring with ERL injector (ALICE)</a:t>
            </a:r>
          </a:p>
          <a:p>
            <a:pPr lvl="1"/>
            <a:r>
              <a:rPr lang="en-GB"/>
              <a:t>CBETA is a racetrack FFA with linac inside it</a:t>
            </a:r>
          </a:p>
          <a:p>
            <a:r>
              <a:rPr lang="en-GB"/>
              <a:t>Dejan has probably explained this already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4BB5B-F6ED-452B-9DFF-52CB35F0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4BD95-BA5A-437E-A486-518C859D0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A8094-9220-4E14-972B-4F17855E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543D8-B6B2-4A3B-9D1C-D6F1397A81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35130"/>
            <a:ext cx="6160360" cy="27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056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EMMA/ATF/CBETA Comparison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506944"/>
          <a:ext cx="8229600" cy="465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63430234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138788375"/>
                    </a:ext>
                  </a:extLst>
                </a:gridCol>
                <a:gridCol w="946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Parameter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EMMA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ATF-FFA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CBETA girder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CBETA </a:t>
                      </a:r>
                      <a:r>
                        <a:rPr lang="en-GB" sz="1100"/>
                        <a:t>(future)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10.0–20.0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18.0–70.5</a:t>
                      </a:r>
                      <a:endParaRPr lang="en-GB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37.5–58.5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41.5–149.5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MeV k.e.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Momentum</a:t>
                      </a:r>
                      <a:r>
                        <a:rPr lang="en-GB" sz="1600" baseline="0" dirty="0"/>
                        <a:t> ratio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1.953</a:t>
                      </a:r>
                      <a:endParaRPr lang="en-GB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3.837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1.553</a:t>
                      </a:r>
                      <a:endParaRPr lang="en-GB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3.572</a:t>
                      </a:r>
                      <a:endParaRPr lang="en-GB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Radius of curvature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2.63720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2.01367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5.08787</a:t>
                      </a:r>
                      <a:endParaRPr lang="en-GB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5.08787–∞</a:t>
                      </a:r>
                      <a:endParaRPr lang="en-GB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Effective avg. dipole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0.02594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0.11761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(0.09834)</a:t>
                      </a:r>
                      <a:endParaRPr lang="en-GB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0.09834</a:t>
                      </a:r>
                      <a:endParaRPr lang="en-GB" sz="16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Total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360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20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280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degrees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Operation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Storage</a:t>
                      </a:r>
                      <a:r>
                        <a:rPr lang="en-GB" sz="1600" baseline="0" dirty="0"/>
                        <a:t> ring</a:t>
                      </a:r>
                      <a:endParaRPr lang="en-GB" sz="1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Transfer</a:t>
                      </a:r>
                      <a:r>
                        <a:rPr lang="en-GB" sz="1600" baseline="0" dirty="0"/>
                        <a:t> line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Transfer</a:t>
                      </a:r>
                      <a:r>
                        <a:rPr lang="en-GB" sz="1600" baseline="0"/>
                        <a:t> line</a:t>
                      </a:r>
                      <a:endParaRPr lang="en-GB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ERL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Acceleration</a:t>
                      </a:r>
                      <a:r>
                        <a:rPr lang="en-GB" sz="1600" baseline="0" dirty="0"/>
                        <a:t>?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Yes</a:t>
                      </a:r>
                      <a:r>
                        <a:rPr lang="en-GB" sz="1600" baseline="0" dirty="0"/>
                        <a:t> (lots!)</a:t>
                      </a:r>
                      <a:endParaRPr lang="en-GB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Yes (linac)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Lattice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Doublet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aseline="0"/>
                        <a:t>Close </a:t>
                      </a:r>
                      <a:r>
                        <a:rPr lang="en-GB" sz="1600" baseline="0" dirty="0"/>
                        <a:t>to FODO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Doublet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Doublet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Cell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0.394524</a:t>
                      </a:r>
                      <a:endParaRPr lang="en-GB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0.234301</a:t>
                      </a:r>
                      <a:endParaRPr lang="en-GB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>
                          <a:effectLst/>
                          <a:latin typeface="+mn-lt"/>
                          <a:ea typeface="Calibri"/>
                          <a:cs typeface="Times New Roman"/>
                        </a:rPr>
                        <a:t>0.444</a:t>
                      </a:r>
                      <a:endParaRPr lang="en-GB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>
                          <a:effectLst/>
                          <a:latin typeface="+mn-lt"/>
                          <a:ea typeface="Calibri"/>
                          <a:cs typeface="Times New Roman"/>
                        </a:rPr>
                        <a:t>0.444</a:t>
                      </a:r>
                      <a:endParaRPr lang="en-GB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Cells per 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54 </a:t>
                      </a:r>
                      <a:r>
                        <a:rPr lang="en-GB" sz="1600"/>
                        <a:t>(extrapolated)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72 (extrapolated)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107.5 (racetrack)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Length built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16.57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1.40581</a:t>
                      </a:r>
                      <a:endParaRPr lang="en-GB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>
                          <a:effectLst/>
                          <a:latin typeface="+mn-lt"/>
                          <a:ea typeface="Calibri"/>
                          <a:cs typeface="Times New Roman"/>
                        </a:rPr>
                        <a:t>1.776</a:t>
                      </a:r>
                      <a:endParaRPr lang="en-GB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>
                          <a:effectLst/>
                          <a:latin typeface="+mn-lt"/>
                          <a:ea typeface="Calibri"/>
                          <a:cs typeface="Times New Roman"/>
                        </a:rPr>
                        <a:t>47.73</a:t>
                      </a:r>
                      <a:endParaRPr lang="en-GB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804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F3C26-EDB6-4614-9FD9-4302979D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Timeline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BD04A-08A2-4637-8F41-D74FC320A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Summer 2017: ATF-FFA girder with beam at BNL, 3.8x momentum range </a:t>
            </a:r>
            <a:r>
              <a:rPr lang="en-GB">
                <a:solidFill>
                  <a:schemeClr val="bg1">
                    <a:lumMod val="75000"/>
                  </a:schemeClr>
                </a:solidFill>
              </a:rPr>
              <a:t>(my FFA’17 talk)</a:t>
            </a:r>
          </a:p>
          <a:p>
            <a:pPr lvl="1"/>
            <a:r>
              <a:rPr lang="en-GB"/>
              <a:t>12 permanent magnets</a:t>
            </a:r>
          </a:p>
          <a:p>
            <a:r>
              <a:rPr lang="en-GB"/>
              <a:t>May 2018: CBETA girder beam test at Cornell</a:t>
            </a:r>
          </a:p>
          <a:p>
            <a:r>
              <a:rPr lang="en-GB"/>
              <a:t>Nov 2018: CBETA magnet+girder production complete</a:t>
            </a:r>
          </a:p>
          <a:p>
            <a:pPr lvl="1"/>
            <a:r>
              <a:rPr lang="en-GB">
                <a:sym typeface="Wingdings" panose="05000000000000000000" pitchFamily="2" charset="2"/>
              </a:rPr>
              <a:t>216 permanent magnets</a:t>
            </a:r>
            <a:endParaRPr lang="en-US"/>
          </a:p>
          <a:p>
            <a:r>
              <a:rPr lang="en-GB"/>
              <a:t>March 2019: CBETA commissioning starts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D5F96-A9E1-42EF-8EFE-B83807980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4A901-3ECF-497B-9E94-FA43ACB29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F1875-A123-4FC2-9F57-18BAF209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76677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B3251-2655-4109-957F-3002E9BC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CB6E0-5490-48A7-8BAC-CE3D9344F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B49D9-EC47-4A6D-A50E-F140BBD54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80BBE37-CACC-4A3B-A306-C9DD22BC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1335D38-A924-497B-A510-395CC2091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4" y="-3797"/>
            <a:ext cx="8636893" cy="686179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6B61DD-0573-4D84-A6C0-08EED6F65E08}"/>
              </a:ext>
            </a:extLst>
          </p:cNvPr>
          <p:cNvSpPr txBox="1"/>
          <p:nvPr/>
        </p:nvSpPr>
        <p:spPr>
          <a:xfrm>
            <a:off x="457200" y="5758160"/>
            <a:ext cx="252028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GB"/>
              <a:t>CBETA first splitter line and first FFA girder at Cornell (May 2018)</a:t>
            </a:r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A77D4DD-A334-4078-A8D8-22927D75A8ED}"/>
              </a:ext>
            </a:extLst>
          </p:cNvPr>
          <p:cNvCxnSpPr>
            <a:cxnSpLocks/>
          </p:cNvCxnSpPr>
          <p:nvPr/>
        </p:nvCxnSpPr>
        <p:spPr>
          <a:xfrm>
            <a:off x="2771800" y="822206"/>
            <a:ext cx="1009092" cy="1852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0D8A30A-524B-4536-BA8B-E443DBE3E1C0}"/>
              </a:ext>
            </a:extLst>
          </p:cNvPr>
          <p:cNvSpPr txBox="1"/>
          <p:nvPr/>
        </p:nvSpPr>
        <p:spPr>
          <a:xfrm>
            <a:off x="2698442" y="840883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FFA girder</a:t>
            </a:r>
            <a:endParaRPr lang="en-US" sz="105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50CB8-990F-4DA8-94C0-6C7C576D6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667" y="0"/>
            <a:ext cx="2023333" cy="1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19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ATF-FFA </a:t>
            </a:r>
            <a:r>
              <a:rPr lang="en-GB" dirty="0"/>
              <a:t>Beamline Parameters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0673703"/>
              </p:ext>
            </p:extLst>
          </p:nvPr>
        </p:nvGraphicFramePr>
        <p:xfrm>
          <a:off x="467544" y="1412776"/>
          <a:ext cx="8229600" cy="4619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Parameter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Value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Units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Particle species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Electron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600">
                        <a:effectLst/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Energy range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18-72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MeV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Cell Length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0.234301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Cell Angle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6.666…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degrees (54 per turn)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R = avg. radius of curvature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2.01367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Max orbit excursion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18.21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mm (from circle radius R)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Tune range per cell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Q</a:t>
                      </a:r>
                      <a:r>
                        <a:rPr lang="en-GB" sz="1600" baseline="-25000" dirty="0">
                          <a:effectLst/>
                        </a:rPr>
                        <a:t>y,72</a:t>
                      </a:r>
                      <a:r>
                        <a:rPr lang="en-GB" sz="1600" dirty="0">
                          <a:effectLst/>
                        </a:rPr>
                        <a:t> = 0.029, Q</a:t>
                      </a:r>
                      <a:r>
                        <a:rPr lang="en-GB" sz="1600" baseline="-25000" dirty="0">
                          <a:effectLst/>
                        </a:rPr>
                        <a:t>x,18</a:t>
                      </a:r>
                      <a:r>
                        <a:rPr lang="en-GB" sz="1600" dirty="0">
                          <a:effectLst/>
                        </a:rPr>
                        <a:t> = 0.411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cycles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5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Cell lattice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halfD2, QF, D1, BD, halfD2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600">
                        <a:effectLst/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Drift lengths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D1 = 57.35, D2 = 57.65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Number of cells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600">
                        <a:effectLst/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Total length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1.40581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Total angle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40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degrees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8906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849C4ED-FEB7-4978-B9C0-D1AB8FE40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Cell Tunes × 3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9B09F-C858-4817-A5E6-BB135880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6DCC3-9EEA-4205-A350-1A01B4F1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62F4F-558A-4A7E-95F8-D917DB330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F38BF1C1-5FFA-4EC4-9697-40E17BF1B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15" y="2028442"/>
            <a:ext cx="2842246" cy="16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E2BE54-CD17-45F3-BC9E-584CC17794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42" y="1729363"/>
            <a:ext cx="2842246" cy="213168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199F8F9-4374-4841-931B-927667C7B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97" y="4092004"/>
            <a:ext cx="2673407" cy="193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C1C1090-4505-48D6-BC5E-8BA38171C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001" y="4095305"/>
            <a:ext cx="2673407" cy="193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25B46D-2376-480B-A32B-B42FEB397B80}"/>
              </a:ext>
            </a:extLst>
          </p:cNvPr>
          <p:cNvSpPr txBox="1"/>
          <p:nvPr/>
        </p:nvSpPr>
        <p:spPr>
          <a:xfrm>
            <a:off x="527772" y="4334088"/>
            <a:ext cx="2596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NB: ATF-FFA’s data fit is on matrix elements not tunes (graphs on bottom row)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DAC1B7-4188-4F07-A316-B89FC9DEEE3C}"/>
              </a:ext>
            </a:extLst>
          </p:cNvPr>
          <p:cNvSpPr txBox="1"/>
          <p:nvPr/>
        </p:nvSpPr>
        <p:spPr>
          <a:xfrm>
            <a:off x="1292586" y="1628800"/>
            <a:ext cx="97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EMMA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1789A6-DA5E-48AB-9DE2-E30297609362}"/>
              </a:ext>
            </a:extLst>
          </p:cNvPr>
          <p:cNvSpPr txBox="1"/>
          <p:nvPr/>
        </p:nvSpPr>
        <p:spPr>
          <a:xfrm>
            <a:off x="3999092" y="1426498"/>
            <a:ext cx="114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ATF-FFA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FB0B8-3FA9-49F3-86EF-545AF3855092}"/>
              </a:ext>
            </a:extLst>
          </p:cNvPr>
          <p:cNvSpPr txBox="1"/>
          <p:nvPr/>
        </p:nvSpPr>
        <p:spPr>
          <a:xfrm>
            <a:off x="6610108" y="1443614"/>
            <a:ext cx="207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CBETA girder test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299D5C-1167-45D4-BF6D-BE041E202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1401" y="1795830"/>
            <a:ext cx="2732400" cy="19838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40AC1DC-5F27-4882-B37E-FF7DC510020E}"/>
              </a:ext>
            </a:extLst>
          </p:cNvPr>
          <p:cNvSpPr txBox="1"/>
          <p:nvPr/>
        </p:nvSpPr>
        <p:spPr>
          <a:xfrm>
            <a:off x="4716016" y="4100864"/>
            <a:ext cx="63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75000"/>
                  </a:schemeClr>
                </a:solidFill>
              </a:rPr>
              <a:t>data</a:t>
            </a:r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13F386-101E-4558-A6F9-C1E8D8965553}"/>
              </a:ext>
            </a:extLst>
          </p:cNvPr>
          <p:cNvSpPr txBox="1"/>
          <p:nvPr/>
        </p:nvSpPr>
        <p:spPr>
          <a:xfrm>
            <a:off x="4570422" y="1809971"/>
            <a:ext cx="92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75000"/>
                  </a:schemeClr>
                </a:solidFill>
              </a:rPr>
              <a:t>model</a:t>
            </a:r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02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E951-B34D-4122-B1D4-BB3E466B3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Girder Production Complete</a:t>
            </a:r>
            <a:br>
              <a:rPr lang="en-GB"/>
            </a:br>
            <a:r>
              <a:rPr lang="en-GB"/>
              <a:t>(Nov 2018 at BNL)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3FA0C-A92B-4BAE-B37C-E72DD060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F55D2-0A70-400D-8B42-9FFAF17A5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A5224-6CB8-4C13-94D5-87F5E96F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1F5C06E-1730-45F5-8CD2-E19A52E6E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39" y="1600200"/>
            <a:ext cx="7888723" cy="5257800"/>
          </a:xfrm>
        </p:spPr>
      </p:pic>
    </p:spTree>
    <p:extLst>
      <p:ext uri="{BB962C8B-B14F-4D97-AF65-F5344CB8AC3E}">
        <p14:creationId xmlns:p14="http://schemas.microsoft.com/office/powerpoint/2010/main" val="3635528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BC94A-1664-4E7D-ACC1-DE3CD25B3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CBETA as of Jan 1, 2019 (at Cornell)</a:t>
            </a:r>
            <a:endParaRPr lang="en-US"/>
          </a:p>
        </p:txBody>
      </p:sp>
      <p:pic>
        <p:nvPicPr>
          <p:cNvPr id="7" name="Happy_New_Years_from_CBETA">
            <a:hlinkClick r:id="" action="ppaction://media"/>
            <a:extLst>
              <a:ext uri="{FF2B5EF4-FFF2-40B4-BE49-F238E27FC236}">
                <a16:creationId xmlns:a16="http://schemas.microsoft.com/office/drawing/2014/main" id="{3D07BF7D-F24A-4BA8-99EE-52B1B89275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5412E-85A4-469F-8BE7-2DD53C5E5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January 15,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F5CCE-25C7-406C-B45F-ECAB778A5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JAI Seminar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8A6C3-A5A6-4D38-B1EA-E5CD7B02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42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7BCE30-6B50-4BFB-A84D-16793C8AF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3" y="-1"/>
            <a:ext cx="7895395" cy="1052719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1222E-22B7-4A66-873B-53F90CF2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04B02-4332-4D19-A045-440BDCAF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8F67A-FBCB-4B8D-8067-E54DE17E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43</a:t>
            </a:fld>
            <a:endParaRPr lang="en-GB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F3A89-9E8C-48A8-912A-CAD8DD7E9A97}"/>
              </a:ext>
            </a:extLst>
          </p:cNvPr>
          <p:cNvSpPr txBox="1"/>
          <p:nvPr/>
        </p:nvSpPr>
        <p:spPr>
          <a:xfrm>
            <a:off x="755576" y="101431"/>
            <a:ext cx="18352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CBETA first FFA girder at BNL</a:t>
            </a:r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F24654-6997-4D5F-900D-92EF1082961C}"/>
              </a:ext>
            </a:extLst>
          </p:cNvPr>
          <p:cNvCxnSpPr>
            <a:cxnSpLocks/>
          </p:cNvCxnSpPr>
          <p:nvPr/>
        </p:nvCxnSpPr>
        <p:spPr>
          <a:xfrm>
            <a:off x="755576" y="3861048"/>
            <a:ext cx="1369501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A2E1270-B8E8-4A7D-9F19-4126F6C0D25D}"/>
              </a:ext>
            </a:extLst>
          </p:cNvPr>
          <p:cNvSpPr txBox="1"/>
          <p:nvPr/>
        </p:nvSpPr>
        <p:spPr>
          <a:xfrm>
            <a:off x="683568" y="3877598"/>
            <a:ext cx="13695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>
                <a:solidFill>
                  <a:schemeClr val="bg1"/>
                </a:solidFill>
              </a:rPr>
              <a:t>Half-length magnet for matching</a:t>
            </a:r>
            <a:endParaRPr lang="en-US" sz="10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595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50198-EA90-4B2A-8BF8-E3DECBA4B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31A39-8B2A-4F90-ADCB-5B5FAF7CB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A60EE-5246-4642-BA76-C2E8D1DF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44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909E37-76AC-455D-A173-93181F5CB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75BB0F-FE64-4C8C-8874-068353DEB716}"/>
              </a:ext>
            </a:extLst>
          </p:cNvPr>
          <p:cNvSpPr txBox="1"/>
          <p:nvPr/>
        </p:nvSpPr>
        <p:spPr>
          <a:xfrm>
            <a:off x="179512" y="136525"/>
            <a:ext cx="223224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CBETA first FFA girder under construction at 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11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8889A-CF44-4F70-977B-496193A5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D342-075B-49C1-A5EE-1F760442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83E0F-08E5-417D-93BD-C147D9FA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45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534288-567C-4045-9F81-FA862393D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78B0D5-2659-44BE-B63F-70769C879765}"/>
              </a:ext>
            </a:extLst>
          </p:cNvPr>
          <p:cNvSpPr txBox="1"/>
          <p:nvPr/>
        </p:nvSpPr>
        <p:spPr>
          <a:xfrm>
            <a:off x="179512" y="136525"/>
            <a:ext cx="223224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CBETA permanent magnet containing tuning wire insert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123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64CB3-D6C5-4828-829F-E15E191F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/>
              <a:t>Magnet Types and Parameters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EDC28-5CCD-41F4-9C66-492759D39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4434C-B577-4FCD-A292-BC9EF5E9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EE0C8-ACF3-45AA-A499-9FCA368A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46</a:t>
            </a:fld>
            <a:endParaRPr lang="en-GB" alt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EA550C-191F-4D6D-99A5-BB58F3276708}"/>
              </a:ext>
            </a:extLst>
          </p:cNvPr>
          <p:cNvGrpSpPr/>
          <p:nvPr/>
        </p:nvGrpSpPr>
        <p:grpSpPr>
          <a:xfrm>
            <a:off x="790445" y="1273782"/>
            <a:ext cx="7561555" cy="5035538"/>
            <a:chOff x="790445" y="1273782"/>
            <a:chExt cx="7561555" cy="503553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125B67C-3AE5-4582-9532-43FDD6951D49}"/>
                </a:ext>
              </a:extLst>
            </p:cNvPr>
            <p:cNvGrpSpPr/>
            <p:nvPr/>
          </p:nvGrpSpPr>
          <p:grpSpPr>
            <a:xfrm>
              <a:off x="792000" y="1273782"/>
              <a:ext cx="7560000" cy="5035538"/>
              <a:chOff x="756416" y="1186994"/>
              <a:chExt cx="7560000" cy="503553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292E2CB-1D56-4CCE-810A-DC01C3DB6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416" y="1186994"/>
                <a:ext cx="2520000" cy="2520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220DFCA-54D7-40CD-B112-F5B5C657E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6416" y="1186994"/>
                <a:ext cx="2520000" cy="2520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DE2E099-9603-4EC7-ACD7-8D0016C88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6416" y="3702532"/>
                <a:ext cx="2520000" cy="25200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BCFA55A-8026-467A-A5B4-C3F42D945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76416" y="3702532"/>
                <a:ext cx="2520000" cy="2520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69D1AFC-3246-45D5-A91F-72ECDE0D0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6416" y="1186994"/>
                <a:ext cx="2520000" cy="252000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1CC207-235B-4EBA-8FE2-2587C5CA861F}"/>
                </a:ext>
              </a:extLst>
            </p:cNvPr>
            <p:cNvSpPr txBox="1"/>
            <p:nvPr/>
          </p:nvSpPr>
          <p:spPr>
            <a:xfrm>
              <a:off x="790445" y="1274263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QF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FAF07D-6FE6-448E-8EB1-FBF0D477EA6B}"/>
                </a:ext>
              </a:extLst>
            </p:cNvPr>
            <p:cNvSpPr txBox="1"/>
            <p:nvPr/>
          </p:nvSpPr>
          <p:spPr>
            <a:xfrm>
              <a:off x="3310445" y="1274263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BD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64BFA1-CB15-4252-9FBD-3229E2ADD5D3}"/>
                </a:ext>
              </a:extLst>
            </p:cNvPr>
            <p:cNvSpPr txBox="1"/>
            <p:nvPr/>
          </p:nvSpPr>
          <p:spPr>
            <a:xfrm>
              <a:off x="5733943" y="1274263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QD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DB0D77-EF68-4F39-A47A-6D553B379390}"/>
                </a:ext>
              </a:extLst>
            </p:cNvPr>
            <p:cNvSpPr txBox="1"/>
            <p:nvPr/>
          </p:nvSpPr>
          <p:spPr>
            <a:xfrm>
              <a:off x="3310445" y="3788839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BDT2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B44A92-21FD-45F8-8F19-BAF128B904D3}"/>
                </a:ext>
              </a:extLst>
            </p:cNvPr>
            <p:cNvSpPr txBox="1"/>
            <p:nvPr/>
          </p:nvSpPr>
          <p:spPr>
            <a:xfrm>
              <a:off x="5733943" y="3788839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BDT1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9641582F-B973-4F3D-BB51-4C6A52E182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040" y="4313990"/>
          <a:ext cx="3241932" cy="1470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2590">
                  <a:extLst>
                    <a:ext uri="{9D8B030D-6E8A-4147-A177-3AD203B41FA5}">
                      <a16:colId xmlns:a16="http://schemas.microsoft.com/office/drawing/2014/main" val="3985968687"/>
                    </a:ext>
                  </a:extLst>
                </a:gridCol>
                <a:gridCol w="493078">
                  <a:extLst>
                    <a:ext uri="{9D8B030D-6E8A-4147-A177-3AD203B41FA5}">
                      <a16:colId xmlns:a16="http://schemas.microsoft.com/office/drawing/2014/main" val="22707659"/>
                    </a:ext>
                  </a:extLst>
                </a:gridCol>
                <a:gridCol w="578803">
                  <a:extLst>
                    <a:ext uri="{9D8B030D-6E8A-4147-A177-3AD203B41FA5}">
                      <a16:colId xmlns:a16="http://schemas.microsoft.com/office/drawing/2014/main" val="1141125007"/>
                    </a:ext>
                  </a:extLst>
                </a:gridCol>
                <a:gridCol w="325729">
                  <a:extLst>
                    <a:ext uri="{9D8B030D-6E8A-4147-A177-3AD203B41FA5}">
                      <a16:colId xmlns:a16="http://schemas.microsoft.com/office/drawing/2014/main" val="333182318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168855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031272293"/>
                    </a:ext>
                  </a:extLst>
                </a:gridCol>
                <a:gridCol w="505628">
                  <a:extLst>
                    <a:ext uri="{9D8B030D-6E8A-4147-A177-3AD203B41FA5}">
                      <a16:colId xmlns:a16="http://schemas.microsoft.com/office/drawing/2014/main" val="63226125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Magnet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Dipole (T)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Quad (T/m)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Good field radius (mm)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Aperture radius (mm)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Max field (T) (good region)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Max field (T) (aperture)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119697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-11.5624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0.2891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0.4983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1504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-0.3081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0.5868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0.7551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8259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BDT2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-0.2543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44.938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9792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BDT1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-0.1002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49.085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0.3789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0.6474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489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11.1434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0.2786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0.4469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E0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491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688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87436-2D1E-4950-90EE-6A9C601B2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Layout and Magnet Counts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51544-6E48-4ECB-9BC1-5516CC765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9F542-1739-47D2-8206-FC122C4D9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EE68C-6AB2-4010-9097-AD1D270CE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47</a:t>
            </a:fld>
            <a:endParaRPr lang="en-GB" alt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FBAA451-6B6B-42FE-B591-84E57B588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14350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736A0C-0004-4F00-9703-934EAEEDE7B2}"/>
              </a:ext>
            </a:extLst>
          </p:cNvPr>
          <p:cNvSpPr txBox="1"/>
          <p:nvPr/>
        </p:nvSpPr>
        <p:spPr>
          <a:xfrm>
            <a:off x="2992081" y="1556792"/>
            <a:ext cx="31598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>
                    <a:lumMod val="75000"/>
                  </a:schemeClr>
                </a:solidFill>
              </a:rPr>
              <a:t>Permanent magnet total: 216</a:t>
            </a:r>
          </a:p>
          <a:p>
            <a:endParaRPr lang="en-GB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QF: 107</a:t>
            </a:r>
          </a:p>
          <a:p>
            <a:r>
              <a:rPr lang="en-GB">
                <a:solidFill>
                  <a:srgbClr val="00B0F0"/>
                </a:solidFill>
              </a:rPr>
              <a:t>BD: 32</a:t>
            </a:r>
          </a:p>
          <a:p>
            <a:r>
              <a:rPr lang="en-GB">
                <a:solidFill>
                  <a:schemeClr val="accent6"/>
                </a:solidFill>
              </a:rPr>
              <a:t>BDT2: 20</a:t>
            </a:r>
          </a:p>
          <a:p>
            <a:r>
              <a:rPr lang="en-GB">
                <a:solidFill>
                  <a:srgbClr val="FFFF00"/>
                </a:solidFill>
              </a:rPr>
              <a:t>BDT1: 28</a:t>
            </a:r>
          </a:p>
          <a:p>
            <a:r>
              <a:rPr lang="en-GB">
                <a:solidFill>
                  <a:srgbClr val="00B050"/>
                </a:solidFill>
              </a:rPr>
              <a:t>QD: 27</a:t>
            </a:r>
          </a:p>
          <a:p>
            <a:endParaRPr lang="en-GB">
              <a:solidFill>
                <a:srgbClr val="00B050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QFH: 1 (half length)</a:t>
            </a:r>
          </a:p>
          <a:p>
            <a:r>
              <a:rPr lang="en-GB">
                <a:solidFill>
                  <a:srgbClr val="00B0F0"/>
                </a:solidFill>
              </a:rPr>
              <a:t>BDH: 1</a:t>
            </a:r>
          </a:p>
        </p:txBody>
      </p:sp>
    </p:spTree>
    <p:extLst>
      <p:ext uri="{BB962C8B-B14F-4D97-AF65-F5344CB8AC3E}">
        <p14:creationId xmlns:p14="http://schemas.microsoft.com/office/powerpoint/2010/main" val="927877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Production and Testing Flow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22,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CBETA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48</a:t>
            </a:fld>
            <a:endParaRPr lang="en-GB" altLang="en-US"/>
          </a:p>
        </p:txBody>
      </p:sp>
      <p:sp>
        <p:nvSpPr>
          <p:cNvPr id="7" name="Rectangle 6"/>
          <p:cNvSpPr/>
          <p:nvPr/>
        </p:nvSpPr>
        <p:spPr>
          <a:xfrm>
            <a:off x="1115616" y="2139770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AllStar</a:t>
            </a:r>
            <a:endParaRPr lang="en-GB" dirty="0"/>
          </a:p>
          <a:p>
            <a:pPr algn="ctr"/>
            <a:r>
              <a:rPr lang="en-GB" dirty="0"/>
              <a:t>PM wedges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8064" y="1556792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KYMA</a:t>
            </a:r>
          </a:p>
          <a:p>
            <a:pPr algn="ctr"/>
            <a:r>
              <a:rPr lang="en-GB" dirty="0"/>
              <a:t>assembly</a:t>
            </a:r>
          </a:p>
        </p:txBody>
      </p:sp>
      <p:sp>
        <p:nvSpPr>
          <p:cNvPr id="9" name="Oval 8"/>
          <p:cNvSpPr/>
          <p:nvPr/>
        </p:nvSpPr>
        <p:spPr>
          <a:xfrm>
            <a:off x="2843808" y="2357264"/>
            <a:ext cx="432048" cy="4320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1" name="Straight Arrow Connector 10"/>
          <p:cNvCxnSpPr>
            <a:stCxn id="7" idx="3"/>
            <a:endCxn id="9" idx="2"/>
          </p:cNvCxnSpPr>
          <p:nvPr/>
        </p:nvCxnSpPr>
        <p:spPr>
          <a:xfrm>
            <a:off x="2483768" y="2571818"/>
            <a:ext cx="360040" cy="147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9" idx="6"/>
            <a:endCxn id="16" idx="2"/>
          </p:cNvCxnSpPr>
          <p:nvPr/>
        </p:nvCxnSpPr>
        <p:spPr>
          <a:xfrm flipV="1">
            <a:off x="3275856" y="1988840"/>
            <a:ext cx="1080120" cy="58444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355976" y="1772816"/>
            <a:ext cx="432048" cy="4320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18" name="Straight Arrow Connector 17"/>
          <p:cNvCxnSpPr>
            <a:stCxn id="16" idx="6"/>
            <a:endCxn id="8" idx="1"/>
          </p:cNvCxnSpPr>
          <p:nvPr/>
        </p:nvCxnSpPr>
        <p:spPr>
          <a:xfrm>
            <a:off x="4788024" y="1988840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9" idx="6"/>
            <a:endCxn id="24" idx="2"/>
          </p:cNvCxnSpPr>
          <p:nvPr/>
        </p:nvCxnSpPr>
        <p:spPr>
          <a:xfrm>
            <a:off x="3275856" y="2573288"/>
            <a:ext cx="1080120" cy="56768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355976" y="2924944"/>
            <a:ext cx="432048" cy="43204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6" name="Elbow Connector 25"/>
          <p:cNvCxnSpPr>
            <a:stCxn id="24" idx="6"/>
            <a:endCxn id="8" idx="2"/>
          </p:cNvCxnSpPr>
          <p:nvPr/>
        </p:nvCxnSpPr>
        <p:spPr>
          <a:xfrm flipV="1">
            <a:off x="4788024" y="2420888"/>
            <a:ext cx="1044116" cy="720080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128284" y="1772816"/>
            <a:ext cx="432048" cy="43204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30" name="Straight Arrow Connector 29"/>
          <p:cNvCxnSpPr>
            <a:stCxn id="8" idx="3"/>
            <a:endCxn id="29" idx="2"/>
          </p:cNvCxnSpPr>
          <p:nvPr/>
        </p:nvCxnSpPr>
        <p:spPr>
          <a:xfrm>
            <a:off x="6516216" y="1988840"/>
            <a:ext cx="61206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660232" y="2781454"/>
            <a:ext cx="13681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BNL</a:t>
            </a:r>
          </a:p>
          <a:p>
            <a:pPr algn="ctr"/>
            <a:r>
              <a:rPr lang="en-GB" dirty="0"/>
              <a:t>tuning</a:t>
            </a:r>
          </a:p>
        </p:txBody>
      </p:sp>
      <p:cxnSp>
        <p:nvCxnSpPr>
          <p:cNvPr id="34" name="Straight Arrow Connector 33"/>
          <p:cNvCxnSpPr>
            <a:stCxn id="29" idx="4"/>
            <a:endCxn id="33" idx="0"/>
          </p:cNvCxnSpPr>
          <p:nvPr/>
        </p:nvCxnSpPr>
        <p:spPr>
          <a:xfrm>
            <a:off x="7344308" y="2204864"/>
            <a:ext cx="0" cy="57659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128284" y="4005064"/>
            <a:ext cx="432048" cy="43204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40" name="Straight Arrow Connector 39"/>
          <p:cNvCxnSpPr>
            <a:stCxn id="33" idx="2"/>
            <a:endCxn id="39" idx="0"/>
          </p:cNvCxnSpPr>
          <p:nvPr/>
        </p:nvCxnSpPr>
        <p:spPr>
          <a:xfrm>
            <a:off x="7344308" y="3645550"/>
            <a:ext cx="0" cy="35951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39" idx="2"/>
            <a:endCxn id="33" idx="1"/>
          </p:cNvCxnSpPr>
          <p:nvPr/>
        </p:nvCxnSpPr>
        <p:spPr>
          <a:xfrm rot="10800000">
            <a:off x="6660232" y="3213502"/>
            <a:ext cx="468052" cy="1007586"/>
          </a:xfrm>
          <a:prstGeom prst="bentConnector3">
            <a:avLst>
              <a:gd name="adj1" fmla="val 148841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9" idx="4"/>
          </p:cNvCxnSpPr>
          <p:nvPr/>
        </p:nvCxnSpPr>
        <p:spPr>
          <a:xfrm>
            <a:off x="7344308" y="4437112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6840252" y="4797152"/>
            <a:ext cx="1008112" cy="36004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Accept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7544" y="3712964"/>
            <a:ext cx="58326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Helmholtz testing at </a:t>
            </a:r>
            <a:r>
              <a:rPr lang="en-GB" dirty="0" err="1"/>
              <a:t>AllStar</a:t>
            </a:r>
            <a:r>
              <a:rPr lang="en-GB" dirty="0"/>
              <a:t>, 100% of blocks but not temperature controlled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Temperature-controlled Helmholtz test of ~15% sample at BNL for verification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Remainder of blocks shipped directly to KYMA, who also re-test ~10% sample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Rotating coil measurement of bare magnet at BNL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Rotating coil measurement of tuned magnet at BNL</a:t>
            </a:r>
          </a:p>
        </p:txBody>
      </p:sp>
      <p:pic>
        <p:nvPicPr>
          <p:cNvPr id="14338" name="Picture 2" descr="https://theodora.com/flags/ch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9" y="1860819"/>
            <a:ext cx="360000" cy="24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Flag of Slove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93" y="1300769"/>
            <a:ext cx="360000" cy="1814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Flag of Ital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81" y="1271969"/>
            <a:ext cx="360000" cy="2390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Flag of the United Sta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802" y="2533264"/>
            <a:ext cx="360000" cy="1900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Flag of the United States">
            <a:extLst>
              <a:ext uri="{FF2B5EF4-FFF2-40B4-BE49-F238E27FC236}">
                <a16:creationId xmlns:a16="http://schemas.microsoft.com/office/drawing/2014/main" id="{F674D564-E1F7-4383-9BA1-32A36D55B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05" y="1878508"/>
            <a:ext cx="360000" cy="1900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979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1F7CA20-33EB-4A2C-8675-B67EA4B59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000" y="89308"/>
            <a:ext cx="8640000" cy="626704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18F8F-CB80-4F80-B802-2F6181EC9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3FDB9-9809-4010-B5F9-CC6FEB7D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CBETA HMAC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E3A16-8078-4D54-88AD-000AF805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49</a:t>
            </a:fld>
            <a:endParaRPr lang="en-GB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F524F-BA2A-458E-8C4D-33C29E6644D7}"/>
              </a:ext>
            </a:extLst>
          </p:cNvPr>
          <p:cNvSpPr txBox="1"/>
          <p:nvPr/>
        </p:nvSpPr>
        <p:spPr>
          <a:xfrm>
            <a:off x="1619672" y="1124744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100% complete (excl. spares*)</a:t>
            </a:r>
          </a:p>
          <a:p>
            <a:r>
              <a:rPr lang="en-GB"/>
              <a:t>215 / 215 magnets (0 remaining)</a:t>
            </a:r>
          </a:p>
          <a:p>
            <a:endParaRPr lang="en-GB">
              <a:solidFill>
                <a:schemeClr val="accent5"/>
              </a:solidFill>
            </a:endParaRPr>
          </a:p>
          <a:p>
            <a:r>
              <a:rPr lang="en-GB">
                <a:solidFill>
                  <a:schemeClr val="accent5"/>
                </a:solidFill>
              </a:rPr>
              <a:t>* We have 4 “spare” QFs, 2 BDs for replacing first girder magnets, plus two spare BDT2 magnets, with more spares to be delivered from KYMA</a:t>
            </a:r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17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EMMA Comparison (pros and cons)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586631"/>
              </p:ext>
            </p:extLst>
          </p:nvPr>
        </p:nvGraphicFramePr>
        <p:xfrm>
          <a:off x="457200" y="1600200"/>
          <a:ext cx="82296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ATF-FFA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Energy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10.0–20.0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18.0–70.489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MeV kinetic</a:t>
                      </a:r>
                      <a:r>
                        <a:rPr lang="en-GB" baseline="0" dirty="0"/>
                        <a:t> energy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Momentum</a:t>
                      </a:r>
                      <a:r>
                        <a:rPr lang="en-GB" baseline="0" dirty="0"/>
                        <a:t> ratio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1.952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3.837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</a:rPr>
                        <a:t>Radius of curvature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2.63720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2.01367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Effective avg. dipole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0.02593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0.11761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Total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360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degrees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Operation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Storage</a:t>
                      </a:r>
                      <a:r>
                        <a:rPr lang="en-GB" baseline="0" dirty="0"/>
                        <a:t> ring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Transfer</a:t>
                      </a:r>
                      <a:r>
                        <a:rPr lang="en-GB" baseline="0" dirty="0"/>
                        <a:t> line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Acceleration</a:t>
                      </a:r>
                      <a:r>
                        <a:rPr lang="en-GB" baseline="0" dirty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  <a:r>
                        <a:rPr lang="en-GB" baseline="0" dirty="0"/>
                        <a:t> (lots!)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Lattice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Doublet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Very</a:t>
                      </a:r>
                      <a:r>
                        <a:rPr lang="en-GB" baseline="0" dirty="0"/>
                        <a:t> close to FODO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Cell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</a:rPr>
                        <a:t>0.394524</a:t>
                      </a:r>
                      <a:endParaRPr lang="en-GB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</a:rPr>
                        <a:t>0.234301</a:t>
                      </a:r>
                      <a:endParaRPr lang="en-GB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Cells per 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54 (extrapolated)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Length built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16.57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</a:rPr>
                        <a:t>1.40581</a:t>
                      </a:r>
                      <a:endParaRPr lang="en-GB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23673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B5709-51E9-4C9B-8614-BFD073BEDF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65" y="76926"/>
            <a:ext cx="8657070" cy="627942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3EFC7-EBDC-4FFC-95D0-67F07F5FD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DDD9E-88F9-45AC-AD39-2E5B7348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CBETA HMAC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BCD3B-CD20-4546-9640-8410B44A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50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D33BC-F85E-484C-81B7-6B6B09C8B615}"/>
              </a:ext>
            </a:extLst>
          </p:cNvPr>
          <p:cNvSpPr txBox="1"/>
          <p:nvPr/>
        </p:nvSpPr>
        <p:spPr>
          <a:xfrm>
            <a:off x="1043609" y="692696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BDT1  28 / 28 magnets (0 remaining)</a:t>
            </a:r>
          </a:p>
          <a:p>
            <a:r>
              <a:rPr lang="en-US">
                <a:solidFill>
                  <a:schemeClr val="accent6"/>
                </a:solidFill>
              </a:rPr>
              <a:t>BDT2  22 / 20 magnets (2 spare)</a:t>
            </a:r>
          </a:p>
          <a:p>
            <a:r>
              <a:rPr lang="en-US">
                <a:solidFill>
                  <a:schemeClr val="accent5"/>
                </a:solidFill>
              </a:rPr>
              <a:t>BD  30 / 32 magnets (2 remaining*)</a:t>
            </a:r>
          </a:p>
          <a:p>
            <a:r>
              <a:rPr lang="en-US">
                <a:solidFill>
                  <a:schemeClr val="accent3"/>
                </a:solidFill>
              </a:rPr>
              <a:t>QD  27 / 27 magnets (0 remaining)</a:t>
            </a:r>
          </a:p>
          <a:p>
            <a:r>
              <a:rPr lang="en-US"/>
              <a:t>QF  107 / 107 magnets (0 remaining) </a:t>
            </a:r>
          </a:p>
          <a:p>
            <a:r>
              <a:rPr lang="en-GB">
                <a:solidFill>
                  <a:schemeClr val="bg1">
                    <a:lumMod val="65000"/>
                  </a:schemeClr>
                </a:solidFill>
              </a:rPr>
              <a:t>Q</a:t>
            </a:r>
            <a:r>
              <a:rPr lang="en-US">
                <a:solidFill>
                  <a:schemeClr val="bg1">
                    <a:lumMod val="65000"/>
                  </a:schemeClr>
                </a:solidFill>
              </a:rPr>
              <a:t>FH 1 / 1 magnet (0 remaining)</a:t>
            </a:r>
          </a:p>
          <a:p>
            <a:endParaRPr lang="en-GB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>
                <a:solidFill>
                  <a:schemeClr val="accent5"/>
                </a:solidFill>
              </a:rPr>
              <a:t>* Total of 32 includes 4 spares for replacing the first girder BDs (same applies to QF total)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597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BAE35-4F78-4D52-B2E9-395FB534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Final Measurement Rate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5480F-7309-4C6B-9473-91C62B99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CFF37-BDDA-4FBA-B669-636C6FC31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CBETA HMAC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A2301-529D-46E9-8156-DB20A2428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51</a:t>
            </a:fld>
            <a:endParaRPr lang="en-GB" alt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BC587D2-CF56-4114-869A-032B33DEAC5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688072128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4148425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Main Production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240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Magnets tuned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200 (excl. early samples)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271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Rotating coil measurements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545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442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Start date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July 9, 2018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525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End date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November 14, 2018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929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Total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18.2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35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Magnets tuned per week (avg.)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10.96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784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Rotating coil meas. per week (avg.)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29.88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124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Rotating coil meas. per magnet (avg.)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2.73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50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89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05249-CB1E-41E5-B130-0FEF93832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8194B-DC70-4E1F-A00D-B157A0EE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6BFE4-EDC4-4BA9-A2A8-8AF3F1BD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52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62868B-3EB4-436C-9975-E7D7FB745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9FA3B8-BA66-4033-8544-67F72D4D4051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Permanent magnets shipped from KYMA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3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4EAC4-AF2B-444A-9AB7-B23362D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C63B4-BDBA-4ABB-9627-3F5E8FE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1F52-1623-45D8-9994-F48C84D9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53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244B5-A441-4333-8F71-C1AF20480EC6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Rotating coil magnet measurement at BNL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5F3CDD-04F5-4D0E-9736-3DCDD12D2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616"/>
            <a:ext cx="9312811" cy="524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78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53417E-A8EB-486F-920C-36D701DA6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77" y="-1475805"/>
            <a:ext cx="5522446" cy="980960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4EAC4-AF2B-444A-9AB7-B23362D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C63B4-BDBA-4ABB-9627-3F5E8FE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1F52-1623-45D8-9994-F48C84D9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54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244B5-A441-4333-8F71-C1AF20480EC6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Rotating coil magnet measurement at 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960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3CDF4-12A4-47E5-B721-5BDB63DD1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4AC74-3DA8-4BB0-A2AF-0885FA01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09F42-9B97-42D5-880F-4EAB9531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55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CC0EA0-37A6-4807-B80F-7D5841A9C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8985C1-139A-4A77-BE84-9754B1ED8EB2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Wire tuning packs for CBETA magnets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765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Tuned Magnets Criteria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828800" y="1556792"/>
          <a:ext cx="54864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Midplane error (G)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Units FOM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CBETA FOM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Quad error at x=0 (rel.)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≤ 1.5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≤ 10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≤ 0.375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≤ 0.05% (Q)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56</a:t>
            </a:fld>
            <a:endParaRPr lang="en-GB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524328-4E72-447F-BB26-CC144459DF08}"/>
              </a:ext>
            </a:extLst>
          </p:cNvPr>
          <p:cNvSpPr txBox="1">
            <a:spLocks/>
          </p:cNvSpPr>
          <p:nvPr/>
        </p:nvSpPr>
        <p:spPr bwMode="auto">
          <a:xfrm>
            <a:off x="457200" y="2706866"/>
            <a:ext cx="8229600" cy="341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Unit = 10</a:t>
            </a:r>
            <a:r>
              <a:rPr lang="en-GB" baseline="30000"/>
              <a:t>-4</a:t>
            </a:r>
            <a:r>
              <a:rPr lang="en-GB"/>
              <a:t> of main pole</a:t>
            </a:r>
          </a:p>
          <a:p>
            <a:r>
              <a:rPr lang="en-GB"/>
              <a:t>FOM is sqrt(sum of all (multipoles in units)</a:t>
            </a:r>
            <a:r>
              <a:rPr lang="en-GB" baseline="30000"/>
              <a:t>2</a:t>
            </a:r>
            <a:r>
              <a:rPr lang="en-GB"/>
              <a:t>)</a:t>
            </a:r>
          </a:p>
          <a:p>
            <a:pPr lvl="1"/>
            <a:r>
              <a:rPr lang="en-GB"/>
              <a:t>CBETA FOM is weighted version based on tracking</a:t>
            </a:r>
          </a:p>
          <a:p>
            <a:r>
              <a:rPr lang="en-GB"/>
              <a:t>Midplane error generally hardest to achieve</a:t>
            </a:r>
          </a:p>
          <a:p>
            <a:pPr lvl="1"/>
            <a:r>
              <a:rPr lang="en-GB"/>
              <a:t>May go in and out of spec slightly (~0.5G) due to chiller cycle</a:t>
            </a:r>
          </a:p>
        </p:txBody>
      </p:sp>
    </p:spTree>
    <p:extLst>
      <p:ext uri="{BB962C8B-B14F-4D97-AF65-F5344CB8AC3E}">
        <p14:creationId xmlns:p14="http://schemas.microsoft.com/office/powerpoint/2010/main" val="11416891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8399-A25B-41F6-BBC7-E5D1F7007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 Harmonics (QF 2566)</a:t>
            </a:r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19DA0BB-32CB-49E9-AB5D-3C31172BDD6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124200" y="1647564"/>
          <a:ext cx="2460772" cy="4525971"/>
        </p:xfrm>
        <a:graphic>
          <a:graphicData uri="http://schemas.openxmlformats.org/drawingml/2006/table">
            <a:tbl>
              <a:tblPr/>
              <a:tblGrid>
                <a:gridCol w="1230386">
                  <a:extLst>
                    <a:ext uri="{9D8B030D-6E8A-4147-A177-3AD203B41FA5}">
                      <a16:colId xmlns:a16="http://schemas.microsoft.com/office/drawing/2014/main" val="816490177"/>
                    </a:ext>
                  </a:extLst>
                </a:gridCol>
                <a:gridCol w="1230386">
                  <a:extLst>
                    <a:ext uri="{9D8B030D-6E8A-4147-A177-3AD203B41FA5}">
                      <a16:colId xmlns:a16="http://schemas.microsoft.com/office/drawing/2014/main" val="1143064804"/>
                    </a:ext>
                  </a:extLst>
                </a:gridCol>
              </a:tblGrid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-1.53782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998914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8.20E-64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1.87E-65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363142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10000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1.26E-12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042716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-0.2922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-0.58294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196791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-0.07957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0.201785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546014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0.572878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-0.88759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375049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-0.44538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-0.60878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333001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0.015517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-0.12825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58766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0.064316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-0.07939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610193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0.038948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0.018125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389735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0.051198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0.022414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854412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0.037202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-0.01268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539630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-0.01854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-0.01006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7726042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-0.01217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-0.07378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3051783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-0.09591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-0.03929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1632382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-0.00478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0.020399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599587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-0.01032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-0.01952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694281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0.007539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0.007748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4664381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0.068582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0.001058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818785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-0.00071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0.001648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055257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-0.00187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-0.00071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615652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584543"/>
                  </a:ext>
                </a:extLst>
              </a:tr>
              <a:tr h="40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Displaced magnet by DX (m)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-0.0002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942053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 (m)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-0.00156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329804"/>
                  </a:ext>
                </a:extLst>
              </a:tr>
              <a:tr h="40164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Rotated A/C by (rad)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0.041074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645318"/>
                  </a:ext>
                </a:extLst>
              </a:tr>
              <a:tr h="1438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(deg)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2.353343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303863"/>
                  </a:ext>
                </a:extLst>
              </a:tr>
              <a:tr h="26975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Reference radius (m)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0.025</a:t>
                      </a:r>
                    </a:p>
                  </a:txBody>
                  <a:tcPr marL="5995" marR="5995" marT="59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10956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64B04-589F-4793-A05B-C958C01B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028AB-C0D1-48D1-B327-8485331B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C60A3-B4B6-4B79-B5C7-12EAAAE0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57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B558C-6C2C-4E62-A31B-B2674D40E5F7}"/>
              </a:ext>
            </a:extLst>
          </p:cNvPr>
          <p:cNvSpPr txBox="1"/>
          <p:nvPr/>
        </p:nvSpPr>
        <p:spPr>
          <a:xfrm>
            <a:off x="3563888" y="118682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Normal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D365AE-52E1-42EA-86B9-9E67013214B7}"/>
              </a:ext>
            </a:extLst>
          </p:cNvPr>
          <p:cNvSpPr txBox="1"/>
          <p:nvPr/>
        </p:nvSpPr>
        <p:spPr>
          <a:xfrm>
            <a:off x="5004048" y="119040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Skew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0C74F7-210F-4D6D-B961-7C5D182C4D92}"/>
              </a:ext>
            </a:extLst>
          </p:cNvPr>
          <p:cNvSpPr txBox="1"/>
          <p:nvPr/>
        </p:nvSpPr>
        <p:spPr>
          <a:xfrm>
            <a:off x="403055" y="1543088"/>
            <a:ext cx="29931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Integrated strength (T/m.m)</a:t>
            </a:r>
          </a:p>
          <a:p>
            <a:r>
              <a:rPr lang="en-GB"/>
              <a:t>Dipole</a:t>
            </a:r>
          </a:p>
          <a:p>
            <a:r>
              <a:rPr lang="en-GB"/>
              <a:t>Quad</a:t>
            </a:r>
          </a:p>
          <a:p>
            <a:r>
              <a:rPr lang="en-GB"/>
              <a:t>Sext</a:t>
            </a:r>
          </a:p>
          <a:p>
            <a:r>
              <a:rPr lang="en-GB"/>
              <a:t>Oct</a:t>
            </a:r>
          </a:p>
          <a:p>
            <a:r>
              <a:rPr lang="en-GB"/>
              <a:t>etc.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502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AF9B3-7FF3-4FB7-8658-E570334B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8876-516F-434E-85A4-91C40675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CBETA HMAC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1F34D-AC38-44D6-9DD9-01BFD74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58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562A0-968A-4ABB-B901-08B4FA70C0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65" y="76926"/>
            <a:ext cx="8657070" cy="6279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7B788E-5465-4446-AD5D-8FFCB728773D}"/>
              </a:ext>
            </a:extLst>
          </p:cNvPr>
          <p:cNvSpPr txBox="1"/>
          <p:nvPr/>
        </p:nvSpPr>
        <p:spPr>
          <a:xfrm>
            <a:off x="827584" y="692696"/>
            <a:ext cx="3294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/>
              <a:t>Only tuned magnets shown (2 “rejects” removed)</a:t>
            </a:r>
            <a:endParaRPr lang="en-US" sz="10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F26087-436D-47CE-A917-A13BF388FD3F}"/>
              </a:ext>
            </a:extLst>
          </p:cNvPr>
          <p:cNvSpPr txBox="1"/>
          <p:nvPr/>
        </p:nvSpPr>
        <p:spPr>
          <a:xfrm rot="5400000">
            <a:off x="149504" y="2594911"/>
            <a:ext cx="2034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3"/>
                </a:solidFill>
              </a:rPr>
              <a:t>Tuned with 96 shims</a:t>
            </a:r>
            <a:endParaRPr lang="en-US" sz="1000">
              <a:solidFill>
                <a:schemeClr val="accent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B3035-A5DC-4B41-8A77-82BD38447B32}"/>
              </a:ext>
            </a:extLst>
          </p:cNvPr>
          <p:cNvSpPr txBox="1"/>
          <p:nvPr/>
        </p:nvSpPr>
        <p:spPr>
          <a:xfrm rot="5400000">
            <a:off x="2404567" y="1767705"/>
            <a:ext cx="2034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3"/>
                </a:solidFill>
              </a:rPr>
              <a:t>80 shims</a:t>
            </a:r>
            <a:endParaRPr lang="en-US" sz="1000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56930D-D0F4-425F-AA28-5E0DF97DDB2E}"/>
              </a:ext>
            </a:extLst>
          </p:cNvPr>
          <p:cNvSpPr txBox="1"/>
          <p:nvPr/>
        </p:nvSpPr>
        <p:spPr>
          <a:xfrm rot="5400000">
            <a:off x="3831746" y="1550153"/>
            <a:ext cx="2034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5"/>
                </a:solidFill>
              </a:rPr>
              <a:t>Reject matched with good half</a:t>
            </a:r>
            <a:endParaRPr lang="en-US" sz="1000">
              <a:solidFill>
                <a:schemeClr val="accent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B76F56-7164-42D7-A21D-71D0A4BBC0F5}"/>
              </a:ext>
            </a:extLst>
          </p:cNvPr>
          <p:cNvSpPr txBox="1"/>
          <p:nvPr/>
        </p:nvSpPr>
        <p:spPr>
          <a:xfrm rot="5400000">
            <a:off x="6475973" y="1550153"/>
            <a:ext cx="2034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accent5"/>
                </a:solidFill>
              </a:rPr>
              <a:t>Reject matched with good half</a:t>
            </a:r>
            <a:endParaRPr lang="en-US" sz="1000">
              <a:solidFill>
                <a:schemeClr val="accent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A33742-396C-408C-9778-CC5FD385021D}"/>
              </a:ext>
            </a:extLst>
          </p:cNvPr>
          <p:cNvSpPr txBox="1"/>
          <p:nvPr/>
        </p:nvSpPr>
        <p:spPr>
          <a:xfrm>
            <a:off x="2802350" y="96575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E6B274-EECD-4627-A445-2F4C7ED7710A}"/>
              </a:ext>
            </a:extLst>
          </p:cNvPr>
          <p:cNvSpPr txBox="1"/>
          <p:nvPr/>
        </p:nvSpPr>
        <p:spPr>
          <a:xfrm>
            <a:off x="6300566" y="9657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5FA4FB-3DF0-4A82-B873-AEBA1C30B6A2}"/>
              </a:ext>
            </a:extLst>
          </p:cNvPr>
          <p:cNvSpPr txBox="1"/>
          <p:nvPr/>
        </p:nvSpPr>
        <p:spPr>
          <a:xfrm>
            <a:off x="4048594" y="96575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A07DC2-9A75-4224-8A1B-D5F171957A61}"/>
              </a:ext>
            </a:extLst>
          </p:cNvPr>
          <p:cNvSpPr txBox="1"/>
          <p:nvPr/>
        </p:nvSpPr>
        <p:spPr>
          <a:xfrm>
            <a:off x="1869963" y="96575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BDT2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76B8B-46E2-43E5-982E-C9E61CE54C4E}"/>
              </a:ext>
            </a:extLst>
          </p:cNvPr>
          <p:cNvSpPr txBox="1"/>
          <p:nvPr/>
        </p:nvSpPr>
        <p:spPr>
          <a:xfrm>
            <a:off x="8455795" y="36526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QFH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EF624-3EE7-41F1-8E39-6F6C65258EBC}"/>
              </a:ext>
            </a:extLst>
          </p:cNvPr>
          <p:cNvSpPr txBox="1"/>
          <p:nvPr/>
        </p:nvSpPr>
        <p:spPr>
          <a:xfrm>
            <a:off x="876018" y="96616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BDT1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0592AB-F7EA-4768-BF74-5843299C4330}"/>
              </a:ext>
            </a:extLst>
          </p:cNvPr>
          <p:cNvCxnSpPr/>
          <p:nvPr/>
        </p:nvCxnSpPr>
        <p:spPr>
          <a:xfrm>
            <a:off x="683568" y="5301208"/>
            <a:ext cx="821696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6930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AF9B3-7FF3-4FB7-8658-E570334B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8876-516F-434E-85A4-91C40675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CBETA HMAC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1F34D-AC38-44D6-9DD9-01BFD74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59</a:t>
            </a:fld>
            <a:endParaRPr lang="en-GB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FA2E08-7C3B-4970-B186-CAC2CEEB92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65" y="76926"/>
            <a:ext cx="8657070" cy="6279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7CE589-A167-4356-A09C-E2FB8C8A4B5C}"/>
              </a:ext>
            </a:extLst>
          </p:cNvPr>
          <p:cNvSpPr txBox="1"/>
          <p:nvPr/>
        </p:nvSpPr>
        <p:spPr>
          <a:xfrm>
            <a:off x="1115616" y="692696"/>
            <a:ext cx="3294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/>
              <a:t>Only tuned magnets shown (2 “rejects” removed)</a:t>
            </a:r>
            <a:endParaRPr lang="en-US" sz="10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B7DDE9-ED2D-4872-BE93-D392DCCFD6E6}"/>
              </a:ext>
            </a:extLst>
          </p:cNvPr>
          <p:cNvSpPr txBox="1"/>
          <p:nvPr/>
        </p:nvSpPr>
        <p:spPr>
          <a:xfrm>
            <a:off x="3090382" y="96575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8CE27B-E85F-42CF-B69C-51EBBA5A04E0}"/>
              </a:ext>
            </a:extLst>
          </p:cNvPr>
          <p:cNvSpPr txBox="1"/>
          <p:nvPr/>
        </p:nvSpPr>
        <p:spPr>
          <a:xfrm>
            <a:off x="6588598" y="9657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D63765-FD08-44F0-B287-C7332BBA4DBF}"/>
              </a:ext>
            </a:extLst>
          </p:cNvPr>
          <p:cNvSpPr txBox="1"/>
          <p:nvPr/>
        </p:nvSpPr>
        <p:spPr>
          <a:xfrm>
            <a:off x="4336626" y="96575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4BA2B1-AA28-4A13-9AC3-3B89B9F09591}"/>
              </a:ext>
            </a:extLst>
          </p:cNvPr>
          <p:cNvSpPr txBox="1"/>
          <p:nvPr/>
        </p:nvSpPr>
        <p:spPr>
          <a:xfrm>
            <a:off x="2157995" y="96575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26F65F-4D21-40D5-BD74-EC989E772A59}"/>
              </a:ext>
            </a:extLst>
          </p:cNvPr>
          <p:cNvSpPr txBox="1"/>
          <p:nvPr/>
        </p:nvSpPr>
        <p:spPr>
          <a:xfrm>
            <a:off x="8455795" y="36526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QFH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47BA6F-BB35-4F93-9C37-8290CC2E35F9}"/>
              </a:ext>
            </a:extLst>
          </p:cNvPr>
          <p:cNvSpPr txBox="1"/>
          <p:nvPr/>
        </p:nvSpPr>
        <p:spPr>
          <a:xfrm>
            <a:off x="1164050" y="96616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BDT1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BF50A7-EB85-497D-B83C-34C2A0AEFA05}"/>
              </a:ext>
            </a:extLst>
          </p:cNvPr>
          <p:cNvCxnSpPr/>
          <p:nvPr/>
        </p:nvCxnSpPr>
        <p:spPr>
          <a:xfrm>
            <a:off x="863873" y="5481513"/>
            <a:ext cx="821696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63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Matched Orbits through </a:t>
            </a:r>
            <a:r>
              <a:rPr lang="en-GB" dirty="0" err="1"/>
              <a:t>Fieldmaps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827"/>
            <a:ext cx="9144000" cy="5143501"/>
          </a:xfrm>
        </p:spPr>
      </p:pic>
      <p:sp>
        <p:nvSpPr>
          <p:cNvPr id="8" name="TextBox 7"/>
          <p:cNvSpPr txBox="1"/>
          <p:nvPr/>
        </p:nvSpPr>
        <p:spPr>
          <a:xfrm>
            <a:off x="251520" y="1545759"/>
            <a:ext cx="1696298" cy="27699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B050"/>
                </a:solidFill>
              </a:rPr>
              <a:t>18</a:t>
            </a:r>
            <a:r>
              <a:rPr lang="en-GB" sz="1200" dirty="0">
                <a:solidFill>
                  <a:schemeClr val="bg1"/>
                </a:solidFill>
              </a:rPr>
              <a:t>, </a:t>
            </a:r>
            <a:r>
              <a:rPr lang="en-GB" sz="1200" dirty="0">
                <a:solidFill>
                  <a:srgbClr val="92D050"/>
                </a:solidFill>
              </a:rPr>
              <a:t>24</a:t>
            </a:r>
            <a:r>
              <a:rPr lang="en-GB" sz="1200" dirty="0">
                <a:solidFill>
                  <a:schemeClr val="bg1"/>
                </a:solidFill>
              </a:rPr>
              <a:t>, </a:t>
            </a:r>
            <a:r>
              <a:rPr lang="en-GB" sz="1200" dirty="0">
                <a:solidFill>
                  <a:srgbClr val="FFC000"/>
                </a:solidFill>
              </a:rPr>
              <a:t>36</a:t>
            </a:r>
            <a:r>
              <a:rPr lang="en-GB" sz="1200" dirty="0">
                <a:solidFill>
                  <a:schemeClr val="bg1"/>
                </a:solidFill>
              </a:rPr>
              <a:t>, </a:t>
            </a:r>
            <a:r>
              <a:rPr lang="en-GB" sz="1200" dirty="0">
                <a:solidFill>
                  <a:srgbClr val="FF0000"/>
                </a:solidFill>
              </a:rPr>
              <a:t>54</a:t>
            </a:r>
            <a:r>
              <a:rPr lang="en-GB" sz="1200" dirty="0">
                <a:solidFill>
                  <a:schemeClr val="bg1"/>
                </a:solidFill>
              </a:rPr>
              <a:t>, </a:t>
            </a:r>
            <a:r>
              <a:rPr lang="en-GB" sz="1200" dirty="0">
                <a:solidFill>
                  <a:srgbClr val="C000C0"/>
                </a:solidFill>
              </a:rPr>
              <a:t>72</a:t>
            </a:r>
            <a:r>
              <a:rPr lang="en-GB" sz="1200" dirty="0">
                <a:solidFill>
                  <a:schemeClr val="bg1"/>
                </a:solidFill>
              </a:rPr>
              <a:t>MeV</a:t>
            </a:r>
          </a:p>
        </p:txBody>
      </p:sp>
    </p:spTree>
    <p:extLst>
      <p:ext uri="{BB962C8B-B14F-4D97-AF65-F5344CB8AC3E}">
        <p14:creationId xmlns:p14="http://schemas.microsoft.com/office/powerpoint/2010/main" val="3888586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AF9B3-7FF3-4FB7-8658-E570334B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November 20,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8876-516F-434E-85A4-91C40675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CBETA HMAC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1F34D-AC38-44D6-9DD9-01BFD74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60</a:t>
            </a:fld>
            <a:endParaRPr lang="en-GB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2818D1-4689-44C8-9357-95DFC8BBD5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65" y="76926"/>
            <a:ext cx="8657070" cy="6279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89AEF1-F0BB-4F7C-9981-837DBFA04791}"/>
              </a:ext>
            </a:extLst>
          </p:cNvPr>
          <p:cNvSpPr txBox="1"/>
          <p:nvPr/>
        </p:nvSpPr>
        <p:spPr>
          <a:xfrm>
            <a:off x="970015" y="620688"/>
            <a:ext cx="3294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/>
              <a:t>Only tuned magnets shown (2 “rejects” removed)</a:t>
            </a:r>
            <a:endParaRPr lang="en-US" sz="10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9D0EBA-1287-402B-B871-3A390B7F2497}"/>
              </a:ext>
            </a:extLst>
          </p:cNvPr>
          <p:cNvSpPr txBox="1"/>
          <p:nvPr/>
        </p:nvSpPr>
        <p:spPr>
          <a:xfrm>
            <a:off x="2944781" y="89374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E0E3A-9A01-4AA4-866D-75E2A5258C1A}"/>
              </a:ext>
            </a:extLst>
          </p:cNvPr>
          <p:cNvSpPr txBox="1"/>
          <p:nvPr/>
        </p:nvSpPr>
        <p:spPr>
          <a:xfrm>
            <a:off x="6442997" y="89374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EAD32-00C1-4B13-96AC-D2DDAEEBF385}"/>
              </a:ext>
            </a:extLst>
          </p:cNvPr>
          <p:cNvSpPr txBox="1"/>
          <p:nvPr/>
        </p:nvSpPr>
        <p:spPr>
          <a:xfrm>
            <a:off x="4191025" y="89374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B3633-01D7-4221-B15D-FB4FF131D802}"/>
              </a:ext>
            </a:extLst>
          </p:cNvPr>
          <p:cNvSpPr txBox="1"/>
          <p:nvPr/>
        </p:nvSpPr>
        <p:spPr>
          <a:xfrm>
            <a:off x="2012394" y="89374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D7A0BD-AA5B-4742-8233-83D546BB1F82}"/>
              </a:ext>
            </a:extLst>
          </p:cNvPr>
          <p:cNvSpPr txBox="1"/>
          <p:nvPr/>
        </p:nvSpPr>
        <p:spPr>
          <a:xfrm>
            <a:off x="8424499" y="96575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QFH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FC365D-4D84-4EBA-869F-A75BB4B9679D}"/>
              </a:ext>
            </a:extLst>
          </p:cNvPr>
          <p:cNvSpPr txBox="1"/>
          <p:nvPr/>
        </p:nvSpPr>
        <p:spPr>
          <a:xfrm>
            <a:off x="1018449" y="89416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BDT1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4FB0C7-7BC2-48C8-83AF-F2B3D1DC8CFB}"/>
              </a:ext>
            </a:extLst>
          </p:cNvPr>
          <p:cNvCxnSpPr>
            <a:cxnSpLocks/>
          </p:cNvCxnSpPr>
          <p:nvPr/>
        </p:nvCxnSpPr>
        <p:spPr>
          <a:xfrm>
            <a:off x="3923928" y="3232293"/>
            <a:ext cx="501642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6F0F32-F637-41D0-A089-9F8A80C984D5}"/>
              </a:ext>
            </a:extLst>
          </p:cNvPr>
          <p:cNvCxnSpPr>
            <a:cxnSpLocks/>
          </p:cNvCxnSpPr>
          <p:nvPr/>
        </p:nvCxnSpPr>
        <p:spPr>
          <a:xfrm>
            <a:off x="3923928" y="3579455"/>
            <a:ext cx="501642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0896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Water Cooling Stability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22,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CBETA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61</a:t>
            </a:fld>
            <a:endParaRPr lang="en-GB" alt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1496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DE8F063-003F-4F6B-BE5C-CCE20DC57A04}"/>
              </a:ext>
            </a:extLst>
          </p:cNvPr>
          <p:cNvSpPr/>
          <p:nvPr/>
        </p:nvSpPr>
        <p:spPr>
          <a:xfrm>
            <a:off x="251520" y="1266891"/>
            <a:ext cx="8640000" cy="69146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C58A9-719C-4159-9AE2-0D946972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Rejects/Repaired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66A1F5-3B94-45DF-B291-7DB5996C3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8718"/>
            <a:ext cx="4320000" cy="324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94D5E-9A80-4D9D-B39C-AF7514F57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52F93-DD26-4B53-8E53-078B14F5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D8D21-31A8-4C2F-AE89-ABCE54D0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62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E2C68A-99E8-455C-9952-75A64E8697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77432"/>
            <a:ext cx="4320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52460E-F3B8-4E5A-A873-324DC832C1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20" y="1838626"/>
            <a:ext cx="4320000" cy="2487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EAF5DE-886D-4920-B03F-D7971D5AC7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20" y="4470017"/>
            <a:ext cx="4320000" cy="24873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1A6A48-BF8A-4AE9-A8F4-2898A4B8FD1E}"/>
              </a:ext>
            </a:extLst>
          </p:cNvPr>
          <p:cNvSpPr txBox="1"/>
          <p:nvPr/>
        </p:nvSpPr>
        <p:spPr>
          <a:xfrm>
            <a:off x="251520" y="1346284"/>
            <a:ext cx="4249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BD 2305</a:t>
            </a:r>
          </a:p>
          <a:p>
            <a:r>
              <a:rPr lang="en-GB">
                <a:solidFill>
                  <a:schemeClr val="bg1"/>
                </a:solidFill>
              </a:rPr>
              <a:t>Harmonics                 simulation w/swap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C8E43B-3EA0-4F8E-8A2B-FA868462176A}"/>
              </a:ext>
            </a:extLst>
          </p:cNvPr>
          <p:cNvSpPr txBox="1"/>
          <p:nvPr/>
        </p:nvSpPr>
        <p:spPr>
          <a:xfrm>
            <a:off x="251520" y="4200365"/>
            <a:ext cx="4249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QF 2509</a:t>
            </a:r>
          </a:p>
          <a:p>
            <a:r>
              <a:rPr lang="en-GB">
                <a:solidFill>
                  <a:schemeClr val="bg1"/>
                </a:solidFill>
              </a:rPr>
              <a:t>Harmonics                 simulation w/swap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8A2D4-9F56-412C-A719-ABC5B3932081}"/>
              </a:ext>
            </a:extLst>
          </p:cNvPr>
          <p:cNvSpPr txBox="1"/>
          <p:nvPr/>
        </p:nvSpPr>
        <p:spPr>
          <a:xfrm>
            <a:off x="4540006" y="4214477"/>
            <a:ext cx="4352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QD 2427</a:t>
            </a:r>
          </a:p>
          <a:p>
            <a:r>
              <a:rPr lang="en-GB">
                <a:solidFill>
                  <a:schemeClr val="bg1"/>
                </a:solidFill>
              </a:rPr>
              <a:t>Harmonics                 sim. w/type change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4B35E7-C254-465D-83B4-10D046FB3721}"/>
              </a:ext>
            </a:extLst>
          </p:cNvPr>
          <p:cNvSpPr txBox="1"/>
          <p:nvPr/>
        </p:nvSpPr>
        <p:spPr>
          <a:xfrm>
            <a:off x="4535318" y="1351957"/>
            <a:ext cx="4352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QF 2572</a:t>
            </a:r>
          </a:p>
          <a:p>
            <a:r>
              <a:rPr lang="en-GB">
                <a:solidFill>
                  <a:schemeClr val="bg1"/>
                </a:solidFill>
              </a:rPr>
              <a:t>Harmonics                 sim. w/type change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745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252F-2D87-476F-87A1-B6A5752D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Reversed Block in QF 2509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1DF46E7-32D1-4A5F-B87B-D68639943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5B599-6BEB-426B-99C1-C84784CF1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5D896-CD65-45E3-AC5E-73B96AF71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1157B-37CA-4995-AD24-7C1A3390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0238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0DE00-508A-4959-BFB6-5F9C7A14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3EBA6-724A-4C84-8D63-BCD9DC23C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A73E3-C27A-4AE1-A00D-8589CC79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64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FD3E66-4518-44E3-B851-3E8AF0673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55C67F-BD81-4ABB-B5CA-008466A8DDBC}"/>
              </a:ext>
            </a:extLst>
          </p:cNvPr>
          <p:cNvSpPr txBox="1"/>
          <p:nvPr/>
        </p:nvSpPr>
        <p:spPr>
          <a:xfrm>
            <a:off x="755576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CBETA windowframe correctors at 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042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139B2-A662-482D-B898-ECDA6EDB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F01F5-8417-4AA9-B92B-B00B04CCB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10A00-6752-459E-997C-FBAB0468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65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D10173-9FC8-42CB-B99B-315EB859A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2DA821-2B7D-4F57-AF36-6575763A27AE}"/>
              </a:ext>
            </a:extLst>
          </p:cNvPr>
          <p:cNvSpPr txBox="1"/>
          <p:nvPr/>
        </p:nvSpPr>
        <p:spPr>
          <a:xfrm>
            <a:off x="755576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CBETA girder production at 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719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8D0DE-8880-4E42-9D16-AB088FBBE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Problems/Lessons Learned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7B0F5-6897-4763-A576-0C72A8FF9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@BNL</a:t>
            </a:r>
          </a:p>
          <a:p>
            <a:pPr lvl="1"/>
            <a:r>
              <a:rPr lang="en-GB"/>
              <a:t>Warehouse roof leaks, hence tent in photo</a:t>
            </a:r>
          </a:p>
          <a:p>
            <a:pPr lvl="1"/>
            <a:r>
              <a:rPr lang="en-GB"/>
              <a:t>Gaps when reassembling magnets from halves</a:t>
            </a:r>
            <a:endParaRPr lang="en-US"/>
          </a:p>
          <a:p>
            <a:r>
              <a:rPr lang="en-GB"/>
              <a:t>@AllStar</a:t>
            </a:r>
          </a:p>
          <a:p>
            <a:pPr lvl="1"/>
            <a:r>
              <a:rPr lang="en-GB"/>
              <a:t>Some blocks went rusty (not passivated?), had them re-made</a:t>
            </a:r>
          </a:p>
          <a:p>
            <a:pPr lvl="1"/>
            <a:r>
              <a:rPr lang="en-GB"/>
              <a:t>One type magnetisation angle was out-of-spec, had them re-made</a:t>
            </a:r>
          </a:p>
          <a:p>
            <a:r>
              <a:rPr lang="en-GB"/>
              <a:t>@KYMA</a:t>
            </a:r>
          </a:p>
          <a:p>
            <a:pPr lvl="1"/>
            <a:r>
              <a:rPr lang="en-GB"/>
              <a:t>Couple of blocks inserted backwards</a:t>
            </a:r>
          </a:p>
          <a:p>
            <a:pPr lvl="1"/>
            <a:r>
              <a:rPr lang="en-GB"/>
              <a:t>One glue failure, exploding magnet, repaired</a:t>
            </a:r>
          </a:p>
          <a:p>
            <a:r>
              <a:rPr lang="en-GB"/>
              <a:t>Team effort</a:t>
            </a:r>
          </a:p>
          <a:p>
            <a:pPr lvl="1"/>
            <a:r>
              <a:rPr lang="en-GB"/>
              <a:t>Block width with chamfer was not communicated clearly to AllStar, meaning blocks slightly larger than needed, had trouble fitting</a:t>
            </a:r>
          </a:p>
          <a:p>
            <a:pPr lvl="1"/>
            <a:r>
              <a:rPr lang="en-GB"/>
              <a:t>Chinese sign convention for magnetisation was opposite, had to invert blocks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342FE-5C05-4640-AC76-338FEA790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16B0-290B-4377-B53E-91F58976B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AD878-BCDF-49F6-88EB-F2BC618A9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50349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FEC56C-0F8E-44FC-BC21-8312E18C6D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Backup (CBETA magnets)</a:t>
            </a:r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572EDB6-D731-4E86-846E-A1600A3200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57394-58C9-4284-AF8D-4F2460A01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12, 2018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459F2-F389-4D9A-AEFC-0A068E15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FFA’18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D3047-E925-43B9-A8F9-112BA916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52289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Helmholtz Measurements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22,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CBETA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68</a:t>
            </a:fld>
            <a:endParaRPr lang="en-GB" alt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88840"/>
            <a:ext cx="5040000" cy="427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3"/>
          <a:stretch/>
        </p:blipFill>
        <p:spPr bwMode="auto">
          <a:xfrm>
            <a:off x="5220072" y="1988841"/>
            <a:ext cx="3851920" cy="427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0568" y="1268760"/>
            <a:ext cx="816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Example: </a:t>
            </a:r>
            <a:r>
              <a:rPr lang="en-GB" dirty="0" err="1"/>
              <a:t>AllStar</a:t>
            </a:r>
            <a:r>
              <a:rPr lang="en-GB" dirty="0"/>
              <a:t> data for wedge types P1 through P16 (BD magnet)</a:t>
            </a:r>
          </a:p>
          <a:p>
            <a:r>
              <a:rPr lang="en-GB" dirty="0"/>
              <a:t>Angle errors				Strength variation</a:t>
            </a:r>
          </a:p>
        </p:txBody>
      </p:sp>
    </p:spTree>
    <p:extLst>
      <p:ext uri="{BB962C8B-B14F-4D97-AF65-F5344CB8AC3E}">
        <p14:creationId xmlns:p14="http://schemas.microsoft.com/office/powerpoint/2010/main" val="40854121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Magnetisation Angle Distributions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22,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CBETA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69</a:t>
            </a:fld>
            <a:endParaRPr lang="en-GB" alt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88" y="1600200"/>
            <a:ext cx="62336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2699792" y="1628800"/>
            <a:ext cx="504056" cy="50405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275856" y="1412776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Requested that factory re-make types P15 and P16 to reduce systematic error.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These are the smallest blocks, so not critical, but re-make will improve quality of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untuned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magnets.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5984" y="5013176"/>
            <a:ext cx="535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General request was for 1 degree RMS error, but can cope with some above and some below as we have here (see next slide)</a:t>
            </a:r>
          </a:p>
        </p:txBody>
      </p:sp>
    </p:spTree>
    <p:extLst>
      <p:ext uri="{BB962C8B-B14F-4D97-AF65-F5344CB8AC3E}">
        <p14:creationId xmlns:p14="http://schemas.microsoft.com/office/powerpoint/2010/main" val="34900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Beams Exit from Periodic Cell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827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2106017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 Error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Both the strength and angle error distribution can be put back into the field simulation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February 22,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CBETA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70</a:t>
            </a:fld>
            <a:endParaRPr lang="en-GB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5122371" cy="37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68144" y="2760017"/>
            <a:ext cx="28083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Example: BD magnet using </a:t>
            </a:r>
            <a:r>
              <a:rPr lang="en-GB" dirty="0" err="1"/>
              <a:t>AllStar’s</a:t>
            </a:r>
            <a:r>
              <a:rPr lang="en-GB" dirty="0"/>
              <a:t> data set.</a:t>
            </a:r>
          </a:p>
          <a:p>
            <a:endParaRPr lang="en-GB" dirty="0"/>
          </a:p>
          <a:p>
            <a:r>
              <a:rPr lang="en-GB" dirty="0"/>
              <a:t>1000 magnets were generated, some with position errors.  Histogram is binned by the “units FOM”.</a:t>
            </a:r>
          </a:p>
          <a:p>
            <a:endParaRPr lang="en-GB" dirty="0"/>
          </a:p>
          <a:p>
            <a:r>
              <a:rPr lang="en-GB" dirty="0"/>
              <a:t>Green = easy to tune</a:t>
            </a:r>
          </a:p>
          <a:p>
            <a:r>
              <a:rPr lang="en-GB" dirty="0"/>
              <a:t>Red = possible problems</a:t>
            </a:r>
          </a:p>
          <a:p>
            <a:r>
              <a:rPr lang="en-GB" dirty="0"/>
              <a:t>Based on first girder experience.</a:t>
            </a:r>
          </a:p>
        </p:txBody>
      </p:sp>
    </p:spTree>
    <p:extLst>
      <p:ext uri="{BB962C8B-B14F-4D97-AF65-F5344CB8AC3E}">
        <p14:creationId xmlns:p14="http://schemas.microsoft.com/office/powerpoint/2010/main" val="22050630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BACKUP (ATF)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48699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Evidence of Camera Roll Angle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These scan patterns formed by energising the same corrector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72</a:t>
            </a:fld>
            <a:endParaRPr lang="en-GB" altLang="en-US"/>
          </a:p>
        </p:txBody>
      </p:sp>
      <p:pic>
        <p:nvPicPr>
          <p:cNvPr id="9218" name="Picture 2" descr="D:\sbrooks\report\Proposals\2016-ATF_FFAG\analysis\tech\collages\54MeV_xy2scan_POP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5040000" cy="378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4000" y="2637035"/>
            <a:ext cx="5040000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018771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Could also be mirror angle errors (multiple mirrors also involved)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225724" y="3508628"/>
            <a:ext cx="1944216" cy="1944216"/>
            <a:chOff x="3580793" y="3887760"/>
            <a:chExt cx="1944216" cy="1944216"/>
          </a:xfrm>
        </p:grpSpPr>
        <p:grpSp>
          <p:nvGrpSpPr>
            <p:cNvPr id="20" name="Group 19"/>
            <p:cNvGrpSpPr/>
            <p:nvPr/>
          </p:nvGrpSpPr>
          <p:grpSpPr>
            <a:xfrm>
              <a:off x="4211960" y="3887760"/>
              <a:ext cx="340941" cy="1944216"/>
              <a:chOff x="1047467" y="3284984"/>
              <a:chExt cx="340941" cy="1944216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 rot="16200000">
                <a:off x="416300" y="4257092"/>
                <a:ext cx="1944216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1047467" y="3284984"/>
                <a:ext cx="340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y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580793" y="4871630"/>
              <a:ext cx="1944216" cy="369332"/>
              <a:chOff x="1388408" y="5229200"/>
              <a:chExt cx="1944216" cy="369332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1388408" y="5229200"/>
                <a:ext cx="1944216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2991683" y="5229200"/>
                <a:ext cx="340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x</a:t>
                </a: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152400" y="270892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POP10 estimated 2.6° clockwise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36840" y="2708920"/>
            <a:ext cx="390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POP11 estimated 3° anticlockwise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046068" y="3693470"/>
            <a:ext cx="1944216" cy="1944216"/>
            <a:chOff x="3580793" y="3887760"/>
            <a:chExt cx="1944216" cy="1944216"/>
          </a:xfrm>
        </p:grpSpPr>
        <p:grpSp>
          <p:nvGrpSpPr>
            <p:cNvPr id="32" name="Group 31"/>
            <p:cNvGrpSpPr/>
            <p:nvPr/>
          </p:nvGrpSpPr>
          <p:grpSpPr>
            <a:xfrm>
              <a:off x="4211960" y="3887760"/>
              <a:ext cx="340941" cy="1944216"/>
              <a:chOff x="1047467" y="3284984"/>
              <a:chExt cx="340941" cy="1944216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rot="16200000">
                <a:off x="416300" y="4257092"/>
                <a:ext cx="1944216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047467" y="3284984"/>
                <a:ext cx="340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y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580793" y="4871630"/>
              <a:ext cx="1944216" cy="369332"/>
              <a:chOff x="1388408" y="5229200"/>
              <a:chExt cx="1944216" cy="369332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>
                <a:off x="1388408" y="5229200"/>
                <a:ext cx="1944216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2991683" y="5229200"/>
                <a:ext cx="340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x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9628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36MeV Results vs. Raw Tracking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09300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Input Camera Roll Angle Correction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74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4536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“Perspective” nonlinearity reproduced.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Looks like offset</a:t>
            </a:r>
          </a:p>
          <a:p>
            <a:r>
              <a:rPr lang="en-GB" dirty="0">
                <a:solidFill>
                  <a:schemeClr val="bg1"/>
                </a:solidFill>
              </a:rPr>
              <a:t>could be at start</a:t>
            </a:r>
          </a:p>
          <a:p>
            <a:r>
              <a:rPr lang="en-GB" dirty="0">
                <a:solidFill>
                  <a:schemeClr val="bg1"/>
                </a:solidFill>
              </a:rPr>
              <a:t>of beamline not </a:t>
            </a:r>
          </a:p>
          <a:p>
            <a:r>
              <a:rPr lang="en-GB" dirty="0">
                <a:solidFill>
                  <a:schemeClr val="bg1"/>
                </a:solidFill>
              </a:rPr>
              <a:t>end.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NB: input positions measured relative to </a:t>
            </a:r>
            <a:r>
              <a:rPr lang="en-GB" dirty="0" err="1">
                <a:solidFill>
                  <a:schemeClr val="bg1"/>
                </a:solidFill>
              </a:rPr>
              <a:t>HeNe</a:t>
            </a:r>
            <a:r>
              <a:rPr lang="en-GB" dirty="0">
                <a:solidFill>
                  <a:schemeClr val="bg1"/>
                </a:solidFill>
              </a:rPr>
              <a:t> laser, which has thermal drifts, not necessarily actual axis of ATF beamline…</a:t>
            </a:r>
          </a:p>
        </p:txBody>
      </p:sp>
    </p:spTree>
    <p:extLst>
      <p:ext uri="{BB962C8B-B14F-4D97-AF65-F5344CB8AC3E}">
        <p14:creationId xmlns:p14="http://schemas.microsoft.com/office/powerpoint/2010/main" val="11997487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Fitting X,Y Offset at Output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6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75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Required shift:</a:t>
            </a:r>
          </a:p>
          <a:p>
            <a:r>
              <a:rPr lang="en-GB" dirty="0">
                <a:solidFill>
                  <a:schemeClr val="bg1"/>
                </a:solidFill>
              </a:rPr>
              <a:t>(-3.96,0.21)mm</a:t>
            </a:r>
          </a:p>
        </p:txBody>
      </p:sp>
    </p:spTree>
    <p:extLst>
      <p:ext uri="{BB962C8B-B14F-4D97-AF65-F5344CB8AC3E}">
        <p14:creationId xmlns:p14="http://schemas.microsoft.com/office/powerpoint/2010/main" val="41979297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2"/>
            <a:ext cx="9144522" cy="685839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56889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70MeV Results vs. Tracking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9023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Fitting X,Y Offset at Output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6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78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Required shift:</a:t>
            </a:r>
          </a:p>
          <a:p>
            <a:r>
              <a:rPr lang="en-GB" dirty="0">
                <a:solidFill>
                  <a:schemeClr val="bg1"/>
                </a:solidFill>
              </a:rPr>
              <a:t>(3.15,-0.09)mm</a:t>
            </a:r>
          </a:p>
        </p:txBody>
      </p:sp>
    </p:spTree>
    <p:extLst>
      <p:ext uri="{BB962C8B-B14F-4D97-AF65-F5344CB8AC3E}">
        <p14:creationId xmlns:p14="http://schemas.microsoft.com/office/powerpoint/2010/main" val="25595881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24MeV Results vs. Tracking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6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79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Seems to be at an X focus.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Tracking has different sign of X movement, but near zero in either case.</a:t>
            </a:r>
          </a:p>
        </p:txBody>
      </p:sp>
    </p:spTree>
    <p:extLst>
      <p:ext uri="{BB962C8B-B14F-4D97-AF65-F5344CB8AC3E}">
        <p14:creationId xmlns:p14="http://schemas.microsoft.com/office/powerpoint/2010/main" val="2374126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620688"/>
            <a:ext cx="3456384" cy="1143000"/>
          </a:xfrm>
        </p:spPr>
        <p:txBody>
          <a:bodyPr/>
          <a:lstStyle/>
          <a:p>
            <a:r>
              <a:rPr lang="en-GB" dirty="0"/>
              <a:t>Magnet Design and Parameters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93731"/>
              </p:ext>
            </p:extLst>
          </p:nvPr>
        </p:nvGraphicFramePr>
        <p:xfrm>
          <a:off x="457200" y="3004509"/>
          <a:ext cx="8229600" cy="3198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0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2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Parameter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“QF” magnet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“BD” magnet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Units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Length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57.44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61.86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Dipole B</a:t>
                      </a:r>
                      <a:r>
                        <a:rPr lang="en-GB" sz="1600" baseline="-25000" dirty="0">
                          <a:effectLst/>
                        </a:rPr>
                        <a:t>y</a:t>
                      </a:r>
                      <a:r>
                        <a:rPr lang="en-GB" sz="1600" dirty="0">
                          <a:effectLst/>
                        </a:rPr>
                        <a:t>(x=0)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-0.37679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Quadrupole dB</a:t>
                      </a:r>
                      <a:r>
                        <a:rPr lang="en-GB" sz="1600" baseline="-25000">
                          <a:effectLst/>
                        </a:rPr>
                        <a:t>y</a:t>
                      </a:r>
                      <a:r>
                        <a:rPr lang="en-GB" sz="1600">
                          <a:effectLst/>
                        </a:rPr>
                        <a:t>/dx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-23.624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19.119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T/m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Inner radius (magnet pieces)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37.20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30.70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(shim holder)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34.70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27.60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mm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“Pole-tip” field (magnet pieces)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0.879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(-)0.964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Outer radius (magnet pieces)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62.45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59.43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mm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(tubular support)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76.2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76.2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mm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pic>
        <p:nvPicPr>
          <p:cNvPr id="8" name="Content Placeholder 6" descr="D:\sbrooks\report\2016-1\magnet_Smoothpipe_QF_crop - Copy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3" y="0"/>
            <a:ext cx="3058764" cy="299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6034" y="0"/>
            <a:ext cx="2997966" cy="299796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2545914" y="263340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QF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6034" y="263453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3848" y="2276872"/>
            <a:ext cx="27363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S.J. Brooks, “</a:t>
            </a:r>
            <a:r>
              <a:rPr lang="en-US" sz="1200" dirty="0">
                <a:hlinkClick r:id="rId5" action="ppaction://hlinkfile"/>
              </a:rPr>
              <a:t>Production of Low Cost, High Field Quality </a:t>
            </a:r>
            <a:r>
              <a:rPr lang="en-US" sz="1200" dirty="0" err="1">
                <a:hlinkClick r:id="rId5" action="ppaction://hlinkfile"/>
              </a:rPr>
              <a:t>Halbach</a:t>
            </a:r>
            <a:r>
              <a:rPr lang="en-US" sz="1200" dirty="0">
                <a:hlinkClick r:id="rId5" action="ppaction://hlinkfile"/>
              </a:rPr>
              <a:t> Magnets</a:t>
            </a:r>
            <a:r>
              <a:rPr lang="en-GB" sz="1200" dirty="0"/>
              <a:t>”, Proc. IPAC’17 </a:t>
            </a:r>
          </a:p>
        </p:txBody>
      </p:sp>
    </p:spTree>
    <p:extLst>
      <p:ext uri="{BB962C8B-B14F-4D97-AF65-F5344CB8AC3E}">
        <p14:creationId xmlns:p14="http://schemas.microsoft.com/office/powerpoint/2010/main" val="10691501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18MeV Results vs. “Tracking”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6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80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2952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Tracking went wrong with measured centroids (particles falling out of </a:t>
            </a:r>
            <a:r>
              <a:rPr lang="en-GB" dirty="0" err="1">
                <a:solidFill>
                  <a:schemeClr val="bg1"/>
                </a:solidFill>
              </a:rPr>
              <a:t>fieldmap</a:t>
            </a:r>
            <a:r>
              <a:rPr lang="en-GB" dirty="0">
                <a:solidFill>
                  <a:schemeClr val="bg1"/>
                </a:solidFill>
              </a:rPr>
              <a:t>?)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Probably need to apply input shift in order to make the tracked particles go through (white dot is periodic orbit).</a:t>
            </a:r>
          </a:p>
        </p:txBody>
      </p:sp>
    </p:spTree>
    <p:extLst>
      <p:ext uri="{BB962C8B-B14F-4D97-AF65-F5344CB8AC3E}">
        <p14:creationId xmlns:p14="http://schemas.microsoft.com/office/powerpoint/2010/main" val="23741261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18MeV with Input Shift (arbitrary)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6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81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2952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Picked a beam that got through and applied an input shift to put it on the closed orbit.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Required shift:</a:t>
            </a:r>
          </a:p>
          <a:p>
            <a:r>
              <a:rPr lang="en-GB" dirty="0">
                <a:solidFill>
                  <a:schemeClr val="bg1"/>
                </a:solidFill>
              </a:rPr>
              <a:t>(-2.60,-2.65)mm</a:t>
            </a:r>
          </a:p>
        </p:txBody>
      </p:sp>
    </p:spTree>
    <p:extLst>
      <p:ext uri="{BB962C8B-B14F-4D97-AF65-F5344CB8AC3E}">
        <p14:creationId xmlns:p14="http://schemas.microsoft.com/office/powerpoint/2010/main" val="42335182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18MeV with Input Shift (no FM)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6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82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2952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Replaced OPERA-3D </a:t>
            </a:r>
            <a:r>
              <a:rPr lang="en-GB" dirty="0" err="1">
                <a:solidFill>
                  <a:schemeClr val="bg1"/>
                </a:solidFill>
              </a:rPr>
              <a:t>fieldmaps</a:t>
            </a:r>
            <a:r>
              <a:rPr lang="en-GB" dirty="0">
                <a:solidFill>
                  <a:schemeClr val="bg1"/>
                </a:solidFill>
              </a:rPr>
              <a:t> by Muon1 soft-edge field model.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Much better!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Should check not going out of bounds in </a:t>
            </a:r>
            <a:r>
              <a:rPr lang="en-GB" dirty="0" err="1">
                <a:solidFill>
                  <a:schemeClr val="bg1"/>
                </a:solidFill>
              </a:rPr>
              <a:t>fieldmaps</a:t>
            </a:r>
            <a:r>
              <a:rPr lang="en-GB" dirty="0">
                <a:solidFill>
                  <a:schemeClr val="bg1"/>
                </a:solidFill>
              </a:rPr>
              <a:t> or something.</a:t>
            </a:r>
          </a:p>
        </p:txBody>
      </p:sp>
    </p:spTree>
    <p:extLst>
      <p:ext uri="{BB962C8B-B14F-4D97-AF65-F5344CB8AC3E}">
        <p14:creationId xmlns:p14="http://schemas.microsoft.com/office/powerpoint/2010/main" val="28603238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Input/Output</a:t>
            </a:r>
            <a:r>
              <a:rPr lang="en-GB" dirty="0"/>
              <a:t> Position at 54MeV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83</a:t>
            </a:fld>
            <a:endParaRPr lang="en-GB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198024"/>
            <a:ext cx="4500000" cy="326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98101"/>
            <a:ext cx="4500000" cy="326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4381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Input/Output</a:t>
            </a:r>
            <a:r>
              <a:rPr lang="en-GB" dirty="0"/>
              <a:t> Position at 36MeV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84</a:t>
            </a:fld>
            <a:endParaRPr lang="en-GB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4" y="2197244"/>
            <a:ext cx="4500000" cy="326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44" y="2197321"/>
            <a:ext cx="4500000" cy="326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691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24MeV Results vs. Tracking (no FM)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6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85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00808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Replaced OPERA-3D </a:t>
            </a:r>
            <a:r>
              <a:rPr lang="en-GB" dirty="0" err="1">
                <a:solidFill>
                  <a:schemeClr val="bg1"/>
                </a:solidFill>
              </a:rPr>
              <a:t>fieldmaps</a:t>
            </a:r>
            <a:r>
              <a:rPr lang="en-GB" dirty="0">
                <a:solidFill>
                  <a:schemeClr val="bg1"/>
                </a:solidFill>
              </a:rPr>
              <a:t> by Muon1 soft-edge field model.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X movement has right sign.</a:t>
            </a:r>
          </a:p>
        </p:txBody>
      </p:sp>
    </p:spTree>
    <p:extLst>
      <p:ext uri="{BB962C8B-B14F-4D97-AF65-F5344CB8AC3E}">
        <p14:creationId xmlns:p14="http://schemas.microsoft.com/office/powerpoint/2010/main" val="38400055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Compensating for Output Offset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86</a:t>
            </a:fld>
            <a:endParaRPr lang="en-GB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22" y="1600200"/>
            <a:ext cx="62363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2991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Errors vs. Tracking, Output Offset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87</a:t>
            </a:fld>
            <a:endParaRPr lang="en-GB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22" y="1600200"/>
            <a:ext cx="62363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6489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Fit X,Y Offsets at Output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88</a:t>
            </a:fld>
            <a:endParaRPr lang="en-GB" alt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22" y="1600200"/>
            <a:ext cx="62363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3688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Fit X,Y Offsets at Output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89</a:t>
            </a:fld>
            <a:endParaRPr lang="en-GB" alt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22" y="1600200"/>
            <a:ext cx="62363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564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brooks\report\Proposals\2016-ATF_FFAG\WP_20161025_11_53_21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4975" y="898913"/>
            <a:ext cx="410208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FFA 2017 Workshop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3573016" cy="357301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Picture 7" descr="D:\sbrooks\miscpapers\FFAG\Cbeta\CBETA_Design_Report\ffag_magnets\figures\halbach\Cbeta_proto_BD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7"/>
          <a:stretch/>
        </p:blipFill>
        <p:spPr bwMode="auto">
          <a:xfrm>
            <a:off x="5868144" y="0"/>
            <a:ext cx="3275856" cy="5063285"/>
          </a:xfrm>
          <a:prstGeom prst="rect">
            <a:avLst/>
          </a:prstGeom>
          <a:noFill/>
          <a:extLst/>
        </p:spPr>
      </p:pic>
      <p:pic>
        <p:nvPicPr>
          <p:cNvPr id="9" name="Content Placeholder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573016"/>
            <a:ext cx="586814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34986" y="5157192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 the magnets had already been built as part of CBETA R&amp;D and all have had iron wires inserted.</a:t>
            </a:r>
          </a:p>
        </p:txBody>
      </p:sp>
    </p:spTree>
    <p:extLst>
      <p:ext uri="{BB962C8B-B14F-4D97-AF65-F5344CB8AC3E}">
        <p14:creationId xmlns:p14="http://schemas.microsoft.com/office/powerpoint/2010/main" val="4145600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59059</TotalTime>
  <Words>3706</Words>
  <Application>Microsoft Office PowerPoint</Application>
  <PresentationFormat>On-screen Show (4:3)</PresentationFormat>
  <Paragraphs>973</Paragraphs>
  <Slides>89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7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Packager Shell Object</vt:lpstr>
      <vt:lpstr>Test of Linear-Field Fixed-Field Arc with a Wide Energy Range</vt:lpstr>
      <vt:lpstr>Outline of Main Components</vt:lpstr>
      <vt:lpstr>Tracking of (x,x’) Offsets</vt:lpstr>
      <vt:lpstr>ATF-FFA Beamline Parameters</vt:lpstr>
      <vt:lpstr>EMMA Comparison (pros and cons)</vt:lpstr>
      <vt:lpstr>Matched Orbits through Fieldmaps</vt:lpstr>
      <vt:lpstr>Beams Exit from Periodic Cell</vt:lpstr>
      <vt:lpstr>Magnet Design and Parameters</vt:lpstr>
      <vt:lpstr>PowerPoint Presentation</vt:lpstr>
      <vt:lpstr>Radii/Clearances</vt:lpstr>
      <vt:lpstr>Girder and Supports Construction</vt:lpstr>
      <vt:lpstr>Detail: Magnets on the Girder</vt:lpstr>
      <vt:lpstr>Pipe undergoing Leak Check</vt:lpstr>
      <vt:lpstr>Picture of Everyone Standing By It</vt:lpstr>
      <vt:lpstr>First Beam during Fault Studies</vt:lpstr>
      <vt:lpstr>With Survey “Faro Arm” Attached</vt:lpstr>
      <vt:lpstr>Beam X,Y Scan at 54MeV</vt:lpstr>
      <vt:lpstr>Beam X,Y Scan at 36MeV</vt:lpstr>
      <vt:lpstr>Interlude: IPAC’17</vt:lpstr>
      <vt:lpstr>Beam X,Y Scan at 70MeV</vt:lpstr>
      <vt:lpstr>Beam X,Y Scan at 24MeV</vt:lpstr>
      <vt:lpstr>Aligned at 18MeV: Extreme Angle</vt:lpstr>
      <vt:lpstr>Aligned at 18MeV: Kinked Bellows</vt:lpstr>
      <vt:lpstr>Beam X,Y Scan at 18MeV</vt:lpstr>
      <vt:lpstr>(Almost) all the Data</vt:lpstr>
      <vt:lpstr>All Energies Phase Advance</vt:lpstr>
      <vt:lpstr>PowerPoint Presentation</vt:lpstr>
      <vt:lpstr>54MeV Results vs. Raw Tracking</vt:lpstr>
      <vt:lpstr>Input Camera Roll Angle Correction</vt:lpstr>
      <vt:lpstr>Fitting X,Y Offset at Output</vt:lpstr>
      <vt:lpstr>Transfer Matrix XX Element</vt:lpstr>
      <vt:lpstr>Transfer Matrix YY Element</vt:lpstr>
      <vt:lpstr>Source Code, Open Data</vt:lpstr>
      <vt:lpstr>Conclusion &amp; Future Plans</vt:lpstr>
      <vt:lpstr>CBETA Magnet Production</vt:lpstr>
      <vt:lpstr>What is CBETA?</vt:lpstr>
      <vt:lpstr>EMMA/ATF/CBETA Comparison</vt:lpstr>
      <vt:lpstr>Timeline</vt:lpstr>
      <vt:lpstr>PowerPoint Presentation</vt:lpstr>
      <vt:lpstr>Cell Tunes × 3</vt:lpstr>
      <vt:lpstr>Girder Production Complete (Nov 2018 at BNL)</vt:lpstr>
      <vt:lpstr>CBETA as of Jan 1, 2019 (at Cornell)</vt:lpstr>
      <vt:lpstr>PowerPoint Presentation</vt:lpstr>
      <vt:lpstr>PowerPoint Presentation</vt:lpstr>
      <vt:lpstr>PowerPoint Presentation</vt:lpstr>
      <vt:lpstr>Magnet Types and Parameters</vt:lpstr>
      <vt:lpstr>Layout and Magnet Counts</vt:lpstr>
      <vt:lpstr>Production and Testing Flow</vt:lpstr>
      <vt:lpstr>PowerPoint Presentation</vt:lpstr>
      <vt:lpstr>PowerPoint Presentation</vt:lpstr>
      <vt:lpstr>Final Measurement Rate</vt:lpstr>
      <vt:lpstr>PowerPoint Presentation</vt:lpstr>
      <vt:lpstr>PowerPoint Presentation</vt:lpstr>
      <vt:lpstr>PowerPoint Presentation</vt:lpstr>
      <vt:lpstr>PowerPoint Presentation</vt:lpstr>
      <vt:lpstr>Tuned Magnets Criteria</vt:lpstr>
      <vt:lpstr>Example Harmonics (QF 2566)</vt:lpstr>
      <vt:lpstr>PowerPoint Presentation</vt:lpstr>
      <vt:lpstr>PowerPoint Presentation</vt:lpstr>
      <vt:lpstr>PowerPoint Presentation</vt:lpstr>
      <vt:lpstr>Water Cooling Stability</vt:lpstr>
      <vt:lpstr>Rejects/Repaired</vt:lpstr>
      <vt:lpstr>Reversed Block in QF 2509</vt:lpstr>
      <vt:lpstr>PowerPoint Presentation</vt:lpstr>
      <vt:lpstr>PowerPoint Presentation</vt:lpstr>
      <vt:lpstr>Other Problems/Lessons Learned</vt:lpstr>
      <vt:lpstr>Backup (CBETA magnets)</vt:lpstr>
      <vt:lpstr>Helmholtz Measurements</vt:lpstr>
      <vt:lpstr>Magnetisation Angle Distributions</vt:lpstr>
      <vt:lpstr>Magnet Error Model</vt:lpstr>
      <vt:lpstr>BACKUP (ATF)</vt:lpstr>
      <vt:lpstr>Evidence of Camera Roll Angle</vt:lpstr>
      <vt:lpstr>36MeV Results vs. Raw Tracking</vt:lpstr>
      <vt:lpstr>Input Camera Roll Angle Correction</vt:lpstr>
      <vt:lpstr>Fitting X,Y Offset at Output</vt:lpstr>
      <vt:lpstr>PowerPoint Presentation</vt:lpstr>
      <vt:lpstr>70MeV Results vs. Tracking</vt:lpstr>
      <vt:lpstr>Fitting X,Y Offset at Output</vt:lpstr>
      <vt:lpstr>24MeV Results vs. Tracking</vt:lpstr>
      <vt:lpstr>18MeV Results vs. “Tracking”</vt:lpstr>
      <vt:lpstr>18MeV with Input Shift (arbitrary)</vt:lpstr>
      <vt:lpstr>18MeV with Input Shift (no FM)</vt:lpstr>
      <vt:lpstr>Input/Output Position at 54MeV</vt:lpstr>
      <vt:lpstr>Input/Output Position at 36MeV</vt:lpstr>
      <vt:lpstr>24MeV Results vs. Tracking (no FM)</vt:lpstr>
      <vt:lpstr>Compensating for Output Offset</vt:lpstr>
      <vt:lpstr>Errors vs. Tracking, Output Offset</vt:lpstr>
      <vt:lpstr>Best Fit X,Y Offsets at Output</vt:lpstr>
      <vt:lpstr>Best Fit X,Y Offsets at Output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Brooks, Stephen</cp:lastModifiedBy>
  <cp:revision>1187</cp:revision>
  <dcterms:created xsi:type="dcterms:W3CDTF">2012-11-14T19:21:06Z</dcterms:created>
  <dcterms:modified xsi:type="dcterms:W3CDTF">2019-01-04T16:42:21Z</dcterms:modified>
</cp:coreProperties>
</file>