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2"/>
  </p:notesMasterIdLst>
  <p:handoutMasterIdLst>
    <p:handoutMasterId r:id="rId23"/>
  </p:handoutMasterIdLst>
  <p:sldIdLst>
    <p:sldId id="511" r:id="rId3"/>
    <p:sldId id="701" r:id="rId4"/>
    <p:sldId id="713" r:id="rId5"/>
    <p:sldId id="702" r:id="rId6"/>
    <p:sldId id="703" r:id="rId7"/>
    <p:sldId id="704" r:id="rId8"/>
    <p:sldId id="705" r:id="rId9"/>
    <p:sldId id="706" r:id="rId10"/>
    <p:sldId id="707" r:id="rId11"/>
    <p:sldId id="716" r:id="rId12"/>
    <p:sldId id="717" r:id="rId13"/>
    <p:sldId id="714" r:id="rId14"/>
    <p:sldId id="715" r:id="rId15"/>
    <p:sldId id="708" r:id="rId16"/>
    <p:sldId id="718" r:id="rId17"/>
    <p:sldId id="709" r:id="rId18"/>
    <p:sldId id="710" r:id="rId19"/>
    <p:sldId id="711" r:id="rId20"/>
    <p:sldId id="712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4411" autoAdjust="0"/>
  </p:normalViewPr>
  <p:slideViewPr>
    <p:cSldViewPr>
      <p:cViewPr varScale="1">
        <p:scale>
          <a:sx n="82" d="100"/>
          <a:sy n="82" d="100"/>
        </p:scale>
        <p:origin x="44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2019-Jul-24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80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August 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CBETA: a </a:t>
            </a:r>
            <a:r>
              <a:rPr lang="en-US"/>
              <a:t>4-pass superconducting </a:t>
            </a:r>
            <a:r>
              <a:rPr lang="en-US" dirty="0"/>
              <a:t>ERL with combined permanent magnet return arc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Stephen Brooks</a:t>
            </a:r>
            <a:r>
              <a:rPr lang="en-US"/>
              <a:t>, sbrooks@bnl.gov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Fixed-Field Return Arc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8685"/>
            <a:ext cx="9144000" cy="5143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A89F-87B4-4A37-B2FB-B8B40820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Karl Smolenski &amp; Main Linac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4AF6570-49B8-49A5-B98E-455F38B98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7"/>
            <a:ext cx="9144000" cy="51435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2F99-3119-4AD5-BADC-E4FAC334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4A96-3F49-4E65-A8BE-ABCCF491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150C-6E76-47D0-A67A-2C32FC0C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86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2AE4-2508-417C-BAA7-C7644C82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Possible Halo after Injector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A848F1-1503-4819-86CE-07E63A51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51005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B395-2D09-4280-9456-0F14ECC1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7D93-6B72-4FD0-A744-BC4D01EF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595B-2FAB-4679-87FD-568834C6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E5EAA-2128-41A4-9FC3-6F0D3625F04E}"/>
              </a:ext>
            </a:extLst>
          </p:cNvPr>
          <p:cNvSpPr txBox="1"/>
          <p:nvPr/>
        </p:nvSpPr>
        <p:spPr>
          <a:xfrm>
            <a:off x="5724128" y="1700808"/>
            <a:ext cx="3347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3×10</a:t>
            </a:r>
            <a:r>
              <a:rPr lang="en-GB" baseline="30000"/>
              <a:t>-4</a:t>
            </a:r>
            <a:r>
              <a:rPr lang="en-GB"/>
              <a:t> relative intensity</a:t>
            </a:r>
          </a:p>
          <a:p>
            <a:r>
              <a:rPr lang="en-GB"/>
              <a:t>~100x beam core area</a:t>
            </a:r>
          </a:p>
          <a:p>
            <a:r>
              <a:rPr lang="en-GB"/>
              <a:t>About 3% of total charge</a:t>
            </a:r>
          </a:p>
          <a:p>
            <a:endParaRPr lang="en-GB"/>
          </a:p>
          <a:p>
            <a:r>
              <a:rPr lang="en-GB"/>
              <a:t>Probably from photocathode</a:t>
            </a:r>
          </a:p>
          <a:p>
            <a:endParaRPr lang="en-GB"/>
          </a:p>
          <a:p>
            <a:r>
              <a:rPr lang="en-GB"/>
              <a:t>(April 17, 2019)</a:t>
            </a:r>
          </a:p>
          <a:p>
            <a:endParaRPr lang="en-GB"/>
          </a:p>
          <a:p>
            <a:r>
              <a:rPr lang="en-GB"/>
              <a:t>Selectively-activated photocathode has been used before at Cornell to suppress this sort of thing</a:t>
            </a:r>
          </a:p>
          <a:p>
            <a:endParaRPr lang="en-GB"/>
          </a:p>
          <a:p>
            <a:r>
              <a:rPr lang="en-GB"/>
              <a:t>Collimators in the injector are possible but harder due to high beam powers</a:t>
            </a:r>
          </a:p>
        </p:txBody>
      </p:sp>
    </p:spTree>
    <p:extLst>
      <p:ext uri="{BB962C8B-B14F-4D97-AF65-F5344CB8AC3E}">
        <p14:creationId xmlns:p14="http://schemas.microsoft.com/office/powerpoint/2010/main" val="214356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C22FD-222B-4D64-8166-80390CE98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9674D-7699-4FAD-8CDD-19DE1DA5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FACC-D2C5-4798-B827-9359F7A9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4E58-D156-40C0-9089-6D263FDE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8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Commissioning results: orbit correction in fixed-field loop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E426-7583-47E1-8A4A-79B922120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Tune graph too?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38AE-B41E-4A9E-A56A-CACACA54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13FE-1A38-4493-9A88-88E6F8A3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53AB06-3F0E-42B8-BC17-EE01577AA4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9158" r="24801" b="38785"/>
          <a:stretch/>
        </p:blipFill>
        <p:spPr>
          <a:xfrm>
            <a:off x="323528" y="1723428"/>
            <a:ext cx="5904656" cy="2160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6361856" y="1844824"/>
            <a:ext cx="2602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2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0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Corrected beam</a:t>
            </a:r>
          </a:p>
          <a:p>
            <a:r>
              <a:rPr lang="en-GB"/>
              <a:t>(June 12,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2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77A1-BF8E-4E31-B5BE-2961E006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Tunes in Beam Energy Scan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EE86B-0C36-475E-B130-6534C1AD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9" y="2157834"/>
            <a:ext cx="4608512" cy="3453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ECFF7-EA3A-4ADB-AFAF-237AE9D3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7A0A-45F4-48CC-A20C-CDAF02A3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4624-A4ED-4B68-9AB7-45760EA0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BD8D9-B1C2-4053-BBBB-2C9DDF05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0" y="2157833"/>
            <a:ext cx="4602029" cy="3453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9EB9D-38FE-46FB-92C3-31B5E22587EC}"/>
              </a:ext>
            </a:extLst>
          </p:cNvPr>
          <p:cNvSpPr txBox="1"/>
          <p:nvPr/>
        </p:nvSpPr>
        <p:spPr>
          <a:xfrm>
            <a:off x="1392651" y="15817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arcs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60FAC-AD4D-425A-B021-A2776C998970}"/>
              </a:ext>
            </a:extLst>
          </p:cNvPr>
          <p:cNvSpPr txBox="1"/>
          <p:nvPr/>
        </p:nvSpPr>
        <p:spPr>
          <a:xfrm>
            <a:off x="6002153" y="158177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straight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D9CCB-0DC3-4E9A-93EF-E5A41A02BCC2}"/>
              </a:ext>
            </a:extLst>
          </p:cNvPr>
          <p:cNvSpPr txBox="1"/>
          <p:nvPr/>
        </p:nvSpPr>
        <p:spPr>
          <a:xfrm>
            <a:off x="3599892" y="57959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(June 12,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3003-DF9E-428E-B7C6-DF391A4D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Current Test / Radiation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3A705-588C-4BCF-A2E1-0F305E25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3"/>
          <a:stretch/>
        </p:blipFill>
        <p:spPr>
          <a:xfrm>
            <a:off x="288032" y="3974683"/>
            <a:ext cx="4656291" cy="2281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5813-1F7D-4BAD-B85D-A1E003D4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DAEA1-0A40-4CEB-91AE-ED7F1411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2210D-B2D5-430A-B517-61900277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A22E1-1B9D-405D-9979-1C9875E8AABE}"/>
              </a:ext>
            </a:extLst>
          </p:cNvPr>
          <p:cNvSpPr txBox="1"/>
          <p:nvPr/>
        </p:nvSpPr>
        <p:spPr>
          <a:xfrm>
            <a:off x="4824536" y="1484784"/>
            <a:ext cx="4211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Using ~3pC bunches</a:t>
            </a:r>
          </a:p>
          <a:p>
            <a:endParaRPr lang="en-GB"/>
          </a:p>
          <a:p>
            <a:r>
              <a:rPr lang="en-GB"/>
              <a:t>Halo just went through</a:t>
            </a:r>
          </a:p>
          <a:p>
            <a:endParaRPr lang="en-GB"/>
          </a:p>
          <a:p>
            <a:r>
              <a:rPr lang="en-GB"/>
              <a:t>Current limited by uninteresting things:</a:t>
            </a:r>
          </a:p>
          <a:p>
            <a:r>
              <a:rPr lang="en-GB"/>
              <a:t>Wrong gun photocathode</a:t>
            </a:r>
          </a:p>
          <a:p>
            <a:r>
              <a:rPr lang="en-GB"/>
              <a:t>Fast EPS not installed (10uA limit)</a:t>
            </a:r>
          </a:p>
          <a:p>
            <a:r>
              <a:rPr lang="en-GB"/>
              <a:t>Gun resistor needs changing</a:t>
            </a:r>
          </a:p>
          <a:p>
            <a:r>
              <a:rPr lang="en-GB"/>
              <a:t>External radiation monitors (70uA limit)</a:t>
            </a:r>
          </a:p>
          <a:p>
            <a:endParaRPr lang="en-GB"/>
          </a:p>
          <a:p>
            <a:r>
              <a:rPr lang="en-GB"/>
              <a:t>No “physics” current limit seen</a:t>
            </a:r>
          </a:p>
          <a:p>
            <a:endParaRPr lang="en-GB"/>
          </a:p>
          <a:p>
            <a:r>
              <a:rPr lang="en-GB"/>
              <a:t>Extrapolating internal FFA losses gives 70uA*(10000/600) = 1.17mA limit</a:t>
            </a:r>
          </a:p>
          <a:p>
            <a:endParaRPr lang="en-GB"/>
          </a:p>
          <a:p>
            <a:r>
              <a:rPr lang="en-GB"/>
              <a:t>1mA should be fine</a:t>
            </a:r>
          </a:p>
          <a:p>
            <a:r>
              <a:rPr lang="en-GB"/>
              <a:t>Probably 1-10mA CSR limit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2E597-C8BB-4CDB-8BEA-68479E47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802010" y="1227746"/>
            <a:ext cx="3672408" cy="26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8C49-8226-44B8-A1FE-9E03EB48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Dispersion, R</a:t>
            </a:r>
            <a:r>
              <a:rPr lang="en-GB" baseline="-25000"/>
              <a:t>56</a:t>
            </a:r>
            <a:r>
              <a:rPr lang="en-GB"/>
              <a:t> correction 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6B7F-BECE-408D-AD9C-B9751C8F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A119-F31E-4D5C-8B05-6B48621F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BBAE-E1A5-485C-B22B-4D2EAA37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7" name="stable_D2-1_beam">
            <a:hlinkClick r:id="" action="ppaction://media"/>
            <a:extLst>
              <a:ext uri="{FF2B5EF4-FFF2-40B4-BE49-F238E27FC236}">
                <a16:creationId xmlns:a16="http://schemas.microsoft.com/office/drawing/2014/main" id="{CEC38004-A39A-4341-9C0E-80831A8E0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DFE73-993E-40F2-8E03-14739648314C}"/>
              </a:ext>
            </a:extLst>
          </p:cNvPr>
          <p:cNvSpPr txBox="1"/>
          <p:nvPr/>
        </p:nvSpPr>
        <p:spPr>
          <a:xfrm>
            <a:off x="539552" y="1417638"/>
            <a:ext cx="802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entering the dump line is steady, free of RF energy jitter (July 13,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AEAD8A-F326-4257-A7EC-BB0DCA612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7560">
            <a:off x="157683" y="1506517"/>
            <a:ext cx="9223616" cy="4535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5EFFC-4F4F-424E-96D7-F759D6F7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36096" cy="764704"/>
          </a:xfrm>
        </p:spPr>
        <p:txBody>
          <a:bodyPr/>
          <a:lstStyle/>
          <a:p>
            <a:r>
              <a:rPr lang="en-GB"/>
              <a:t>Next: 4-turn operation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08BAD-2AAA-4CA3-92E5-405BC8A1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80207"/>
            <a:ext cx="4211960" cy="2676785"/>
          </a:xfrm>
        </p:spPr>
        <p:txBody>
          <a:bodyPr/>
          <a:lstStyle/>
          <a:p>
            <a:r>
              <a:rPr lang="en-GB" sz="2800"/>
              <a:t>July-Sep 2019 shutdown</a:t>
            </a:r>
          </a:p>
          <a:p>
            <a:pPr lvl="1"/>
            <a:r>
              <a:rPr lang="en-GB" sz="2400"/>
              <a:t>Aligned with CESR facility shutdown at Cornell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EFB9-84B9-4CFA-8EFA-AC43BA3A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ECB2-38B3-48A0-8E3C-1A76667D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D24B-6DAC-4ADE-822D-2EC3F62C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7C35C-6CA0-4F16-9C18-80B20CD5B162}"/>
              </a:ext>
            </a:extLst>
          </p:cNvPr>
          <p:cNvSpPr txBox="1">
            <a:spLocks/>
          </p:cNvSpPr>
          <p:nvPr/>
        </p:nvSpPr>
        <p:spPr bwMode="auto">
          <a:xfrm>
            <a:off x="6372200" y="5258771"/>
            <a:ext cx="3059391" cy="159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We are installing the other turns in the splitters</a:t>
            </a:r>
          </a:p>
        </p:txBody>
      </p:sp>
    </p:spTree>
    <p:extLst>
      <p:ext uri="{BB962C8B-B14F-4D97-AF65-F5344CB8AC3E}">
        <p14:creationId xmlns:p14="http://schemas.microsoft.com/office/powerpoint/2010/main" val="2561765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D238-0825-41A4-894E-4A737EED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Future: CBETA Facility?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3B29-7357-45E0-8D25-F18E337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929C-B71F-41F4-A072-10D43C85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AA09A-A5D0-4543-95D5-119309BE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49E9-8A0F-4177-9DD7-71F89048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099"/>
            <a:ext cx="9144000" cy="4034117"/>
          </a:xfrm>
          <a:prstGeom prst="rect">
            <a:avLst/>
          </a:prstGeom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1E71E97-844B-4C6A-A9D2-DE0DC85EA697}"/>
              </a:ext>
            </a:extLst>
          </p:cNvPr>
          <p:cNvSpPr/>
          <p:nvPr/>
        </p:nvSpPr>
        <p:spPr>
          <a:xfrm>
            <a:off x="2339752" y="3139981"/>
            <a:ext cx="5157811" cy="15851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B3AE-E4D0-413B-A4BF-8E16880047FE}"/>
              </a:ext>
            </a:extLst>
          </p:cNvPr>
          <p:cNvSpPr/>
          <p:nvPr/>
        </p:nvSpPr>
        <p:spPr>
          <a:xfrm>
            <a:off x="3851920" y="335532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920B5-BD1B-4931-8E52-49EEA0ACD7CD}"/>
              </a:ext>
            </a:extLst>
          </p:cNvPr>
          <p:cNvSpPr/>
          <p:nvPr/>
        </p:nvSpPr>
        <p:spPr>
          <a:xfrm>
            <a:off x="3860237" y="371536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7C984-F8C5-489F-9E96-9BB5C2F4236B}"/>
              </a:ext>
            </a:extLst>
          </p:cNvPr>
          <p:cNvSpPr/>
          <p:nvPr/>
        </p:nvSpPr>
        <p:spPr>
          <a:xfrm>
            <a:off x="4644007" y="4093363"/>
            <a:ext cx="1520485" cy="2160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RLA experiment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2D3CA9-18ED-4B5E-9B87-F67B272EB375}"/>
              </a:ext>
            </a:extLst>
          </p:cNvPr>
          <p:cNvGrpSpPr/>
          <p:nvPr/>
        </p:nvGrpSpPr>
        <p:grpSpPr>
          <a:xfrm>
            <a:off x="7596336" y="2109416"/>
            <a:ext cx="720080" cy="205800"/>
            <a:chOff x="7596336" y="2255101"/>
            <a:chExt cx="720080" cy="2058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756E1F-20DC-416B-9994-D1F7AD46913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167F1B-1B97-4785-B6A6-C7B297664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20D78C-8283-4619-88B7-59AD8BC69B4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3C7784-B92C-4B9F-B8A3-C9A7B5488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CB0B5-7059-48B4-B7F2-9E37681D526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6574C5-EB44-4CFF-8CF2-5D6D777C074D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2D2BE2-AF39-4D60-B0D1-776E109320D3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FB7E4-EBDE-4EA4-9675-745AA82827D7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D9FFC4-630D-499D-934F-430B3674EB8A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E4DE03-95F3-4C96-AC34-DD9CE0F529F9}"/>
              </a:ext>
            </a:extLst>
          </p:cNvPr>
          <p:cNvGrpSpPr/>
          <p:nvPr/>
        </p:nvGrpSpPr>
        <p:grpSpPr>
          <a:xfrm>
            <a:off x="7596336" y="2059179"/>
            <a:ext cx="1440160" cy="1866575"/>
            <a:chOff x="7596336" y="2204864"/>
            <a:chExt cx="1440160" cy="1866575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A6E5F4CE-BCDA-4073-90D4-4D6A1A9C5A41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467EE18-256F-475E-8315-9408A7414F2B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9F740C-7909-48E4-BA6D-DDC4C24C9ECB}"/>
                </a:ext>
              </a:extLst>
            </p:cNvPr>
            <p:cNvCxnSpPr>
              <a:cxnSpLocks/>
              <a:stCxn id="15" idx="1"/>
              <a:endCxn id="14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125E671-2975-4147-ABF7-91BCE6CDD134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F5193B-C0FC-4112-8269-4B77350A4032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0F96CE-386D-41FD-B113-7E08CD62A12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707B375-F3B0-4972-B715-BA775DF6E21F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C397FB-AA04-4742-89B6-79AF67F84886}"/>
              </a:ext>
            </a:extLst>
          </p:cNvPr>
          <p:cNvCxnSpPr>
            <a:cxnSpLocks/>
            <a:stCxn id="10" idx="3"/>
            <a:endCxn id="58" idx="1"/>
          </p:cNvCxnSpPr>
          <p:nvPr/>
        </p:nvCxnSpPr>
        <p:spPr>
          <a:xfrm>
            <a:off x="6156176" y="3463335"/>
            <a:ext cx="559361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EC7EBF-350C-4865-B0EB-37A7BBA89327}"/>
              </a:ext>
            </a:extLst>
          </p:cNvPr>
          <p:cNvCxnSpPr>
            <a:cxnSpLocks/>
            <a:stCxn id="11" idx="3"/>
            <a:endCxn id="58" idx="2"/>
          </p:cNvCxnSpPr>
          <p:nvPr/>
        </p:nvCxnSpPr>
        <p:spPr>
          <a:xfrm>
            <a:off x="6164493" y="3823375"/>
            <a:ext cx="477227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AEA6AF-733E-4CE5-BB17-A5D1AD41A49B}"/>
              </a:ext>
            </a:extLst>
          </p:cNvPr>
          <p:cNvCxnSpPr>
            <a:cxnSpLocks/>
            <a:stCxn id="12" idx="3"/>
            <a:endCxn id="58" idx="3"/>
          </p:cNvCxnSpPr>
          <p:nvPr/>
        </p:nvCxnSpPr>
        <p:spPr>
          <a:xfrm flipV="1">
            <a:off x="6164492" y="4005175"/>
            <a:ext cx="551045" cy="196200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67915BE-5072-44D7-9D62-4941E4231191}"/>
              </a:ext>
            </a:extLst>
          </p:cNvPr>
          <p:cNvGrpSpPr/>
          <p:nvPr/>
        </p:nvGrpSpPr>
        <p:grpSpPr>
          <a:xfrm>
            <a:off x="6641720" y="3574936"/>
            <a:ext cx="1679279" cy="504056"/>
            <a:chOff x="6641720" y="3720621"/>
            <a:chExt cx="1679279" cy="50405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C04C4F-BE86-420C-95FB-449C08AEDCB1}"/>
                </a:ext>
              </a:extLst>
            </p:cNvPr>
            <p:cNvCxnSpPr>
              <a:cxnSpLocks/>
              <a:stCxn id="58" idx="6"/>
              <a:endCxn id="14" idx="1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515CC6-809A-4A23-B4A0-82D2D7270D2B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119BFFB-514C-45F3-BED5-A2C3D43A8B0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7F39C4E-BF89-4D6D-BC22-086425AA762B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5CD34C5-063C-4961-A954-AD6EA43CBEC7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825769A-0BF1-491A-99DB-A76B9187D311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86A65D80-2CE7-4E27-A12A-44A965F682DB}"/>
              </a:ext>
            </a:extLst>
          </p:cNvPr>
          <p:cNvSpPr/>
          <p:nvPr/>
        </p:nvSpPr>
        <p:spPr>
          <a:xfrm>
            <a:off x="877670" y="2026015"/>
            <a:ext cx="1303666" cy="26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150DD5-140C-4A88-BED5-DDA540CEED92}"/>
              </a:ext>
            </a:extLst>
          </p:cNvPr>
          <p:cNvGrpSpPr/>
          <p:nvPr/>
        </p:nvGrpSpPr>
        <p:grpSpPr>
          <a:xfrm rot="10800000">
            <a:off x="841642" y="2059179"/>
            <a:ext cx="1440160" cy="1866575"/>
            <a:chOff x="7596336" y="2204864"/>
            <a:chExt cx="1440160" cy="1866575"/>
          </a:xfrm>
        </p:grpSpPr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C13CA8CE-D804-4553-BCAF-911F32FF7297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2D8869E9-AD4D-4B31-8E39-8B6BC998D340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1F7BD8-47BE-43F3-93A5-638E1E32B2B0}"/>
                </a:ext>
              </a:extLst>
            </p:cNvPr>
            <p:cNvCxnSpPr>
              <a:cxnSpLocks/>
              <a:stCxn id="76" idx="1"/>
              <a:endCxn id="75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A302A22-9860-4E89-9F36-6D86ADB87B1D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7594251-FCC1-4F44-9683-3CA9105BDC75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D9BB75-F5C1-4D47-92FF-8B190B4A223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311444-D839-4EEC-BA1E-7281E66C0F6A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CB6F0B2-A894-4B44-AE56-8073B26F011D}"/>
              </a:ext>
            </a:extLst>
          </p:cNvPr>
          <p:cNvGrpSpPr/>
          <p:nvPr/>
        </p:nvGrpSpPr>
        <p:grpSpPr>
          <a:xfrm flipH="1">
            <a:off x="1561802" y="2109401"/>
            <a:ext cx="720000" cy="181625"/>
            <a:chOff x="7596336" y="2255101"/>
            <a:chExt cx="720080" cy="2058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35CBC57-2D30-4880-BA5D-0ECADB47A57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7E654-D005-4FD1-8988-6E2CA36C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759F61F-5652-4B5E-A0C2-4B4B88316AC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AC4F8A-F5E0-4BDE-96BF-D76AAA9B5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7553484-AF42-496B-8A8E-328C1208409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79F33A9-1DC4-4D01-BFED-8D6D6402FD91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E715AB-B12A-4987-A8F6-77F06341A658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96CB0E-3C04-45A2-BBE8-51D6775E1EC5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1E526-4D8E-4C40-A315-39C9C19533A8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6FF671D-1B8F-402A-B688-A01F6DC3649B}"/>
              </a:ext>
            </a:extLst>
          </p:cNvPr>
          <p:cNvGrpSpPr/>
          <p:nvPr/>
        </p:nvGrpSpPr>
        <p:grpSpPr>
          <a:xfrm rot="10800000">
            <a:off x="1561722" y="3574936"/>
            <a:ext cx="1679279" cy="504056"/>
            <a:chOff x="6641720" y="3720621"/>
            <a:chExt cx="1679279" cy="50405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37E0CA-B9C9-4450-81D5-06FA031C054E}"/>
                </a:ext>
              </a:extLst>
            </p:cNvPr>
            <p:cNvCxnSpPr>
              <a:cxnSpLocks/>
              <a:stCxn id="96" idx="6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C62F42-504F-4917-B083-EF0F2604D52C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5522F06-FDBC-4B65-8AB8-C8E96943329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4B23885-FA9F-44E1-B3D6-0F64D4391EA2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0D9D9CF-C080-48B6-84BC-E0FD89F50B95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C7CE73E-9DE8-422C-A92B-24538D3E3F03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FD150B-9B4B-4483-B025-B0A65ABD83C3}"/>
              </a:ext>
            </a:extLst>
          </p:cNvPr>
          <p:cNvCxnSpPr>
            <a:cxnSpLocks/>
            <a:stCxn id="10" idx="1"/>
            <a:endCxn id="96" idx="3"/>
          </p:cNvCxnSpPr>
          <p:nvPr/>
        </p:nvCxnSpPr>
        <p:spPr>
          <a:xfrm flipH="1">
            <a:off x="3167184" y="3463335"/>
            <a:ext cx="684736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4EBF8A1-F048-4A0D-B176-81C6BA7A13B7}"/>
              </a:ext>
            </a:extLst>
          </p:cNvPr>
          <p:cNvCxnSpPr>
            <a:cxnSpLocks/>
            <a:stCxn id="96" idx="2"/>
            <a:endCxn id="11" idx="1"/>
          </p:cNvCxnSpPr>
          <p:nvPr/>
        </p:nvCxnSpPr>
        <p:spPr>
          <a:xfrm flipV="1">
            <a:off x="3241001" y="3823375"/>
            <a:ext cx="619236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0738C3F-D137-41F8-B871-3EAED014DE7A}"/>
              </a:ext>
            </a:extLst>
          </p:cNvPr>
          <p:cNvCxnSpPr>
            <a:cxnSpLocks/>
            <a:stCxn id="96" idx="1"/>
          </p:cNvCxnSpPr>
          <p:nvPr/>
        </p:nvCxnSpPr>
        <p:spPr>
          <a:xfrm>
            <a:off x="3167184" y="4005175"/>
            <a:ext cx="693053" cy="167854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2884B07-00DA-4ADA-8E92-8116B47D3D26}"/>
              </a:ext>
            </a:extLst>
          </p:cNvPr>
          <p:cNvSpPr txBox="1"/>
          <p:nvPr/>
        </p:nvSpPr>
        <p:spPr>
          <a:xfrm>
            <a:off x="7524327" y="615856"/>
            <a:ext cx="100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Vertical double chicane</a:t>
            </a:r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1BE0A1-8EA2-4CF3-BDDB-8310B27BA943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7975488" y="1539186"/>
            <a:ext cx="52896" cy="570215"/>
          </a:xfrm>
          <a:prstGeom prst="straightConnector1">
            <a:avLst/>
          </a:prstGeom>
          <a:solidFill>
            <a:schemeClr val="accent2"/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300FDAC-74B5-4C77-B233-FDEA8B344DCC}"/>
              </a:ext>
            </a:extLst>
          </p:cNvPr>
          <p:cNvSpPr txBox="1"/>
          <p:nvPr/>
        </p:nvSpPr>
        <p:spPr>
          <a:xfrm>
            <a:off x="2466018" y="4355812"/>
            <a:ext cx="325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User experiments platform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D6A18E0-66A0-4443-BA93-5DECC5574BE3}"/>
              </a:ext>
            </a:extLst>
          </p:cNvPr>
          <p:cNvSpPr txBox="1"/>
          <p:nvPr/>
        </p:nvSpPr>
        <p:spPr>
          <a:xfrm>
            <a:off x="755576" y="5518901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4E9E26-183A-4AAD-B2FD-2DD92BA82CA9}"/>
              </a:ext>
            </a:extLst>
          </p:cNvPr>
          <p:cNvGrpSpPr/>
          <p:nvPr/>
        </p:nvGrpSpPr>
        <p:grpSpPr>
          <a:xfrm>
            <a:off x="0" y="2331539"/>
            <a:ext cx="9144000" cy="4121797"/>
            <a:chOff x="0" y="27283"/>
            <a:chExt cx="9144000" cy="41217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6E51FA-D22A-4D36-900E-B8F6A5E62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963"/>
              <a:ext cx="9144000" cy="403411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26599B-89CF-4591-95B6-6760E2388216}"/>
                </a:ext>
              </a:extLst>
            </p:cNvPr>
            <p:cNvSpPr txBox="1"/>
            <p:nvPr/>
          </p:nvSpPr>
          <p:spPr>
            <a:xfrm>
              <a:off x="4644008" y="27283"/>
              <a:ext cx="104227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±36MeV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5BEAC6-99FD-4AF4-97AF-5CFB0B4EC58C}"/>
                </a:ext>
              </a:extLst>
            </p:cNvPr>
            <p:cNvSpPr txBox="1"/>
            <p:nvPr/>
          </p:nvSpPr>
          <p:spPr>
            <a:xfrm>
              <a:off x="102866" y="1071398"/>
              <a:ext cx="7873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6MeV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CBB99B-8CC4-4AE1-9B99-1038039E7555}"/>
                </a:ext>
              </a:extLst>
            </p:cNvPr>
            <p:cNvSpPr txBox="1"/>
            <p:nvPr/>
          </p:nvSpPr>
          <p:spPr>
            <a:xfrm>
              <a:off x="8282757" y="871435"/>
              <a:ext cx="7873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6MeV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3ABC1A-14DD-40F3-BF2B-DC93F0A1A92F}"/>
                </a:ext>
              </a:extLst>
            </p:cNvPr>
            <p:cNvSpPr txBox="1"/>
            <p:nvPr/>
          </p:nvSpPr>
          <p:spPr>
            <a:xfrm>
              <a:off x="7164288" y="3059668"/>
              <a:ext cx="13773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42-150MeV</a:t>
              </a:r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AE84A4-68B3-4475-8ED7-50493F292B94}"/>
                </a:ext>
              </a:extLst>
            </p:cNvPr>
            <p:cNvSpPr txBox="1"/>
            <p:nvPr/>
          </p:nvSpPr>
          <p:spPr>
            <a:xfrm>
              <a:off x="6372200" y="1901907"/>
              <a:ext cx="211679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1"/>
                  </a:solidFill>
                </a:rPr>
                <a:t>42,78,114,150MeV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6C2E-A684-469C-A8DF-9F510B81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Pattern (one option)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35BCC8-8231-4B8B-8ED7-3844ED494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55" y="1600200"/>
            <a:ext cx="7930889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7CAD-627A-4540-A535-19229D95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BE58-4B38-4EB4-9BC0-EC7BE22F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3BCE-2324-4EE0-A4B3-DAA74F98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1C10C-4FB3-43A2-961F-E46F38E0388D}"/>
              </a:ext>
            </a:extLst>
          </p:cNvPr>
          <p:cNvSpPr txBox="1"/>
          <p:nvPr/>
        </p:nvSpPr>
        <p:spPr>
          <a:xfrm>
            <a:off x="683568" y="5756831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Time structure as seen by the main linac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AF30-27C6-4A0F-B9FD-18F585DE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an ERL do?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CA0C-AC20-42AF-B7B3-C1708F3B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8261"/>
            <a:ext cx="8229600" cy="1617043"/>
          </a:xfrm>
        </p:spPr>
        <p:txBody>
          <a:bodyPr/>
          <a:lstStyle/>
          <a:p>
            <a:r>
              <a:rPr lang="en-US"/>
              <a:t>Applications: thin targets, electron coolers, Compton backscattering, light sources, electron-ion colliders (LHeC/FCC-eh)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C6F2-5E6E-4221-A802-D1354CC6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916C1-201A-4A47-9175-BEEF8CC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91C1-5718-4AEB-93EB-8910E99C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F23AC6-5803-41B5-9B21-FFDB53A84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791624"/>
              </p:ext>
            </p:extLst>
          </p:nvPr>
        </p:nvGraphicFramePr>
        <p:xfrm>
          <a:off x="688951" y="1397000"/>
          <a:ext cx="7766098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448">
                  <a:extLst>
                    <a:ext uri="{9D8B030D-6E8A-4147-A177-3AD203B41FA5}">
                      <a16:colId xmlns:a16="http://schemas.microsoft.com/office/drawing/2014/main" val="4032197819"/>
                    </a:ext>
                  </a:extLst>
                </a:gridCol>
                <a:gridCol w="2869242">
                  <a:extLst>
                    <a:ext uri="{9D8B030D-6E8A-4147-A177-3AD203B41FA5}">
                      <a16:colId xmlns:a16="http://schemas.microsoft.com/office/drawing/2014/main" val="817088650"/>
                    </a:ext>
                  </a:extLst>
                </a:gridCol>
                <a:gridCol w="2963408">
                  <a:extLst>
                    <a:ext uri="{9D8B030D-6E8A-4147-A177-3AD203B41FA5}">
                      <a16:colId xmlns:a16="http://schemas.microsoft.com/office/drawing/2014/main" val="4245352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Advantages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Disadvantages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1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linac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Energy recovery: circulating beam power can be much higher than power input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Can’t use stopping targets!  Disrupted beam must survive 1 turn (or a few turns)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2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Equivalent to ring with cooling system that cools in one turn!  (small emittance)</a:t>
                      </a:r>
                    </a:p>
                    <a:p>
                      <a:r>
                        <a:rPr lang="en-GB"/>
                        <a:t>Can disrupt beam more than in a ring where beam has to survive millions of turns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Source current must equal circulating current;</a:t>
                      </a:r>
                      <a:endParaRPr lang="en-US"/>
                    </a:p>
                    <a:p>
                      <a:r>
                        <a:rPr lang="en-US"/>
                        <a:t>Current in linac is circulating current multiplied by 2 or more (important for higher order modes)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6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38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336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AB59-1229-47AC-8C24-B47EA597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Timeline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0143-D127-4FDA-B780-A9032C10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60E4-41D6-45FA-BEEF-67780E32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3368-EA8D-48D7-A1C0-5BD92305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86F3C-6610-4278-8B07-D4B2AC2A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452" y="1700808"/>
            <a:ext cx="8165096" cy="424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778EE-6C4F-414D-8CDF-511ACAD97E49}"/>
              </a:ext>
            </a:extLst>
          </p:cNvPr>
          <p:cNvSpPr txBox="1"/>
          <p:nvPr/>
        </p:nvSpPr>
        <p:spPr>
          <a:xfrm rot="5400000">
            <a:off x="8098661" y="3745822"/>
            <a:ext cx="14798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Construction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8EC02-051D-4FDF-8982-6964016A8E2C}"/>
              </a:ext>
            </a:extLst>
          </p:cNvPr>
          <p:cNvSpPr txBox="1"/>
          <p:nvPr/>
        </p:nvSpPr>
        <p:spPr>
          <a:xfrm rot="5400000">
            <a:off x="7931948" y="5440720"/>
            <a:ext cx="181331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Beam operation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August 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DPF2019 Meeting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Halbach design made of NdFeB material</a:t>
            </a:r>
          </a:p>
          <a:p>
            <a:endParaRPr lang="en-GB"/>
          </a:p>
          <a:p>
            <a:r>
              <a:rPr lang="en-GB"/>
              <a:t>This is a combined dipole+quad</a:t>
            </a:r>
          </a:p>
          <a:p>
            <a:endParaRPr lang="en-GB"/>
          </a:p>
          <a:p>
            <a:r>
              <a:rPr lang="en-GB"/>
              <a:t>Being measured on rotating coil at BNL</a:t>
            </a:r>
          </a:p>
          <a:p>
            <a:endParaRPr lang="en-GB"/>
          </a:p>
          <a:p>
            <a:r>
              <a:rPr lang="en-GB"/>
              <a:t>3D printed multipole corrector pack inside</a:t>
            </a:r>
          </a:p>
          <a:p>
            <a:endParaRPr lang="en-GB"/>
          </a:p>
          <a:p>
            <a:r>
              <a:rPr lang="en-GB"/>
              <a:t>Windowframe corrector coil outside</a:t>
            </a:r>
          </a:p>
          <a:p>
            <a:endParaRPr lang="en-GB"/>
          </a:p>
          <a:p>
            <a:r>
              <a:rPr lang="en-GB"/>
              <a:t>Temperature stabilised by water (orange hoses)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73248</TotalTime>
  <Words>756</Words>
  <Application>Microsoft Office PowerPoint</Application>
  <PresentationFormat>On-screen Show (4:3)</PresentationFormat>
  <Paragraphs>162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CBETA: a 4-pass superconducting ERL with combined permanent magnet return arc</vt:lpstr>
      <vt:lpstr>Layout &amp; Parameters</vt:lpstr>
      <vt:lpstr>Bunch Pattern (one option)</vt:lpstr>
      <vt:lpstr>What can an ERL do?</vt:lpstr>
      <vt:lpstr>CBETA Energy Saving Technologies</vt:lpstr>
      <vt:lpstr>Project Timeline</vt:lpstr>
      <vt:lpstr>Fixed-Field Return Loop Optics</vt:lpstr>
      <vt:lpstr>PowerPoint Presentation</vt:lpstr>
      <vt:lpstr>Permanent Magnet Design</vt:lpstr>
      <vt:lpstr>Fixed-Field Return Arc</vt:lpstr>
      <vt:lpstr>Karl Smolenski &amp; Main Linac</vt:lpstr>
      <vt:lpstr>Possible Halo after Injector</vt:lpstr>
      <vt:lpstr>PowerPoint Presentation</vt:lpstr>
      <vt:lpstr>Commissioning results: orbit correction in fixed-field loop</vt:lpstr>
      <vt:lpstr>Cell Tunes in Beam Energy Scan</vt:lpstr>
      <vt:lpstr>Higher Current Test / Radiation</vt:lpstr>
      <vt:lpstr>Dispersion, R56 correction </vt:lpstr>
      <vt:lpstr>Next: 4-turn operation</vt:lpstr>
      <vt:lpstr>Future: CBETA Facility?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1259</cp:revision>
  <dcterms:created xsi:type="dcterms:W3CDTF">2012-11-14T19:21:06Z</dcterms:created>
  <dcterms:modified xsi:type="dcterms:W3CDTF">2019-07-26T15:16:45Z</dcterms:modified>
</cp:coreProperties>
</file>