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37"/>
  </p:notesMasterIdLst>
  <p:handoutMasterIdLst>
    <p:handoutMasterId r:id="rId38"/>
  </p:handoutMasterIdLst>
  <p:sldIdLst>
    <p:sldId id="511" r:id="rId3"/>
    <p:sldId id="720" r:id="rId4"/>
    <p:sldId id="721" r:id="rId5"/>
    <p:sldId id="266" r:id="rId6"/>
    <p:sldId id="723" r:id="rId7"/>
    <p:sldId id="725" r:id="rId8"/>
    <p:sldId id="733" r:id="rId9"/>
    <p:sldId id="726" r:id="rId10"/>
    <p:sldId id="746" r:id="rId11"/>
    <p:sldId id="747" r:id="rId12"/>
    <p:sldId id="734" r:id="rId13"/>
    <p:sldId id="748" r:id="rId14"/>
    <p:sldId id="743" r:id="rId15"/>
    <p:sldId id="744" r:id="rId16"/>
    <p:sldId id="728" r:id="rId17"/>
    <p:sldId id="729" r:id="rId18"/>
    <p:sldId id="730" r:id="rId19"/>
    <p:sldId id="731" r:id="rId20"/>
    <p:sldId id="727" r:id="rId21"/>
    <p:sldId id="732" r:id="rId22"/>
    <p:sldId id="745" r:id="rId23"/>
    <p:sldId id="735" r:id="rId24"/>
    <p:sldId id="736" r:id="rId25"/>
    <p:sldId id="737" r:id="rId26"/>
    <p:sldId id="738" r:id="rId27"/>
    <p:sldId id="739" r:id="rId28"/>
    <p:sldId id="740" r:id="rId29"/>
    <p:sldId id="741" r:id="rId30"/>
    <p:sldId id="742" r:id="rId31"/>
    <p:sldId id="749" r:id="rId32"/>
    <p:sldId id="724" r:id="rId33"/>
    <p:sldId id="263" r:id="rId34"/>
    <p:sldId id="265" r:id="rId35"/>
    <p:sldId id="268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C0"/>
    <a:srgbClr val="9BBB59"/>
    <a:srgbClr val="DAEFC3"/>
    <a:srgbClr val="C4E59F"/>
    <a:srgbClr val="CCECFF"/>
    <a:srgbClr val="9900FF"/>
    <a:srgbClr val="0000FF"/>
    <a:srgbClr val="FFFFFF"/>
    <a:srgbClr val="66FF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6" autoAdjust="0"/>
    <p:restoredTop sz="94411" autoAdjust="0"/>
  </p:normalViewPr>
  <p:slideViewPr>
    <p:cSldViewPr>
      <p:cViewPr varScale="1">
        <p:scale>
          <a:sx n="82" d="100"/>
          <a:sy n="82" d="100"/>
        </p:scale>
        <p:origin x="51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2019-Nov-14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14/11/2019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19,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19,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November 19,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accelconf.web.cern.ch/accelconf/IPAC2014/papers/tuyb01.pdf" TargetMode="External"/><Relationship Id="rId3" Type="http://schemas.openxmlformats.org/officeDocument/2006/relationships/hyperlink" Target="https://www.classe.cornell.edu/Research/CBETA/WebHome.html" TargetMode="External"/><Relationship Id="rId7" Type="http://schemas.openxmlformats.org/officeDocument/2006/relationships/hyperlink" Target="https://journals.aps.org/prab/abstract/10.1103/PhysRevSTAB.16.084001" TargetMode="External"/><Relationship Id="rId12" Type="http://schemas.openxmlformats.org/officeDocument/2006/relationships/hyperlink" Target="https://indico.bnl.gov/event/2764/" TargetMode="External"/><Relationship Id="rId2" Type="http://schemas.openxmlformats.org/officeDocument/2006/relationships/hyperlink" Target="https://www.nature.com/articles/nphys217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asse.cornell.edu/CBETA_PM/index_notes.html" TargetMode="External"/><Relationship Id="rId11" Type="http://schemas.openxmlformats.org/officeDocument/2006/relationships/hyperlink" Target="http://stephenbrooks.org/ap/report/2016-2/NSFFAG-at-ATF_v2.pdf" TargetMode="External"/><Relationship Id="rId5" Type="http://schemas.openxmlformats.org/officeDocument/2006/relationships/hyperlink" Target="https://www.classe.cornell.edu/CBETA_PM/notes/CBETA032.pdf" TargetMode="External"/><Relationship Id="rId10" Type="http://schemas.openxmlformats.org/officeDocument/2006/relationships/hyperlink" Target="https://www.classe.cornell.edu/CBETA_PM/notes/CBETA035.pdf" TargetMode="External"/><Relationship Id="rId4" Type="http://schemas.openxmlformats.org/officeDocument/2006/relationships/hyperlink" Target="https://arxiv.org/abs/1706.04245" TargetMode="External"/><Relationship Id="rId9" Type="http://schemas.openxmlformats.org/officeDocument/2006/relationships/hyperlink" Target="http://accelconf.web.cern.ch/AccelConf/ipac2017/papers/thpik007.pdf#search=%20domain%3Daccelconf%2Eweb%2Ecern%2Ech%20%20%2Bauthor%3A%22Brooks%22%20%20FileExtension%3Dpdf%20%2Durl%3Aabstract%20%2Durl%3Aaccelconf%2Fjacow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Permanent Magnet VFFA for 18GeV Electron Acceleration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13D6-13DA-45A2-82A7-3FF0BE5B5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One-piece assembly doesn’t work: blocks roll around in channel</a:t>
            </a:r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A34EC90-D9D7-43C4-9758-AC2C9DD8A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0B6E-9CBE-4D0B-8E41-03A7A62A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4D9F8-4688-4000-8CF6-E88C029C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07B80-45EC-4631-9BD4-9BF9660C0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4117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E830-C4EC-468B-BB91-E8DA03A82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Single 24mm-thick Layer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A80CBE-3213-48C0-838F-9DD8737A5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C658-9DF8-4F0D-8E09-86490EF4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8A691-C963-4B77-B30D-F0C3FC04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A5446-6CD2-47EE-AA3C-0DC05715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09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FAB6-C0D7-4A09-921C-80F848B5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Slice Repulsion: Need Longer Rods!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4BC67B-7B97-461B-9B0F-019B42A0E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6E7F3-3DF0-4641-8119-D415B29E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EB937-814C-44B7-9850-9E333A74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E5161-58CB-48E6-BB13-248A04F9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1383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2120-B0DA-42BF-810D-6F61E8883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Assembly of Repelling Slices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334274-BC2A-43B0-AADE-E187B91DA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37" y="1557196"/>
            <a:ext cx="2977611" cy="530080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885A6-7271-4440-B311-3DD5D644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65654-09A9-4A16-B8E8-E980F682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824F5-C5A1-4649-A19A-C577BA7D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E4E3C-D808-4310-980F-05E0CC9D2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2977611" cy="53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70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C6E2C-A7DF-4232-81F8-43A7F79D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Rotating Coil Measurement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7491FA-95EA-4C85-B7A3-78B7B3BDE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69" y="1678588"/>
            <a:ext cx="2921027" cy="518866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9C56-C098-4337-886E-43CA1CA6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4CC71-9326-4A29-8270-525BF246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38338-CBA0-4EC7-827A-05EF3BD2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1D5E2-B629-4915-8ACB-11281CA97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23" y="1678588"/>
            <a:ext cx="2924835" cy="5195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403A37-0BDF-422C-B4C1-10D8E88D7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" y="1678588"/>
            <a:ext cx="2915816" cy="5179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483D28-7E27-477F-9C9A-BAF168703957}"/>
              </a:ext>
            </a:extLst>
          </p:cNvPr>
          <p:cNvSpPr txBox="1"/>
          <p:nvPr/>
        </p:nvSpPr>
        <p:spPr>
          <a:xfrm>
            <a:off x="3275856" y="6372036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3D-printed shim holder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71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7C08-71CF-4703-8702-29107013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Harmonics (untuned)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1915E-0FBA-4703-BFDB-82344F39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570A-30A5-48A2-8351-5C3052A99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392F1-29FE-4480-BDA7-728F09B7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374082-E132-4888-9804-E1FEBBEBB18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47" y="1600200"/>
            <a:ext cx="4638305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524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90F0-1882-4EE8-9D10-C79AA32F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Harmonics (tuned)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105E6-960C-4B8E-AAE2-A2EF8310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C6F77-E65A-4A91-8BE5-68D3D5D7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85CB9-DA68-47C6-941B-9AAFA61A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EE4936-166A-44C6-A3C9-EEE280F33B0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88" y="1600200"/>
            <a:ext cx="47784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062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F27CC-B7EE-443A-A9BE-FAB80A70B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Field and Error (untuned)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43BFC-A9CB-4AF2-8196-D33D9246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F6490-2DF9-4E09-9472-B51770C64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BCDF7-7AAA-476A-94B0-9F531DD9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8F0895-DD1F-4C65-8A36-5BA38BA94C2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0" y="1600200"/>
            <a:ext cx="624574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1738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72883-147D-4956-8205-5B86BB2B8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Field and Error (tuned)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552BC4-06A9-420B-B91F-577106320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EE61B-6F0D-476C-AA87-B7CCB3B5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5F459-E56B-4065-B368-A7818B227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19B3A-233F-46CA-97CC-AF99029A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290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32B7-9D8F-4CBA-94AB-F84712A6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Gradient and Local k (untuned)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5A2D4-A95C-4D47-8477-D908D35C0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9A5FC-C380-467F-AEA9-FEE01DEC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2A982-513D-43CC-AF84-DEE864E9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0EC47E-7F4D-460B-8CC1-57C4766F25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88" y="1600200"/>
            <a:ext cx="6233624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352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ED55B-17CA-4494-B513-E550D1FE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Status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1B467-88C9-438E-AFED-6F867CB04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In Mar/Apr submitted a proposal for BNL lab R&amp;D funding for VFFA design work in 2020-21</a:t>
            </a:r>
          </a:p>
          <a:p>
            <a:pPr lvl="1"/>
            <a:r>
              <a:rPr lang="en-GB"/>
              <a:t>In Oct got negative response (passed 2/3 stages)</a:t>
            </a:r>
          </a:p>
          <a:p>
            <a:r>
              <a:rPr lang="en-GB"/>
              <a:t>But in the preparation of the proposal:</a:t>
            </a:r>
          </a:p>
          <a:p>
            <a:pPr lvl="1"/>
            <a:r>
              <a:rPr lang="en-GB"/>
              <a:t>Built and tuned a prototype VFFA magnet using permanent magnet material</a:t>
            </a:r>
          </a:p>
          <a:p>
            <a:pPr lvl="1"/>
            <a:r>
              <a:rPr lang="en-US"/>
              <a:t>Searched for VFFA lattice cells for RHIC-sized 18GeV electron machine</a:t>
            </a:r>
          </a:p>
          <a:p>
            <a:pPr lvl="1"/>
            <a:r>
              <a:rPr lang="en-US"/>
              <a:t>Did 3D tracking of a VFFA test cell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01313-D30F-45C2-B4B3-D44BD647B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CC390-F92A-44ED-8A81-5B2832E01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ACCBF-AD63-4A0E-9504-B4C2188C9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6897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9A5C-6A47-4961-B258-688304D8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Gradient and Local k (tuned)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84C384-56FB-4675-A2DC-79E0536C9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DF7FA-EDC7-46E1-BE03-4EE3BF5F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8BA61-947E-419E-9600-5CE940025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30BAB-38AE-4927-B135-6EAE7A0C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5428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5966-2A4E-4C06-90D0-95D07145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Extension of Design Height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D5A8D-6D27-4E6D-A149-D2D5AA54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EC5A6-C585-4A3B-8039-F9451CAD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B1478-A6FC-4D19-8F2D-CD2CDEB6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4FE105D-2AFB-4459-B8A9-04A6B3C92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75656"/>
            <a:ext cx="5293704" cy="5293704"/>
          </a:xfr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9A4690-FE4F-4301-94E4-80DB459A2B8B}"/>
              </a:ext>
            </a:extLst>
          </p:cNvPr>
          <p:cNvSpPr txBox="1">
            <a:spLocks/>
          </p:cNvSpPr>
          <p:nvPr/>
        </p:nvSpPr>
        <p:spPr bwMode="auto">
          <a:xfrm>
            <a:off x="457200" y="1600200"/>
            <a:ext cx="33227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k = 20m</a:t>
            </a:r>
            <a:r>
              <a:rPr lang="en-GB" baseline="30000"/>
              <a:t>-1</a:t>
            </a:r>
          </a:p>
          <a:p>
            <a:r>
              <a:rPr lang="en-GB"/>
              <a:t>GFR = -25mm to +175mm</a:t>
            </a:r>
          </a:p>
          <a:p>
            <a:r>
              <a:rPr lang="en-GB"/>
              <a:t>B</a:t>
            </a:r>
            <a:r>
              <a:rPr lang="en-GB" baseline="-25000"/>
              <a:t>max</a:t>
            </a:r>
            <a:r>
              <a:rPr lang="en-GB"/>
              <a:t> = 0.3T</a:t>
            </a:r>
          </a:p>
          <a:p>
            <a:r>
              <a:rPr lang="en-US"/>
              <a:t>Max field error ~3 Gauss</a:t>
            </a:r>
          </a:p>
        </p:txBody>
      </p:sp>
    </p:spTree>
    <p:extLst>
      <p:ext uri="{BB962C8B-B14F-4D97-AF65-F5344CB8AC3E}">
        <p14:creationId xmlns:p14="http://schemas.microsoft.com/office/powerpoint/2010/main" val="2691108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6FEE-2DD5-4D6D-952F-C3165AEA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Demo Straight Section (1-72MeV)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8BEA2B-43FB-49DF-BE7E-F789099F5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9871"/>
            <a:ext cx="8229600" cy="349928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4F827-8A94-44D6-9EE9-0B431611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1B39D-EA87-4C02-ADD9-A44AB149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2EC2A-701D-445F-9BA2-FA593789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7D0C4-FABB-45C3-8506-F7527CDE6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4206"/>
            <a:ext cx="9144000" cy="129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54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4F827-8A94-44D6-9EE9-0B431611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1B39D-EA87-4C02-ADD9-A44AB149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2EC2A-701D-445F-9BA2-FA593789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3EB25A-0249-403C-A843-A3BF454BF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4"/>
          <a:stretch/>
        </p:blipFill>
        <p:spPr>
          <a:xfrm>
            <a:off x="305036" y="-2435"/>
            <a:ext cx="4410980" cy="638376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9EAD9B-FE56-455B-AB33-995098D3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005064"/>
            <a:ext cx="3136514" cy="1181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E4C53-8AC3-452A-BCD7-6A4EB5BE3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2348880"/>
            <a:ext cx="3136514" cy="9525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51ACCD-6472-43B4-B5B9-627C221DF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1143000"/>
          </a:xfrm>
        </p:spPr>
        <p:txBody>
          <a:bodyPr/>
          <a:lstStyle/>
          <a:p>
            <a:r>
              <a:rPr lang="en-GB"/>
              <a:t>4×4 Transfer Matrix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90B36-72C9-4989-871B-54E48E11ACC5}"/>
              </a:ext>
            </a:extLst>
          </p:cNvPr>
          <p:cNvSpPr txBox="1"/>
          <p:nvPr/>
        </p:nvSpPr>
        <p:spPr>
          <a:xfrm>
            <a:off x="5220072" y="1916832"/>
            <a:ext cx="241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Usual (x,x’,y,y’) basis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28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99F5C-E03E-4157-86B3-00BC6183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Demo Straight Cell Tunes, Height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A45237-F6D7-4302-A7AC-41D58D8D0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C1FD-3254-4337-BBB2-F00217D38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29EC7-89A4-4C2E-9604-0412F92E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F598-30BE-4768-B08D-3F668CB32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8445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9C83-68D4-40C6-ADD3-5C484F6ED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Demo Straight Cell Input Steering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B3F4B1-9BE7-43E8-BB7C-0EDA25EB9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DBAB2-0077-4FAC-AC02-4391905C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D617F-657A-4B36-85F3-E653F9A3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7D801-741A-4AA7-B844-40F33BACC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9422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82C60-0856-487E-9822-60BA5754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D580F-F1DA-4CAB-9AD9-A2A2D8F0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8DE2A-49DA-453B-97B8-B85D805C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06374-0757-4DFB-AF12-79A508C58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Bent Demo Cell Attempt</a:t>
            </a:r>
            <a:endParaRPr lang="en-US"/>
          </a:p>
        </p:txBody>
      </p:sp>
      <p:pic>
        <p:nvPicPr>
          <p:cNvPr id="8" name="VFFA_Jan'19_pm3dextruded_asym_long">
            <a:hlinkClick r:id="" action="ppaction://media"/>
            <a:extLst>
              <a:ext uri="{FF2B5EF4-FFF2-40B4-BE49-F238E27FC236}">
                <a16:creationId xmlns:a16="http://schemas.microsoft.com/office/drawing/2014/main" id="{36EFC824-2463-44EC-B5A9-839B9C5893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" y="0"/>
            <a:ext cx="9145602" cy="6858000"/>
          </a:xfrm>
        </p:spPr>
      </p:pic>
    </p:spTree>
    <p:extLst>
      <p:ext uri="{BB962C8B-B14F-4D97-AF65-F5344CB8AC3E}">
        <p14:creationId xmlns:p14="http://schemas.microsoft.com/office/powerpoint/2010/main" val="220685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2D1D-0398-4268-9193-64DA489BC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Bent Cell Tunes, Height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6273B0-7062-412F-92F2-C15DFBA9C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0BBE9-45AB-4515-BFA7-E6AD8C2B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BBD8E-7662-4311-ADF2-8B993F662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5DD95-CEBF-4D3D-8B78-2864C0D5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1025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B4651-3D2C-4794-9233-840D0ACA1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Bent Cell Input Steering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17889D-465B-4DA3-BD65-7676EB96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0A764-A985-4D2F-B289-FD75B80D0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689D1-C22F-447A-8C31-6D138CA0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BD3A7-8802-4540-A71A-4F86DBAD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6252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3D098-4B3A-4C83-AA0A-0431124C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Bent Cell Input Optical Functions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96FB14-C204-4711-A88C-EB05BC2C7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CE5D-571E-4C88-8AA9-D1DA253B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3EFB7-0394-422F-91E5-D5034667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3B38A-411D-4984-9F95-F0A1306C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5974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DC74D-4668-494E-B63E-7A789B7D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Project Description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CFB5-476A-4C80-BB1B-ED9E34830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Design and risk-reduce a fixed-field accelerator (likely using permanent magnets) to produce the 18GeV electron bunches for eRHIC instead of an RCS.  This eliminates most magnet power supplies and allows a faster acceleration cycle of ≤100 turns, giving a shorter RF pulse and easier spin preservation.</a:t>
            </a:r>
          </a:p>
          <a:p>
            <a:pPr lvl="1"/>
            <a:r>
              <a:rPr lang="en-US"/>
              <a:t>Cost comparisons showed ~30% cost savings in overall accelerator using eRHIC and CBETA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DD40B-6F01-4884-8DA3-C78CDE7D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A52EE-CE05-442F-9B71-E3286DAF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7B941-B327-4E33-8644-9597F4CB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3928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8D8F-407F-48CC-B255-D4CA76DD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2A648-A363-4BF3-AC63-4FFBC65E1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VFFAs with permanent magnets are very well suited for high-energy electron machines</a:t>
            </a:r>
          </a:p>
          <a:p>
            <a:pPr lvl="1"/>
            <a:r>
              <a:rPr lang="en-GB"/>
              <a:t>Fields are low to avoid synchrotron radiation, means permanent magnets are applicable</a:t>
            </a:r>
          </a:p>
          <a:p>
            <a:pPr lvl="1"/>
            <a:r>
              <a:rPr lang="en-US"/>
              <a:t>Beams are small, so dynamic aperture in the VFFA is not a bad constraint, so magnets can be reasonably sized</a:t>
            </a:r>
          </a:p>
          <a:p>
            <a:pPr lvl="1"/>
            <a:r>
              <a:rPr lang="en-US"/>
              <a:t>Designs even exist where all magnets are below beam synchrotron radiation plane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C893F-98E8-47EE-9048-8E807948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8B465-2445-4AA0-83E9-29DA86C4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C00B3-7B95-463A-B040-DE1663E5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367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9A06AFD-FBA4-4A11-81A2-1D80FFD1C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BACKUP</a:t>
            </a:r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80368AF-9F7D-4792-90AA-D7BF56B1A9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34AEA-458A-45EC-9B3C-A9A4D1997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1D26C-B354-41E4-850B-637049D89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4B3A6-7F36-405E-9C2C-AF3E0B73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6767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A3DF-D517-425F-B9A1-3FCA5071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</a:rPr>
              <a:t>Risks to be Investigated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68D6-8A75-48AF-B77E-B9FAD714D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Simulation:</a:t>
            </a:r>
          </a:p>
          <a:p>
            <a:pPr lvl="1"/>
            <a:r>
              <a:rPr lang="en-GB" sz="2000"/>
              <a:t>Dynamic aperture (non-linear magnetic fields)</a:t>
            </a:r>
          </a:p>
          <a:p>
            <a:pPr lvl="1"/>
            <a:r>
              <a:rPr lang="en-GB" sz="2000"/>
              <a:t>Spin preservation (100 turns is semi-fast acceleration regime)</a:t>
            </a:r>
          </a:p>
          <a:p>
            <a:pPr lvl="1"/>
            <a:r>
              <a:rPr lang="en-GB" sz="2000"/>
              <a:t>Lattice integration (arc-to-straight, linac section)</a:t>
            </a:r>
            <a:endParaRPr lang="en-US" sz="2000"/>
          </a:p>
          <a:p>
            <a:r>
              <a:rPr lang="en-GB" sz="2400"/>
              <a:t>Experimental:</a:t>
            </a:r>
          </a:p>
          <a:p>
            <a:pPr lvl="1"/>
            <a:r>
              <a:rPr lang="en-GB" sz="2000"/>
              <a:t>Magnet field errors</a:t>
            </a:r>
          </a:p>
          <a:p>
            <a:pPr lvl="1"/>
            <a:r>
              <a:rPr lang="en-GB" sz="2000"/>
              <a:t>Alignment errors after correction (e.g. with piezo movers)</a:t>
            </a:r>
          </a:p>
          <a:p>
            <a:pPr lvl="2"/>
            <a:r>
              <a:rPr lang="en-GB" sz="1800"/>
              <a:t>Before correction is well-known, surveyors can do 100-200um easily</a:t>
            </a:r>
          </a:p>
          <a:p>
            <a:pPr lvl="1"/>
            <a:r>
              <a:rPr lang="en-GB" sz="2000"/>
              <a:t>Verify VFFA and high-phase-advance lattice works in practice (ATF beamline)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03C72-85DC-4153-8C1D-4881A0B4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19,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0DE7C-A397-43DF-AD89-35DF17A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FFA’19, PSI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411CE-C6B3-469F-84B7-63F573ED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8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A3DF-D517-425F-B9A1-3FCA5071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</a:rPr>
              <a:t>RF, Beam Charge Tradeoffs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68D6-8A75-48AF-B77E-B9FAD714D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/>
              <a:t>200MeV per turn of constant-frequency RF is used, 200MeV injector</a:t>
            </a:r>
          </a:p>
          <a:p>
            <a:r>
              <a:rPr lang="en-GB"/>
              <a:t>If the full 50nC is accelerated in a linac, impedances cause ~3% energy spread, which is too much for the storage ring</a:t>
            </a:r>
          </a:p>
          <a:p>
            <a:r>
              <a:rPr lang="en-GB"/>
              <a:t>Baseline eRHIC uses 5x 10nC bunches to reduce this effect (which is proportional to bunch charge) even when using RCS</a:t>
            </a:r>
          </a:p>
          <a:p>
            <a:r>
              <a:rPr lang="en-GB"/>
              <a:t>Transverse emittance also increases with bunch charge</a:t>
            </a:r>
          </a:p>
          <a:p>
            <a:pPr lvl="1"/>
            <a:r>
              <a:rPr lang="en-GB"/>
              <a:t>Early estimates of VFFA dynamic aperture and bunch emittance are comparable, so needs more detailed calculation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03C72-85DC-4153-8C1D-4881A0B4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19,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0DE7C-A397-43DF-AD89-35DF17A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FFA’19, PSI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411CE-C6B3-469F-84B7-63F573ED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91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A3DF-D517-425F-B9A1-3FCA5071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</a:rPr>
              <a:t>References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68D6-8A75-48AF-B77E-B9FAD714D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/>
              <a:t>Fixed-field accelerators</a:t>
            </a:r>
          </a:p>
          <a:p>
            <a:pPr lvl="1"/>
            <a:r>
              <a:rPr lang="en-US" i="1">
                <a:hlinkClick r:id="rId2"/>
              </a:rPr>
              <a:t>Acceleration in the linear non-scaling fixed-field alternating-gradient accelerator EMMA</a:t>
            </a:r>
            <a:r>
              <a:rPr lang="en-US" i="1"/>
              <a:t>,</a:t>
            </a:r>
            <a:r>
              <a:rPr lang="en-GB"/>
              <a:t> S. Machida et al., </a:t>
            </a:r>
            <a:r>
              <a:rPr lang="fr-FR" i="1"/>
              <a:t>Nature Physics</a:t>
            </a:r>
            <a:r>
              <a:rPr lang="fr-FR"/>
              <a:t> </a:t>
            </a:r>
            <a:r>
              <a:rPr lang="fr-FR" b="1"/>
              <a:t>8</a:t>
            </a:r>
            <a:r>
              <a:rPr lang="fr-FR"/>
              <a:t>, 243–247 (2012).</a:t>
            </a:r>
            <a:endParaRPr lang="en-GB"/>
          </a:p>
          <a:p>
            <a:pPr lvl="1"/>
            <a:r>
              <a:rPr lang="en-US"/>
              <a:t>CBETA website: </a:t>
            </a:r>
            <a:r>
              <a:rPr lang="en-US" u="sng">
                <a:hlinkClick r:id="rId3"/>
              </a:rPr>
              <a:t>https://www.classe.cornell.edu/Research/CBETA/WebHome.html</a:t>
            </a:r>
            <a:endParaRPr lang="en-US" sz="2100"/>
          </a:p>
          <a:p>
            <a:pPr lvl="1"/>
            <a:r>
              <a:rPr lang="en-US" i="1"/>
              <a:t>CBETA Design Report, Cornell-BNL ERL Test Accelerator</a:t>
            </a:r>
            <a:r>
              <a:rPr lang="en-US"/>
              <a:t>, G.H. Hoffstaetter </a:t>
            </a:r>
            <a:r>
              <a:rPr lang="en-US" i="1"/>
              <a:t>et al.</a:t>
            </a:r>
            <a:r>
              <a:rPr lang="en-US"/>
              <a:t>, </a:t>
            </a:r>
            <a:r>
              <a:rPr lang="en-US" u="sng">
                <a:hlinkClick r:id="rId4"/>
              </a:rPr>
              <a:t>https://arxiv.org/abs/1706.04245</a:t>
            </a:r>
            <a:r>
              <a:rPr lang="en-US"/>
              <a:t> [physics.acc-ph] (2017).</a:t>
            </a:r>
          </a:p>
          <a:p>
            <a:pPr lvl="1"/>
            <a:r>
              <a:rPr lang="en-US"/>
              <a:t>CBETA note 032, </a:t>
            </a:r>
            <a:r>
              <a:rPr lang="en-US" i="1">
                <a:hlinkClick r:id="rId5"/>
              </a:rPr>
              <a:t>The CBETA Fractional Arc Test</a:t>
            </a:r>
            <a:r>
              <a:rPr lang="en-US"/>
              <a:t>, Ed. C. Gulliford,  </a:t>
            </a:r>
            <a:r>
              <a:rPr lang="en-US" u="sng">
                <a:hlinkClick r:id="rId6"/>
              </a:rPr>
              <a:t>https://www.classe.cornell.edu/CBETA_PM/index_notes.html</a:t>
            </a:r>
            <a:endParaRPr lang="en-GB"/>
          </a:p>
          <a:p>
            <a:r>
              <a:rPr lang="en-GB"/>
              <a:t>VFFAs</a:t>
            </a:r>
          </a:p>
          <a:p>
            <a:pPr lvl="1"/>
            <a:r>
              <a:rPr lang="en-US" i="1">
                <a:hlinkClick r:id="rId7"/>
              </a:rPr>
              <a:t>Vertical orbit excursion fixed field alternating gradient accelerators</a:t>
            </a:r>
            <a:r>
              <a:rPr lang="en-US"/>
              <a:t>, S. Brooks, Phys. Rev. ST-AB </a:t>
            </a:r>
            <a:r>
              <a:rPr lang="en-US" b="1"/>
              <a:t>16</a:t>
            </a:r>
            <a:r>
              <a:rPr lang="en-US"/>
              <a:t>, 084001 (2013).</a:t>
            </a:r>
          </a:p>
          <a:p>
            <a:pPr lvl="1"/>
            <a:r>
              <a:rPr lang="en-US" i="1">
                <a:hlinkClick r:id="rId8"/>
              </a:rPr>
              <a:t>Vertical orbit-excursion Fixed Field Alternating Gradient Accelerators and 3D Cyclotrons</a:t>
            </a:r>
            <a:r>
              <a:rPr lang="en-US"/>
              <a:t>, S. Brooks, Proc. IPAC’14 (invited talk)</a:t>
            </a:r>
            <a:endParaRPr lang="en-GB"/>
          </a:p>
          <a:p>
            <a:r>
              <a:rPr lang="en-GB"/>
              <a:t>Permanent Magnets</a:t>
            </a:r>
          </a:p>
          <a:p>
            <a:pPr lvl="1"/>
            <a:r>
              <a:rPr lang="en-US" i="1">
                <a:hlinkClick r:id="rId9"/>
              </a:rPr>
              <a:t>Production of Low Cost, High Field Quality Halbach Magnets</a:t>
            </a:r>
            <a:r>
              <a:rPr lang="en-US"/>
              <a:t>, S. Brooks </a:t>
            </a:r>
            <a:r>
              <a:rPr lang="en-US" i="1"/>
              <a:t>et al.</a:t>
            </a:r>
            <a:r>
              <a:rPr lang="en-US"/>
              <a:t>, Proc. IPAC 2017.</a:t>
            </a:r>
          </a:p>
          <a:p>
            <a:pPr lvl="1"/>
            <a:r>
              <a:rPr lang="en-US"/>
              <a:t>CBETA note 035, </a:t>
            </a:r>
            <a:r>
              <a:rPr lang="en-US" i="1">
                <a:hlinkClick r:id="rId10"/>
              </a:rPr>
              <a:t>CBETA Halbach Magnet Production Run</a:t>
            </a:r>
            <a:r>
              <a:rPr lang="en-US"/>
              <a:t>, S. Brooks</a:t>
            </a:r>
            <a:endParaRPr lang="en-GB"/>
          </a:p>
          <a:p>
            <a:r>
              <a:rPr lang="en-GB"/>
              <a:t>ATF fixed-field experiment</a:t>
            </a:r>
          </a:p>
          <a:p>
            <a:pPr lvl="1"/>
            <a:r>
              <a:rPr lang="en-US"/>
              <a:t>ATF experiment AE-79 “</a:t>
            </a:r>
            <a:r>
              <a:rPr lang="en-US" i="1">
                <a:hlinkClick r:id="rId11"/>
              </a:rPr>
              <a:t>Test of a Large Energy Acceptance NS-FFAG Arc at the ATF</a:t>
            </a:r>
            <a:r>
              <a:rPr lang="en-US"/>
              <a:t>”, </a:t>
            </a:r>
          </a:p>
          <a:p>
            <a:pPr lvl="1"/>
            <a:r>
              <a:rPr lang="en-US"/>
              <a:t>See also talk: </a:t>
            </a:r>
            <a:r>
              <a:rPr lang="en-US" i="1"/>
              <a:t>Test of Linear-Field Non-Scaling FFAG Arc with a Wide Energy Range</a:t>
            </a:r>
            <a:r>
              <a:rPr lang="en-US"/>
              <a:t>, S. Brooks, FFAG’17 workshop: </a:t>
            </a:r>
            <a:r>
              <a:rPr lang="en-US" u="sng">
                <a:hlinkClick r:id="rId12"/>
              </a:rPr>
              <a:t>https://indico.bnl.gov/event/2764/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03C72-85DC-4153-8C1D-4881A0B4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19,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0DE7C-A397-43DF-AD89-35DF17A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FFA’19, PSI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411CE-C6B3-469F-84B7-63F573ED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9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A3DF-D517-425F-B9A1-3FCA5071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Additional Applications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68D6-8A75-48AF-B77E-B9FAD714D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~mA level electron current could be available at BNL at 18GeV</a:t>
            </a:r>
          </a:p>
          <a:p>
            <a:pPr lvl="1"/>
            <a:r>
              <a:rPr lang="en-GB" sz="2000"/>
              <a:t>Comparable to SLAC</a:t>
            </a:r>
          </a:p>
          <a:p>
            <a:pPr lvl="1"/>
            <a:r>
              <a:rPr lang="en-GB" sz="2000"/>
              <a:t>Can allow beam physics experiments far beyond current ATF reach (70MeV)</a:t>
            </a:r>
          </a:p>
          <a:p>
            <a:r>
              <a:rPr lang="en-GB" sz="2400"/>
              <a:t>Cyclotron-like behaviour at far higher energies</a:t>
            </a:r>
          </a:p>
          <a:p>
            <a:pPr lvl="1"/>
            <a:r>
              <a:rPr lang="en-GB" sz="2000"/>
              <a:t>Flexible time structure</a:t>
            </a:r>
          </a:p>
          <a:p>
            <a:r>
              <a:rPr lang="en-GB" sz="2400"/>
              <a:t>VFFA principle applied to proton machines</a:t>
            </a:r>
          </a:p>
          <a:p>
            <a:pPr lvl="1"/>
            <a:r>
              <a:rPr lang="en-GB" sz="2000"/>
              <a:t>Currently being considered for 1.2GeV neutron source upgrade at RAL</a:t>
            </a:r>
          </a:p>
          <a:p>
            <a:pPr lvl="1"/>
            <a:r>
              <a:rPr lang="en-GB" sz="2000"/>
              <a:t>Forms the basis for waste transmutation “3D cyclotron” facility</a:t>
            </a:r>
          </a:p>
          <a:p>
            <a:pPr lvl="2"/>
            <a:r>
              <a:rPr lang="en-US" sz="1800"/>
              <a:t>S.J. Brooks, </a:t>
            </a:r>
            <a:r>
              <a:rPr lang="en-US" sz="1800" i="1"/>
              <a:t>Vertical orbit excursion fixed field alternating gradient accelerators</a:t>
            </a:r>
            <a:r>
              <a:rPr lang="en-US" sz="1800"/>
              <a:t>,</a:t>
            </a:r>
            <a:r>
              <a:rPr lang="en-US" sz="1800" i="1"/>
              <a:t> </a:t>
            </a:r>
            <a:r>
              <a:rPr lang="en-US" sz="1800"/>
              <a:t>Phys. Rev. ST Accel. Beams 16, 084001 (2013)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03C72-85DC-4153-8C1D-4881A0B4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19,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0DE7C-A397-43DF-AD89-35DF17A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FFA’19, PSI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411CE-C6B3-469F-84B7-63F573ED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3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ADFB-179E-4D49-9DFE-303A57C5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 Lattice Cell Candidates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36235-1DD0-47EF-A278-04D47CDF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A4169-7072-497C-994B-D78A0D24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C892E-1318-43C0-BC41-84299D2D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D9D146-8A55-484D-AD32-1BD93EE4434F}"/>
              </a:ext>
            </a:extLst>
          </p:cNvPr>
          <p:cNvGrpSpPr/>
          <p:nvPr/>
        </p:nvGrpSpPr>
        <p:grpSpPr>
          <a:xfrm>
            <a:off x="107504" y="1340768"/>
            <a:ext cx="6659305" cy="4994479"/>
            <a:chOff x="1153055" y="1484784"/>
            <a:chExt cx="6659305" cy="49944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762A46-74C9-4FA1-B624-0E10993D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055" y="1484784"/>
              <a:ext cx="6659305" cy="4994479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49EECC3-0C48-44EA-A9D3-E1478A32FA39}"/>
                </a:ext>
              </a:extLst>
            </p:cNvPr>
            <p:cNvCxnSpPr>
              <a:cxnSpLocks/>
            </p:cNvCxnSpPr>
            <p:nvPr/>
          </p:nvCxnSpPr>
          <p:spPr>
            <a:xfrm>
              <a:off x="1323401" y="6347442"/>
              <a:ext cx="6346372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959DCA8-6AF3-4679-8273-3D2E0B146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3401" y="1661596"/>
              <a:ext cx="0" cy="46858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B31CD0-7945-4A6E-B8A6-F5486951F67F}"/>
                </a:ext>
              </a:extLst>
            </p:cNvPr>
            <p:cNvSpPr txBox="1"/>
            <p:nvPr/>
          </p:nvSpPr>
          <p:spPr>
            <a:xfrm>
              <a:off x="1373997" y="1765261"/>
              <a:ext cx="1939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Estimated dynamic aperture (log)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B55286-93E5-421D-8A35-675E3F588A1F}"/>
                </a:ext>
              </a:extLst>
            </p:cNvPr>
            <p:cNvSpPr txBox="1"/>
            <p:nvPr/>
          </p:nvSpPr>
          <p:spPr>
            <a:xfrm>
              <a:off x="5586770" y="5971431"/>
              <a:ext cx="20830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Magnetic efficiency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1E49C8-3F52-4AB9-84C5-F560FCAD4EA4}"/>
                </a:ext>
              </a:extLst>
            </p:cNvPr>
            <p:cNvSpPr txBox="1"/>
            <p:nvPr/>
          </p:nvSpPr>
          <p:spPr>
            <a:xfrm>
              <a:off x="5982177" y="3502354"/>
              <a:ext cx="18301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0.36T @ 18GeV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A6398A-F810-4AF8-9785-B6E1BD439922}"/>
                </a:ext>
              </a:extLst>
            </p:cNvPr>
            <p:cNvSpPr txBox="1"/>
            <p:nvPr/>
          </p:nvSpPr>
          <p:spPr>
            <a:xfrm>
              <a:off x="6293506" y="2594610"/>
              <a:ext cx="1074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0.33T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A79C03-4ED5-4FAC-BC45-644EE760EE29}"/>
                </a:ext>
              </a:extLst>
            </p:cNvPr>
            <p:cNvSpPr txBox="1"/>
            <p:nvPr/>
          </p:nvSpPr>
          <p:spPr>
            <a:xfrm>
              <a:off x="4730630" y="1880120"/>
              <a:ext cx="1074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0.47T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A42566-9DDF-4461-896A-3C03CE22A889}"/>
                </a:ext>
              </a:extLst>
            </p:cNvPr>
            <p:cNvSpPr txBox="1"/>
            <p:nvPr/>
          </p:nvSpPr>
          <p:spPr>
            <a:xfrm>
              <a:off x="4193398" y="2870301"/>
              <a:ext cx="1074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0.57T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B7B0CA-0A7F-45DC-8453-817AA2634216}"/>
                </a:ext>
              </a:extLst>
            </p:cNvPr>
            <p:cNvSpPr txBox="1"/>
            <p:nvPr/>
          </p:nvSpPr>
          <p:spPr>
            <a:xfrm>
              <a:off x="2854456" y="3599514"/>
              <a:ext cx="1074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0.82T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DC3655F-99C1-4846-B3D7-A44ABED41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248" y="1219966"/>
            <a:ext cx="2399042" cy="1921002"/>
          </a:xfrm>
        </p:spPr>
        <p:txBody>
          <a:bodyPr>
            <a:normAutofit/>
          </a:bodyPr>
          <a:lstStyle/>
          <a:p>
            <a:r>
              <a:rPr lang="en-GB" sz="2000"/>
              <a:t>Field B</a:t>
            </a:r>
            <a:r>
              <a:rPr lang="en-GB" sz="2000" baseline="-25000"/>
              <a:t>y</a:t>
            </a:r>
            <a:r>
              <a:rPr lang="en-GB" sz="2000"/>
              <a:t>=B</a:t>
            </a:r>
            <a:r>
              <a:rPr lang="en-GB" sz="2000" baseline="-25000"/>
              <a:t>0</a:t>
            </a:r>
            <a:r>
              <a:rPr lang="en-GB" sz="2000"/>
              <a:t>e</a:t>
            </a:r>
            <a:r>
              <a:rPr lang="en-GB" sz="2000" baseline="30000"/>
              <a:t>-ky</a:t>
            </a:r>
            <a:endParaRPr lang="en-GB" sz="2000"/>
          </a:p>
          <a:p>
            <a:r>
              <a:rPr lang="en-GB" sz="2000"/>
              <a:t>Scaling law means focussing and bending have the same sign</a:t>
            </a:r>
            <a:endParaRPr lang="en-US" sz="20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D228C0-EB36-4867-99CC-A8879D5D80A4}"/>
              </a:ext>
            </a:extLst>
          </p:cNvPr>
          <p:cNvGrpSpPr/>
          <p:nvPr/>
        </p:nvGrpSpPr>
        <p:grpSpPr>
          <a:xfrm>
            <a:off x="6988086" y="3064839"/>
            <a:ext cx="2768490" cy="3771162"/>
            <a:chOff x="9926639" y="-1"/>
            <a:chExt cx="2768490" cy="3771162"/>
          </a:xfrm>
        </p:grpSpPr>
        <p:pic>
          <p:nvPicPr>
            <p:cNvPr id="32" name="Picture 2" descr="field">
              <a:extLst>
                <a:ext uri="{FF2B5EF4-FFF2-40B4-BE49-F238E27FC236}">
                  <a16:creationId xmlns:a16="http://schemas.microsoft.com/office/drawing/2014/main" id="{ADAEDF0A-1835-452E-A5C0-D330B3AFF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7" r="32611"/>
            <a:stretch>
              <a:fillRect/>
            </a:stretch>
          </p:blipFill>
          <p:spPr bwMode="auto">
            <a:xfrm rot="10800000">
              <a:off x="9926639" y="-1"/>
              <a:ext cx="2265360" cy="3759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 descr="acceleration">
              <a:extLst>
                <a:ext uri="{FF2B5EF4-FFF2-40B4-BE49-F238E27FC236}">
                  <a16:creationId xmlns:a16="http://schemas.microsoft.com/office/drawing/2014/main" id="{96AD0142-CFCC-4A54-B90C-ED8EBC8720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398549" y="1178"/>
              <a:ext cx="2296580" cy="3769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A184EAE-B9AA-4654-9CD1-32C0705A1322}"/>
              </a:ext>
            </a:extLst>
          </p:cNvPr>
          <p:cNvSpPr txBox="1"/>
          <p:nvPr/>
        </p:nvSpPr>
        <p:spPr>
          <a:xfrm>
            <a:off x="395536" y="5016078"/>
            <a:ext cx="2701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accent5"/>
                </a:solidFill>
              </a:rPr>
              <a:t>Overall radius and top energy are fixed parameters, vary lattice and amount of reverse bend</a:t>
            </a:r>
            <a:endParaRPr lang="en-US" sz="1600">
              <a:solidFill>
                <a:schemeClr val="accent5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FCD07-577B-4F02-AA58-90D0B219A9DB}"/>
              </a:ext>
            </a:extLst>
          </p:cNvPr>
          <p:cNvSpPr txBox="1"/>
          <p:nvPr/>
        </p:nvSpPr>
        <p:spPr>
          <a:xfrm>
            <a:off x="328446" y="2271305"/>
            <a:ext cx="270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accent3"/>
                </a:solidFill>
              </a:rPr>
              <a:t>Heuristic √</a:t>
            </a:r>
            <a:r>
              <a:rPr lang="en-GB" sz="1600">
                <a:solidFill>
                  <a:schemeClr val="accent3"/>
                </a:solidFill>
                <a:latin typeface="Symbol" panose="05050102010706020507" pitchFamily="18" charset="2"/>
              </a:rPr>
              <a:t>b</a:t>
            </a:r>
            <a:r>
              <a:rPr lang="en-GB" sz="1600" baseline="-25000">
                <a:solidFill>
                  <a:schemeClr val="accent3"/>
                </a:solidFill>
              </a:rPr>
              <a:t>max</a:t>
            </a:r>
            <a:r>
              <a:rPr lang="en-GB" sz="1600">
                <a:solidFill>
                  <a:schemeClr val="accent3"/>
                </a:solidFill>
                <a:latin typeface="Symbol" panose="05050102010706020507" pitchFamily="18" charset="2"/>
              </a:rPr>
              <a:t>e</a:t>
            </a:r>
            <a:r>
              <a:rPr lang="en-GB" sz="1600">
                <a:solidFill>
                  <a:schemeClr val="accent3"/>
                </a:solidFill>
              </a:rPr>
              <a:t> ≈ 0.1/k</a:t>
            </a:r>
          </a:p>
          <a:p>
            <a:r>
              <a:rPr lang="en-GB" sz="1600">
                <a:solidFill>
                  <a:schemeClr val="accent3"/>
                </a:solidFill>
                <a:latin typeface="Symbol" panose="05050102010706020507" pitchFamily="18" charset="2"/>
              </a:rPr>
              <a:t>e</a:t>
            </a:r>
            <a:r>
              <a:rPr lang="en-GB" sz="1600">
                <a:solidFill>
                  <a:schemeClr val="accent3"/>
                </a:solidFill>
              </a:rPr>
              <a:t> ≈ 0.01/(k</a:t>
            </a:r>
            <a:r>
              <a:rPr lang="en-GB" sz="1600" baseline="30000">
                <a:solidFill>
                  <a:schemeClr val="accent3"/>
                </a:solidFill>
              </a:rPr>
              <a:t>2</a:t>
            </a:r>
            <a:r>
              <a:rPr lang="en-GB" sz="1600">
                <a:solidFill>
                  <a:schemeClr val="accent3"/>
                </a:solidFill>
                <a:latin typeface="Symbol" panose="05050102010706020507" pitchFamily="18" charset="2"/>
              </a:rPr>
              <a:t>b</a:t>
            </a:r>
            <a:r>
              <a:rPr lang="en-GB" sz="1600" baseline="-25000">
                <a:solidFill>
                  <a:schemeClr val="accent3"/>
                </a:solidFill>
              </a:rPr>
              <a:t>max</a:t>
            </a:r>
            <a:r>
              <a:rPr lang="en-GB" sz="1600">
                <a:solidFill>
                  <a:schemeClr val="accent3"/>
                </a:solidFill>
              </a:rPr>
              <a:t>)</a:t>
            </a:r>
            <a:endParaRPr lang="en-US" sz="1600" baseline="300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03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B7B2-5A0E-4CF7-AF7E-B59DF01A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Full-Scale Lattice Cell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D509D3-AA98-4999-A0FE-69B3193C0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368" y="1451714"/>
            <a:ext cx="8291264" cy="4832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3BC2-C711-486A-B87F-FA577279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A351A-0F10-4301-A3A6-1A8F6CCE8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423DB-CDA5-4212-98D3-CE01DA80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454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C44E-58A2-4B02-9E65-C6A75F87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Demo Magnet Design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03003-87CD-4532-B29E-31C4122F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F2F2-34CD-4C0E-B0C4-74B8EAE6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A5896-9304-4C47-94B7-69BD4A641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5CFBDD-1ADF-4F3C-BD4E-51BCF097C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045092" y="1600200"/>
            <a:ext cx="4775380" cy="4525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DC3765-B190-4D3B-8061-BEA762015526}"/>
              </a:ext>
            </a:extLst>
          </p:cNvPr>
          <p:cNvSpPr txBox="1">
            <a:spLocks/>
          </p:cNvSpPr>
          <p:nvPr/>
        </p:nvSpPr>
        <p:spPr bwMode="auto">
          <a:xfrm>
            <a:off x="457200" y="1600200"/>
            <a:ext cx="36827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k = 20m</a:t>
            </a:r>
            <a:r>
              <a:rPr lang="en-GB" baseline="30000"/>
              <a:t>-1</a:t>
            </a:r>
          </a:p>
          <a:p>
            <a:r>
              <a:rPr lang="en-GB"/>
              <a:t>GFR = 25mm</a:t>
            </a:r>
          </a:p>
          <a:p>
            <a:r>
              <a:rPr lang="en-GB"/>
              <a:t>B</a:t>
            </a:r>
            <a:r>
              <a:rPr lang="en-GB" baseline="-25000"/>
              <a:t>max</a:t>
            </a:r>
            <a:r>
              <a:rPr lang="en-GB"/>
              <a:t> = 0.3T</a:t>
            </a:r>
          </a:p>
          <a:p>
            <a:r>
              <a:rPr lang="en-GB"/>
              <a:t>L = 120mm</a:t>
            </a:r>
          </a:p>
          <a:p>
            <a:pPr lvl="1"/>
            <a:r>
              <a:rPr lang="en-GB"/>
              <a:t>5 slices of 24mm</a:t>
            </a:r>
          </a:p>
          <a:p>
            <a:pPr lvl="1"/>
            <a:r>
              <a:rPr lang="en-GB"/>
              <a:t>Using left-over 26x20x24mm blocks from CBETA magnet R&amp;D</a:t>
            </a:r>
          </a:p>
          <a:p>
            <a:endParaRPr lang="en-GB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4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tim_VFFA_PM3(10)_0.58G">
            <a:hlinkClick r:id="" action="ppaction://media"/>
            <a:extLst>
              <a:ext uri="{FF2B5EF4-FFF2-40B4-BE49-F238E27FC236}">
                <a16:creationId xmlns:a16="http://schemas.microsoft.com/office/drawing/2014/main" id="{81CAAB88-6274-4E87-BCA7-0CE8348620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4" y="0"/>
            <a:ext cx="914560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30923-9378-46B2-8068-52F2D7CD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Geometry Optimisation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18997-A5CE-42F6-A706-6DB668A9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2A008-D0E3-474B-BAC6-D43D5FA7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1B9AF-9DA1-42FE-8706-D038AFE7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997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7D02-6668-4254-A0FF-0D786CA2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Printing from Design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9D8640-1723-4E67-BC02-C7E0F8414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7FEE5-C5F3-4CF9-874E-CBEFCB59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19,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1EFDD-2AE6-4B3D-AB2A-2705CCCC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0F8CF-F491-488D-B293-1E5BEC54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2457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80592</TotalTime>
  <Words>1324</Words>
  <Application>Microsoft Office PowerPoint</Application>
  <PresentationFormat>On-screen Show (4:3)</PresentationFormat>
  <Paragraphs>209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Symbol</vt:lpstr>
      <vt:lpstr>Office Theme</vt:lpstr>
      <vt:lpstr>1_Office Theme</vt:lpstr>
      <vt:lpstr>Permanent Magnet VFFA for 18GeV Electron Acceleration</vt:lpstr>
      <vt:lpstr>Status</vt:lpstr>
      <vt:lpstr>Project Description</vt:lpstr>
      <vt:lpstr>Additional Applications</vt:lpstr>
      <vt:lpstr>Arc Lattice Cell Candidates</vt:lpstr>
      <vt:lpstr>Full-Scale Lattice Cell</vt:lpstr>
      <vt:lpstr>Demo Magnet Design</vt:lpstr>
      <vt:lpstr>Geometry Optimisation</vt:lpstr>
      <vt:lpstr>3D Printing from Design</vt:lpstr>
      <vt:lpstr>One-piece assembly doesn’t work: blocks roll around in channel</vt:lpstr>
      <vt:lpstr>Single 24mm-thick Layer</vt:lpstr>
      <vt:lpstr>Slice Repulsion: Need Longer Rods!</vt:lpstr>
      <vt:lpstr>Assembly of Repelling Slices</vt:lpstr>
      <vt:lpstr>Rotating Coil Measurement</vt:lpstr>
      <vt:lpstr>Harmonics (untuned)</vt:lpstr>
      <vt:lpstr>Harmonics (tuned)</vt:lpstr>
      <vt:lpstr>Field and Error (untuned)</vt:lpstr>
      <vt:lpstr>Field and Error (tuned)</vt:lpstr>
      <vt:lpstr>Gradient and Local k (untuned)</vt:lpstr>
      <vt:lpstr>Gradient and Local k (tuned)</vt:lpstr>
      <vt:lpstr>Extension of Design Height</vt:lpstr>
      <vt:lpstr>Demo Straight Section (1-72MeV)</vt:lpstr>
      <vt:lpstr>4×4 Transfer Matrix</vt:lpstr>
      <vt:lpstr>Demo Straight Cell Tunes, Height</vt:lpstr>
      <vt:lpstr>Demo Straight Cell Input Steering</vt:lpstr>
      <vt:lpstr>Bent Demo Cell Attempt</vt:lpstr>
      <vt:lpstr>Bent Cell Tunes, Height</vt:lpstr>
      <vt:lpstr>Bent Cell Input Steering</vt:lpstr>
      <vt:lpstr>Bent Cell Input Optical Functions</vt:lpstr>
      <vt:lpstr>Conclusion</vt:lpstr>
      <vt:lpstr>BACKUP</vt:lpstr>
      <vt:lpstr>Risks to be Investigated</vt:lpstr>
      <vt:lpstr>RF, Beam Charge Tradeoffs</vt:lpstr>
      <vt:lpstr>References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1304</cp:revision>
  <dcterms:created xsi:type="dcterms:W3CDTF">2012-11-14T19:21:06Z</dcterms:created>
  <dcterms:modified xsi:type="dcterms:W3CDTF">2019-11-14T15:39:59Z</dcterms:modified>
</cp:coreProperties>
</file>