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43"/>
  </p:notesMasterIdLst>
  <p:handoutMasterIdLst>
    <p:handoutMasterId r:id="rId44"/>
  </p:handoutMasterIdLst>
  <p:sldIdLst>
    <p:sldId id="511" r:id="rId3"/>
    <p:sldId id="783" r:id="rId4"/>
    <p:sldId id="791" r:id="rId5"/>
    <p:sldId id="782" r:id="rId6"/>
    <p:sldId id="785" r:id="rId7"/>
    <p:sldId id="786" r:id="rId8"/>
    <p:sldId id="707" r:id="rId9"/>
    <p:sldId id="661" r:id="rId10"/>
    <p:sldId id="760" r:id="rId11"/>
    <p:sldId id="764" r:id="rId12"/>
    <p:sldId id="769" r:id="rId13"/>
    <p:sldId id="765" r:id="rId14"/>
    <p:sldId id="770" r:id="rId15"/>
    <p:sldId id="665" r:id="rId16"/>
    <p:sldId id="667" r:id="rId17"/>
    <p:sldId id="666" r:id="rId18"/>
    <p:sldId id="664" r:id="rId19"/>
    <p:sldId id="762" r:id="rId20"/>
    <p:sldId id="697" r:id="rId21"/>
    <p:sldId id="716" r:id="rId22"/>
    <p:sldId id="759" r:id="rId23"/>
    <p:sldId id="725" r:id="rId24"/>
    <p:sldId id="796" r:id="rId25"/>
    <p:sldId id="795" r:id="rId26"/>
    <p:sldId id="792" r:id="rId27"/>
    <p:sldId id="793" r:id="rId28"/>
    <p:sldId id="803" r:id="rId29"/>
    <p:sldId id="794" r:id="rId30"/>
    <p:sldId id="797" r:id="rId31"/>
    <p:sldId id="798" r:id="rId32"/>
    <p:sldId id="799" r:id="rId33"/>
    <p:sldId id="800" r:id="rId34"/>
    <p:sldId id="726" r:id="rId35"/>
    <p:sldId id="801" r:id="rId36"/>
    <p:sldId id="787" r:id="rId37"/>
    <p:sldId id="802" r:id="rId38"/>
    <p:sldId id="788" r:id="rId39"/>
    <p:sldId id="789" r:id="rId40"/>
    <p:sldId id="733" r:id="rId41"/>
    <p:sldId id="790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0D8E8"/>
    <a:srgbClr val="FFFFFF"/>
    <a:srgbClr val="0000FF"/>
    <a:srgbClr val="99FF66"/>
    <a:srgbClr val="00FF00"/>
    <a:srgbClr val="FF00FF"/>
    <a:srgbClr val="C0504D"/>
    <a:srgbClr val="C000C0"/>
    <a:srgbClr val="9B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3985" autoAdjust="0"/>
  </p:normalViewPr>
  <p:slideViewPr>
    <p:cSldViewPr>
      <p:cViewPr varScale="1">
        <p:scale>
          <a:sx n="107" d="100"/>
          <a:sy n="107" d="100"/>
        </p:scale>
        <p:origin x="16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301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8CE96F-9641-4202-B9F0-B2E2AD14F4BD}" type="datetimeFigureOut">
              <a:rPr lang="en-US"/>
              <a:pPr>
                <a:defRPr/>
              </a:pPr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2F2E411-6695-4ACB-AE03-92CB8347E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2437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F3A463C-B3F1-4D95-AAE7-A01F53C12740}" type="datetimeFigureOut">
              <a:rPr lang="en-GB"/>
              <a:pPr>
                <a:defRPr/>
              </a:pPr>
              <a:t>2021-May-12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967DA4B-B3FA-4324-8CF5-89A932D8686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00712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67DA4B-B3FA-4324-8CF5-89A932D8686A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882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C4DBE-6DBA-4358-AC42-2460EA24DC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436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C4DBE-6DBA-4358-AC42-2460EA24DC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49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AA19B-55B7-43F6-A431-B5698B9D349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59015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B050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165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1066800"/>
          </a:xfrm>
          <a:prstGeom prst="rect">
            <a:avLst/>
          </a:prstGeom>
          <a:noFill/>
          <a:effectLst/>
          <a:scene3d>
            <a:camera prst="orthographicFront"/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dk1">
                <a:satMod val="300000"/>
              </a:schemeClr>
            </a:contourClr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none"/>
        </p:style>
        <p:txBody>
          <a:bodyPr anchor="t">
            <a:normAutofit/>
          </a:bodyPr>
          <a:lstStyle>
            <a:lvl1pPr algn="r">
              <a:defRPr sz="3200">
                <a:ln>
                  <a:noFill/>
                </a:ln>
                <a:solidFill>
                  <a:srgbClr val="FFFFC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99FF9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CC"/>
                </a:solidFill>
                <a:latin typeface="+mj-lt"/>
              </a:rPr>
              <a:t> Page </a:t>
            </a:r>
            <a:fld id="{77AA60D7-E052-4FF8-8EB3-82792E6B1490}" type="slidenum">
              <a:rPr lang="en-US" smtClean="0">
                <a:solidFill>
                  <a:srgbClr val="FFFFCC"/>
                </a:solidFill>
                <a:latin typeface="+mj-lt"/>
              </a:rPr>
              <a:pPr/>
              <a:t>‹#›</a:t>
            </a:fld>
            <a:endParaRPr lang="en-US" dirty="0">
              <a:solidFill>
                <a:srgbClr val="FFFF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880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May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IPAC’21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6EC0D4-8825-4044-B0BB-F1A0F464E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7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EC404-890E-41D9-B785-78F74B1E75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72317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8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DC64"/>
                </a:solidFill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</a:defRPr>
            </a:lvl4pPr>
            <a:lvl5pPr>
              <a:defRPr>
                <a:solidFill>
                  <a:srgbClr val="C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E1426-49D9-4400-AE85-1D8D350657F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1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9D7176B4-3FF4-42B2-A64D-8907BC728C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  <p:sldLayoutId id="2147483664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7030A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7030A0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70C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B05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10800000">
            <a:off x="7596188" y="0"/>
            <a:ext cx="1547812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547813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May 2021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 Light" pitchFamily="34" charset="0"/>
              </a:defRPr>
            </a:lvl1pPr>
          </a:lstStyle>
          <a:p>
            <a:pPr>
              <a:defRPr/>
            </a:pPr>
            <a:fld id="{6FD7CC7B-9D0C-4FC1-993A-D4FA53C1AD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en-GB" sz="4400" kern="1200" dirty="0">
          <a:solidFill>
            <a:srgbClr val="A080C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080C0"/>
          </a:solidFill>
          <a:latin typeface="Calibri Ligh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800" kern="1200" dirty="0">
          <a:solidFill>
            <a:srgbClr val="00B0F0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en-US" sz="2400" kern="1200" dirty="0">
          <a:solidFill>
            <a:srgbClr val="00DC64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lang="en-US" sz="2000" kern="1200" dirty="0">
          <a:solidFill>
            <a:srgbClr val="E46C0A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lang="en-GB" sz="2000" kern="1200" dirty="0">
          <a:solidFill>
            <a:srgbClr val="C00000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26939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dirty="0"/>
              <a:t>Modified Halbach Magnets for Emerging Accelerator Applications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Stephen Brooks, </a:t>
            </a:r>
            <a:r>
              <a:rPr lang="en-GB" dirty="0"/>
              <a:t>IPAC’21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DAA19B-55B7-43F6-A431-B5698B9D349F}" type="slidenum">
              <a:rPr lang="en-GB" altLang="en-US" smtClean="0"/>
              <a:pPr>
                <a:defRPr/>
              </a:pPr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382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6372E-B329-4E83-A84C-C3DA00BCA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Field Calculation of Iron Rods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A6A53-71A7-4A0B-A8A1-7E3ADD274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GB" dirty="0"/>
              <a:t>Field of 2D perfect </a:t>
            </a:r>
            <a:r>
              <a:rPr lang="en-GB" dirty="0">
                <a:latin typeface="Symbol" panose="05050102010706020507" pitchFamily="18" charset="2"/>
              </a:rPr>
              <a:t>m</a:t>
            </a:r>
            <a:r>
              <a:rPr lang="en-GB" dirty="0"/>
              <a:t>=∞ iron rod of circular cross-section, centre (0,0), in ambient field </a:t>
            </a:r>
            <a:r>
              <a:rPr lang="en-GB" b="1" dirty="0"/>
              <a:t>B</a:t>
            </a:r>
            <a:r>
              <a:rPr lang="en-GB" baseline="-25000" dirty="0"/>
              <a:t>0</a:t>
            </a:r>
            <a:r>
              <a:rPr lang="en-GB" dirty="0"/>
              <a:t>: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sz="1200" dirty="0"/>
          </a:p>
          <a:p>
            <a:r>
              <a:rPr lang="en-GB" dirty="0"/>
              <a:t>Rod is magnetised with </a:t>
            </a:r>
            <a:r>
              <a:rPr lang="en-GB" b="1" dirty="0"/>
              <a:t>M</a:t>
            </a:r>
            <a:r>
              <a:rPr lang="en-GB" dirty="0"/>
              <a:t>=2</a:t>
            </a:r>
            <a:r>
              <a:rPr lang="en-GB" b="1" dirty="0"/>
              <a:t>B</a:t>
            </a:r>
            <a:r>
              <a:rPr lang="en-GB" baseline="-25000" dirty="0"/>
              <a:t>0</a:t>
            </a:r>
            <a:endParaRPr lang="en-US" baseline="-25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10F1F-8D97-43C0-8025-A289330A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B2A6E-71D9-448A-BE9B-DC478E379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62FD7-B2B4-4766-9F38-0C6BB98A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10</a:t>
            </a:fld>
            <a:endParaRPr lang="en-GB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BCBF58-A64E-4197-87F1-CC27CA7FD4D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2509797"/>
            <a:ext cx="8229600" cy="120723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21550E4-7DF0-4DE4-BC44-33080D19E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87" y="4346575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105D7E-D8ED-4F44-824E-D19F34F5B3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271" y="4238391"/>
            <a:ext cx="1976121" cy="19790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8E3D7A1-979E-4F83-A4ED-A1B7A70F3EC6}"/>
              </a:ext>
            </a:extLst>
          </p:cNvPr>
          <p:cNvSpPr txBox="1"/>
          <p:nvPr/>
        </p:nvSpPr>
        <p:spPr>
          <a:xfrm>
            <a:off x="766373" y="5071030"/>
            <a:ext cx="7812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 err="1"/>
              <a:t>B</a:t>
            </a:r>
            <a:r>
              <a:rPr lang="en-GB" baseline="-25000" dirty="0" err="1"/>
              <a:t>rod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9CF757-9E71-4C51-BFB6-216128BCC3C3}"/>
              </a:ext>
            </a:extLst>
          </p:cNvPr>
          <p:cNvSpPr txBox="1"/>
          <p:nvPr/>
        </p:nvSpPr>
        <p:spPr>
          <a:xfrm>
            <a:off x="5118695" y="5071030"/>
            <a:ext cx="10801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B</a:t>
            </a:r>
            <a:r>
              <a:rPr lang="en-GB" baseline="-25000" dirty="0"/>
              <a:t>0</a:t>
            </a:r>
            <a:r>
              <a:rPr lang="en-GB" dirty="0"/>
              <a:t>+</a:t>
            </a:r>
            <a:r>
              <a:rPr lang="en-GB" b="1" dirty="0"/>
              <a:t>B</a:t>
            </a:r>
            <a:r>
              <a:rPr lang="en-GB" baseline="-25000" dirty="0"/>
              <a:t>rod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891182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10C68-D26C-49E9-8655-2E691A070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Error Sources (~10</a:t>
            </a:r>
            <a:r>
              <a:rPr lang="en-GB" baseline="30000" dirty="0"/>
              <a:t>-2</a:t>
            </a:r>
            <a:r>
              <a:rPr lang="en-GB" dirty="0"/>
              <a:t> level)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8DA69-7AB0-4127-9824-B24D2F901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Wedge magnetisation vector</a:t>
            </a:r>
          </a:p>
          <a:p>
            <a:pPr lvl="1"/>
            <a:r>
              <a:rPr lang="en-GB" dirty="0"/>
              <a:t>1-2° angle variation</a:t>
            </a:r>
          </a:p>
          <a:p>
            <a:pPr lvl="1"/>
            <a:r>
              <a:rPr lang="en-GB" dirty="0"/>
              <a:t>~1% strength variation</a:t>
            </a:r>
          </a:p>
          <a:p>
            <a:pPr lvl="1"/>
            <a:r>
              <a:rPr lang="en-GB" dirty="0"/>
              <a:t>Comes from wedge manufacturing process</a:t>
            </a:r>
          </a:p>
          <a:p>
            <a:r>
              <a:rPr lang="en-GB" dirty="0"/>
              <a:t>Wedge position</a:t>
            </a:r>
          </a:p>
          <a:p>
            <a:pPr lvl="1"/>
            <a:r>
              <a:rPr lang="en-GB" dirty="0"/>
              <a:t>0.1-0.2mm XY displacement</a:t>
            </a:r>
          </a:p>
          <a:p>
            <a:pPr lvl="1"/>
            <a:r>
              <a:rPr lang="en-GB" dirty="0"/>
              <a:t>Angle errors (fraction of a degree)</a:t>
            </a:r>
          </a:p>
          <a:p>
            <a:pPr lvl="1"/>
            <a:r>
              <a:rPr lang="en-GB" dirty="0"/>
              <a:t>Comes from magnet assembly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8CF0C-2BF4-4D15-8B08-B71F348C0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57D47-7DD2-4DE7-A8F4-3DBE4E86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2DEBF-8114-44DB-A27F-8CC957CA1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3FD35D-44C0-41B7-93C3-95C8B79E50E9}"/>
              </a:ext>
            </a:extLst>
          </p:cNvPr>
          <p:cNvSpPr txBox="1"/>
          <p:nvPr/>
        </p:nvSpPr>
        <p:spPr>
          <a:xfrm>
            <a:off x="6804248" y="477492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Can’t be fixed with block sorting</a:t>
            </a:r>
            <a:endParaRPr lang="en-US" dirty="0"/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225A096F-60F8-48D8-8DDC-A71207A8E6C7}"/>
              </a:ext>
            </a:extLst>
          </p:cNvPr>
          <p:cNvSpPr/>
          <p:nvPr/>
        </p:nvSpPr>
        <p:spPr>
          <a:xfrm rot="10800000">
            <a:off x="6412716" y="4365104"/>
            <a:ext cx="307673" cy="1465972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10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FD74-D11C-4BC3-AC61-76A391AF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Overall Philosophy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995C4-8F9C-4D1E-94F9-1F930BAE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96C20-1B19-451C-92DD-725FEF6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175B-0A6F-44A5-8DD9-EEFD43BE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5C53613-8776-4DAA-B391-51B0D6B4E529}"/>
              </a:ext>
            </a:extLst>
          </p:cNvPr>
          <p:cNvGrpSpPr/>
          <p:nvPr/>
        </p:nvGrpSpPr>
        <p:grpSpPr>
          <a:xfrm>
            <a:off x="305962" y="4308695"/>
            <a:ext cx="1549152" cy="1008112"/>
            <a:chOff x="305962" y="4205489"/>
            <a:chExt cx="1549152" cy="10081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572E7B-20A2-4D59-A5B0-CDF7A5984E80}"/>
                </a:ext>
              </a:extLst>
            </p:cNvPr>
            <p:cNvSpPr/>
            <p:nvPr/>
          </p:nvSpPr>
          <p:spPr>
            <a:xfrm>
              <a:off x="305962" y="4205489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21E700-7F02-4EE4-9C55-DA6F6877F9EC}"/>
                </a:ext>
              </a:extLst>
            </p:cNvPr>
            <p:cNvSpPr/>
            <p:nvPr/>
          </p:nvSpPr>
          <p:spPr>
            <a:xfrm>
              <a:off x="424132" y="4597773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95D4A46-B1CB-4C50-9E88-DC9D10F7387B}"/>
              </a:ext>
            </a:extLst>
          </p:cNvPr>
          <p:cNvSpPr/>
          <p:nvPr/>
        </p:nvSpPr>
        <p:spPr>
          <a:xfrm>
            <a:off x="2143872" y="4468597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B9E31A-9978-4B0C-8A8B-E3B95DFCF1CD}"/>
              </a:ext>
            </a:extLst>
          </p:cNvPr>
          <p:cNvSpPr/>
          <p:nvPr/>
        </p:nvSpPr>
        <p:spPr>
          <a:xfrm>
            <a:off x="3263154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DFDA58-093D-4785-BDA3-841CFD01F772}"/>
              </a:ext>
            </a:extLst>
          </p:cNvPr>
          <p:cNvCxnSpPr>
            <a:cxnSpLocks/>
          </p:cNvCxnSpPr>
          <p:nvPr/>
        </p:nvCxnSpPr>
        <p:spPr>
          <a:xfrm>
            <a:off x="1855114" y="4812751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FCF02A-0ECF-4B40-BC5F-E0CBF27AF91F}"/>
              </a:ext>
            </a:extLst>
          </p:cNvPr>
          <p:cNvCxnSpPr>
            <a:cxnSpLocks/>
          </p:cNvCxnSpPr>
          <p:nvPr/>
        </p:nvCxnSpPr>
        <p:spPr>
          <a:xfrm>
            <a:off x="2970258" y="4810199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66E493-6F3A-4958-81E0-CF013FB6349B}"/>
              </a:ext>
            </a:extLst>
          </p:cNvPr>
          <p:cNvGrpSpPr/>
          <p:nvPr/>
        </p:nvGrpSpPr>
        <p:grpSpPr>
          <a:xfrm>
            <a:off x="4661840" y="4180278"/>
            <a:ext cx="1549152" cy="1264946"/>
            <a:chOff x="4669742" y="4071969"/>
            <a:chExt cx="1549152" cy="126494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7884C-A96D-43FC-A315-42B9AFC41989}"/>
                </a:ext>
              </a:extLst>
            </p:cNvPr>
            <p:cNvSpPr/>
            <p:nvPr/>
          </p:nvSpPr>
          <p:spPr>
            <a:xfrm>
              <a:off x="4669742" y="4071969"/>
              <a:ext cx="1549152" cy="12649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7B94AB-E066-44B7-BBB3-E3696F1BDF31}"/>
                </a:ext>
              </a:extLst>
            </p:cNvPr>
            <p:cNvSpPr/>
            <p:nvPr/>
          </p:nvSpPr>
          <p:spPr>
            <a:xfrm>
              <a:off x="4787912" y="4464253"/>
              <a:ext cx="1296144" cy="7337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Correction 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1C4CEFC-8B2F-43AF-A90B-D2296D0637AA}"/>
              </a:ext>
            </a:extLst>
          </p:cNvPr>
          <p:cNvSpPr/>
          <p:nvPr/>
        </p:nvSpPr>
        <p:spPr>
          <a:xfrm>
            <a:off x="6497209" y="4468597"/>
            <a:ext cx="976718" cy="688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1B9C0E-18EE-4C0C-B884-CF8E26799190}"/>
              </a:ext>
            </a:extLst>
          </p:cNvPr>
          <p:cNvSpPr/>
          <p:nvPr/>
        </p:nvSpPr>
        <p:spPr>
          <a:xfrm>
            <a:off x="7776998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9BD09C4-78C5-416A-BA34-B6D9E95FB2C1}"/>
              </a:ext>
            </a:extLst>
          </p:cNvPr>
          <p:cNvCxnSpPr>
            <a:cxnSpLocks/>
          </p:cNvCxnSpPr>
          <p:nvPr/>
        </p:nvCxnSpPr>
        <p:spPr>
          <a:xfrm>
            <a:off x="6210992" y="4812751"/>
            <a:ext cx="28621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5A1DFEB-7636-45D9-8A5A-3F05A50228C0}"/>
              </a:ext>
            </a:extLst>
          </p:cNvPr>
          <p:cNvCxnSpPr>
            <a:cxnSpLocks/>
          </p:cNvCxnSpPr>
          <p:nvPr/>
        </p:nvCxnSpPr>
        <p:spPr>
          <a:xfrm>
            <a:off x="7473927" y="4812751"/>
            <a:ext cx="2944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C590CFE-585E-4BA5-85D4-4C1E3DBD121D}"/>
              </a:ext>
            </a:extLst>
          </p:cNvPr>
          <p:cNvCxnSpPr>
            <a:cxnSpLocks/>
          </p:cNvCxnSpPr>
          <p:nvPr/>
        </p:nvCxnSpPr>
        <p:spPr>
          <a:xfrm>
            <a:off x="4376846" y="4808467"/>
            <a:ext cx="2849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C166DFC-AD4C-49AD-9788-C76713A25015}"/>
              </a:ext>
            </a:extLst>
          </p:cNvPr>
          <p:cNvGrpSpPr/>
          <p:nvPr/>
        </p:nvGrpSpPr>
        <p:grpSpPr>
          <a:xfrm>
            <a:off x="2488578" y="2060848"/>
            <a:ext cx="1549152" cy="1008112"/>
            <a:chOff x="2488578" y="2276872"/>
            <a:chExt cx="1549152" cy="100811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188966-B137-4EDE-AA52-E1B88BD9D8B5}"/>
                </a:ext>
              </a:extLst>
            </p:cNvPr>
            <p:cNvSpPr/>
            <p:nvPr/>
          </p:nvSpPr>
          <p:spPr>
            <a:xfrm>
              <a:off x="2488578" y="2276872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87BD48C-A211-4D19-BFAF-3CD5C0B53A3A}"/>
                </a:ext>
              </a:extLst>
            </p:cNvPr>
            <p:cNvSpPr/>
            <p:nvPr/>
          </p:nvSpPr>
          <p:spPr>
            <a:xfrm>
              <a:off x="2606748" y="2669156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1042FA5-5CC6-4D5C-A62F-1F269AD41CDB}"/>
              </a:ext>
            </a:extLst>
          </p:cNvPr>
          <p:cNvSpPr/>
          <p:nvPr/>
        </p:nvSpPr>
        <p:spPr>
          <a:xfrm>
            <a:off x="4326488" y="2220750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ED084F-4BF0-4AB1-B111-2CE5BDB64410}"/>
              </a:ext>
            </a:extLst>
          </p:cNvPr>
          <p:cNvSpPr/>
          <p:nvPr/>
        </p:nvSpPr>
        <p:spPr>
          <a:xfrm>
            <a:off x="5445770" y="2220750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AA32E1A-6EEE-4050-9D38-2E916A13A6F5}"/>
              </a:ext>
            </a:extLst>
          </p:cNvPr>
          <p:cNvCxnSpPr>
            <a:cxnSpLocks/>
          </p:cNvCxnSpPr>
          <p:nvPr/>
        </p:nvCxnSpPr>
        <p:spPr>
          <a:xfrm>
            <a:off x="4037730" y="2564904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708CA7-A58F-4FBF-90E4-37A155555026}"/>
              </a:ext>
            </a:extLst>
          </p:cNvPr>
          <p:cNvCxnSpPr>
            <a:cxnSpLocks/>
          </p:cNvCxnSpPr>
          <p:nvPr/>
        </p:nvCxnSpPr>
        <p:spPr>
          <a:xfrm>
            <a:off x="5152874" y="2562352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D1DB3E19-83ED-47EA-B29A-4580260F9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6"/>
          </a:xfrm>
        </p:spPr>
        <p:txBody>
          <a:bodyPr/>
          <a:lstStyle/>
          <a:p>
            <a:r>
              <a:rPr lang="en-GB" dirty="0"/>
              <a:t>Direct approach:</a:t>
            </a:r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  <a:p>
            <a:endParaRPr lang="en-US" sz="1600" dirty="0"/>
          </a:p>
          <a:p>
            <a:r>
              <a:rPr lang="en-US" dirty="0"/>
              <a:t>Incorporating correction: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4632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FD74-D11C-4BC3-AC61-76A391AF4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Correction Makes Precision Easier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995C4-8F9C-4D1E-94F9-1F930BAE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96C20-1B19-451C-92DD-725FEF6C4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4B175B-0A6F-44A5-8DD9-EEFD43BED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5C53613-8776-4DAA-B391-51B0D6B4E529}"/>
              </a:ext>
            </a:extLst>
          </p:cNvPr>
          <p:cNvGrpSpPr/>
          <p:nvPr/>
        </p:nvGrpSpPr>
        <p:grpSpPr>
          <a:xfrm>
            <a:off x="305962" y="4308695"/>
            <a:ext cx="1549152" cy="1008112"/>
            <a:chOff x="305962" y="4205489"/>
            <a:chExt cx="1549152" cy="100811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9572E7B-20A2-4D59-A5B0-CDF7A5984E80}"/>
                </a:ext>
              </a:extLst>
            </p:cNvPr>
            <p:cNvSpPr/>
            <p:nvPr/>
          </p:nvSpPr>
          <p:spPr>
            <a:xfrm>
              <a:off x="305962" y="4205489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21E700-7F02-4EE4-9C55-DA6F6877F9EC}"/>
                </a:ext>
              </a:extLst>
            </p:cNvPr>
            <p:cNvSpPr/>
            <p:nvPr/>
          </p:nvSpPr>
          <p:spPr>
            <a:xfrm>
              <a:off x="424132" y="4597773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95D4A46-B1CB-4C50-9E88-DC9D10F7387B}"/>
              </a:ext>
            </a:extLst>
          </p:cNvPr>
          <p:cNvSpPr/>
          <p:nvPr/>
        </p:nvSpPr>
        <p:spPr>
          <a:xfrm>
            <a:off x="2143872" y="4468597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B9E31A-9978-4B0C-8A8B-E3B95DFCF1CD}"/>
              </a:ext>
            </a:extLst>
          </p:cNvPr>
          <p:cNvSpPr/>
          <p:nvPr/>
        </p:nvSpPr>
        <p:spPr>
          <a:xfrm>
            <a:off x="3263154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2DFDA58-093D-4785-BDA3-841CFD01F772}"/>
              </a:ext>
            </a:extLst>
          </p:cNvPr>
          <p:cNvCxnSpPr>
            <a:cxnSpLocks/>
          </p:cNvCxnSpPr>
          <p:nvPr/>
        </p:nvCxnSpPr>
        <p:spPr>
          <a:xfrm>
            <a:off x="1855114" y="4812751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FCF02A-0ECF-4B40-BC5F-E0CBF27AF91F}"/>
              </a:ext>
            </a:extLst>
          </p:cNvPr>
          <p:cNvCxnSpPr>
            <a:cxnSpLocks/>
          </p:cNvCxnSpPr>
          <p:nvPr/>
        </p:nvCxnSpPr>
        <p:spPr>
          <a:xfrm>
            <a:off x="2970258" y="4810199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66E493-6F3A-4958-81E0-CF013FB6349B}"/>
              </a:ext>
            </a:extLst>
          </p:cNvPr>
          <p:cNvGrpSpPr/>
          <p:nvPr/>
        </p:nvGrpSpPr>
        <p:grpSpPr>
          <a:xfrm>
            <a:off x="4661840" y="4180278"/>
            <a:ext cx="1549152" cy="1264946"/>
            <a:chOff x="4669742" y="4071969"/>
            <a:chExt cx="1549152" cy="126494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7884C-A96D-43FC-A315-42B9AFC41989}"/>
                </a:ext>
              </a:extLst>
            </p:cNvPr>
            <p:cNvSpPr/>
            <p:nvPr/>
          </p:nvSpPr>
          <p:spPr>
            <a:xfrm>
              <a:off x="4669742" y="4071969"/>
              <a:ext cx="1549152" cy="126494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7B94AB-E066-44B7-BBB3-E3696F1BDF31}"/>
                </a:ext>
              </a:extLst>
            </p:cNvPr>
            <p:cNvSpPr/>
            <p:nvPr/>
          </p:nvSpPr>
          <p:spPr>
            <a:xfrm>
              <a:off x="4787912" y="4464253"/>
              <a:ext cx="1296144" cy="73375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Correction 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1C4CEFC-8B2F-43AF-A90B-D2296D0637AA}"/>
              </a:ext>
            </a:extLst>
          </p:cNvPr>
          <p:cNvSpPr/>
          <p:nvPr/>
        </p:nvSpPr>
        <p:spPr>
          <a:xfrm>
            <a:off x="6497209" y="4468597"/>
            <a:ext cx="976718" cy="688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1B9C0E-18EE-4C0C-B884-CF8E26799190}"/>
              </a:ext>
            </a:extLst>
          </p:cNvPr>
          <p:cNvSpPr/>
          <p:nvPr/>
        </p:nvSpPr>
        <p:spPr>
          <a:xfrm>
            <a:off x="7776998" y="4468597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9BD09C4-78C5-416A-BA34-B6D9E95FB2C1}"/>
              </a:ext>
            </a:extLst>
          </p:cNvPr>
          <p:cNvCxnSpPr>
            <a:cxnSpLocks/>
          </p:cNvCxnSpPr>
          <p:nvPr/>
        </p:nvCxnSpPr>
        <p:spPr>
          <a:xfrm>
            <a:off x="6210992" y="4812751"/>
            <a:ext cx="28621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5A1DFEB-7636-45D9-8A5A-3F05A50228C0}"/>
              </a:ext>
            </a:extLst>
          </p:cNvPr>
          <p:cNvCxnSpPr>
            <a:cxnSpLocks/>
          </p:cNvCxnSpPr>
          <p:nvPr/>
        </p:nvCxnSpPr>
        <p:spPr>
          <a:xfrm>
            <a:off x="7473927" y="4812751"/>
            <a:ext cx="2944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C590CFE-585E-4BA5-85D4-4C1E3DBD121D}"/>
              </a:ext>
            </a:extLst>
          </p:cNvPr>
          <p:cNvCxnSpPr>
            <a:cxnSpLocks/>
          </p:cNvCxnSpPr>
          <p:nvPr/>
        </p:nvCxnSpPr>
        <p:spPr>
          <a:xfrm>
            <a:off x="4376846" y="4808467"/>
            <a:ext cx="28499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C166DFC-AD4C-49AD-9788-C76713A25015}"/>
              </a:ext>
            </a:extLst>
          </p:cNvPr>
          <p:cNvGrpSpPr/>
          <p:nvPr/>
        </p:nvGrpSpPr>
        <p:grpSpPr>
          <a:xfrm>
            <a:off x="2488578" y="2060848"/>
            <a:ext cx="1549152" cy="1008112"/>
            <a:chOff x="2488578" y="2276872"/>
            <a:chExt cx="1549152" cy="100811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8188966-B137-4EDE-AA52-E1B88BD9D8B5}"/>
                </a:ext>
              </a:extLst>
            </p:cNvPr>
            <p:cNvSpPr/>
            <p:nvPr/>
          </p:nvSpPr>
          <p:spPr>
            <a:xfrm>
              <a:off x="2488578" y="2276872"/>
              <a:ext cx="1549152" cy="100811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Optimiser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87BD48C-A211-4D19-BFAF-3CD5C0B53A3A}"/>
                </a:ext>
              </a:extLst>
            </p:cNvPr>
            <p:cNvSpPr/>
            <p:nvPr/>
          </p:nvSpPr>
          <p:spPr>
            <a:xfrm>
              <a:off x="2606748" y="2669156"/>
              <a:ext cx="1296144" cy="50405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Simulation</a:t>
              </a:r>
              <a:endPara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B1042FA5-5CC6-4D5C-A62F-1F269AD41CDB}"/>
              </a:ext>
            </a:extLst>
          </p:cNvPr>
          <p:cNvSpPr/>
          <p:nvPr/>
        </p:nvSpPr>
        <p:spPr>
          <a:xfrm>
            <a:off x="4326488" y="2220750"/>
            <a:ext cx="826386" cy="68830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ED084F-4BF0-4AB1-B111-2CE5BDB64410}"/>
              </a:ext>
            </a:extLst>
          </p:cNvPr>
          <p:cNvSpPr/>
          <p:nvPr/>
        </p:nvSpPr>
        <p:spPr>
          <a:xfrm>
            <a:off x="5445770" y="2220750"/>
            <a:ext cx="1113692" cy="6883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AA32E1A-6EEE-4050-9D38-2E916A13A6F5}"/>
              </a:ext>
            </a:extLst>
          </p:cNvPr>
          <p:cNvCxnSpPr>
            <a:cxnSpLocks/>
          </p:cNvCxnSpPr>
          <p:nvPr/>
        </p:nvCxnSpPr>
        <p:spPr>
          <a:xfrm>
            <a:off x="4037730" y="2564904"/>
            <a:ext cx="28875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5708CA7-A58F-4FBF-90E4-37A155555026}"/>
              </a:ext>
            </a:extLst>
          </p:cNvPr>
          <p:cNvCxnSpPr>
            <a:cxnSpLocks/>
          </p:cNvCxnSpPr>
          <p:nvPr/>
        </p:nvCxnSpPr>
        <p:spPr>
          <a:xfrm>
            <a:off x="5152874" y="2562352"/>
            <a:ext cx="29289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D82D40D-2375-4030-87A9-182C7D3BC5ED}"/>
              </a:ext>
            </a:extLst>
          </p:cNvPr>
          <p:cNvSpPr txBox="1"/>
          <p:nvPr/>
        </p:nvSpPr>
        <p:spPr>
          <a:xfrm>
            <a:off x="3549123" y="1268760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~10</a:t>
            </a:r>
            <a:r>
              <a:rPr lang="en-GB" baseline="30000" dirty="0"/>
              <a:t>-4</a:t>
            </a:r>
            <a:r>
              <a:rPr lang="en-GB" dirty="0"/>
              <a:t> accuracy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715066-1F95-473E-92AB-6288527F0A33}"/>
              </a:ext>
            </a:extLst>
          </p:cNvPr>
          <p:cNvSpPr txBox="1"/>
          <p:nvPr/>
        </p:nvSpPr>
        <p:spPr>
          <a:xfrm>
            <a:off x="697399" y="3513245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~10</a:t>
            </a:r>
            <a:r>
              <a:rPr lang="en-GB" baseline="30000" dirty="0"/>
              <a:t>-2</a:t>
            </a:r>
            <a:r>
              <a:rPr lang="en-GB" dirty="0"/>
              <a:t> accuracy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F17DCE-F07A-4EE4-91B2-784479F3362F}"/>
              </a:ext>
            </a:extLst>
          </p:cNvPr>
          <p:cNvSpPr txBox="1"/>
          <p:nvPr/>
        </p:nvSpPr>
        <p:spPr>
          <a:xfrm>
            <a:off x="5173083" y="3354157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At ~10</a:t>
            </a:r>
            <a:r>
              <a:rPr lang="en-GB" baseline="30000" dirty="0"/>
              <a:t>-2</a:t>
            </a:r>
            <a:r>
              <a:rPr lang="en-GB" dirty="0"/>
              <a:t> of error</a:t>
            </a:r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519515-A8D4-4540-9BAC-227468B698BB}"/>
              </a:ext>
            </a:extLst>
          </p:cNvPr>
          <p:cNvSpPr txBox="1"/>
          <p:nvPr/>
        </p:nvSpPr>
        <p:spPr>
          <a:xfrm>
            <a:off x="2401372" y="5867980"/>
            <a:ext cx="445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Measurement steps still have to be ≤10</a:t>
            </a:r>
            <a:r>
              <a:rPr lang="en-GB" baseline="30000" dirty="0"/>
              <a:t>-4</a:t>
            </a:r>
            <a:endParaRPr lang="en-US" baseline="30000" dirty="0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84C7B6D0-54DE-4D6B-8370-6A3F33DC2ED1}"/>
              </a:ext>
            </a:extLst>
          </p:cNvPr>
          <p:cNvSpPr/>
          <p:nvPr/>
        </p:nvSpPr>
        <p:spPr>
          <a:xfrm rot="5400000">
            <a:off x="4367216" y="-237512"/>
            <a:ext cx="307673" cy="4064292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Left Brace 45">
            <a:extLst>
              <a:ext uri="{FF2B5EF4-FFF2-40B4-BE49-F238E27FC236}">
                <a16:creationId xmlns:a16="http://schemas.microsoft.com/office/drawing/2014/main" id="{3F2BB5B0-D89B-481F-885D-A059C5B66140}"/>
              </a:ext>
            </a:extLst>
          </p:cNvPr>
          <p:cNvSpPr/>
          <p:nvPr/>
        </p:nvSpPr>
        <p:spPr>
          <a:xfrm rot="5400000">
            <a:off x="1486958" y="2713624"/>
            <a:ext cx="307673" cy="2658927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746CDC81-645D-4F02-992A-516DF11CDD70}"/>
              </a:ext>
            </a:extLst>
          </p:cNvPr>
          <p:cNvSpPr/>
          <p:nvPr/>
        </p:nvSpPr>
        <p:spPr>
          <a:xfrm rot="5400000">
            <a:off x="5914046" y="2499878"/>
            <a:ext cx="307673" cy="2812087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9538C3-0D25-4A31-997A-FE32241F7F00}"/>
              </a:ext>
            </a:extLst>
          </p:cNvPr>
          <p:cNvSpPr txBox="1"/>
          <p:nvPr/>
        </p:nvSpPr>
        <p:spPr>
          <a:xfrm>
            <a:off x="4392936" y="290905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$$$$</a:t>
            </a:r>
            <a:endParaRPr lang="en-US" baseline="30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7E7DD86-FDA5-4D63-AAAB-002D2848BE4F}"/>
              </a:ext>
            </a:extLst>
          </p:cNvPr>
          <p:cNvSpPr txBox="1"/>
          <p:nvPr/>
        </p:nvSpPr>
        <p:spPr>
          <a:xfrm>
            <a:off x="2400612" y="515690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$</a:t>
            </a:r>
            <a:endParaRPr lang="en-US" baseline="30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115C10-2B2F-4CDF-BF7E-8CEBC31DD12F}"/>
              </a:ext>
            </a:extLst>
          </p:cNvPr>
          <p:cNvSpPr txBox="1"/>
          <p:nvPr/>
        </p:nvSpPr>
        <p:spPr>
          <a:xfrm>
            <a:off x="6829115" y="51620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$</a:t>
            </a:r>
            <a:endParaRPr lang="en-US" baseline="30000" dirty="0"/>
          </a:p>
        </p:txBody>
      </p:sp>
      <p:pic>
        <p:nvPicPr>
          <p:cNvPr id="16" name="Graphic 15" descr="Clock with solid fill">
            <a:extLst>
              <a:ext uri="{FF2B5EF4-FFF2-40B4-BE49-F238E27FC236}">
                <a16:creationId xmlns:a16="http://schemas.microsoft.com/office/drawing/2014/main" id="{17037062-41C4-459B-BFE8-877C1FBAA2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3213" y="3140968"/>
            <a:ext cx="262046" cy="262046"/>
          </a:xfrm>
          <a:prstGeom prst="rect">
            <a:avLst/>
          </a:prstGeom>
        </p:spPr>
      </p:pic>
      <p:pic>
        <p:nvPicPr>
          <p:cNvPr id="53" name="Graphic 52" descr="Clock with solid fill">
            <a:extLst>
              <a:ext uri="{FF2B5EF4-FFF2-40B4-BE49-F238E27FC236}">
                <a16:creationId xmlns:a16="http://schemas.microsoft.com/office/drawing/2014/main" id="{6DF2F97C-6772-464E-82CC-878A4D3A50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0761" y="3140968"/>
            <a:ext cx="262046" cy="262046"/>
          </a:xfrm>
          <a:prstGeom prst="rect">
            <a:avLst/>
          </a:prstGeom>
        </p:spPr>
      </p:pic>
      <p:pic>
        <p:nvPicPr>
          <p:cNvPr id="54" name="Graphic 53" descr="Clock with solid fill">
            <a:extLst>
              <a:ext uri="{FF2B5EF4-FFF2-40B4-BE49-F238E27FC236}">
                <a16:creationId xmlns:a16="http://schemas.microsoft.com/office/drawing/2014/main" id="{7FAF4EBA-918C-4C58-8E3A-D8B2E607F0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28309" y="3140968"/>
            <a:ext cx="262046" cy="262046"/>
          </a:xfrm>
          <a:prstGeom prst="rect">
            <a:avLst/>
          </a:prstGeom>
        </p:spPr>
      </p:pic>
      <p:pic>
        <p:nvPicPr>
          <p:cNvPr id="58" name="Graphic 57" descr="Clock with solid fill">
            <a:extLst>
              <a:ext uri="{FF2B5EF4-FFF2-40B4-BE49-F238E27FC236}">
                <a16:creationId xmlns:a16="http://schemas.microsoft.com/office/drawing/2014/main" id="{9502EF2E-6AE7-4094-9F9D-D7999D8BD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5858" y="3140968"/>
            <a:ext cx="262046" cy="262046"/>
          </a:xfrm>
          <a:prstGeom prst="rect">
            <a:avLst/>
          </a:prstGeom>
        </p:spPr>
      </p:pic>
      <p:pic>
        <p:nvPicPr>
          <p:cNvPr id="59" name="Graphic 58" descr="Clock with solid fill">
            <a:extLst>
              <a:ext uri="{FF2B5EF4-FFF2-40B4-BE49-F238E27FC236}">
                <a16:creationId xmlns:a16="http://schemas.microsoft.com/office/drawing/2014/main" id="{6B39DC7F-083E-4CF8-A692-2FC566CEB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515" y="5384201"/>
            <a:ext cx="262046" cy="262046"/>
          </a:xfrm>
          <a:prstGeom prst="rect">
            <a:avLst/>
          </a:prstGeom>
        </p:spPr>
      </p:pic>
      <p:pic>
        <p:nvPicPr>
          <p:cNvPr id="60" name="Graphic 59" descr="Clock with solid fill">
            <a:extLst>
              <a:ext uri="{FF2B5EF4-FFF2-40B4-BE49-F238E27FC236}">
                <a16:creationId xmlns:a16="http://schemas.microsoft.com/office/drawing/2014/main" id="{C1ADB21E-67D6-4425-B861-6F302586A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4747" y="5515224"/>
            <a:ext cx="262046" cy="26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63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05249-CB1E-41E5-B130-0FEF93832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8194B-DC70-4E1F-A00D-B157A0EE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6BFE4-EDC4-4BA9-A2A8-8AF3F1BD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14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2868B-3EB4-436C-9975-E7D7FB745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9FA3B8-BA66-4033-8544-67F72D4D4051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Permanent magnets shipped from KYMA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3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53417E-A8EB-486F-920C-36D701DA6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77" y="-1475805"/>
            <a:ext cx="5522446" cy="980960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EAC4-AF2B-444A-9AB7-B23362D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63B4-BDBA-4ABB-9627-3F5E8FE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1F52-1623-45D8-9994-F48C84D9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15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244B5-A441-4333-8F71-C1AF20480EC6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Rotating coil magnet measurement at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96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CDF4-12A4-47E5-B721-5BDB63DD1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4AC74-3DA8-4BB0-A2AF-0885FA01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9F42-9B97-42D5-880F-4EAB9531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16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CC0EA0-37A6-4807-B80F-7D5841A9C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778"/>
            <a:ext cx="9144000" cy="51364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8985C1-139A-4A77-BE84-9754B1ED8EB2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Rod tuning packs for CBETA magnets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2B6EC-9DE9-48F6-82F4-6AA26955654F}"/>
              </a:ext>
            </a:extLst>
          </p:cNvPr>
          <p:cNvSpPr txBox="1"/>
          <p:nvPr/>
        </p:nvSpPr>
        <p:spPr>
          <a:xfrm>
            <a:off x="2843808" y="101431"/>
            <a:ext cx="612068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Iron rod optimisation program was packaged so that technicians could run it: rotating coil data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rod lengths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76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4EAC4-AF2B-444A-9AB7-B23362D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C63B4-BDBA-4ABB-9627-3F5E8FE0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61F52-1623-45D8-9994-F48C84D9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17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B244B5-A441-4333-8F71-C1AF20480EC6}"/>
              </a:ext>
            </a:extLst>
          </p:cNvPr>
          <p:cNvSpPr txBox="1"/>
          <p:nvPr/>
        </p:nvSpPr>
        <p:spPr>
          <a:xfrm>
            <a:off x="331168" y="101431"/>
            <a:ext cx="23686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Rotating coil magnet measurement at BNL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5F3CDD-04F5-4D0E-9736-3DCDD12D2D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7616"/>
            <a:ext cx="9312811" cy="524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78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EC6A9C-7305-476D-8251-BB14DFA9D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Effect of Tuning (CBETA FOM)</a:t>
            </a:r>
            <a:endParaRPr lang="en-US" dirty="0"/>
          </a:p>
        </p:txBody>
      </p:sp>
      <p:pic>
        <p:nvPicPr>
          <p:cNvPr id="8" name="Content Placeholder 7" descr="Chart, scatter chart&#10;&#10;Description automatically generated">
            <a:extLst>
              <a:ext uri="{FF2B5EF4-FFF2-40B4-BE49-F238E27FC236}">
                <a16:creationId xmlns:a16="http://schemas.microsoft.com/office/drawing/2014/main" id="{9C24DC3A-ACFE-4B2E-B556-1E875D2F0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9393"/>
            <a:ext cx="7884368" cy="5159927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C9D89-4B42-4B45-B324-7650264D5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DA377A-2083-4189-A02E-8DA7BD64E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F7469-462C-40AC-8633-D944AA1C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6EC0D4-8825-4044-B0BB-F1A0F464EC4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F163AF-1A93-46DA-A7B3-508EA215D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593" y="4725144"/>
            <a:ext cx="2952407" cy="2132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6E6BA5-993E-4149-995C-F8B605163AB1}"/>
              </a:ext>
            </a:extLst>
          </p:cNvPr>
          <p:cNvSpPr txBox="1"/>
          <p:nvPr/>
        </p:nvSpPr>
        <p:spPr>
          <a:xfrm rot="19521217">
            <a:off x="4827749" y="2084867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10× improvement</a:t>
            </a:r>
          </a:p>
        </p:txBody>
      </p:sp>
    </p:spTree>
    <p:extLst>
      <p:ext uri="{BB962C8B-B14F-4D97-AF65-F5344CB8AC3E}">
        <p14:creationId xmlns:p14="http://schemas.microsoft.com/office/powerpoint/2010/main" val="3485133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AF9B3-7FF3-4FB7-8658-E570334B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28876-516F-434E-85A4-91C40675D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F34D-AC38-44D6-9DD9-01BFD7405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19</a:t>
            </a:fld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FA2E08-7C3B-4970-B186-CAC2CEEB92A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65" y="384705"/>
            <a:ext cx="8657070" cy="56638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CE589-A167-4356-A09C-E2FB8C8A4B5C}"/>
              </a:ext>
            </a:extLst>
          </p:cNvPr>
          <p:cNvSpPr txBox="1"/>
          <p:nvPr/>
        </p:nvSpPr>
        <p:spPr>
          <a:xfrm>
            <a:off x="1115616" y="787946"/>
            <a:ext cx="32948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/>
              <a:t>Only tuned magnets shown (2 “rejects” removed)</a:t>
            </a:r>
            <a:endParaRPr lang="en-US" sz="10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BF50A7-EB85-497D-B83C-34C2A0AEFA05}"/>
              </a:ext>
            </a:extLst>
          </p:cNvPr>
          <p:cNvCxnSpPr/>
          <p:nvPr/>
        </p:nvCxnSpPr>
        <p:spPr>
          <a:xfrm>
            <a:off x="927033" y="4581128"/>
            <a:ext cx="821696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0333150F-16BC-4CB7-AFEE-C51BC173C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904" y="1124744"/>
            <a:ext cx="4105096" cy="144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34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72998-BF5B-4122-9028-1FD8B2250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Permanent Magnets (PMs) in Accelerator Beamlines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E5C38-7437-47D7-82DE-B338237855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Established uses:</a:t>
            </a:r>
          </a:p>
          <a:p>
            <a:pPr lvl="1"/>
            <a:r>
              <a:rPr lang="en-US" dirty="0"/>
              <a:t>Wigglers, undulators</a:t>
            </a:r>
          </a:p>
          <a:p>
            <a:pPr lvl="1"/>
            <a:r>
              <a:rPr lang="en-US" dirty="0"/>
              <a:t>Halbach quads in drift tube </a:t>
            </a:r>
            <a:r>
              <a:rPr lang="en-US" dirty="0" err="1"/>
              <a:t>linacs</a:t>
            </a:r>
            <a:endParaRPr lang="en-US" dirty="0"/>
          </a:p>
          <a:p>
            <a:pPr lvl="1"/>
            <a:r>
              <a:rPr lang="en-US" dirty="0"/>
              <a:t>Halbach quads in interaction region of Cornell CESR collider</a:t>
            </a:r>
          </a:p>
          <a:p>
            <a:pPr lvl="1"/>
            <a:r>
              <a:rPr lang="en-US" dirty="0"/>
              <a:t>Hybrid magnets (</a:t>
            </a:r>
            <a:r>
              <a:rPr lang="en-US" dirty="0" err="1"/>
              <a:t>PM+iron</a:t>
            </a:r>
            <a:r>
              <a:rPr lang="en-US" dirty="0"/>
              <a:t>) for main bending field of FNAL recycler</a:t>
            </a:r>
          </a:p>
          <a:p>
            <a:r>
              <a:rPr lang="en-US" dirty="0"/>
              <a:t>CBETA ERL (operating at Cornell 2019-20):</a:t>
            </a:r>
          </a:p>
          <a:p>
            <a:pPr lvl="1"/>
            <a:r>
              <a:rPr lang="en-US" dirty="0"/>
              <a:t>New uses:</a:t>
            </a:r>
          </a:p>
          <a:p>
            <a:pPr lvl="2"/>
            <a:r>
              <a:rPr lang="en-US" dirty="0"/>
              <a:t>Halbach magnet is main bending field (compact size, short drifts)</a:t>
            </a:r>
          </a:p>
          <a:p>
            <a:pPr lvl="2"/>
            <a:r>
              <a:rPr lang="en-US" dirty="0"/>
              <a:t>Combined-function </a:t>
            </a:r>
            <a:r>
              <a:rPr lang="en-US" dirty="0" err="1"/>
              <a:t>dipole+quad</a:t>
            </a:r>
            <a:r>
              <a:rPr lang="en-US" dirty="0"/>
              <a:t> Halbach (fewer lattice elements)</a:t>
            </a:r>
          </a:p>
          <a:p>
            <a:pPr lvl="1"/>
            <a:r>
              <a:rPr lang="en-US" dirty="0"/>
              <a:t>Done before but not at scale:</a:t>
            </a:r>
          </a:p>
          <a:p>
            <a:pPr lvl="2"/>
            <a:r>
              <a:rPr lang="en-US" dirty="0"/>
              <a:t>Tuning of Halbach magnets with iron rods for higher field quality</a:t>
            </a:r>
          </a:p>
          <a:p>
            <a:pPr lvl="3"/>
            <a:r>
              <a:rPr lang="en-US" dirty="0"/>
              <a:t>200+ magnets tuned at BNL</a:t>
            </a:r>
          </a:p>
          <a:p>
            <a:r>
              <a:rPr lang="en-US" dirty="0"/>
              <a:t>This talk explores from CBETA to future applications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B67FD-E8C7-4117-AE85-736B7C8AB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EED75-BDDA-405F-A61F-89F29F07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216F4-32E5-49FB-9D6A-B04541E2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65348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549C-1172-4728-9685-9E713867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/>
              <a:t>CBETA Fixed-Field Return Arc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1FC6-D545-4550-BCB9-982C49EC5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01E2D7-D03A-407F-A2E9-7ABA1CEA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942D2-5E32-42B6-A283-ADCC8C67E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20</a:t>
            </a:fld>
            <a:endParaRPr lang="en-GB" alt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9396DBB-E7C5-49F5-96A2-4725702D6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/>
          <a:stretch/>
        </p:blipFill>
        <p:spPr>
          <a:xfrm>
            <a:off x="0" y="1052736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2439284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0053C-F68D-4992-A029-05CEBD8F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Combined-Function Magnet</a:t>
            </a:r>
            <a:endParaRPr lang="en-US" dirty="0"/>
          </a:p>
        </p:txBody>
      </p:sp>
      <p:pic>
        <p:nvPicPr>
          <p:cNvPr id="8" name="Content Placeholder 7" descr="Chart, radar chart&#10;&#10;Description automatically generated">
            <a:extLst>
              <a:ext uri="{FF2B5EF4-FFF2-40B4-BE49-F238E27FC236}">
                <a16:creationId xmlns:a16="http://schemas.microsoft.com/office/drawing/2014/main" id="{62A3B1E0-0366-4498-9482-B4AA66775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37" y="1446208"/>
            <a:ext cx="4525963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A411F-C2CF-4680-9896-59B4AFFA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1B434-8E72-4324-8F06-ECB050FE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011E1-D769-4283-B3F5-1453959EE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21</a:t>
            </a:fld>
            <a:endParaRPr lang="en-GB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1CD38C-CD18-4F13-8959-A5FFBC0ED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07912"/>
            <a:ext cx="4618037" cy="21093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0BA504-6B0B-4377-AFC5-1ECBA9C58D1A}"/>
              </a:ext>
            </a:extLst>
          </p:cNvPr>
          <p:cNvSpPr txBox="1"/>
          <p:nvPr/>
        </p:nvSpPr>
        <p:spPr>
          <a:xfrm>
            <a:off x="251521" y="1412776"/>
            <a:ext cx="43204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Improvement over nested Halbach dipole and quadrupole (shown below) can be made by taking vector sum* of the two layers and implementing as a layer with constant magnetisation magnitude but variable wedge thickness.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* Not exactly a vector sum, needs numerical optimiser for accurate design</a:t>
            </a:r>
          </a:p>
        </p:txBody>
      </p:sp>
    </p:spTree>
    <p:extLst>
      <p:ext uri="{BB962C8B-B14F-4D97-AF65-F5344CB8AC3E}">
        <p14:creationId xmlns:p14="http://schemas.microsoft.com/office/powerpoint/2010/main" val="2876369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37322-5CC0-4240-9FDE-5B3396549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06636"/>
            <a:ext cx="4028396" cy="994172"/>
          </a:xfrm>
        </p:spPr>
        <p:txBody>
          <a:bodyPr>
            <a:normAutofit fontScale="90000"/>
          </a:bodyPr>
          <a:lstStyle/>
          <a:p>
            <a:r>
              <a:rPr lang="en-GB" dirty="0"/>
              <a:t>CBETA Combined-Function Magnets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695E4-E123-42FD-8556-A1978A06D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133" y="1916832"/>
            <a:ext cx="3397348" cy="4536503"/>
          </a:xfrm>
        </p:spPr>
        <p:txBody>
          <a:bodyPr>
            <a:normAutofit/>
          </a:bodyPr>
          <a:lstStyle/>
          <a:p>
            <a:r>
              <a:rPr lang="en-GB" sz="2400" dirty="0"/>
              <a:t>8 different wedge sizes</a:t>
            </a:r>
          </a:p>
          <a:p>
            <a:r>
              <a:rPr lang="en-GB" sz="2400" dirty="0"/>
              <a:t>Machined aluminium holder</a:t>
            </a:r>
            <a:endParaRPr lang="en-US" sz="2400" dirty="0"/>
          </a:p>
          <a:p>
            <a:r>
              <a:rPr lang="en-GB" sz="2400" dirty="0"/>
              <a:t>Successfully used with 42-150MeV electrons at CBETA</a:t>
            </a:r>
          </a:p>
          <a:p>
            <a:r>
              <a:rPr lang="en-GB" sz="2400" dirty="0"/>
              <a:t>80 such magnets corrected to less than 10</a:t>
            </a:r>
            <a:r>
              <a:rPr lang="en-GB" sz="2400" baseline="30000" dirty="0"/>
              <a:t>-3</a:t>
            </a:r>
            <a:r>
              <a:rPr lang="en-GB" sz="2400" dirty="0"/>
              <a:t> error on a R=25mm aperture using iron rods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EAAA5-3737-485E-A7A4-B7961689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96D7-F41E-4B23-A8E9-F2044A80B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IPAC’21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7CFDB-0643-4723-B2F0-8159A89D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22</a:t>
            </a:fld>
            <a:endParaRPr lang="en-GB" altLang="en-US"/>
          </a:p>
        </p:txBody>
      </p:sp>
      <p:pic>
        <p:nvPicPr>
          <p:cNvPr id="4098" name="Picture 2" descr="IMAG1849">
            <a:extLst>
              <a:ext uri="{FF2B5EF4-FFF2-40B4-BE49-F238E27FC236}">
                <a16:creationId xmlns:a16="http://schemas.microsoft.com/office/drawing/2014/main" id="{949CB602-375C-449A-97A6-47B83F19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8" b="32765"/>
          <a:stretch>
            <a:fillRect/>
          </a:stretch>
        </p:blipFill>
        <p:spPr bwMode="auto">
          <a:xfrm>
            <a:off x="4148038" y="476672"/>
            <a:ext cx="5003781" cy="466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0833FD-03B6-48EC-9C9A-9EE6B752DD39}"/>
              </a:ext>
            </a:extLst>
          </p:cNvPr>
          <p:cNvSpPr txBox="1"/>
          <p:nvPr/>
        </p:nvSpPr>
        <p:spPr>
          <a:xfrm>
            <a:off x="4616192" y="5142577"/>
            <a:ext cx="406747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122mm length</a:t>
            </a:r>
          </a:p>
          <a:p>
            <a:r>
              <a:rPr lang="en-GB" dirty="0"/>
              <a:t>-0.3081 T dipole</a:t>
            </a:r>
          </a:p>
          <a:p>
            <a:r>
              <a:rPr lang="en-GB" dirty="0"/>
              <a:t>11.1475 T/m gradient</a:t>
            </a:r>
          </a:p>
          <a:p>
            <a:r>
              <a:rPr lang="en-GB" dirty="0"/>
              <a:t>0.5868 T max field in good field region</a:t>
            </a:r>
          </a:p>
        </p:txBody>
      </p:sp>
    </p:spTree>
    <p:extLst>
      <p:ext uri="{BB962C8B-B14F-4D97-AF65-F5344CB8AC3E}">
        <p14:creationId xmlns:p14="http://schemas.microsoft.com/office/powerpoint/2010/main" val="2253141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40933-F8C7-46AA-B20E-61E85AD2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Combined-Function Comparison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0D27C2-F3A8-411E-A302-2E59F20EB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13C73-1843-4CAF-AB29-D76F9F20D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FF601-DC02-4116-AB6D-DC34979A5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23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B7D6D0-E6DB-4790-A1BB-29EBA6CB4213}"/>
              </a:ext>
            </a:extLst>
          </p:cNvPr>
          <p:cNvSpPr txBox="1"/>
          <p:nvPr/>
        </p:nvSpPr>
        <p:spPr>
          <a:xfrm>
            <a:off x="35496" y="1484784"/>
            <a:ext cx="2127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Combined-function</a:t>
            </a:r>
          </a:p>
          <a:p>
            <a:pPr algn="ctr"/>
            <a:r>
              <a:rPr lang="en-GB" dirty="0"/>
              <a:t>(CBETA BD)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3F4A0-9391-4B68-A978-12B14EF65015}"/>
              </a:ext>
            </a:extLst>
          </p:cNvPr>
          <p:cNvSpPr txBox="1"/>
          <p:nvPr/>
        </p:nvSpPr>
        <p:spPr>
          <a:xfrm>
            <a:off x="2201846" y="1484784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Displaced quad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1F9B63-92F8-4EC2-9B68-92409C9682AF}"/>
              </a:ext>
            </a:extLst>
          </p:cNvPr>
          <p:cNvSpPr txBox="1"/>
          <p:nvPr/>
        </p:nvSpPr>
        <p:spPr>
          <a:xfrm>
            <a:off x="4644008" y="1484784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Quad in dipole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F17B0D-E72A-4DF1-BBC3-4CE5C42BA868}"/>
              </a:ext>
            </a:extLst>
          </p:cNvPr>
          <p:cNvSpPr txBox="1"/>
          <p:nvPr/>
        </p:nvSpPr>
        <p:spPr>
          <a:xfrm>
            <a:off x="6804248" y="1484784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Dipole in quad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A76F91-1728-412D-87DE-D9B4CBD1397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496" y="2560870"/>
            <a:ext cx="1600200" cy="17830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D97398-1DFD-4722-8E16-61B5390DF3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9712" y="1963653"/>
            <a:ext cx="2571750" cy="29775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E4F2BBD-0019-4F96-B674-35DA81071057}"/>
              </a:ext>
            </a:extLst>
          </p:cNvPr>
          <p:cNvGrpSpPr/>
          <p:nvPr/>
        </p:nvGrpSpPr>
        <p:grpSpPr>
          <a:xfrm>
            <a:off x="4704767" y="2446570"/>
            <a:ext cx="2005965" cy="2011680"/>
            <a:chOff x="4515708" y="2314098"/>
            <a:chExt cx="2005965" cy="20116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47C03C-61CC-49B5-A5A8-12EB9A35F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15708" y="2314098"/>
              <a:ext cx="2005965" cy="20116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A83C91-EE1B-413A-AC20-514AE5D588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85107" y="2570955"/>
              <a:ext cx="1497330" cy="1491615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4F10E8-CF0E-4382-A5F2-0BF387ABC356}"/>
              </a:ext>
            </a:extLst>
          </p:cNvPr>
          <p:cNvGrpSpPr/>
          <p:nvPr/>
        </p:nvGrpSpPr>
        <p:grpSpPr>
          <a:xfrm>
            <a:off x="6836221" y="2343700"/>
            <a:ext cx="2200275" cy="2217420"/>
            <a:chOff x="6852600" y="2172392"/>
            <a:chExt cx="2200275" cy="221742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9C1CD0A-EE7F-4BF1-ADE9-7A2327A3C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2600" y="2172392"/>
              <a:ext cx="2200275" cy="221742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F99D379-D047-40DD-B1C5-7ABF8EC47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78944" y="2507672"/>
              <a:ext cx="1548765" cy="1537335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0778622-9FC7-45E4-A8EC-E42D39AA13EE}"/>
              </a:ext>
            </a:extLst>
          </p:cNvPr>
          <p:cNvSpPr txBox="1"/>
          <p:nvPr/>
        </p:nvSpPr>
        <p:spPr>
          <a:xfrm>
            <a:off x="36652" y="5091782"/>
            <a:ext cx="212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67.5cm</a:t>
            </a:r>
            <a:r>
              <a:rPr lang="en-GB" baseline="30000" dirty="0"/>
              <a:t>2</a:t>
            </a:r>
          </a:p>
          <a:p>
            <a:pPr algn="ctr"/>
            <a:r>
              <a:rPr lang="en-GB" dirty="0"/>
              <a:t>Aperture </a:t>
            </a:r>
            <a:r>
              <a:rPr lang="en-GB" dirty="0" err="1"/>
              <a:t>centered</a:t>
            </a:r>
            <a:r>
              <a:rPr lang="en-GB" dirty="0"/>
              <a:t> where it is needed for beam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F21C8C-673B-4398-A872-93CD13908D9E}"/>
              </a:ext>
            </a:extLst>
          </p:cNvPr>
          <p:cNvSpPr txBox="1"/>
          <p:nvPr/>
        </p:nvSpPr>
        <p:spPr>
          <a:xfrm>
            <a:off x="2228494" y="5091782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234.9cm</a:t>
            </a:r>
            <a:r>
              <a:rPr lang="en-GB" baseline="30000" dirty="0"/>
              <a:t>2</a:t>
            </a:r>
            <a:endParaRPr lang="en-US" baseline="300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04159D-D0DF-447F-8B63-990FBC508A51}"/>
              </a:ext>
            </a:extLst>
          </p:cNvPr>
          <p:cNvSpPr txBox="1"/>
          <p:nvPr/>
        </p:nvSpPr>
        <p:spPr>
          <a:xfrm>
            <a:off x="4645164" y="5091782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112.9cm</a:t>
            </a:r>
            <a:r>
              <a:rPr lang="en-GB" baseline="30000" dirty="0"/>
              <a:t>2</a:t>
            </a:r>
            <a:endParaRPr lang="en-US" baseline="30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D204B1-02C2-41F9-99E6-F3808C453831}"/>
              </a:ext>
            </a:extLst>
          </p:cNvPr>
          <p:cNvSpPr txBox="1"/>
          <p:nvPr/>
        </p:nvSpPr>
        <p:spPr>
          <a:xfrm>
            <a:off x="6837006" y="5091782"/>
            <a:ext cx="2127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152.7cm</a:t>
            </a:r>
            <a:r>
              <a:rPr lang="en-GB" baseline="30000" dirty="0"/>
              <a:t>2</a:t>
            </a:r>
          </a:p>
          <a:p>
            <a:pPr algn="ctr"/>
            <a:r>
              <a:rPr lang="en-GB" dirty="0"/>
              <a:t>Quad scales less well with aperture than dipole</a:t>
            </a:r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3704D8F-C060-49A3-B233-B966AAE97551}"/>
              </a:ext>
            </a:extLst>
          </p:cNvPr>
          <p:cNvSpPr/>
          <p:nvPr/>
        </p:nvSpPr>
        <p:spPr>
          <a:xfrm>
            <a:off x="3292235" y="3122172"/>
            <a:ext cx="655712" cy="6557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784B1D-BFB3-4A04-B8C3-E038BB13FBD5}"/>
              </a:ext>
            </a:extLst>
          </p:cNvPr>
          <p:cNvSpPr txBox="1"/>
          <p:nvPr/>
        </p:nvSpPr>
        <p:spPr>
          <a:xfrm>
            <a:off x="2575353" y="5909980"/>
            <a:ext cx="39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All designs 10</a:t>
            </a:r>
            <a:r>
              <a:rPr lang="en-GB" baseline="30000" dirty="0"/>
              <a:t>-3</a:t>
            </a:r>
            <a:r>
              <a:rPr lang="en-GB" dirty="0"/>
              <a:t> or better field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158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82203-CB66-4BB5-82C9-38240589A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Combined-Function Uses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E9853-924C-4AF7-B2F6-31097194CE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Focussing and bending in one magnet</a:t>
            </a:r>
          </a:p>
          <a:p>
            <a:pPr lvl="1"/>
            <a:r>
              <a:rPr lang="en-GB" dirty="0"/>
              <a:t>Fewer lattice elements, dispersion control</a:t>
            </a:r>
          </a:p>
          <a:p>
            <a:pPr lvl="1"/>
            <a:r>
              <a:rPr lang="en-GB" dirty="0"/>
              <a:t>Possibly better dipole packing factor as result</a:t>
            </a:r>
          </a:p>
          <a:p>
            <a:r>
              <a:rPr lang="en-GB" dirty="0"/>
              <a:t>As well as CBETA ERL, found in:</a:t>
            </a:r>
          </a:p>
          <a:p>
            <a:pPr lvl="1"/>
            <a:r>
              <a:rPr lang="en-GB" dirty="0"/>
              <a:t>Low-emittance synchrotron light source lattices</a:t>
            </a:r>
          </a:p>
          <a:p>
            <a:pPr lvl="1"/>
            <a:r>
              <a:rPr lang="en-GB" dirty="0"/>
              <a:t>High energy aperture lines and storage rings</a:t>
            </a:r>
          </a:p>
          <a:p>
            <a:pPr lvl="2"/>
            <a:r>
              <a:rPr lang="en-GB" dirty="0"/>
              <a:t>Permanent magnet hadron therapy gantry</a:t>
            </a:r>
          </a:p>
          <a:p>
            <a:pPr lvl="2"/>
            <a:r>
              <a:rPr lang="en-GB" dirty="0"/>
              <a:t>Fixed-field accelerators e.g. CEBAF 20GeV upgrade</a:t>
            </a:r>
          </a:p>
          <a:p>
            <a:pPr lvl="1"/>
            <a:r>
              <a:rPr lang="en-US" dirty="0"/>
              <a:t>Some synchrotron accelerators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A047C-79A0-4519-B848-9BD9DE8BC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669E4-48B8-474A-B639-3395FF9F7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CF2E3-738E-4100-88EB-304241925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5156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C319B-CCA8-4DCE-9B38-783887BF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EAF0B-BCC3-496B-8F2E-9EB3C385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E2A3-1C39-4B12-8A1B-888DBA79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25</a:t>
            </a:fld>
            <a:endParaRPr lang="en-GB" altLang="en-US"/>
          </a:p>
        </p:txBody>
      </p:sp>
      <p:pic>
        <p:nvPicPr>
          <p:cNvPr id="14" name="Picture 1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0AA785B-C1F6-4462-B527-BFA70B48FB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1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036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C319B-CCA8-4DCE-9B38-783887BF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EAF0B-BCC3-496B-8F2E-9EB3C385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E2A3-1C39-4B12-8A1B-888DBA79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26</a:t>
            </a:fld>
            <a:endParaRPr lang="en-GB" alt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7A9DBB7-A837-40B5-AB5F-BFCA88024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1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70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C319B-CCA8-4DCE-9B38-783887BF2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EAF0B-BCC3-496B-8F2E-9EB3C3851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E2A3-1C39-4B12-8A1B-888DBA79F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27</a:t>
            </a:fld>
            <a:endParaRPr lang="en-GB" altLang="en-US"/>
          </a:p>
        </p:txBody>
      </p:sp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C38A625-24FB-48BB-9212-2D7BE338D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15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37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B7493-31C5-4D6D-8753-9549F7BD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Nick </a:t>
            </a:r>
            <a:r>
              <a:rPr lang="en-GB" dirty="0" err="1"/>
              <a:t>Tsoupas</a:t>
            </a:r>
            <a:r>
              <a:rPr lang="en-GB" dirty="0"/>
              <a:t> Open Midplane Quad</a:t>
            </a:r>
            <a:endParaRPr lang="en-US" dirty="0"/>
          </a:p>
        </p:txBody>
      </p:sp>
      <p:pic>
        <p:nvPicPr>
          <p:cNvPr id="8" name="Content Placeholder 7" descr="A picture containing indoor&#10;&#10;Description automatically generated">
            <a:extLst>
              <a:ext uri="{FF2B5EF4-FFF2-40B4-BE49-F238E27FC236}">
                <a16:creationId xmlns:a16="http://schemas.microsoft.com/office/drawing/2014/main" id="{4842B757-53ED-4826-92CE-8F5C6E5B4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57401"/>
            <a:ext cx="7200799" cy="54005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194A8-7404-41DE-BF5D-9EAC80264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D32DF-8706-4485-BDC2-23DEAE833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7DD0F7-D43C-44D9-B100-4E6F59236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28</a:t>
            </a:fld>
            <a:endParaRPr lang="en-GB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BC13DD-D33A-4B6C-B7B4-F5689CF1FBDB}"/>
              </a:ext>
            </a:extLst>
          </p:cNvPr>
          <p:cNvSpPr txBox="1"/>
          <p:nvPr/>
        </p:nvSpPr>
        <p:spPr>
          <a:xfrm>
            <a:off x="1043608" y="1556792"/>
            <a:ext cx="42484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4-way symmetric prototype being tested on BNL rotating coil in April 2015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835401-EDAD-4308-BD58-624EB3013D81}"/>
              </a:ext>
            </a:extLst>
          </p:cNvPr>
          <p:cNvSpPr txBox="1"/>
          <p:nvPr/>
        </p:nvSpPr>
        <p:spPr>
          <a:xfrm>
            <a:off x="1043608" y="6075144"/>
            <a:ext cx="60486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60mm length</a:t>
            </a:r>
          </a:p>
          <a:p>
            <a:r>
              <a:rPr lang="en-GB" dirty="0"/>
              <a:t>31.7 T/m gradient (no wire correction, so ~1% field errors)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162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6D70-EBDE-4172-B054-818425261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Open Midplane Geometry Study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DDE27D6-4E7E-46CB-AAE7-61DBCBD2EC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2918"/>
          <a:stretch/>
        </p:blipFill>
        <p:spPr>
          <a:xfrm>
            <a:off x="0" y="1684812"/>
            <a:ext cx="9144000" cy="440848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4F441-5750-4191-B6DE-B8FDECA01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ACC38-6DCC-41EE-BC0B-970362AE6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Stephen Brooks, IPAC’21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30120-0754-4694-A09A-32D75CF9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6C41D-524F-4EC1-884B-057FA2CFA4DD}"/>
              </a:ext>
            </a:extLst>
          </p:cNvPr>
          <p:cNvSpPr txBox="1"/>
          <p:nvPr/>
        </p:nvSpPr>
        <p:spPr>
          <a:xfrm>
            <a:off x="19442" y="5723964"/>
            <a:ext cx="919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Same aperture, same field, same field quality, improvement only by design modifications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A6A12C-30B1-448C-A3A3-55AC0D4515CF}"/>
              </a:ext>
            </a:extLst>
          </p:cNvPr>
          <p:cNvSpPr txBox="1">
            <a:spLocks/>
          </p:cNvSpPr>
          <p:nvPr/>
        </p:nvSpPr>
        <p:spPr bwMode="auto">
          <a:xfrm>
            <a:off x="3563888" y="1464668"/>
            <a:ext cx="5562600" cy="203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/>
              <a:t>-250T/m quadrupole combined with 0.49T dipole 5mm Ø aperture, 2mm Ø good field region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800" dirty="0"/>
              <a:t>4mm gap open midplane slot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/>
              <a:t>B</a:t>
            </a:r>
            <a:r>
              <a:rPr lang="en-GB" sz="2000" baseline="-25000" dirty="0"/>
              <a:t>r</a:t>
            </a:r>
            <a:r>
              <a:rPr lang="en-GB" sz="2000" dirty="0"/>
              <a:t> = 1.12T material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53207A-A0F1-4CD8-AD42-B1488FCDF9CC}"/>
              </a:ext>
            </a:extLst>
          </p:cNvPr>
          <p:cNvSpPr txBox="1"/>
          <p:nvPr/>
        </p:nvSpPr>
        <p:spPr>
          <a:xfrm>
            <a:off x="251521" y="4992151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Offset quad symmetric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B521E-A94C-4513-B7E4-100894A5F21D}"/>
              </a:ext>
            </a:extLst>
          </p:cNvPr>
          <p:cNvSpPr txBox="1"/>
          <p:nvPr/>
        </p:nvSpPr>
        <p:spPr>
          <a:xfrm>
            <a:off x="2518120" y="4992151"/>
            <a:ext cx="1871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Offset quad non-symmetric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C1CE20-F8BB-41B0-85AC-91832BC233D0}"/>
              </a:ext>
            </a:extLst>
          </p:cNvPr>
          <p:cNvSpPr txBox="1"/>
          <p:nvPr/>
        </p:nvSpPr>
        <p:spPr>
          <a:xfrm>
            <a:off x="4333027" y="4715152"/>
            <a:ext cx="143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Combined function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0668BB-2FE5-4EB3-AFE5-D9A2FA0D619A}"/>
              </a:ext>
            </a:extLst>
          </p:cNvPr>
          <p:cNvSpPr txBox="1"/>
          <p:nvPr/>
        </p:nvSpPr>
        <p:spPr>
          <a:xfrm>
            <a:off x="5704669" y="4460919"/>
            <a:ext cx="1432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Horizontal midplane only</a:t>
            </a:r>
          </a:p>
          <a:p>
            <a:pPr algn="ctr"/>
            <a:r>
              <a:rPr lang="en-GB" dirty="0"/>
              <a:t>offset quad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06939C-32D4-4003-874F-8DD42619A628}"/>
              </a:ext>
            </a:extLst>
          </p:cNvPr>
          <p:cNvSpPr txBox="1"/>
          <p:nvPr/>
        </p:nvSpPr>
        <p:spPr>
          <a:xfrm>
            <a:off x="6827108" y="4715152"/>
            <a:ext cx="143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H-only + combined function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B0477F-00A7-4BFA-8D1D-462155D93EF7}"/>
              </a:ext>
            </a:extLst>
          </p:cNvPr>
          <p:cNvSpPr txBox="1"/>
          <p:nvPr/>
        </p:nvSpPr>
        <p:spPr>
          <a:xfrm>
            <a:off x="7884368" y="4853652"/>
            <a:ext cx="143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Left-only midplane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399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C90D0-CF84-4E7F-BD7C-3CDA8E29B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PM Domain of Applicability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D4C86-0F5F-488C-981E-DE1C41E26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Field strength comparable to electromagnets</a:t>
            </a:r>
          </a:p>
          <a:p>
            <a:pPr lvl="1"/>
            <a:r>
              <a:rPr lang="en-GB" dirty="0"/>
              <a:t>But not adjustable without EM corrector or motors</a:t>
            </a:r>
          </a:p>
          <a:p>
            <a:r>
              <a:rPr lang="en-GB" dirty="0"/>
              <a:t>Generally cheaper for small apertures</a:t>
            </a:r>
          </a:p>
          <a:p>
            <a:r>
              <a:rPr lang="en-GB" dirty="0"/>
              <a:t>There is a limit to radiation resistance</a:t>
            </a:r>
          </a:p>
          <a:p>
            <a:pPr lvl="1"/>
            <a:r>
              <a:rPr lang="en-GB" dirty="0"/>
              <a:t>How much?  “It depends”</a:t>
            </a:r>
          </a:p>
          <a:p>
            <a:pPr lvl="2"/>
            <a:r>
              <a:rPr lang="en-GB" dirty="0"/>
              <a:t>On PM material, material grade, magnet geometry, field strength</a:t>
            </a:r>
          </a:p>
          <a:p>
            <a:pPr lvl="2"/>
            <a:r>
              <a:rPr lang="en-GB" dirty="0"/>
              <a:t>On accelerator radiation environment near beam pipe</a:t>
            </a:r>
          </a:p>
          <a:p>
            <a:pPr lvl="3"/>
            <a:r>
              <a:rPr lang="en-GB" dirty="0"/>
              <a:t>You must characterise this before getting any useful answers</a:t>
            </a:r>
          </a:p>
          <a:p>
            <a:pPr lvl="1"/>
            <a:r>
              <a:rPr lang="en-GB" dirty="0"/>
              <a:t>Examples (mostly </a:t>
            </a:r>
            <a:r>
              <a:rPr lang="en-GB" dirty="0" err="1"/>
              <a:t>NdFeB</a:t>
            </a:r>
            <a:r>
              <a:rPr lang="en-GB" dirty="0"/>
              <a:t> material)</a:t>
            </a:r>
          </a:p>
          <a:p>
            <a:pPr lvl="2"/>
            <a:r>
              <a:rPr lang="en-GB" dirty="0"/>
              <a:t>CBETA 1kGy lifetime dose limit (predicted &lt;2×10</a:t>
            </a:r>
            <a:r>
              <a:rPr lang="en-GB" baseline="30000" dirty="0"/>
              <a:t>-4</a:t>
            </a:r>
            <a:r>
              <a:rPr lang="en-GB" dirty="0"/>
              <a:t> field change)</a:t>
            </a:r>
          </a:p>
          <a:p>
            <a:pPr lvl="2"/>
            <a:r>
              <a:rPr lang="en-GB" dirty="0"/>
              <a:t>RHIC beam dump 700Gy, some grades near-unchanged, some bad</a:t>
            </a:r>
          </a:p>
          <a:p>
            <a:pPr lvl="2"/>
            <a:r>
              <a:rPr lang="en-GB" dirty="0"/>
              <a:t>BLIP target area &gt;&gt;</a:t>
            </a:r>
            <a:r>
              <a:rPr lang="en-GB" dirty="0" err="1"/>
              <a:t>MGy</a:t>
            </a:r>
            <a:r>
              <a:rPr lang="en-GB" dirty="0"/>
              <a:t>, ~90% flux loss, </a:t>
            </a:r>
            <a:r>
              <a:rPr lang="en-GB" dirty="0" err="1"/>
              <a:t>SmCo</a:t>
            </a:r>
            <a:r>
              <a:rPr lang="en-GB" dirty="0"/>
              <a:t> some flux loss</a:t>
            </a:r>
          </a:p>
          <a:p>
            <a:pPr lvl="2"/>
            <a:r>
              <a:rPr lang="en-GB" dirty="0"/>
              <a:t>CESR 65cm from interaction region(!) </a:t>
            </a:r>
            <a:r>
              <a:rPr lang="en-GB" b="1" dirty="0" err="1"/>
              <a:t>SmCo</a:t>
            </a:r>
            <a:r>
              <a:rPr lang="en-GB" dirty="0"/>
              <a:t> seems to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63CBA-D328-4AD2-9A0B-CBE42D71D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466C9-4D03-4928-B219-8A0039DC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058F8-2CA6-4ABB-8B95-E88A9A4D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9856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D9148-ADAA-40C8-8154-35E0910EA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n-GB" dirty="0"/>
              <a:t>Open Midplane Quality vs. Area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B855F-EB08-49A3-8698-F8221A31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May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FFB23-67ED-44DA-9902-66AD880B7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Stephen Brooks, IPAC’21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E454CA-CB5F-4E14-8BA4-52EA9A896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683B88-0CC2-4B8D-8F82-2B3C555BD2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795" y="1268760"/>
            <a:ext cx="7872409" cy="51463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C16F32-9029-4444-A03E-9C4713BAC32C}"/>
              </a:ext>
            </a:extLst>
          </p:cNvPr>
          <p:cNvSpPr txBox="1"/>
          <p:nvPr/>
        </p:nvSpPr>
        <p:spPr>
          <a:xfrm>
            <a:off x="5564832" y="5085184"/>
            <a:ext cx="294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20x better field quality, and/or less material used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8C4C3B-96A3-41C4-A070-4A08C425C00E}"/>
              </a:ext>
            </a:extLst>
          </p:cNvPr>
          <p:cNvSpPr txBox="1"/>
          <p:nvPr/>
        </p:nvSpPr>
        <p:spPr>
          <a:xfrm>
            <a:off x="5564832" y="1451971"/>
            <a:ext cx="3255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is the best field quality for a given area of material?</a:t>
            </a:r>
          </a:p>
          <a:p>
            <a:r>
              <a:rPr lang="en-GB" dirty="0"/>
              <a:t>1 unit = 10</a:t>
            </a:r>
            <a:r>
              <a:rPr lang="en-GB" baseline="30000" dirty="0"/>
              <a:t>-4</a:t>
            </a:r>
            <a:r>
              <a:rPr lang="en-GB" dirty="0"/>
              <a:t> of main field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A5AB54-4E95-4DE9-97B1-EA26EA3CEED8}"/>
              </a:ext>
            </a:extLst>
          </p:cNvPr>
          <p:cNvCxnSpPr>
            <a:cxnSpLocks/>
          </p:cNvCxnSpPr>
          <p:nvPr/>
        </p:nvCxnSpPr>
        <p:spPr>
          <a:xfrm flipH="1">
            <a:off x="3491880" y="2708920"/>
            <a:ext cx="504056" cy="151216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157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3FF98-81BB-44A8-97FB-C1197D57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PM Hadron Therapy Gantry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4EE04-A52A-4817-A8E4-6C6FE89C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D5851-7F03-45CF-AFDC-B4E2069CD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D4D5C-1076-450D-9DB9-EB959BE4E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31</a:t>
            </a:fld>
            <a:endParaRPr lang="en-GB" altLang="en-US"/>
          </a:p>
        </p:txBody>
      </p:sp>
      <p:pic>
        <p:nvPicPr>
          <p:cNvPr id="7" name="Picture 2" descr="dejangantryfig16M_crop">
            <a:extLst>
              <a:ext uri="{FF2B5EF4-FFF2-40B4-BE49-F238E27FC236}">
                <a16:creationId xmlns:a16="http://schemas.microsoft.com/office/drawing/2014/main" id="{70CC2B33-0257-4E31-9025-8033BF5E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91" y="3115157"/>
            <a:ext cx="5068289" cy="31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F829D78-76DB-44BA-92E8-BAF81609E36C}"/>
              </a:ext>
            </a:extLst>
          </p:cNvPr>
          <p:cNvSpPr txBox="1">
            <a:spLocks/>
          </p:cNvSpPr>
          <p:nvPr/>
        </p:nvSpPr>
        <p:spPr bwMode="auto">
          <a:xfrm>
            <a:off x="457200" y="3068960"/>
            <a:ext cx="3322712" cy="303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lang="en-US" sz="2400" kern="1200">
                <a:solidFill>
                  <a:srgbClr val="00B05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20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lang="en-GB"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Requires a horizontal beam excursion</a:t>
            </a:r>
          </a:p>
          <a:p>
            <a:pPr lvl="1"/>
            <a:r>
              <a:rPr lang="en-GB" sz="2000" dirty="0"/>
              <a:t>Magnified trajectories shown on right</a:t>
            </a:r>
          </a:p>
          <a:p>
            <a:r>
              <a:rPr lang="en-GB" sz="2400" dirty="0"/>
              <a:t>Higher fields give a smaller rotating gantry</a:t>
            </a:r>
          </a:p>
          <a:p>
            <a:pPr lvl="1"/>
            <a:r>
              <a:rPr lang="en-GB" sz="2000" dirty="0"/>
              <a:t>Want highest possible field gradient magnets!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1373FC4-EFED-444F-87E9-52D5E340E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67927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/>
              <a:t>Trbojevic</a:t>
            </a:r>
            <a:r>
              <a:rPr lang="en-GB" dirty="0"/>
              <a:t> design: a fixed-field gantry transports protons over the wide energy range 65-250MeV to the patient</a:t>
            </a:r>
          </a:p>
          <a:p>
            <a:pPr lvl="1"/>
            <a:r>
              <a:rPr lang="en-GB" dirty="0"/>
              <a:t>Faster depth (energy) scanning because no magnet ramp</a:t>
            </a:r>
          </a:p>
          <a:p>
            <a:pPr lvl="1"/>
            <a:r>
              <a:rPr lang="en-GB" dirty="0"/>
              <a:t>Lighter-weight and less power used than electromagnets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B51C94-269F-494B-8AB2-F5A68F78BD0E}"/>
              </a:ext>
            </a:extLst>
          </p:cNvPr>
          <p:cNvSpPr txBox="1"/>
          <p:nvPr/>
        </p:nvSpPr>
        <p:spPr>
          <a:xfrm>
            <a:off x="5436096" y="6255757"/>
            <a:ext cx="2895600" cy="5663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400" dirty="0" err="1">
                <a:solidFill>
                  <a:prstClr val="black"/>
                </a:solidFill>
                <a:latin typeface="Calibri"/>
                <a:cs typeface="+mn-cs"/>
              </a:rPr>
              <a:t>Dejan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1400" dirty="0" err="1">
                <a:solidFill>
                  <a:prstClr val="black"/>
                </a:solidFill>
                <a:latin typeface="Calibri"/>
                <a:cs typeface="+mn-cs"/>
              </a:rPr>
              <a:t>Trbojevic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GB" sz="1400" i="1" dirty="0">
                <a:solidFill>
                  <a:prstClr val="black"/>
                </a:solidFill>
                <a:latin typeface="Calibri"/>
                <a:cs typeface="+mn-cs"/>
              </a:rPr>
              <a:t>et al.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, Proc. IPAC2017</a:t>
            </a:r>
          </a:p>
          <a:p>
            <a:pPr lvl="0">
              <a:spcBef>
                <a:spcPct val="20000"/>
              </a:spcBef>
            </a:pP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This conference TUPAB030</a:t>
            </a:r>
          </a:p>
        </p:txBody>
      </p:sp>
    </p:spTree>
    <p:extLst>
      <p:ext uri="{BB962C8B-B14F-4D97-AF65-F5344CB8AC3E}">
        <p14:creationId xmlns:p14="http://schemas.microsoft.com/office/powerpoint/2010/main" val="1916412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08EC-571D-41A2-B651-50A11FD93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Oval Aperture Comparison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51A4D-DDF7-4BE5-9D03-4908737F4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Therapy gantry QF magnet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3A5206-5868-4CA8-A2FC-3EFE87646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62399-B3EA-4D17-B030-590B1D5D5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B2B6C-3CC4-4D49-BBE9-E97B44BFC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32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0B2A6-F952-485C-A6A6-4E66C3C28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2862" y="3160166"/>
            <a:ext cx="1541699" cy="1541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A2309D-E94F-49CD-AC27-132D77C49CB9}"/>
              </a:ext>
            </a:extLst>
          </p:cNvPr>
          <p:cNvSpPr txBox="1"/>
          <p:nvPr/>
        </p:nvSpPr>
        <p:spPr>
          <a:xfrm>
            <a:off x="5703164" y="1429551"/>
            <a:ext cx="31761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155T/m quadrupole</a:t>
            </a:r>
          </a:p>
          <a:p>
            <a:r>
              <a:rPr lang="en-GB" dirty="0"/>
              <a:t>27.6mm horizontal aperture</a:t>
            </a:r>
          </a:p>
          <a:p>
            <a:r>
              <a:rPr lang="en-GB" dirty="0"/>
              <a:t>B</a:t>
            </a:r>
            <a:r>
              <a:rPr lang="en-GB" baseline="-25000" dirty="0"/>
              <a:t>r</a:t>
            </a:r>
            <a:r>
              <a:rPr lang="en-GB" dirty="0"/>
              <a:t> = 1.4T material</a:t>
            </a:r>
          </a:p>
          <a:p>
            <a:r>
              <a:rPr lang="en-GB" dirty="0"/>
              <a:t>&lt;10</a:t>
            </a:r>
            <a:r>
              <a:rPr lang="en-GB" baseline="30000" dirty="0"/>
              <a:t>-4</a:t>
            </a:r>
            <a:r>
              <a:rPr lang="en-GB" dirty="0"/>
              <a:t> field midplane accuracy</a:t>
            </a:r>
          </a:p>
          <a:p>
            <a:endParaRPr lang="en-GB" dirty="0"/>
          </a:p>
          <a:p>
            <a:r>
              <a:rPr lang="en-GB" dirty="0"/>
              <a:t>Left: circular aperture</a:t>
            </a:r>
          </a:p>
          <a:p>
            <a:r>
              <a:rPr lang="en-GB" dirty="0"/>
              <a:t>170.9cm</a:t>
            </a:r>
            <a:r>
              <a:rPr lang="en-GB" baseline="30000" dirty="0"/>
              <a:t>2</a:t>
            </a:r>
            <a:r>
              <a:rPr lang="en-GB" dirty="0"/>
              <a:t> of material</a:t>
            </a:r>
          </a:p>
          <a:p>
            <a:endParaRPr lang="en-GB" dirty="0"/>
          </a:p>
          <a:p>
            <a:r>
              <a:rPr lang="en-GB" dirty="0"/>
              <a:t>Right: oval aperture</a:t>
            </a:r>
          </a:p>
          <a:p>
            <a:r>
              <a:rPr lang="en-GB" dirty="0"/>
              <a:t>10mm vertical height</a:t>
            </a:r>
          </a:p>
          <a:p>
            <a:r>
              <a:rPr lang="en-GB" dirty="0"/>
              <a:t>24.0cm</a:t>
            </a:r>
            <a:r>
              <a:rPr lang="en-GB" baseline="30000" dirty="0"/>
              <a:t>2</a:t>
            </a:r>
            <a:r>
              <a:rPr lang="en-GB" dirty="0"/>
              <a:t> of material</a:t>
            </a:r>
          </a:p>
          <a:p>
            <a:endParaRPr lang="en-GB" dirty="0"/>
          </a:p>
          <a:p>
            <a:r>
              <a:rPr lang="en-GB" dirty="0"/>
              <a:t>Sevenfold reduction in material use by only having aperture in the axis where it is needed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5CA33-8D91-4525-BCCE-BE3666552F5A}"/>
              </a:ext>
            </a:extLst>
          </p:cNvPr>
          <p:cNvGrpSpPr/>
          <p:nvPr/>
        </p:nvGrpSpPr>
        <p:grpSpPr>
          <a:xfrm>
            <a:off x="170075" y="2111226"/>
            <a:ext cx="3628531" cy="3628531"/>
            <a:chOff x="170075" y="2111226"/>
            <a:chExt cx="3628531" cy="36285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56DC1BF-EB99-4D6D-AB5A-4B49710C4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075" y="2111226"/>
              <a:ext cx="3628531" cy="36285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C19717B-4AF0-4320-A361-0871086CB593}"/>
                </a:ext>
              </a:extLst>
            </p:cNvPr>
            <p:cNvSpPr txBox="1"/>
            <p:nvPr/>
          </p:nvSpPr>
          <p:spPr>
            <a:xfrm>
              <a:off x="360745" y="5274606"/>
              <a:ext cx="941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cm grid</a:t>
              </a:r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D03FEED-A7A7-4DDC-8363-121D5EF7132E}"/>
              </a:ext>
            </a:extLst>
          </p:cNvPr>
          <p:cNvSpPr txBox="1"/>
          <p:nvPr/>
        </p:nvSpPr>
        <p:spPr>
          <a:xfrm>
            <a:off x="3854624" y="470186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Same scale!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5195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0E46C47-1CA6-40F4-BC20-ECC05AF5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19350"/>
            <a:ext cx="8229601" cy="50571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0EC92E-D32F-4215-B93A-43A566E44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Oval Aperture Area vs. Strength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5E5FC-55AB-4CCD-9A7D-8B999AB1C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D3320-7CDF-44BC-86F0-09EE40C73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IPAC’21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5C00D-6CEA-443C-B8BE-4A60DB34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33</a:t>
            </a:fld>
            <a:endParaRPr lang="en-GB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1BBDC8D-6D00-4A8C-A045-57E14B04F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1" y="855576"/>
            <a:ext cx="13856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82C638-3434-40BA-A5DD-A4B9CC71F5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461" y="1987158"/>
            <a:ext cx="1961176" cy="1961176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1A34D8-4F3F-4382-8C9D-095224D0E610}"/>
              </a:ext>
            </a:extLst>
          </p:cNvPr>
          <p:cNvCxnSpPr/>
          <p:nvPr/>
        </p:nvCxnSpPr>
        <p:spPr>
          <a:xfrm>
            <a:off x="5806316" y="3530791"/>
            <a:ext cx="147088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C78C32-224E-45CC-822B-FC9D757F169F}"/>
              </a:ext>
            </a:extLst>
          </p:cNvPr>
          <p:cNvCxnSpPr>
            <a:cxnSpLocks/>
          </p:cNvCxnSpPr>
          <p:nvPr/>
        </p:nvCxnSpPr>
        <p:spPr>
          <a:xfrm>
            <a:off x="5806316" y="3530792"/>
            <a:ext cx="0" cy="788813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6633872-0E2A-45FE-A84E-1C98EBDC55C0}"/>
              </a:ext>
            </a:extLst>
          </p:cNvPr>
          <p:cNvSpPr txBox="1"/>
          <p:nvPr/>
        </p:nvSpPr>
        <p:spPr>
          <a:xfrm>
            <a:off x="5621068" y="4343516"/>
            <a:ext cx="147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7x less area</a:t>
            </a:r>
            <a:endParaRPr lang="en-US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35419A-3824-46EE-A87F-EEE56A4D76F7}"/>
              </a:ext>
            </a:extLst>
          </p:cNvPr>
          <p:cNvSpPr txBox="1"/>
          <p:nvPr/>
        </p:nvSpPr>
        <p:spPr>
          <a:xfrm>
            <a:off x="7301824" y="3373562"/>
            <a:ext cx="1247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+mn-lt"/>
              </a:rPr>
              <a:t>Or 35% more gradient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5721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B8F25-3EB7-4794-BFDB-855C6C4C9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Oval Aperture Combined-Function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0A3323-DECD-4C36-838B-C9E7484B1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1412776"/>
            <a:ext cx="4741987" cy="474198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A34D5-52ED-46C2-BDD6-E4D542AA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77AB1-0992-4608-88E9-09524FC2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B66B7-6DD5-4730-904F-850E9C62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34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CBB85F-6595-4F5A-B1F4-0ED0BFFFFC5C}"/>
              </a:ext>
            </a:extLst>
          </p:cNvPr>
          <p:cNvSpPr txBox="1"/>
          <p:nvPr/>
        </p:nvSpPr>
        <p:spPr>
          <a:xfrm>
            <a:off x="5703164" y="1303015"/>
            <a:ext cx="31761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1.8 T dipole</a:t>
            </a:r>
          </a:p>
          <a:p>
            <a:r>
              <a:rPr lang="en-GB" dirty="0"/>
              <a:t>-97 T/m gradient</a:t>
            </a:r>
          </a:p>
          <a:p>
            <a:r>
              <a:rPr lang="en-GB" dirty="0"/>
              <a:t>2.527 T max field in good field region(!)</a:t>
            </a:r>
          </a:p>
          <a:p>
            <a:endParaRPr lang="en-GB" dirty="0"/>
          </a:p>
          <a:p>
            <a:r>
              <a:rPr lang="en-GB" dirty="0"/>
              <a:t>25.0mm horizontal aperture</a:t>
            </a:r>
          </a:p>
          <a:p>
            <a:r>
              <a:rPr lang="en-GB" dirty="0"/>
              <a:t>B</a:t>
            </a:r>
            <a:r>
              <a:rPr lang="en-GB" baseline="-25000" dirty="0"/>
              <a:t>r</a:t>
            </a:r>
            <a:r>
              <a:rPr lang="en-GB" dirty="0"/>
              <a:t> = 1.4T material</a:t>
            </a:r>
          </a:p>
          <a:p>
            <a:r>
              <a:rPr lang="en-GB" dirty="0"/>
              <a:t>&lt;2×10</a:t>
            </a:r>
            <a:r>
              <a:rPr lang="en-GB" baseline="30000" dirty="0"/>
              <a:t>-4</a:t>
            </a:r>
            <a:r>
              <a:rPr lang="en-GB" dirty="0"/>
              <a:t> field midplane accuracy</a:t>
            </a:r>
          </a:p>
          <a:p>
            <a:endParaRPr lang="en-GB" dirty="0"/>
          </a:p>
          <a:p>
            <a:r>
              <a:rPr lang="en-GB" dirty="0"/>
              <a:t>High fields put material into regime with high opposing flux (negative H field).  This means demagnetisation is more likely, depending on grade, especially in presence of radiation.  Future R&amp;D will build and test such magnets.</a:t>
            </a:r>
          </a:p>
        </p:txBody>
      </p:sp>
    </p:spTree>
    <p:extLst>
      <p:ext uri="{BB962C8B-B14F-4D97-AF65-F5344CB8AC3E}">
        <p14:creationId xmlns:p14="http://schemas.microsoft.com/office/powerpoint/2010/main" val="1353139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C6328-BFBE-405A-A57D-CCB849C69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Aperture Designs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7E9D5-4EC3-401A-84DF-BED62AC62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B3E6D6-8ACE-4CFD-924D-C707E25E9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9FC22-E254-49CA-A50C-2F62C49DD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35</a:t>
            </a:fld>
            <a:endParaRPr lang="en-GB" altLang="en-US"/>
          </a:p>
        </p:txBody>
      </p:sp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FD414338-738E-44AE-99C7-3E13A5508A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3" b="7373"/>
          <a:stretch/>
        </p:blipFill>
        <p:spPr>
          <a:xfrm>
            <a:off x="0" y="1417639"/>
            <a:ext cx="5716958" cy="4823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B8DF6D-DA0E-4B2C-AE0B-EBAE54BA91C6}"/>
              </a:ext>
            </a:extLst>
          </p:cNvPr>
          <p:cNvSpPr txBox="1"/>
          <p:nvPr/>
        </p:nvSpPr>
        <p:spPr>
          <a:xfrm>
            <a:off x="5868144" y="1532731"/>
            <a:ext cx="301120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Design produces a different combined function field in each aperture</a:t>
            </a:r>
          </a:p>
          <a:p>
            <a:endParaRPr lang="en-GB" dirty="0"/>
          </a:p>
          <a:p>
            <a:r>
              <a:rPr lang="en-GB" dirty="0"/>
              <a:t>3cm aperture separation</a:t>
            </a:r>
          </a:p>
          <a:p>
            <a:r>
              <a:rPr lang="en-GB" dirty="0"/>
              <a:t>R10mm circular apertures</a:t>
            </a:r>
          </a:p>
          <a:p>
            <a:r>
              <a:rPr lang="en-GB" dirty="0"/>
              <a:t>±6mm open midplane</a:t>
            </a:r>
          </a:p>
          <a:p>
            <a:endParaRPr lang="en-GB" dirty="0"/>
          </a:p>
          <a:p>
            <a:r>
              <a:rPr lang="en-GB" dirty="0"/>
              <a:t>0.2190 T +49.515 T/m left</a:t>
            </a:r>
          </a:p>
          <a:p>
            <a:r>
              <a:rPr lang="en-GB" dirty="0"/>
              <a:t>0.1382 T -49.515 T/m right</a:t>
            </a:r>
          </a:p>
          <a:p>
            <a:endParaRPr lang="en-GB" dirty="0"/>
          </a:p>
          <a:p>
            <a:r>
              <a:rPr lang="en-GB" dirty="0"/>
              <a:t>Good field radii</a:t>
            </a:r>
          </a:p>
          <a:p>
            <a:r>
              <a:rPr lang="en-GB" dirty="0"/>
              <a:t>4.5mm left, 6.4mm right</a:t>
            </a:r>
          </a:p>
          <a:p>
            <a:endParaRPr lang="en-GB" dirty="0"/>
          </a:p>
          <a:p>
            <a:r>
              <a:rPr lang="en-GB" dirty="0"/>
              <a:t>Units (10</a:t>
            </a:r>
            <a:r>
              <a:rPr lang="en-GB" baseline="30000" dirty="0"/>
              <a:t>-4</a:t>
            </a:r>
            <a:r>
              <a:rPr lang="en-GB" dirty="0"/>
              <a:t>) field error</a:t>
            </a:r>
          </a:p>
          <a:p>
            <a:r>
              <a:rPr lang="en-GB" dirty="0"/>
              <a:t>4.7 left, 18.0 right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44815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sunburst chart&#10;&#10;Description automatically generated">
            <a:extLst>
              <a:ext uri="{FF2B5EF4-FFF2-40B4-BE49-F238E27FC236}">
                <a16:creationId xmlns:a16="http://schemas.microsoft.com/office/drawing/2014/main" id="{7FF99A6B-94D1-411D-B632-1852D433D1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64" y="3878978"/>
            <a:ext cx="4034365" cy="30257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DE2A31-4223-4261-BC32-78A74581E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Comparison to Separate Magnets</a:t>
            </a:r>
            <a:endParaRPr lang="en-US" dirty="0"/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5CD5729D-A4CC-4AA4-862B-E5C7603CB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556792"/>
            <a:ext cx="3332571" cy="249942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AE329-F48F-44A7-82DE-30B6BA9A6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4AEAF-EE73-41B3-8550-1F12A7DF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4C047-513C-4368-BB65-3342B2EE7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36</a:t>
            </a:fld>
            <a:endParaRPr lang="en-GB" altLang="en-US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7D19B9AA-A897-4D3C-A2AB-020E6F3F0B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2" y="1556792"/>
            <a:ext cx="3332571" cy="2499428"/>
          </a:xfrm>
          <a:prstGeom prst="rect">
            <a:avLst/>
          </a:prstGeom>
        </p:spPr>
      </p:pic>
      <p:pic>
        <p:nvPicPr>
          <p:cNvPr id="12" name="Picture 11" descr="Chart, sunburst chart&#10;&#10;Description automatically generated">
            <a:extLst>
              <a:ext uri="{FF2B5EF4-FFF2-40B4-BE49-F238E27FC236}">
                <a16:creationId xmlns:a16="http://schemas.microsoft.com/office/drawing/2014/main" id="{771E7C07-E21F-40E8-9AD2-B2B3A747AB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130" y="1575306"/>
            <a:ext cx="2462400" cy="2462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1562FC-2E2D-49DD-8418-98E8455F7446}"/>
              </a:ext>
            </a:extLst>
          </p:cNvPr>
          <p:cNvSpPr txBox="1"/>
          <p:nvPr/>
        </p:nvSpPr>
        <p:spPr>
          <a:xfrm>
            <a:off x="755576" y="1337428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Just BD (left)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90FB3A-7196-45B4-AF64-5653864138A2}"/>
              </a:ext>
            </a:extLst>
          </p:cNvPr>
          <p:cNvSpPr txBox="1"/>
          <p:nvPr/>
        </p:nvSpPr>
        <p:spPr>
          <a:xfrm>
            <a:off x="1160463" y="3807156"/>
            <a:ext cx="129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11.3cm</a:t>
            </a:r>
            <a:r>
              <a:rPr lang="en-GB" baseline="30000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1D5274-36D9-4569-BEDC-C9AA983458E3}"/>
              </a:ext>
            </a:extLst>
          </p:cNvPr>
          <p:cNvSpPr txBox="1"/>
          <p:nvPr/>
        </p:nvSpPr>
        <p:spPr>
          <a:xfrm>
            <a:off x="3668654" y="1337428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Just BF (right)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25708-0A71-4715-A90F-90B504D9DE83}"/>
              </a:ext>
            </a:extLst>
          </p:cNvPr>
          <p:cNvSpPr txBox="1"/>
          <p:nvPr/>
        </p:nvSpPr>
        <p:spPr>
          <a:xfrm>
            <a:off x="6256589" y="1337428"/>
            <a:ext cx="212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Two-hole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D94EC6-7231-423C-B47E-13E138763C8C}"/>
              </a:ext>
            </a:extLst>
          </p:cNvPr>
          <p:cNvSpPr txBox="1"/>
          <p:nvPr/>
        </p:nvSpPr>
        <p:spPr>
          <a:xfrm>
            <a:off x="3924506" y="3803120"/>
            <a:ext cx="129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15.4cm</a:t>
            </a:r>
            <a:r>
              <a:rPr lang="en-GB" baseline="30000" dirty="0"/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4A55D9-5C49-4979-AA7F-34E7B884C295}"/>
              </a:ext>
            </a:extLst>
          </p:cNvPr>
          <p:cNvSpPr txBox="1"/>
          <p:nvPr/>
        </p:nvSpPr>
        <p:spPr>
          <a:xfrm>
            <a:off x="6672836" y="3803120"/>
            <a:ext cx="129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15.2cm</a:t>
            </a:r>
            <a:r>
              <a:rPr lang="en-GB" baseline="30000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35D178-8193-45D0-9679-0BF1AE919B7B}"/>
              </a:ext>
            </a:extLst>
          </p:cNvPr>
          <p:cNvSpPr txBox="1"/>
          <p:nvPr/>
        </p:nvSpPr>
        <p:spPr>
          <a:xfrm>
            <a:off x="2285674" y="4571836"/>
            <a:ext cx="179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Total = 26.6cm</a:t>
            </a:r>
            <a:r>
              <a:rPr lang="en-GB" baseline="30000" dirty="0"/>
              <a:t>2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A522E7F7-61D8-4F91-95AF-2B2EBBEEF9A2}"/>
              </a:ext>
            </a:extLst>
          </p:cNvPr>
          <p:cNvSpPr/>
          <p:nvPr/>
        </p:nvSpPr>
        <p:spPr>
          <a:xfrm rot="16200000">
            <a:off x="3050012" y="2421416"/>
            <a:ext cx="307673" cy="3888433"/>
          </a:xfrm>
          <a:prstGeom prst="leftBrace">
            <a:avLst>
              <a:gd name="adj1" fmla="val 35540"/>
              <a:gd name="adj2" fmla="val 50000"/>
            </a:avLst>
          </a:prstGeom>
          <a:ln w="285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24215D-D05D-4BFC-8840-E7BFBB045075}"/>
              </a:ext>
            </a:extLst>
          </p:cNvPr>
          <p:cNvSpPr txBox="1"/>
          <p:nvPr/>
        </p:nvSpPr>
        <p:spPr>
          <a:xfrm>
            <a:off x="1225842" y="5518973"/>
            <a:ext cx="341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28.9cm</a:t>
            </a:r>
            <a:r>
              <a:rPr lang="en-GB" baseline="30000" dirty="0"/>
              <a:t>2</a:t>
            </a:r>
            <a:r>
              <a:rPr lang="en-GB" dirty="0"/>
              <a:t> if you try to combine them in the “backwards” way </a:t>
            </a:r>
            <a:r>
              <a:rPr lang="en-GB" dirty="0">
                <a:sym typeface="Wingdings" panose="05000000000000000000" pitchFamily="2" charset="2"/>
              </a:rPr>
              <a:t></a:t>
            </a:r>
          </a:p>
        </p:txBody>
      </p:sp>
    </p:spTree>
    <p:extLst>
      <p:ext uri="{BB962C8B-B14F-4D97-AF65-F5344CB8AC3E}">
        <p14:creationId xmlns:p14="http://schemas.microsoft.com/office/powerpoint/2010/main" val="4247431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47D7-EBE6-4F55-A04E-C9AA3F638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Multiple Aperture Uses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6E88C-0973-466A-9324-C59A1D85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Cost savings </a:t>
            </a:r>
          </a:p>
          <a:p>
            <a:pPr lvl="1"/>
            <a:r>
              <a:rPr lang="en-GB" dirty="0"/>
              <a:t>Some PM material volume savings </a:t>
            </a:r>
          </a:p>
          <a:p>
            <a:pPr lvl="1"/>
            <a:r>
              <a:rPr lang="en-GB" dirty="0"/>
              <a:t>Build as a single component</a:t>
            </a:r>
          </a:p>
          <a:p>
            <a:pPr lvl="2"/>
            <a:r>
              <a:rPr lang="en-GB" dirty="0"/>
              <a:t>Only one vacuum chamber, girder etc.</a:t>
            </a:r>
          </a:p>
          <a:p>
            <a:r>
              <a:rPr lang="en-GB" dirty="0"/>
              <a:t>Operational flexibility</a:t>
            </a:r>
          </a:p>
          <a:p>
            <a:pPr lvl="1"/>
            <a:r>
              <a:rPr lang="en-GB" dirty="0"/>
              <a:t>Modern colliders require rings for many functions</a:t>
            </a:r>
          </a:p>
          <a:p>
            <a:pPr lvl="2"/>
            <a:r>
              <a:rPr lang="en-GB" dirty="0"/>
              <a:t>Acceleration, accumulation, cooling, collision </a:t>
            </a:r>
          </a:p>
          <a:p>
            <a:pPr lvl="1"/>
            <a:r>
              <a:rPr lang="en-US" dirty="0"/>
              <a:t>Building multiple tracks cheaply allows one beam to be cooled while another is collided for example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944EA-441E-496E-9E5A-FA1E69387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8AD9F-1C0A-4C44-AA0B-2503F467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A2127-2A00-4E5A-9EA5-2574F49A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7050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D4732-4AA9-456D-9610-E998961CB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Upcoming R&amp;D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0490A-C79D-49AD-806D-28717C1C5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en-GB" dirty="0"/>
              <a:t>Build and test prototypes of Halbach magnet variants discussed here</a:t>
            </a:r>
          </a:p>
          <a:p>
            <a:pPr lvl="1"/>
            <a:r>
              <a:rPr lang="en-GB" dirty="0"/>
              <a:t>Parameter scan, several prototypes</a:t>
            </a:r>
          </a:p>
          <a:p>
            <a:pPr lvl="1"/>
            <a:r>
              <a:rPr lang="en-GB" dirty="0"/>
              <a:t>Field test, field tuning, perhaps radiation test</a:t>
            </a:r>
          </a:p>
          <a:p>
            <a:pPr lvl="1"/>
            <a:r>
              <a:rPr lang="en-GB" dirty="0"/>
              <a:t>$400k approved in total Oct 2021 to Sep 2023</a:t>
            </a:r>
          </a:p>
          <a:p>
            <a:r>
              <a:rPr lang="en-GB" dirty="0"/>
              <a:t>Build engineering prototype of NSLS-II upgrade magnet</a:t>
            </a:r>
          </a:p>
          <a:p>
            <a:pPr lvl="1"/>
            <a:r>
              <a:rPr lang="en-GB" dirty="0"/>
              <a:t>Full field, full gradient, full length</a:t>
            </a:r>
          </a:p>
          <a:p>
            <a:pPr lvl="1"/>
            <a:r>
              <a:rPr lang="en-GB" dirty="0"/>
              <a:t>Proposal underway (at NSLS-II), would be &gt;$1M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EBFF5-540A-4D38-8586-2685A3C52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DF5FA1-7A40-42D5-A497-51831024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9F9BE-3A4E-4FCA-8975-DE7051C39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9231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8DB31-32DA-4FCF-8823-A38BF9F4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Adaptations for Small Aperture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7F299-5121-4752-82C7-7833E2B0A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Tuning rod cartridges use too much aperture</a:t>
            </a:r>
          </a:p>
          <a:p>
            <a:pPr lvl="1"/>
            <a:r>
              <a:rPr lang="en-GB" dirty="0"/>
              <a:t>Iron rods could be adhered to tape rather than in grooves of 3D printed cartridge</a:t>
            </a:r>
          </a:p>
          <a:p>
            <a:pPr lvl="1"/>
            <a:r>
              <a:rPr lang="en-GB" dirty="0"/>
              <a:t>Or placed in integrated vacuum chamber grooves</a:t>
            </a:r>
          </a:p>
          <a:p>
            <a:r>
              <a:rPr lang="en-GB" dirty="0"/>
              <a:t>BNL rotating coils too large for many cases</a:t>
            </a:r>
          </a:p>
          <a:p>
            <a:pPr lvl="1"/>
            <a:r>
              <a:rPr lang="en-GB" dirty="0"/>
              <a:t>NSLS-II have a rotating wire measurement system</a:t>
            </a:r>
          </a:p>
          <a:p>
            <a:pPr lvl="2"/>
            <a:r>
              <a:rPr lang="en-GB" dirty="0"/>
              <a:t>Designed for smaller apertures</a:t>
            </a:r>
          </a:p>
          <a:p>
            <a:pPr lvl="1"/>
            <a:r>
              <a:rPr lang="en-GB" dirty="0"/>
              <a:t>Horizontal scans with Hall probe or vibrating wire are possible but positional accuracy may be worse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787E6-ECDA-42EE-9957-8BA631044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DADD4-DD8B-4896-9A28-CAACEC17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Stephen Brooks, IPAC’21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78368-B310-44FB-8406-60817CE4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2771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28FA8-A1A3-4BE4-9BAD-7BECEA7AD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/>
          <a:lstStyle/>
          <a:p>
            <a:r>
              <a:rPr lang="en-GB"/>
              <a:t>Halbach-style Permanent Magnets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4643E-2EC4-4184-81D6-77542E630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5365"/>
            <a:ext cx="519492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Consist purely of PM material (no iron)</a:t>
            </a:r>
          </a:p>
          <a:p>
            <a:pPr lvl="1"/>
            <a:r>
              <a:rPr lang="en-GB" dirty="0"/>
              <a:t>Generally smaller than </a:t>
            </a:r>
            <a:r>
              <a:rPr lang="en-GB" dirty="0" err="1"/>
              <a:t>PM+iron</a:t>
            </a:r>
            <a:r>
              <a:rPr lang="en-GB" dirty="0"/>
              <a:t> hybrid magnets: no iron loop</a:t>
            </a:r>
          </a:p>
          <a:p>
            <a:pPr lvl="1"/>
            <a:r>
              <a:rPr lang="en-GB" dirty="0"/>
              <a:t>No cross-talk if placed close together (short drifts)</a:t>
            </a:r>
          </a:p>
          <a:p>
            <a:r>
              <a:rPr lang="en-GB" dirty="0"/>
              <a:t>Orientation of magnetisation in (usually) wedge-shaped PM pieces is used to produce desired harmonics in magnet aperture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CAE08-DB60-4BD2-AE32-6BC172ABB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09A35-9ABA-4BB8-AE85-4CD5D466A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55D39-B982-4204-AC27-2048B2E37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2E127C-3A85-4DB7-AD08-2217157CE23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0" y="342900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0A017C-F71E-4CE4-8210-A6CCF2EBD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0" y="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114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08305-D377-43F0-B04B-84D5957A4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32B77-A5F0-49B0-8712-53E60515E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en-GB" dirty="0"/>
              <a:t>200+ accelerator quality Halbach permanent magnets produced and tested at CBETA</a:t>
            </a:r>
          </a:p>
          <a:p>
            <a:pPr lvl="1"/>
            <a:r>
              <a:rPr lang="en-GB" dirty="0"/>
              <a:t>Iron rod shimming is a widely applicable method</a:t>
            </a:r>
          </a:p>
          <a:p>
            <a:r>
              <a:rPr lang="en-GB" dirty="0"/>
              <a:t>Many new applications of Halbach magnets proposed in accelerators around the world</a:t>
            </a:r>
          </a:p>
          <a:p>
            <a:pPr lvl="1"/>
            <a:r>
              <a:rPr lang="en-GB" dirty="0"/>
              <a:t>Fixed field magnets in milder radiation areas</a:t>
            </a:r>
          </a:p>
          <a:p>
            <a:pPr lvl="1"/>
            <a:r>
              <a:rPr lang="en-GB" dirty="0"/>
              <a:t>Power and cost saving (no power supply)</a:t>
            </a:r>
          </a:p>
          <a:p>
            <a:r>
              <a:rPr lang="en-GB" dirty="0"/>
              <a:t>Broad R&amp;D activities at BNL</a:t>
            </a:r>
          </a:p>
          <a:p>
            <a:pPr lvl="1"/>
            <a:r>
              <a:rPr lang="en-GB" dirty="0"/>
              <a:t>Exploratory tech development and project-specific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4EC7A-7E67-4F8F-AAAE-76727D6A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9F69B-3262-4C06-8991-C8FFCD1A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A921C-E642-4EAA-A679-12B873B89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0704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F1B0A-C418-4831-A3EB-51D8C0C80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Halbach Magnet Variations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EDD3F-2F79-4F59-8225-D4D93115A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Demonstrated (in accelerator)</a:t>
            </a:r>
          </a:p>
          <a:p>
            <a:pPr lvl="1"/>
            <a:r>
              <a:rPr lang="en-GB" dirty="0"/>
              <a:t>Field tuning with iron rods</a:t>
            </a:r>
          </a:p>
          <a:p>
            <a:pPr lvl="1"/>
            <a:r>
              <a:rPr lang="en-GB" dirty="0"/>
              <a:t>Combined-function magnets</a:t>
            </a:r>
          </a:p>
          <a:p>
            <a:r>
              <a:rPr lang="en-GB" dirty="0"/>
              <a:t>In development</a:t>
            </a:r>
          </a:p>
          <a:p>
            <a:pPr lvl="1"/>
            <a:r>
              <a:rPr lang="en-GB" dirty="0"/>
              <a:t>Open midplane magnets</a:t>
            </a:r>
          </a:p>
          <a:p>
            <a:r>
              <a:rPr lang="en-GB" dirty="0"/>
              <a:t>Future research</a:t>
            </a:r>
          </a:p>
          <a:p>
            <a:pPr lvl="1"/>
            <a:r>
              <a:rPr lang="en-GB" dirty="0"/>
              <a:t>Oval apertures</a:t>
            </a:r>
          </a:p>
          <a:p>
            <a:pPr lvl="1"/>
            <a:r>
              <a:rPr lang="en-US" dirty="0"/>
              <a:t>Multiple apertures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E8487-8A17-4F62-AE4F-6883794E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B613D-ADF7-49CC-BF59-270D92ED9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ECD1-4AEB-4BBE-A1CE-FDD5DDE15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5</a:t>
            </a:fld>
            <a:endParaRPr lang="en-GB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E132C8-3EC1-4CB7-A59D-25A6D73E2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212976"/>
            <a:ext cx="1584176" cy="15841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F581CD-AC8B-456D-AEA9-5E2CBAA5C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45" b="8850"/>
          <a:stretch/>
        </p:blipFill>
        <p:spPr>
          <a:xfrm>
            <a:off x="4283968" y="4815082"/>
            <a:ext cx="1918664" cy="1578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C34F49-8ABA-4E1C-8BB1-B6CA05C8F28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17522" r="5761" b="31736"/>
          <a:stretch/>
        </p:blipFill>
        <p:spPr bwMode="auto">
          <a:xfrm>
            <a:off x="7059713" y="2748361"/>
            <a:ext cx="1838497" cy="1838497"/>
          </a:xfrm>
          <a:prstGeom prst="rect">
            <a:avLst/>
          </a:prstGeom>
          <a:noFill/>
        </p:spPr>
      </p:pic>
      <p:pic>
        <p:nvPicPr>
          <p:cNvPr id="10" name="Picture 2" descr="WP_20160721_003">
            <a:extLst>
              <a:ext uri="{FF2B5EF4-FFF2-40B4-BE49-F238E27FC236}">
                <a16:creationId xmlns:a16="http://schemas.microsoft.com/office/drawing/2014/main" id="{42AEE831-0461-464C-89F5-C78760E46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879" y="1303241"/>
            <a:ext cx="2436569" cy="137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hart, sunburst chart&#10;&#10;Description automatically generated">
            <a:extLst>
              <a:ext uri="{FF2B5EF4-FFF2-40B4-BE49-F238E27FC236}">
                <a16:creationId xmlns:a16="http://schemas.microsoft.com/office/drawing/2014/main" id="{63BAAC7D-D6A7-4168-A521-E04EF0E1BC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3" b="7373"/>
          <a:stretch/>
        </p:blipFill>
        <p:spPr>
          <a:xfrm>
            <a:off x="6223788" y="4817045"/>
            <a:ext cx="2280710" cy="19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83A90-506A-429E-B393-898CE184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GB" dirty="0"/>
              <a:t>Halbach Magnet Proposals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D2200D3-5A91-482E-ACBB-03BF89DE8A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975883"/>
              </p:ext>
            </p:extLst>
          </p:nvPr>
        </p:nvGraphicFramePr>
        <p:xfrm>
          <a:off x="457200" y="1075144"/>
          <a:ext cx="8229599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6448">
                  <a:extLst>
                    <a:ext uri="{9D8B030D-6E8A-4147-A177-3AD203B41FA5}">
                      <a16:colId xmlns:a16="http://schemas.microsoft.com/office/drawing/2014/main" val="306975426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000415839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85204664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32606857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1120380522"/>
                    </a:ext>
                  </a:extLst>
                </a:gridCol>
                <a:gridCol w="1378495">
                  <a:extLst>
                    <a:ext uri="{9D8B030D-6E8A-4147-A177-3AD203B41FA5}">
                      <a16:colId xmlns:a16="http://schemas.microsoft.com/office/drawing/2014/main" val="1405956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Project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Magnet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Dipole at x=0 (T) [Max beam field]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Gradient (T/m)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Needs open midplane?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3077992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GB" dirty="0"/>
                        <a:t>ERL</a:t>
                      </a:r>
                      <a:endParaRPr lang="en-US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CBETA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QF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 [0.2891]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-11.5624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67745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(</a:t>
                      </a:r>
                      <a:r>
                        <a:rPr lang="en-GB" dirty="0">
                          <a:solidFill>
                            <a:srgbClr val="00B050"/>
                          </a:solidFill>
                        </a:rPr>
                        <a:t>built already</a:t>
                      </a:r>
                      <a:r>
                        <a:rPr lang="en-GB" dirty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-0.3081 [0.5868]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11.1475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84456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Hadron therapy gantry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QF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 [1.364]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 but oval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9089770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   (</a:t>
                      </a:r>
                      <a:r>
                        <a:rPr lang="en-GB" dirty="0" err="1"/>
                        <a:t>Trbojevic</a:t>
                      </a:r>
                      <a:r>
                        <a:rPr lang="en-GB" dirty="0"/>
                        <a:t> design)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1.8 [2.527]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 but oval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95395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Light source</a:t>
                      </a:r>
                      <a:r>
                        <a:rPr lang="en-US" dirty="0"/>
                        <a:t>s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NSLS-II</a:t>
                      </a:r>
                      <a:endParaRPr lang="en-US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CBII-F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736316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  upgrade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CBII-D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-250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751194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PETRA-IV </a:t>
                      </a:r>
                      <a:r>
                        <a:rPr lang="en-GB" baseline="30000" dirty="0"/>
                        <a:t>(o)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quads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 to 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7350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comb.-fn.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0.1976, 0.2861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25.83, 38.94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5032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GB" dirty="0"/>
                        <a:t>RLA</a:t>
                      </a:r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CEBAF 20GeV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0.8827 [1.910]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321.05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9746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upgrade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0.8827 [1.483]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-187.47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3576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dirty="0"/>
                        <a:t>ILC damping ring </a:t>
                      </a:r>
                      <a:r>
                        <a:rPr lang="en-GB" baseline="30000" dirty="0"/>
                        <a:t>(o)</a:t>
                      </a:r>
                      <a:endParaRPr lang="en-US" baseline="30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quads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86473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Plasma accelerator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quads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100 to 500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5116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240BB-CD02-45B8-BFBA-E46E33C79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29194-7A93-4D2C-A5D5-40919F03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2F040-154D-4B5D-9B15-1BCC1BCD1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54C460-E6CB-4056-A9D9-A1B1E66647C3}"/>
              </a:ext>
            </a:extLst>
          </p:cNvPr>
          <p:cNvSpPr txBox="1"/>
          <p:nvPr/>
        </p:nvSpPr>
        <p:spPr>
          <a:xfrm>
            <a:off x="1305708" y="6165304"/>
            <a:ext cx="2549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>
                <a:latin typeface="+mj-lt"/>
              </a:rPr>
              <a:t>(o)</a:t>
            </a:r>
            <a:r>
              <a:rPr lang="en-GB" dirty="0">
                <a:latin typeface="+mj-lt"/>
              </a:rPr>
              <a:t> = </a:t>
            </a:r>
            <a:r>
              <a:rPr lang="en-GB" dirty="0">
                <a:solidFill>
                  <a:schemeClr val="accent6"/>
                </a:solidFill>
                <a:latin typeface="+mj-lt"/>
              </a:rPr>
              <a:t>option, not baseline</a:t>
            </a:r>
            <a:endParaRPr lang="en-US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3D2AE3-AB80-4144-914C-D95D15F51E19}"/>
              </a:ext>
            </a:extLst>
          </p:cNvPr>
          <p:cNvSpPr txBox="1"/>
          <p:nvPr/>
        </p:nvSpPr>
        <p:spPr>
          <a:xfrm>
            <a:off x="5796136" y="6171684"/>
            <a:ext cx="230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  <a:latin typeface="+mj-lt"/>
              </a:rPr>
              <a:t>Table is not exhaustive</a:t>
            </a:r>
            <a:endParaRPr lang="en-US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9934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8C521-CA21-495C-B592-EFB5DA62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CBETA Permanent Magnet Design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03149E-BFCE-43F8-B1BA-1952982B2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19614"/>
          <a:stretch/>
        </p:blipFill>
        <p:spPr>
          <a:xfrm>
            <a:off x="323528" y="1600200"/>
            <a:ext cx="6048672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1809A-E63B-43D1-8203-8FDE6B7E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471FC-FA34-4607-87A6-C6620F0F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3BD5-A4DE-4A47-BC48-231037F21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A63FEF-7B94-4E2B-B996-BE89DE4ED715}"/>
              </a:ext>
            </a:extLst>
          </p:cNvPr>
          <p:cNvSpPr txBox="1"/>
          <p:nvPr/>
        </p:nvSpPr>
        <p:spPr>
          <a:xfrm>
            <a:off x="6553200" y="1447031"/>
            <a:ext cx="24412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Halbach design made of </a:t>
            </a:r>
            <a:r>
              <a:rPr lang="en-GB" dirty="0" err="1"/>
              <a:t>NdFeB</a:t>
            </a:r>
            <a:r>
              <a:rPr lang="en-GB" dirty="0"/>
              <a:t> material</a:t>
            </a:r>
          </a:p>
          <a:p>
            <a:endParaRPr lang="en-GB" dirty="0"/>
          </a:p>
          <a:p>
            <a:r>
              <a:rPr lang="en-GB" dirty="0"/>
              <a:t>This is a combined </a:t>
            </a:r>
            <a:r>
              <a:rPr lang="en-GB" dirty="0" err="1"/>
              <a:t>dipole+quad</a:t>
            </a:r>
            <a:endParaRPr lang="en-GB" dirty="0"/>
          </a:p>
          <a:p>
            <a:endParaRPr lang="en-GB" dirty="0"/>
          </a:p>
          <a:p>
            <a:r>
              <a:rPr lang="en-GB" dirty="0"/>
              <a:t>Being measured on rotating coil at BNL</a:t>
            </a:r>
          </a:p>
          <a:p>
            <a:endParaRPr lang="en-GB" dirty="0"/>
          </a:p>
          <a:p>
            <a:r>
              <a:rPr lang="en-GB" dirty="0"/>
              <a:t>3D printed multipole corrector pack inside</a:t>
            </a:r>
          </a:p>
          <a:p>
            <a:endParaRPr lang="en-GB" dirty="0"/>
          </a:p>
          <a:p>
            <a:r>
              <a:rPr lang="en-GB" dirty="0"/>
              <a:t>EM window-frame corrector coil outside</a:t>
            </a:r>
          </a:p>
          <a:p>
            <a:endParaRPr lang="en-GB" dirty="0"/>
          </a:p>
          <a:p>
            <a:r>
              <a:rPr lang="en-GB" dirty="0"/>
              <a:t>Temperature stabilised by water (orange hoses)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C03C2-3408-4F21-AE43-1AC88402A172}"/>
              </a:ext>
            </a:extLst>
          </p:cNvPr>
          <p:cNvSpPr txBox="1"/>
          <p:nvPr/>
        </p:nvSpPr>
        <p:spPr>
          <a:xfrm>
            <a:off x="323528" y="6119336"/>
            <a:ext cx="6048672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Stephen Brooks </a:t>
            </a:r>
            <a:r>
              <a:rPr lang="en-GB" sz="1400" i="1" dirty="0">
                <a:solidFill>
                  <a:prstClr val="black"/>
                </a:solidFill>
                <a:latin typeface="Calibri"/>
                <a:cs typeface="+mn-cs"/>
              </a:rPr>
              <a:t>et al.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, "Permanent magnets for the return loop of the Cornell-Brookhaven energy recovery </a:t>
            </a:r>
            <a:r>
              <a:rPr lang="en-GB" sz="1400" dirty="0" err="1">
                <a:solidFill>
                  <a:prstClr val="black"/>
                </a:solidFill>
                <a:latin typeface="Calibri"/>
                <a:cs typeface="+mn-cs"/>
              </a:rPr>
              <a:t>linac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 test accelerator", Phys. Rev. Accel. Beams </a:t>
            </a:r>
            <a:r>
              <a:rPr lang="en-GB" sz="1400" b="1" dirty="0">
                <a:solidFill>
                  <a:prstClr val="black"/>
                </a:solidFill>
                <a:latin typeface="Calibri"/>
                <a:cs typeface="+mn-cs"/>
              </a:rPr>
              <a:t>23</a:t>
            </a:r>
            <a:r>
              <a:rPr lang="en-GB" sz="1400" dirty="0">
                <a:solidFill>
                  <a:prstClr val="black"/>
                </a:solidFill>
                <a:latin typeface="Calibri"/>
                <a:cs typeface="+mn-cs"/>
              </a:rPr>
              <a:t>, 112401 (2020); doi:10.1103/PhysRevAccelBeams.23.112401</a:t>
            </a:r>
          </a:p>
        </p:txBody>
      </p:sp>
    </p:spTree>
    <p:extLst>
      <p:ext uri="{BB962C8B-B14F-4D97-AF65-F5344CB8AC3E}">
        <p14:creationId xmlns:p14="http://schemas.microsoft.com/office/powerpoint/2010/main" val="1724308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889A-CF44-4F70-977B-496193A5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D342-075B-49C1-A5EE-1F760442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83E0F-08E5-417D-93BD-C147D9FA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34288-567C-4045-9F81-FA862393D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7651" y="857250"/>
            <a:ext cx="6858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8B0D5-2659-44BE-B63F-70769C879765}"/>
              </a:ext>
            </a:extLst>
          </p:cNvPr>
          <p:cNvSpPr txBox="1"/>
          <p:nvPr/>
        </p:nvSpPr>
        <p:spPr>
          <a:xfrm>
            <a:off x="4147592" y="127595"/>
            <a:ext cx="22322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CBETA permanent magnet containing tuning rod insert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B14949-EDD9-4E67-AB08-0DB5D8CF9399}"/>
              </a:ext>
            </a:extLst>
          </p:cNvPr>
          <p:cNvSpPr txBox="1"/>
          <p:nvPr/>
        </p:nvSpPr>
        <p:spPr>
          <a:xfrm>
            <a:off x="4716016" y="6392382"/>
            <a:ext cx="43077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EM corrector coil outside (up to 4% field)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70DA9B-066E-4364-8924-F5CE0ADDA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4628"/>
            <a:ext cx="2647206" cy="994172"/>
          </a:xfrm>
        </p:spPr>
        <p:txBody>
          <a:bodyPr>
            <a:normAutofit fontScale="90000"/>
          </a:bodyPr>
          <a:lstStyle/>
          <a:p>
            <a:r>
              <a:rPr lang="en-GB" dirty="0"/>
              <a:t>Iron Rod Correction Method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E11866-31FF-4B44-8A06-19F931559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97" y="2276872"/>
            <a:ext cx="3637315" cy="414450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Measure bare magnet harmonics</a:t>
            </a:r>
          </a:p>
          <a:p>
            <a:r>
              <a:rPr lang="en-GB" dirty="0"/>
              <a:t>Then calculate lengths of iron rods to be inserted around the aperture</a:t>
            </a:r>
          </a:p>
          <a:p>
            <a:r>
              <a:rPr lang="en-GB" sz="3200" dirty="0"/>
              <a:t>3D printed insert with 64 slots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82012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C8889A-CF44-4F70-977B-496193A5B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May 2021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76D342-075B-49C1-A5EE-1F760442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Stephen Brooks, IPAC’21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83E0F-08E5-417D-93BD-C147D9FA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DEF3-38EA-44F2-924B-3AA3B76DF1B8}" type="slidenum">
              <a:rPr lang="en-GB" altLang="en-US" smtClean="0"/>
              <a:pPr>
                <a:defRPr/>
              </a:pPr>
              <a:t>9</a:t>
            </a:fld>
            <a:endParaRPr lang="en-GB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34288-567C-4045-9F81-FA862393DA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67518" y="-4057169"/>
            <a:ext cx="17303220" cy="12977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8B0D5-2659-44BE-B63F-70769C879765}"/>
              </a:ext>
            </a:extLst>
          </p:cNvPr>
          <p:cNvSpPr txBox="1"/>
          <p:nvPr/>
        </p:nvSpPr>
        <p:spPr>
          <a:xfrm>
            <a:off x="179512" y="136525"/>
            <a:ext cx="22322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CBETA permanent magnet containing tuning rod insert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091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2018</Words>
  <Application>Microsoft Office PowerPoint</Application>
  <PresentationFormat>On-screen Show (4:3)</PresentationFormat>
  <Paragraphs>483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Office Theme</vt:lpstr>
      <vt:lpstr>1_Office Theme</vt:lpstr>
      <vt:lpstr>Modified Halbach Magnets for Emerging Accelerator Applications</vt:lpstr>
      <vt:lpstr>Permanent Magnets (PMs) in Accelerator Beamlines </vt:lpstr>
      <vt:lpstr>PM Domain of Applicability</vt:lpstr>
      <vt:lpstr>Halbach-style Permanent Magnets</vt:lpstr>
      <vt:lpstr>Halbach Magnet Variations</vt:lpstr>
      <vt:lpstr>Halbach Magnet Proposals</vt:lpstr>
      <vt:lpstr>CBETA Permanent Magnet Design</vt:lpstr>
      <vt:lpstr>Iron Rod Correction Method</vt:lpstr>
      <vt:lpstr>PowerPoint Presentation</vt:lpstr>
      <vt:lpstr>Field Calculation of Iron Rods</vt:lpstr>
      <vt:lpstr>Error Sources (~10-2 level)</vt:lpstr>
      <vt:lpstr>Overall Philosophy</vt:lpstr>
      <vt:lpstr>Correction Makes Precision Easier</vt:lpstr>
      <vt:lpstr>PowerPoint Presentation</vt:lpstr>
      <vt:lpstr>PowerPoint Presentation</vt:lpstr>
      <vt:lpstr>PowerPoint Presentation</vt:lpstr>
      <vt:lpstr>PowerPoint Presentation</vt:lpstr>
      <vt:lpstr>Effect of Tuning (CBETA FOM)</vt:lpstr>
      <vt:lpstr>PowerPoint Presentation</vt:lpstr>
      <vt:lpstr>CBETA Fixed-Field Return Arc</vt:lpstr>
      <vt:lpstr>Combined-Function Magnet</vt:lpstr>
      <vt:lpstr>CBETA Combined-Function Magnets</vt:lpstr>
      <vt:lpstr>Combined-Function Comparison</vt:lpstr>
      <vt:lpstr>Combined-Function Uses</vt:lpstr>
      <vt:lpstr>PowerPoint Presentation</vt:lpstr>
      <vt:lpstr>PowerPoint Presentation</vt:lpstr>
      <vt:lpstr>PowerPoint Presentation</vt:lpstr>
      <vt:lpstr>Nick Tsoupas Open Midplane Quad</vt:lpstr>
      <vt:lpstr>Open Midplane Geometry Study</vt:lpstr>
      <vt:lpstr>Open Midplane Quality vs. Area</vt:lpstr>
      <vt:lpstr>PM Hadron Therapy Gantry</vt:lpstr>
      <vt:lpstr>Oval Aperture Comparison</vt:lpstr>
      <vt:lpstr>Oval Aperture Area vs. Strength</vt:lpstr>
      <vt:lpstr>Oval Aperture Combined-Function</vt:lpstr>
      <vt:lpstr>Multiple Aperture Designs</vt:lpstr>
      <vt:lpstr>Comparison to Separate Magnets</vt:lpstr>
      <vt:lpstr>Multiple Aperture Uses</vt:lpstr>
      <vt:lpstr>Upcoming R&amp;D</vt:lpstr>
      <vt:lpstr>Adaptations for Small Aperture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Various Studies at the CBETA 4-Turn FFA ERL</dc:title>
  <dc:creator>Brooks, Stephen</dc:creator>
  <cp:lastModifiedBy>Brooks, Stephen</cp:lastModifiedBy>
  <cp:revision>178</cp:revision>
  <dcterms:created xsi:type="dcterms:W3CDTF">2020-11-23T22:36:50Z</dcterms:created>
  <dcterms:modified xsi:type="dcterms:W3CDTF">2021-05-12T17:18:12Z</dcterms:modified>
</cp:coreProperties>
</file>