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48"/>
  </p:notesMasterIdLst>
  <p:handoutMasterIdLst>
    <p:handoutMasterId r:id="rId49"/>
  </p:handoutMasterIdLst>
  <p:sldIdLst>
    <p:sldId id="511" r:id="rId3"/>
    <p:sldId id="836" r:id="rId4"/>
    <p:sldId id="827" r:id="rId5"/>
    <p:sldId id="828" r:id="rId6"/>
    <p:sldId id="787" r:id="rId7"/>
    <p:sldId id="786" r:id="rId8"/>
    <p:sldId id="789" r:id="rId9"/>
    <p:sldId id="829" r:id="rId10"/>
    <p:sldId id="788" r:id="rId11"/>
    <p:sldId id="776" r:id="rId12"/>
    <p:sldId id="778" r:id="rId13"/>
    <p:sldId id="835" r:id="rId14"/>
    <p:sldId id="790" r:id="rId15"/>
    <p:sldId id="791" r:id="rId16"/>
    <p:sldId id="785" r:id="rId17"/>
    <p:sldId id="792" r:id="rId18"/>
    <p:sldId id="830" r:id="rId19"/>
    <p:sldId id="831" r:id="rId20"/>
    <p:sldId id="832" r:id="rId21"/>
    <p:sldId id="777" r:id="rId22"/>
    <p:sldId id="833" r:id="rId23"/>
    <p:sldId id="834" r:id="rId24"/>
    <p:sldId id="840" r:id="rId25"/>
    <p:sldId id="800" r:id="rId26"/>
    <p:sldId id="807" r:id="rId27"/>
    <p:sldId id="808" r:id="rId28"/>
    <p:sldId id="809" r:id="rId29"/>
    <p:sldId id="814" r:id="rId30"/>
    <p:sldId id="815" r:id="rId31"/>
    <p:sldId id="811" r:id="rId32"/>
    <p:sldId id="812" r:id="rId33"/>
    <p:sldId id="813" r:id="rId34"/>
    <p:sldId id="816" r:id="rId35"/>
    <p:sldId id="817" r:id="rId36"/>
    <p:sldId id="837" r:id="rId37"/>
    <p:sldId id="819" r:id="rId38"/>
    <p:sldId id="820" r:id="rId39"/>
    <p:sldId id="821" r:id="rId40"/>
    <p:sldId id="838" r:id="rId41"/>
    <p:sldId id="822" r:id="rId42"/>
    <p:sldId id="795" r:id="rId43"/>
    <p:sldId id="824" r:id="rId44"/>
    <p:sldId id="825" r:id="rId45"/>
    <p:sldId id="839" r:id="rId46"/>
    <p:sldId id="823"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F7F7F"/>
    <a:srgbClr val="D99694"/>
    <a:srgbClr val="FFFFFF"/>
    <a:srgbClr val="0080FF"/>
    <a:srgbClr val="99FF66"/>
    <a:srgbClr val="00FF00"/>
    <a:srgbClr val="FF00FF"/>
    <a:srgbClr val="C0504D"/>
    <a:srgbClr val="C00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6005" autoAdjust="0"/>
  </p:normalViewPr>
  <p:slideViewPr>
    <p:cSldViewPr>
      <p:cViewPr varScale="1">
        <p:scale>
          <a:sx n="94" d="100"/>
          <a:sy n="94" d="100"/>
        </p:scale>
        <p:origin x="786" y="7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8" d="100"/>
          <a:sy n="58" d="100"/>
        </p:scale>
        <p:origin x="-301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EE8CE96F-9641-4202-B9F0-B2E2AD14F4BD}" type="datetimeFigureOut">
              <a:rPr lang="en-US"/>
              <a:pPr>
                <a:defRPr/>
              </a:pPr>
              <a:t>9/22/2021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2F2E411-6695-4ACB-AE03-92CB8347E17E}" type="slidenum">
              <a:rPr lang="en-US" altLang="en-US"/>
              <a:pPr>
                <a:defRPr/>
              </a:pPr>
              <a:t>‹#›</a:t>
            </a:fld>
            <a:endParaRPr lang="en-US" altLang="en-US"/>
          </a:p>
        </p:txBody>
      </p:sp>
    </p:spTree>
    <p:extLst>
      <p:ext uri="{BB962C8B-B14F-4D97-AF65-F5344CB8AC3E}">
        <p14:creationId xmlns:p14="http://schemas.microsoft.com/office/powerpoint/2010/main" val="2632437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DF3A463C-B3F1-4D95-AAE7-A01F53C12740}" type="datetimeFigureOut">
              <a:rPr lang="en-GB"/>
              <a:pPr>
                <a:defRPr/>
              </a:pPr>
              <a:t>2021-Sep-22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67DA4B-B3FA-4324-8CF5-89A932D8686A}" type="slidenum">
              <a:rPr lang="en-GB" altLang="en-US"/>
              <a:pPr>
                <a:defRPr/>
              </a:pPr>
              <a:t>‹#›</a:t>
            </a:fld>
            <a:endParaRPr lang="en-GB" altLang="en-US"/>
          </a:p>
        </p:txBody>
      </p:sp>
    </p:spTree>
    <p:extLst>
      <p:ext uri="{BB962C8B-B14F-4D97-AF65-F5344CB8AC3E}">
        <p14:creationId xmlns:p14="http://schemas.microsoft.com/office/powerpoint/2010/main" val="2480071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967DA4B-B3FA-4324-8CF5-89A932D8686A}" type="slidenum">
              <a:rPr lang="en-GB" altLang="en-US" smtClean="0"/>
              <a:pPr>
                <a:defRPr/>
              </a:pPr>
              <a:t>1</a:t>
            </a:fld>
            <a:endParaRPr lang="en-GB" altLang="en-US"/>
          </a:p>
        </p:txBody>
      </p:sp>
    </p:spTree>
    <p:extLst>
      <p:ext uri="{BB962C8B-B14F-4D97-AF65-F5344CB8AC3E}">
        <p14:creationId xmlns:p14="http://schemas.microsoft.com/office/powerpoint/2010/main" val="58657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2A15CB4-B39D-4B3A-AE1B-27868F2527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38E14A4-4AB0-4B5A-89BE-4592C50492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9700" name="Slide Number Placeholder 3">
            <a:extLst>
              <a:ext uri="{FF2B5EF4-FFF2-40B4-BE49-F238E27FC236}">
                <a16:creationId xmlns:a16="http://schemas.microsoft.com/office/drawing/2014/main" id="{FC6A2052-EB96-4BB6-977A-704BA61D94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6D8F6B-7AF9-40AA-86F7-777C62487C28}" type="slidenum">
              <a:rPr lang="en-GB" altLang="en-US">
                <a:latin typeface="Arial" panose="020B0604020202020204" pitchFamily="34" charset="0"/>
              </a:rPr>
              <a:pPr>
                <a:spcBef>
                  <a:spcPct val="0"/>
                </a:spcBef>
              </a:pPr>
              <a:t>8</a:t>
            </a:fld>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67DA4B-B3FA-4324-8CF5-89A932D8686A}" type="slidenum">
              <a:rPr kumimoji="0" lang="en-GB" alt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9737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r>
              <a:rPr lang="en-US"/>
              <a:t>September 28, 2021</a:t>
            </a:r>
            <a:endParaRPr lang="en-GB"/>
          </a:p>
        </p:txBody>
      </p:sp>
      <p:sp>
        <p:nvSpPr>
          <p:cNvPr id="5" name="Footer Placeholder 4"/>
          <p:cNvSpPr>
            <a:spLocks noGrp="1"/>
          </p:cNvSpPr>
          <p:nvPr>
            <p:ph type="ftr" sz="quarter" idx="11"/>
          </p:nvPr>
        </p:nvSpPr>
        <p:spPr/>
        <p:txBody>
          <a:bodyPr/>
          <a:lstStyle>
            <a:lvl1pPr>
              <a:defRPr/>
            </a:lvl1pPr>
          </a:lstStyle>
          <a:p>
            <a:pPr>
              <a:defRPr/>
            </a:pPr>
            <a:r>
              <a:rPr lang="en-GB"/>
              <a:t>Stephen Brooks, FFA’21 Workshop</a:t>
            </a:r>
          </a:p>
        </p:txBody>
      </p:sp>
      <p:sp>
        <p:nvSpPr>
          <p:cNvPr id="6" name="Slide Number Placeholder 5"/>
          <p:cNvSpPr>
            <a:spLocks noGrp="1"/>
          </p:cNvSpPr>
          <p:nvPr>
            <p:ph type="sldNum" sz="quarter" idx="12"/>
          </p:nvPr>
        </p:nvSpPr>
        <p:spPr/>
        <p:txBody>
          <a:bodyPr/>
          <a:lstStyle>
            <a:lvl1pPr>
              <a:defRPr/>
            </a:lvl1pPr>
          </a:lstStyle>
          <a:p>
            <a:pPr>
              <a:defRPr/>
            </a:pPr>
            <a:fld id="{6CDAA19B-55B7-43F6-A431-B5698B9D349F}" type="slidenum">
              <a:rPr lang="en-GB" altLang="en-US"/>
              <a:pPr>
                <a:defRPr/>
              </a:pPr>
              <a:t>‹#›</a:t>
            </a:fld>
            <a:endParaRPr lang="en-GB" altLang="en-US"/>
          </a:p>
        </p:txBody>
      </p:sp>
    </p:spTree>
    <p:extLst>
      <p:ext uri="{BB962C8B-B14F-4D97-AF65-F5344CB8AC3E}">
        <p14:creationId xmlns:p14="http://schemas.microsoft.com/office/powerpoint/2010/main" val="85901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30A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2pPr>
              <a:defRPr>
                <a:solidFill>
                  <a:srgbClr val="0070C0"/>
                </a:solidFill>
              </a:defRPr>
            </a:lvl2pPr>
            <a:lvl3pPr>
              <a:defRPr>
                <a:solidFill>
                  <a:srgbClr val="00B050"/>
                </a:solidFill>
              </a:defRPr>
            </a:lvl3pPr>
            <a:lvl4pPr>
              <a:defRPr>
                <a:solidFill>
                  <a:schemeClr val="accent6">
                    <a:lumMod val="75000"/>
                  </a:schemeClr>
                </a:solidFill>
              </a:defRPr>
            </a:lvl4pPr>
            <a:lvl5pPr>
              <a:defRPr>
                <a:solidFill>
                  <a:srgbClr val="C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r>
              <a:rPr lang="en-US"/>
              <a:t>September 28, 2021</a:t>
            </a:r>
            <a:endParaRPr lang="en-GB"/>
          </a:p>
        </p:txBody>
      </p:sp>
      <p:sp>
        <p:nvSpPr>
          <p:cNvPr id="5" name="Footer Placeholder 4"/>
          <p:cNvSpPr>
            <a:spLocks noGrp="1"/>
          </p:cNvSpPr>
          <p:nvPr>
            <p:ph type="ftr" sz="quarter" idx="11"/>
          </p:nvPr>
        </p:nvSpPr>
        <p:spPr/>
        <p:txBody>
          <a:bodyPr/>
          <a:lstStyle>
            <a:lvl1pPr>
              <a:defRPr/>
            </a:lvl1pPr>
          </a:lstStyle>
          <a:p>
            <a:pPr>
              <a:defRPr/>
            </a:pPr>
            <a:r>
              <a:rPr lang="en-GB"/>
              <a:t>Stephen Brooks, FFA’21 Workshop</a:t>
            </a:r>
          </a:p>
        </p:txBody>
      </p:sp>
      <p:sp>
        <p:nvSpPr>
          <p:cNvPr id="6" name="Slide Number Placeholder 5"/>
          <p:cNvSpPr>
            <a:spLocks noGrp="1"/>
          </p:cNvSpPr>
          <p:nvPr>
            <p:ph type="sldNum" sz="quarter" idx="12"/>
          </p:nvPr>
        </p:nvSpPr>
        <p:spPr/>
        <p:txBody>
          <a:bodyPr/>
          <a:lstStyle>
            <a:lvl1pPr>
              <a:defRPr/>
            </a:lvl1pPr>
          </a:lstStyle>
          <a:p>
            <a:pPr>
              <a:defRPr/>
            </a:pPr>
            <a:fld id="{C919DEF3-38EA-44F2-924B-3AA3B76DF1B8}" type="slidenum">
              <a:rPr lang="en-GB" altLang="en-US"/>
              <a:pPr>
                <a:defRPr/>
              </a:pPr>
              <a:t>‹#›</a:t>
            </a:fld>
            <a:endParaRPr lang="en-GB" altLang="en-US"/>
          </a:p>
        </p:txBody>
      </p:sp>
    </p:spTree>
    <p:extLst>
      <p:ext uri="{BB962C8B-B14F-4D97-AF65-F5344CB8AC3E}">
        <p14:creationId xmlns:p14="http://schemas.microsoft.com/office/powerpoint/2010/main" val="275165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86200" y="0"/>
            <a:ext cx="5257800" cy="1066800"/>
          </a:xfrm>
          <a:prstGeom prst="rect">
            <a:avLst/>
          </a:prstGeom>
          <a:noFill/>
          <a:effectLst/>
          <a:scene3d>
            <a:camera prst="orthographicFront"/>
            <a:lightRig rig="glow" dir="t">
              <a:rot lat="0" lon="0" rev="6360000"/>
            </a:lightRig>
          </a:scene3d>
          <a:sp3d contourW="1000" prstMaterial="flat">
            <a:bevelT w="95250" h="101600"/>
            <a:contourClr>
              <a:schemeClr val="dk1">
                <a:satMod val="300000"/>
              </a:schemeClr>
            </a:contourClr>
          </a:sp3d>
        </p:spPr>
        <p:style>
          <a:lnRef idx="0">
            <a:schemeClr val="dk1"/>
          </a:lnRef>
          <a:fillRef idx="3">
            <a:schemeClr val="dk1"/>
          </a:fillRef>
          <a:effectRef idx="3">
            <a:schemeClr val="dk1"/>
          </a:effectRef>
          <a:fontRef idx="none"/>
        </p:style>
        <p:txBody>
          <a:bodyPr anchor="t">
            <a:normAutofit/>
          </a:bodyPr>
          <a:lstStyle>
            <a:lvl1pPr algn="r">
              <a:defRPr sz="3200">
                <a:ln>
                  <a:noFill/>
                </a:ln>
                <a:solidFill>
                  <a:srgbClr val="FFFFCC"/>
                </a:solidFill>
              </a:defRPr>
            </a:lvl1pPr>
          </a:lstStyle>
          <a:p>
            <a:r>
              <a:rPr lang="en-US" dirty="0"/>
              <a:t>Click to edit Master title style</a:t>
            </a:r>
          </a:p>
        </p:txBody>
      </p:sp>
      <p:sp>
        <p:nvSpPr>
          <p:cNvPr id="8" name="Slide Number Placeholder 5"/>
          <p:cNvSpPr txBox="1">
            <a:spLocks/>
          </p:cNvSpPr>
          <p:nvPr userDrawn="1"/>
        </p:nvSpPr>
        <p:spPr>
          <a:xfrm>
            <a:off x="8077200" y="6492875"/>
            <a:ext cx="1066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99FF9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FFCC"/>
                </a:solidFill>
                <a:latin typeface="+mj-lt"/>
              </a:rPr>
              <a:t> Page </a:t>
            </a:r>
            <a:fld id="{77AA60D7-E052-4FF8-8EB3-82792E6B1490}" type="slidenum">
              <a:rPr lang="en-US" smtClean="0">
                <a:solidFill>
                  <a:srgbClr val="FFFFCC"/>
                </a:solidFill>
                <a:latin typeface="+mj-lt"/>
              </a:rPr>
              <a:pPr/>
              <a:t>‹#›</a:t>
            </a:fld>
            <a:endParaRPr lang="en-US" dirty="0">
              <a:solidFill>
                <a:srgbClr val="FFFFCC"/>
              </a:solidFill>
              <a:latin typeface="+mj-lt"/>
            </a:endParaRPr>
          </a:p>
        </p:txBody>
      </p:sp>
    </p:spTree>
    <p:extLst>
      <p:ext uri="{BB962C8B-B14F-4D97-AF65-F5344CB8AC3E}">
        <p14:creationId xmlns:p14="http://schemas.microsoft.com/office/powerpoint/2010/main" val="258988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r>
              <a:rPr lang="en-US"/>
              <a:t>September 28, 2021</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Stephen Brooks, FFA’21 Workshop</a:t>
            </a:r>
          </a:p>
        </p:txBody>
      </p:sp>
      <p:sp>
        <p:nvSpPr>
          <p:cNvPr id="6" name="Slide Number Placeholder 5"/>
          <p:cNvSpPr>
            <a:spLocks noGrp="1"/>
          </p:cNvSpPr>
          <p:nvPr>
            <p:ph type="sldNum" sz="quarter" idx="12"/>
          </p:nvPr>
        </p:nvSpPr>
        <p:spPr/>
        <p:txBody>
          <a:bodyPr/>
          <a:lstStyle>
            <a:lvl1pPr>
              <a:defRPr/>
            </a:lvl1pPr>
          </a:lstStyle>
          <a:p>
            <a:pPr>
              <a:defRPr/>
            </a:pPr>
            <a:fld id="{706EC404-890E-41D9-B785-78F74B1E75A9}" type="slidenum">
              <a:rPr lang="en-GB" altLang="en-US"/>
              <a:pPr>
                <a:defRPr/>
              </a:pPr>
              <a:t>‹#›</a:t>
            </a:fld>
            <a:endParaRPr lang="en-GB" altLang="en-US"/>
          </a:p>
        </p:txBody>
      </p:sp>
    </p:spTree>
    <p:extLst>
      <p:ext uri="{BB962C8B-B14F-4D97-AF65-F5344CB8AC3E}">
        <p14:creationId xmlns:p14="http://schemas.microsoft.com/office/powerpoint/2010/main" val="357231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080C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2pPr>
              <a:defRPr>
                <a:solidFill>
                  <a:srgbClr val="00B0F0"/>
                </a:solidFill>
              </a:defRPr>
            </a:lvl2pPr>
            <a:lvl3pPr>
              <a:defRPr>
                <a:solidFill>
                  <a:srgbClr val="00DC64"/>
                </a:solidFill>
              </a:defRPr>
            </a:lvl3pPr>
            <a:lvl4pPr>
              <a:defRPr>
                <a:solidFill>
                  <a:schemeClr val="accent6">
                    <a:lumMod val="75000"/>
                  </a:schemeClr>
                </a:solidFill>
              </a:defRPr>
            </a:lvl4pPr>
            <a:lvl5pPr>
              <a:defRPr>
                <a:solidFill>
                  <a:srgbClr val="C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pPr>
              <a:defRPr/>
            </a:pPr>
            <a:r>
              <a:rPr lang="en-US"/>
              <a:t>September 28, 2021</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Stephen Brooks, FFA’21 Workshop</a:t>
            </a:r>
          </a:p>
        </p:txBody>
      </p:sp>
      <p:sp>
        <p:nvSpPr>
          <p:cNvPr id="6" name="Slide Number Placeholder 5"/>
          <p:cNvSpPr>
            <a:spLocks noGrp="1"/>
          </p:cNvSpPr>
          <p:nvPr>
            <p:ph type="sldNum" sz="quarter" idx="12"/>
          </p:nvPr>
        </p:nvSpPr>
        <p:spPr/>
        <p:txBody>
          <a:bodyPr/>
          <a:lstStyle>
            <a:lvl1pPr>
              <a:defRPr/>
            </a:lvl1pPr>
          </a:lstStyle>
          <a:p>
            <a:pPr>
              <a:defRPr/>
            </a:pPr>
            <a:fld id="{B2CE1426-49D9-4400-AE85-1D8D350657F9}" type="slidenum">
              <a:rPr lang="en-GB" altLang="en-US"/>
              <a:pPr>
                <a:defRPr/>
              </a:pPr>
              <a:t>‹#›</a:t>
            </a:fld>
            <a:endParaRPr lang="en-GB" altLang="en-US"/>
          </a:p>
        </p:txBody>
      </p:sp>
    </p:spTree>
    <p:extLst>
      <p:ext uri="{BB962C8B-B14F-4D97-AF65-F5344CB8AC3E}">
        <p14:creationId xmlns:p14="http://schemas.microsoft.com/office/powerpoint/2010/main" val="2891380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rot="10800000">
            <a:off x="7596188" y="0"/>
            <a:ext cx="1547812" cy="6858000"/>
          </a:xfrm>
          <a:prstGeom prst="rect">
            <a:avLst/>
          </a:prstGeom>
          <a:gradFill>
            <a:gsLst>
              <a:gs pos="0">
                <a:schemeClr val="accent5">
                  <a:lumMod val="40000"/>
                  <a:lumOff val="6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ectangle 6"/>
          <p:cNvSpPr/>
          <p:nvPr userDrawn="1"/>
        </p:nvSpPr>
        <p:spPr>
          <a:xfrm>
            <a:off x="0" y="0"/>
            <a:ext cx="1547813" cy="6858000"/>
          </a:xfrm>
          <a:prstGeom prst="rect">
            <a:avLst/>
          </a:prstGeom>
          <a:gradFill>
            <a:gsLst>
              <a:gs pos="0">
                <a:schemeClr val="accent5">
                  <a:lumMod val="40000"/>
                  <a:lumOff val="60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cs typeface="+mn-cs"/>
              </a:defRPr>
            </a:lvl1pPr>
          </a:lstStyle>
          <a:p>
            <a:pPr>
              <a:defRPr/>
            </a:pPr>
            <a:r>
              <a:rPr lang="en-US"/>
              <a:t>September 28, 2021</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cs typeface="+mn-cs"/>
              </a:defRPr>
            </a:lvl1pPr>
          </a:lstStyle>
          <a:p>
            <a:pPr>
              <a:defRPr/>
            </a:pPr>
            <a:r>
              <a:rPr lang="en-GB"/>
              <a:t>Stephen Brooks, FFA’21 Workshop</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D7176B4-3FF4-42B2-A64D-8907BC728C1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3" r:id="rId3"/>
  </p:sldLayoutIdLst>
  <p:hf hdr="0"/>
  <p:txStyles>
    <p:titleStyle>
      <a:lvl1pPr algn="ctr" rtl="0" eaLnBrk="0" fontAlgn="base" hangingPunct="0">
        <a:spcBef>
          <a:spcPct val="0"/>
        </a:spcBef>
        <a:spcAft>
          <a:spcPct val="0"/>
        </a:spcAft>
        <a:defRPr lang="en-GB" sz="4400" kern="1200" dirty="0">
          <a:solidFill>
            <a:srgbClr val="7030A0"/>
          </a:solidFill>
          <a:latin typeface="+mj-lt"/>
          <a:ea typeface="+mj-ea"/>
          <a:cs typeface="+mj-cs"/>
        </a:defRPr>
      </a:lvl1pPr>
      <a:lvl2pPr algn="ctr" rtl="0" eaLnBrk="0" fontAlgn="base" hangingPunct="0">
        <a:spcBef>
          <a:spcPct val="0"/>
        </a:spcBef>
        <a:spcAft>
          <a:spcPct val="0"/>
        </a:spcAft>
        <a:defRPr sz="4400">
          <a:solidFill>
            <a:srgbClr val="7030A0"/>
          </a:solidFill>
          <a:latin typeface="Calibri" pitchFamily="34" charset="0"/>
        </a:defRPr>
      </a:lvl2pPr>
      <a:lvl3pPr algn="ctr" rtl="0" eaLnBrk="0" fontAlgn="base" hangingPunct="0">
        <a:spcBef>
          <a:spcPct val="0"/>
        </a:spcBef>
        <a:spcAft>
          <a:spcPct val="0"/>
        </a:spcAft>
        <a:defRPr sz="4400">
          <a:solidFill>
            <a:srgbClr val="7030A0"/>
          </a:solidFill>
          <a:latin typeface="Calibri" pitchFamily="34" charset="0"/>
        </a:defRPr>
      </a:lvl3pPr>
      <a:lvl4pPr algn="ctr" rtl="0" eaLnBrk="0" fontAlgn="base" hangingPunct="0">
        <a:spcBef>
          <a:spcPct val="0"/>
        </a:spcBef>
        <a:spcAft>
          <a:spcPct val="0"/>
        </a:spcAft>
        <a:defRPr sz="4400">
          <a:solidFill>
            <a:srgbClr val="7030A0"/>
          </a:solidFill>
          <a:latin typeface="Calibri" pitchFamily="34" charset="0"/>
        </a:defRPr>
      </a:lvl4pPr>
      <a:lvl5pPr algn="ctr" rtl="0" eaLnBrk="0" fontAlgn="base" hangingPunct="0">
        <a:spcBef>
          <a:spcPct val="0"/>
        </a:spcBef>
        <a:spcAft>
          <a:spcPct val="0"/>
        </a:spcAft>
        <a:defRPr sz="4400">
          <a:solidFill>
            <a:srgbClr val="7030A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n-US" sz="2800" kern="1200" dirty="0">
          <a:solidFill>
            <a:srgbClr val="0070C0"/>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n-US" sz="2400" kern="1200" dirty="0">
          <a:solidFill>
            <a:srgbClr val="00B050"/>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n-US" sz="2000" kern="1200" dirty="0">
          <a:solidFill>
            <a:srgbClr val="E46C0A"/>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n-GB" sz="2000" kern="1200" dirty="0">
          <a:solidFill>
            <a:srgbClr val="C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rot="10800000">
            <a:off x="7596188" y="0"/>
            <a:ext cx="1547812"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Rectangle 6"/>
          <p:cNvSpPr/>
          <p:nvPr userDrawn="1"/>
        </p:nvSpPr>
        <p:spPr>
          <a:xfrm>
            <a:off x="0" y="0"/>
            <a:ext cx="154781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5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Calibri Light" panose="020F0302020204030204" pitchFamily="34" charset="0"/>
                <a:cs typeface="+mn-cs"/>
              </a:defRPr>
            </a:lvl1pPr>
          </a:lstStyle>
          <a:p>
            <a:pPr>
              <a:defRPr/>
            </a:pPr>
            <a:r>
              <a:rPr lang="en-US"/>
              <a:t>September 28, 2021</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Calibri Light" panose="020F0302020204030204" pitchFamily="34" charset="0"/>
                <a:cs typeface="+mn-cs"/>
              </a:defRPr>
            </a:lvl1pPr>
          </a:lstStyle>
          <a:p>
            <a:pPr>
              <a:defRPr/>
            </a:pPr>
            <a:r>
              <a:rPr lang="en-GB"/>
              <a:t>Stephen Brooks, FFA’21 Workshop</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Light" pitchFamily="34" charset="0"/>
              </a:defRPr>
            </a:lvl1pPr>
          </a:lstStyle>
          <a:p>
            <a:pPr>
              <a:defRPr/>
            </a:pPr>
            <a:fld id="{6FD7CC7B-9D0C-4FC1-993A-D4FA53C1AD4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Lst>
  <p:hf hdr="0"/>
  <p:txStyles>
    <p:titleStyle>
      <a:lvl1pPr algn="ctr" rtl="0" eaLnBrk="0" fontAlgn="base" hangingPunct="0">
        <a:spcBef>
          <a:spcPct val="0"/>
        </a:spcBef>
        <a:spcAft>
          <a:spcPct val="0"/>
        </a:spcAft>
        <a:defRPr lang="en-GB" sz="4400" kern="1200" dirty="0">
          <a:solidFill>
            <a:srgbClr val="A080C0"/>
          </a:solidFill>
          <a:latin typeface="Calibri Light" panose="020F0302020204030204" pitchFamily="34" charset="0"/>
          <a:ea typeface="+mj-ea"/>
          <a:cs typeface="+mj-cs"/>
        </a:defRPr>
      </a:lvl1pPr>
      <a:lvl2pPr algn="ctr" rtl="0" eaLnBrk="0" fontAlgn="base" hangingPunct="0">
        <a:spcBef>
          <a:spcPct val="0"/>
        </a:spcBef>
        <a:spcAft>
          <a:spcPct val="0"/>
        </a:spcAft>
        <a:defRPr sz="4400">
          <a:solidFill>
            <a:srgbClr val="A080C0"/>
          </a:solidFill>
          <a:latin typeface="Calibri Light" pitchFamily="34" charset="0"/>
        </a:defRPr>
      </a:lvl2pPr>
      <a:lvl3pPr algn="ctr" rtl="0" eaLnBrk="0" fontAlgn="base" hangingPunct="0">
        <a:spcBef>
          <a:spcPct val="0"/>
        </a:spcBef>
        <a:spcAft>
          <a:spcPct val="0"/>
        </a:spcAft>
        <a:defRPr sz="4400">
          <a:solidFill>
            <a:srgbClr val="A080C0"/>
          </a:solidFill>
          <a:latin typeface="Calibri Light" pitchFamily="34" charset="0"/>
        </a:defRPr>
      </a:lvl3pPr>
      <a:lvl4pPr algn="ctr" rtl="0" eaLnBrk="0" fontAlgn="base" hangingPunct="0">
        <a:spcBef>
          <a:spcPct val="0"/>
        </a:spcBef>
        <a:spcAft>
          <a:spcPct val="0"/>
        </a:spcAft>
        <a:defRPr sz="4400">
          <a:solidFill>
            <a:srgbClr val="A080C0"/>
          </a:solidFill>
          <a:latin typeface="Calibri Light" pitchFamily="34" charset="0"/>
        </a:defRPr>
      </a:lvl4pPr>
      <a:lvl5pPr algn="ctr" rtl="0" eaLnBrk="0" fontAlgn="base" hangingPunct="0">
        <a:spcBef>
          <a:spcPct val="0"/>
        </a:spcBef>
        <a:spcAft>
          <a:spcPct val="0"/>
        </a:spcAft>
        <a:defRPr sz="4400">
          <a:solidFill>
            <a:srgbClr val="A080C0"/>
          </a:solidFill>
          <a:latin typeface="Calibri Light"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lang="en-US" sz="2800" kern="1200" dirty="0">
          <a:solidFill>
            <a:srgbClr val="00B0F0"/>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lang="en-US" sz="2400" kern="1200" dirty="0">
          <a:solidFill>
            <a:srgbClr val="00DC64"/>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lang="en-US" sz="2000" kern="1200" dirty="0">
          <a:solidFill>
            <a:srgbClr val="E46C0A"/>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lang="en-GB" sz="2000" kern="1200" dirty="0">
          <a:solidFill>
            <a:srgbClr val="C00000"/>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emf"/><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svg"/><Relationship Id="rId4" Type="http://schemas.openxmlformats.org/officeDocument/2006/relationships/image" Target="../media/image27.jpe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image" Target="../media/image6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tephenbrooks.org/ap/halbachare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CEBAF 20GeV FFA Upgrade</a:t>
            </a:r>
            <a:endParaRPr lang="en-GB" dirty="0"/>
          </a:p>
        </p:txBody>
      </p:sp>
      <p:sp>
        <p:nvSpPr>
          <p:cNvPr id="2" name="Subtitle 1">
            <a:extLst>
              <a:ext uri="{FF2B5EF4-FFF2-40B4-BE49-F238E27FC236}">
                <a16:creationId xmlns:a16="http://schemas.microsoft.com/office/drawing/2014/main" id="{4927F54A-861D-4C23-96CC-31399197093D}"/>
              </a:ext>
            </a:extLst>
          </p:cNvPr>
          <p:cNvSpPr>
            <a:spLocks noGrp="1"/>
          </p:cNvSpPr>
          <p:nvPr>
            <p:ph type="subTitle" idx="1"/>
          </p:nvPr>
        </p:nvSpPr>
        <p:spPr/>
        <p:txBody>
          <a:bodyPr/>
          <a:lstStyle/>
          <a:p>
            <a:r>
              <a:rPr lang="en-GB" dirty="0"/>
              <a:t>First attempts at permanent magnets</a:t>
            </a:r>
          </a:p>
          <a:p>
            <a:r>
              <a:rPr lang="en-GB" dirty="0"/>
              <a:t>Comparison of 1 vs. 2 FFA loops</a:t>
            </a:r>
          </a:p>
          <a:p>
            <a:r>
              <a:rPr lang="en-GB" dirty="0"/>
              <a:t>More-optimised magnet designs</a:t>
            </a:r>
            <a:endParaRPr lang="en-US" dirty="0"/>
          </a:p>
        </p:txBody>
      </p:sp>
      <p:sp>
        <p:nvSpPr>
          <p:cNvPr id="7" name="Date Placeholder 6"/>
          <p:cNvSpPr>
            <a:spLocks noGrp="1"/>
          </p:cNvSpPr>
          <p:nvPr>
            <p:ph type="dt" sz="half" idx="10"/>
          </p:nvPr>
        </p:nvSpPr>
        <p:spPr/>
        <p:txBody>
          <a:bodyPr/>
          <a:lstStyle/>
          <a:p>
            <a:pPr>
              <a:defRPr/>
            </a:pPr>
            <a:r>
              <a:rPr lang="en-US"/>
              <a:t>September 28, 2021</a:t>
            </a:r>
            <a:endParaRPr lang="en-GB" dirty="0"/>
          </a:p>
        </p:txBody>
      </p:sp>
      <p:sp>
        <p:nvSpPr>
          <p:cNvPr id="8" name="Footer Placeholder 7"/>
          <p:cNvSpPr>
            <a:spLocks noGrp="1"/>
          </p:cNvSpPr>
          <p:nvPr>
            <p:ph type="ftr" sz="quarter" idx="11"/>
          </p:nvPr>
        </p:nvSpPr>
        <p:spPr/>
        <p:txBody>
          <a:bodyPr/>
          <a:lstStyle/>
          <a:p>
            <a:pPr>
              <a:defRPr/>
            </a:pPr>
            <a:r>
              <a:rPr lang="en-US" dirty="0"/>
              <a:t>Stephen Brooks, FFA’21 Workshop</a:t>
            </a:r>
            <a:endParaRPr lang="en-GB" dirty="0"/>
          </a:p>
        </p:txBody>
      </p:sp>
      <p:sp>
        <p:nvSpPr>
          <p:cNvPr id="9" name="Slide Number Placeholder 8"/>
          <p:cNvSpPr>
            <a:spLocks noGrp="1"/>
          </p:cNvSpPr>
          <p:nvPr>
            <p:ph type="sldNum" sz="quarter" idx="12"/>
          </p:nvPr>
        </p:nvSpPr>
        <p:spPr/>
        <p:txBody>
          <a:bodyPr/>
          <a:lstStyle/>
          <a:p>
            <a:pPr>
              <a:defRPr/>
            </a:pPr>
            <a:fld id="{6CDAA19B-55B7-43F6-A431-B5698B9D349F}" type="slidenum">
              <a:rPr lang="en-GB" altLang="en-US" smtClean="0"/>
              <a:pPr>
                <a:defRPr/>
              </a:pPr>
              <a:t>1</a:t>
            </a:fld>
            <a:endParaRPr lang="en-GB" altLang="en-US"/>
          </a:p>
        </p:txBody>
      </p:sp>
    </p:spTree>
    <p:extLst>
      <p:ext uri="{BB962C8B-B14F-4D97-AF65-F5344CB8AC3E}">
        <p14:creationId xmlns:p14="http://schemas.microsoft.com/office/powerpoint/2010/main" val="791382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6F32-08DE-4C60-AFA9-B36F9D24ED5C}"/>
              </a:ext>
            </a:extLst>
          </p:cNvPr>
          <p:cNvSpPr>
            <a:spLocks noGrp="1"/>
          </p:cNvSpPr>
          <p:nvPr>
            <p:ph type="title"/>
          </p:nvPr>
        </p:nvSpPr>
        <p:spPr/>
        <p:txBody>
          <a:bodyPr/>
          <a:lstStyle/>
          <a:p>
            <a:r>
              <a:rPr lang="en-GB" dirty="0"/>
              <a:t>Gradient </a:t>
            </a:r>
            <a:r>
              <a:rPr lang="en-GB" dirty="0" err="1"/>
              <a:t>Tradeoff</a:t>
            </a:r>
            <a:r>
              <a:rPr lang="en-GB" dirty="0"/>
              <a:t> Example</a:t>
            </a:r>
            <a:endParaRPr lang="en-US" dirty="0"/>
          </a:p>
        </p:txBody>
      </p:sp>
      <p:sp>
        <p:nvSpPr>
          <p:cNvPr id="4" name="Date Placeholder 3">
            <a:extLst>
              <a:ext uri="{FF2B5EF4-FFF2-40B4-BE49-F238E27FC236}">
                <a16:creationId xmlns:a16="http://schemas.microsoft.com/office/drawing/2014/main" id="{045FA5AA-8C27-4AF7-A04C-EA90B020129B}"/>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DB6DB1F6-B66E-42A0-A8F2-3A6DB061CC32}"/>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7BBABBB4-3F78-41C7-8D9F-BD4F5F97362D}"/>
              </a:ext>
            </a:extLst>
          </p:cNvPr>
          <p:cNvSpPr>
            <a:spLocks noGrp="1"/>
          </p:cNvSpPr>
          <p:nvPr>
            <p:ph type="sldNum" sz="quarter" idx="12"/>
          </p:nvPr>
        </p:nvSpPr>
        <p:spPr/>
        <p:txBody>
          <a:bodyPr/>
          <a:lstStyle/>
          <a:p>
            <a:pPr>
              <a:defRPr/>
            </a:pPr>
            <a:fld id="{C919DEF3-38EA-44F2-924B-3AA3B76DF1B8}" type="slidenum">
              <a:rPr lang="en-GB" altLang="en-US" smtClean="0"/>
              <a:pPr>
                <a:defRPr/>
              </a:pPr>
              <a:t>10</a:t>
            </a:fld>
            <a:endParaRPr lang="en-GB" altLang="en-US"/>
          </a:p>
        </p:txBody>
      </p:sp>
      <p:sp>
        <p:nvSpPr>
          <p:cNvPr id="17" name="TextBox 16">
            <a:extLst>
              <a:ext uri="{FF2B5EF4-FFF2-40B4-BE49-F238E27FC236}">
                <a16:creationId xmlns:a16="http://schemas.microsoft.com/office/drawing/2014/main" id="{3D93E0AF-3FE9-4258-BC72-A0EE48336495}"/>
              </a:ext>
            </a:extLst>
          </p:cNvPr>
          <p:cNvSpPr txBox="1"/>
          <p:nvPr/>
        </p:nvSpPr>
        <p:spPr>
          <a:xfrm>
            <a:off x="35496" y="2812683"/>
            <a:ext cx="505267" cy="369332"/>
          </a:xfrm>
          <a:prstGeom prst="rect">
            <a:avLst/>
          </a:prstGeom>
          <a:noFill/>
        </p:spPr>
        <p:txBody>
          <a:bodyPr wrap="none" rtlCol="0">
            <a:spAutoFit/>
          </a:bodyPr>
          <a:lstStyle/>
          <a:p>
            <a:r>
              <a:rPr lang="en-GB" dirty="0"/>
              <a:t>QF</a:t>
            </a:r>
            <a:endParaRPr lang="en-US" dirty="0"/>
          </a:p>
        </p:txBody>
      </p:sp>
      <p:sp>
        <p:nvSpPr>
          <p:cNvPr id="18" name="TextBox 17">
            <a:extLst>
              <a:ext uri="{FF2B5EF4-FFF2-40B4-BE49-F238E27FC236}">
                <a16:creationId xmlns:a16="http://schemas.microsoft.com/office/drawing/2014/main" id="{5B6D4761-003E-4F69-AB47-44A4450EBB82}"/>
              </a:ext>
            </a:extLst>
          </p:cNvPr>
          <p:cNvSpPr txBox="1"/>
          <p:nvPr/>
        </p:nvSpPr>
        <p:spPr>
          <a:xfrm>
            <a:off x="35497" y="4938911"/>
            <a:ext cx="505267" cy="369332"/>
          </a:xfrm>
          <a:prstGeom prst="rect">
            <a:avLst/>
          </a:prstGeom>
          <a:noFill/>
        </p:spPr>
        <p:txBody>
          <a:bodyPr wrap="none" rtlCol="0">
            <a:spAutoFit/>
          </a:bodyPr>
          <a:lstStyle/>
          <a:p>
            <a:r>
              <a:rPr lang="en-GB" dirty="0">
                <a:solidFill>
                  <a:srgbClr val="0080FF"/>
                </a:solidFill>
              </a:rPr>
              <a:t>BD</a:t>
            </a:r>
            <a:endParaRPr lang="en-US" dirty="0">
              <a:solidFill>
                <a:srgbClr val="0080FF"/>
              </a:solidFill>
            </a:endParaRPr>
          </a:p>
        </p:txBody>
      </p:sp>
      <p:sp>
        <p:nvSpPr>
          <p:cNvPr id="22" name="TextBox 21">
            <a:extLst>
              <a:ext uri="{FF2B5EF4-FFF2-40B4-BE49-F238E27FC236}">
                <a16:creationId xmlns:a16="http://schemas.microsoft.com/office/drawing/2014/main" id="{2236F801-11AD-4D9F-B40E-B1ED2120A60C}"/>
              </a:ext>
            </a:extLst>
          </p:cNvPr>
          <p:cNvSpPr txBox="1"/>
          <p:nvPr/>
        </p:nvSpPr>
        <p:spPr>
          <a:xfrm>
            <a:off x="6616076" y="1916832"/>
            <a:ext cx="2385120" cy="4524315"/>
          </a:xfrm>
          <a:prstGeom prst="rect">
            <a:avLst/>
          </a:prstGeom>
          <a:noFill/>
        </p:spPr>
        <p:txBody>
          <a:bodyPr wrap="square" rtlCol="0">
            <a:spAutoFit/>
          </a:bodyPr>
          <a:lstStyle/>
          <a:p>
            <a:r>
              <a:rPr lang="en-GB" dirty="0"/>
              <a:t>The gradient of the cell can be scaled, which results in orbits that are closer together but have the same magnetic field at each orbit.  In other words, the dipole is constant but the gradient scales inversely with orbit separation.</a:t>
            </a:r>
          </a:p>
          <a:p>
            <a:endParaRPr lang="en-GB" dirty="0"/>
          </a:p>
          <a:p>
            <a:r>
              <a:rPr lang="en-US" dirty="0"/>
              <a:t>The clearance requirements create an area optimum.</a:t>
            </a:r>
            <a:endParaRPr lang="en-GB" dirty="0"/>
          </a:p>
        </p:txBody>
      </p:sp>
      <p:sp>
        <p:nvSpPr>
          <p:cNvPr id="23" name="TextBox 22">
            <a:extLst>
              <a:ext uri="{FF2B5EF4-FFF2-40B4-BE49-F238E27FC236}">
                <a16:creationId xmlns:a16="http://schemas.microsoft.com/office/drawing/2014/main" id="{36D53B4E-800C-4D7D-B39E-2AF90DD07240}"/>
              </a:ext>
            </a:extLst>
          </p:cNvPr>
          <p:cNvSpPr txBox="1"/>
          <p:nvPr/>
        </p:nvSpPr>
        <p:spPr>
          <a:xfrm>
            <a:off x="755576" y="1429714"/>
            <a:ext cx="952505" cy="646331"/>
          </a:xfrm>
          <a:prstGeom prst="rect">
            <a:avLst/>
          </a:prstGeom>
          <a:noFill/>
        </p:spPr>
        <p:txBody>
          <a:bodyPr wrap="none" rtlCol="0">
            <a:spAutoFit/>
          </a:bodyPr>
          <a:lstStyle/>
          <a:p>
            <a:pPr algn="ctr"/>
            <a:r>
              <a:rPr lang="en-GB" dirty="0"/>
              <a:t>±10mm</a:t>
            </a:r>
          </a:p>
          <a:p>
            <a:pPr algn="ctr"/>
            <a:r>
              <a:rPr lang="en-GB" dirty="0"/>
              <a:t>58T/m</a:t>
            </a:r>
          </a:p>
        </p:txBody>
      </p:sp>
      <p:sp>
        <p:nvSpPr>
          <p:cNvPr id="20" name="TextBox 19">
            <a:extLst>
              <a:ext uri="{FF2B5EF4-FFF2-40B4-BE49-F238E27FC236}">
                <a16:creationId xmlns:a16="http://schemas.microsoft.com/office/drawing/2014/main" id="{BC1FE645-03AD-41B4-959A-700F44557DBD}"/>
              </a:ext>
            </a:extLst>
          </p:cNvPr>
          <p:cNvSpPr txBox="1"/>
          <p:nvPr/>
        </p:nvSpPr>
        <p:spPr>
          <a:xfrm>
            <a:off x="1717203" y="1429714"/>
            <a:ext cx="952505" cy="646331"/>
          </a:xfrm>
          <a:prstGeom prst="rect">
            <a:avLst/>
          </a:prstGeom>
          <a:noFill/>
        </p:spPr>
        <p:txBody>
          <a:bodyPr wrap="none" rtlCol="0">
            <a:spAutoFit/>
          </a:bodyPr>
          <a:lstStyle/>
          <a:p>
            <a:pPr algn="ctr"/>
            <a:r>
              <a:rPr lang="en-GB" dirty="0"/>
              <a:t>±14mm</a:t>
            </a:r>
          </a:p>
          <a:p>
            <a:pPr algn="ctr"/>
            <a:r>
              <a:rPr lang="en-GB" dirty="0"/>
              <a:t>41T/m</a:t>
            </a:r>
          </a:p>
        </p:txBody>
      </p:sp>
      <p:sp>
        <p:nvSpPr>
          <p:cNvPr id="21" name="TextBox 20">
            <a:extLst>
              <a:ext uri="{FF2B5EF4-FFF2-40B4-BE49-F238E27FC236}">
                <a16:creationId xmlns:a16="http://schemas.microsoft.com/office/drawing/2014/main" id="{51637E4D-8C98-441B-A751-656FAA1B57B6}"/>
              </a:ext>
            </a:extLst>
          </p:cNvPr>
          <p:cNvSpPr txBox="1"/>
          <p:nvPr/>
        </p:nvSpPr>
        <p:spPr>
          <a:xfrm>
            <a:off x="2678830" y="1429714"/>
            <a:ext cx="952505" cy="646331"/>
          </a:xfrm>
          <a:prstGeom prst="rect">
            <a:avLst/>
          </a:prstGeom>
          <a:noFill/>
        </p:spPr>
        <p:txBody>
          <a:bodyPr wrap="none" rtlCol="0">
            <a:spAutoFit/>
          </a:bodyPr>
          <a:lstStyle/>
          <a:p>
            <a:pPr algn="ctr"/>
            <a:r>
              <a:rPr lang="en-GB" dirty="0"/>
              <a:t>±18mm</a:t>
            </a:r>
          </a:p>
          <a:p>
            <a:pPr algn="ctr"/>
            <a:r>
              <a:rPr lang="en-GB" dirty="0"/>
              <a:t>32T/m</a:t>
            </a:r>
          </a:p>
        </p:txBody>
      </p:sp>
      <p:sp>
        <p:nvSpPr>
          <p:cNvPr id="24" name="TextBox 23">
            <a:extLst>
              <a:ext uri="{FF2B5EF4-FFF2-40B4-BE49-F238E27FC236}">
                <a16:creationId xmlns:a16="http://schemas.microsoft.com/office/drawing/2014/main" id="{414FB103-E9AC-499A-8C70-BF9ABEC5C298}"/>
              </a:ext>
            </a:extLst>
          </p:cNvPr>
          <p:cNvSpPr txBox="1"/>
          <p:nvPr/>
        </p:nvSpPr>
        <p:spPr>
          <a:xfrm>
            <a:off x="3640457" y="1429714"/>
            <a:ext cx="952504" cy="646331"/>
          </a:xfrm>
          <a:prstGeom prst="rect">
            <a:avLst/>
          </a:prstGeom>
          <a:noFill/>
        </p:spPr>
        <p:txBody>
          <a:bodyPr wrap="none" rtlCol="0">
            <a:spAutoFit/>
          </a:bodyPr>
          <a:lstStyle/>
          <a:p>
            <a:pPr algn="ctr"/>
            <a:r>
              <a:rPr lang="en-GB" dirty="0"/>
              <a:t>±25mm</a:t>
            </a:r>
          </a:p>
          <a:p>
            <a:pPr algn="ctr"/>
            <a:r>
              <a:rPr lang="en-GB" dirty="0"/>
              <a:t>23T/m</a:t>
            </a:r>
          </a:p>
        </p:txBody>
      </p:sp>
      <p:sp>
        <p:nvSpPr>
          <p:cNvPr id="25" name="TextBox 24">
            <a:extLst>
              <a:ext uri="{FF2B5EF4-FFF2-40B4-BE49-F238E27FC236}">
                <a16:creationId xmlns:a16="http://schemas.microsoft.com/office/drawing/2014/main" id="{01E1E556-EA96-48BD-97A6-601C3651FF4A}"/>
              </a:ext>
            </a:extLst>
          </p:cNvPr>
          <p:cNvSpPr txBox="1"/>
          <p:nvPr/>
        </p:nvSpPr>
        <p:spPr>
          <a:xfrm>
            <a:off x="4602083" y="1429714"/>
            <a:ext cx="952505" cy="646331"/>
          </a:xfrm>
          <a:prstGeom prst="rect">
            <a:avLst/>
          </a:prstGeom>
          <a:noFill/>
        </p:spPr>
        <p:txBody>
          <a:bodyPr wrap="none" rtlCol="0">
            <a:spAutoFit/>
          </a:bodyPr>
          <a:lstStyle/>
          <a:p>
            <a:pPr algn="ctr"/>
            <a:r>
              <a:rPr lang="en-GB" dirty="0"/>
              <a:t>±35mm</a:t>
            </a:r>
          </a:p>
          <a:p>
            <a:pPr algn="ctr"/>
            <a:r>
              <a:rPr lang="en-GB" dirty="0"/>
              <a:t>17T/m</a:t>
            </a:r>
          </a:p>
        </p:txBody>
      </p:sp>
      <p:sp>
        <p:nvSpPr>
          <p:cNvPr id="26" name="TextBox 25">
            <a:extLst>
              <a:ext uri="{FF2B5EF4-FFF2-40B4-BE49-F238E27FC236}">
                <a16:creationId xmlns:a16="http://schemas.microsoft.com/office/drawing/2014/main" id="{03DEC4BF-04DB-4930-9D87-C3996631382A}"/>
              </a:ext>
            </a:extLst>
          </p:cNvPr>
          <p:cNvSpPr txBox="1"/>
          <p:nvPr/>
        </p:nvSpPr>
        <p:spPr>
          <a:xfrm>
            <a:off x="5563711" y="1429714"/>
            <a:ext cx="952505" cy="646331"/>
          </a:xfrm>
          <a:prstGeom prst="rect">
            <a:avLst/>
          </a:prstGeom>
          <a:noFill/>
        </p:spPr>
        <p:txBody>
          <a:bodyPr wrap="none" rtlCol="0">
            <a:spAutoFit/>
          </a:bodyPr>
          <a:lstStyle/>
          <a:p>
            <a:pPr algn="ctr"/>
            <a:r>
              <a:rPr lang="en-GB" dirty="0"/>
              <a:t>±50mm</a:t>
            </a:r>
          </a:p>
          <a:p>
            <a:pPr algn="ctr"/>
            <a:r>
              <a:rPr lang="en-GB" dirty="0"/>
              <a:t>12T/m</a:t>
            </a:r>
          </a:p>
        </p:txBody>
      </p:sp>
      <p:pic>
        <p:nvPicPr>
          <p:cNvPr id="3" name="Picture 2">
            <a:extLst>
              <a:ext uri="{FF2B5EF4-FFF2-40B4-BE49-F238E27FC236}">
                <a16:creationId xmlns:a16="http://schemas.microsoft.com/office/drawing/2014/main" id="{37083F08-49DE-49A5-A1ED-B31E3B8DFC34}"/>
              </a:ext>
            </a:extLst>
          </p:cNvPr>
          <p:cNvPicPr>
            <a:picLocks noChangeAspect="1"/>
          </p:cNvPicPr>
          <p:nvPr/>
        </p:nvPicPr>
        <p:blipFill>
          <a:blip r:embed="rId2"/>
          <a:stretch>
            <a:fillRect/>
          </a:stretch>
        </p:blipFill>
        <p:spPr>
          <a:xfrm>
            <a:off x="773890" y="4404440"/>
            <a:ext cx="926306" cy="1438275"/>
          </a:xfrm>
          <a:prstGeom prst="rect">
            <a:avLst/>
          </a:prstGeom>
        </p:spPr>
      </p:pic>
      <p:pic>
        <p:nvPicPr>
          <p:cNvPr id="9" name="Picture 8">
            <a:extLst>
              <a:ext uri="{FF2B5EF4-FFF2-40B4-BE49-F238E27FC236}">
                <a16:creationId xmlns:a16="http://schemas.microsoft.com/office/drawing/2014/main" id="{43A58472-0340-4F49-887C-D73C4E08BC86}"/>
              </a:ext>
            </a:extLst>
          </p:cNvPr>
          <p:cNvPicPr>
            <a:picLocks noChangeAspect="1"/>
          </p:cNvPicPr>
          <p:nvPr/>
        </p:nvPicPr>
        <p:blipFill>
          <a:blip r:embed="rId3"/>
          <a:stretch>
            <a:fillRect/>
          </a:stretch>
        </p:blipFill>
        <p:spPr>
          <a:xfrm>
            <a:off x="1731493" y="4537790"/>
            <a:ext cx="890588" cy="1171575"/>
          </a:xfrm>
          <a:prstGeom prst="rect">
            <a:avLst/>
          </a:prstGeom>
        </p:spPr>
      </p:pic>
      <p:pic>
        <p:nvPicPr>
          <p:cNvPr id="15" name="Picture 14">
            <a:extLst>
              <a:ext uri="{FF2B5EF4-FFF2-40B4-BE49-F238E27FC236}">
                <a16:creationId xmlns:a16="http://schemas.microsoft.com/office/drawing/2014/main" id="{C20A1C54-ECB9-4B57-B1E8-36A75BC14428}"/>
              </a:ext>
            </a:extLst>
          </p:cNvPr>
          <p:cNvPicPr>
            <a:picLocks noChangeAspect="1"/>
          </p:cNvPicPr>
          <p:nvPr/>
        </p:nvPicPr>
        <p:blipFill>
          <a:blip r:embed="rId4"/>
          <a:stretch>
            <a:fillRect/>
          </a:stretch>
        </p:blipFill>
        <p:spPr>
          <a:xfrm>
            <a:off x="2653378" y="4555649"/>
            <a:ext cx="857250" cy="1135856"/>
          </a:xfrm>
          <a:prstGeom prst="rect">
            <a:avLst/>
          </a:prstGeom>
        </p:spPr>
      </p:pic>
      <p:pic>
        <p:nvPicPr>
          <p:cNvPr id="16" name="Picture 15">
            <a:extLst>
              <a:ext uri="{FF2B5EF4-FFF2-40B4-BE49-F238E27FC236}">
                <a16:creationId xmlns:a16="http://schemas.microsoft.com/office/drawing/2014/main" id="{01F064AB-FC75-4975-A319-B1ECE5B60736}"/>
              </a:ext>
            </a:extLst>
          </p:cNvPr>
          <p:cNvPicPr>
            <a:picLocks noChangeAspect="1"/>
          </p:cNvPicPr>
          <p:nvPr/>
        </p:nvPicPr>
        <p:blipFill>
          <a:blip r:embed="rId5"/>
          <a:stretch>
            <a:fillRect/>
          </a:stretch>
        </p:blipFill>
        <p:spPr>
          <a:xfrm>
            <a:off x="3541925" y="4517549"/>
            <a:ext cx="916781" cy="1212056"/>
          </a:xfrm>
          <a:prstGeom prst="rect">
            <a:avLst/>
          </a:prstGeom>
        </p:spPr>
      </p:pic>
      <p:pic>
        <p:nvPicPr>
          <p:cNvPr id="27" name="Picture 26">
            <a:extLst>
              <a:ext uri="{FF2B5EF4-FFF2-40B4-BE49-F238E27FC236}">
                <a16:creationId xmlns:a16="http://schemas.microsoft.com/office/drawing/2014/main" id="{92BC254B-69F3-44DC-BDDB-9C7CF68903B3}"/>
              </a:ext>
            </a:extLst>
          </p:cNvPr>
          <p:cNvPicPr>
            <a:picLocks noChangeAspect="1"/>
          </p:cNvPicPr>
          <p:nvPr/>
        </p:nvPicPr>
        <p:blipFill>
          <a:blip r:embed="rId6"/>
          <a:stretch>
            <a:fillRect/>
          </a:stretch>
        </p:blipFill>
        <p:spPr>
          <a:xfrm>
            <a:off x="4490003" y="4421108"/>
            <a:ext cx="995363" cy="1404938"/>
          </a:xfrm>
          <a:prstGeom prst="rect">
            <a:avLst/>
          </a:prstGeom>
        </p:spPr>
      </p:pic>
      <p:pic>
        <p:nvPicPr>
          <p:cNvPr id="28" name="Picture 27">
            <a:extLst>
              <a:ext uri="{FF2B5EF4-FFF2-40B4-BE49-F238E27FC236}">
                <a16:creationId xmlns:a16="http://schemas.microsoft.com/office/drawing/2014/main" id="{7851305C-C23D-44BB-9B06-108BB045B572}"/>
              </a:ext>
            </a:extLst>
          </p:cNvPr>
          <p:cNvPicPr>
            <a:picLocks noChangeAspect="1"/>
          </p:cNvPicPr>
          <p:nvPr/>
        </p:nvPicPr>
        <p:blipFill>
          <a:blip r:embed="rId7"/>
          <a:stretch>
            <a:fillRect/>
          </a:stretch>
        </p:blipFill>
        <p:spPr>
          <a:xfrm>
            <a:off x="5516661" y="4356815"/>
            <a:ext cx="1071563" cy="1533525"/>
          </a:xfrm>
          <a:prstGeom prst="rect">
            <a:avLst/>
          </a:prstGeom>
        </p:spPr>
      </p:pic>
      <p:pic>
        <p:nvPicPr>
          <p:cNvPr id="29" name="Picture 28">
            <a:extLst>
              <a:ext uri="{FF2B5EF4-FFF2-40B4-BE49-F238E27FC236}">
                <a16:creationId xmlns:a16="http://schemas.microsoft.com/office/drawing/2014/main" id="{8F3D2897-ADC0-4F76-B664-32A48201ED7C}"/>
              </a:ext>
            </a:extLst>
          </p:cNvPr>
          <p:cNvPicPr>
            <a:picLocks noChangeAspect="1"/>
          </p:cNvPicPr>
          <p:nvPr/>
        </p:nvPicPr>
        <p:blipFill>
          <a:blip r:embed="rId8"/>
          <a:stretch>
            <a:fillRect/>
          </a:stretch>
        </p:blipFill>
        <p:spPr>
          <a:xfrm>
            <a:off x="702138" y="2348459"/>
            <a:ext cx="1069181" cy="1297781"/>
          </a:xfrm>
          <a:prstGeom prst="rect">
            <a:avLst/>
          </a:prstGeom>
        </p:spPr>
      </p:pic>
      <p:pic>
        <p:nvPicPr>
          <p:cNvPr id="30" name="Picture 29">
            <a:extLst>
              <a:ext uri="{FF2B5EF4-FFF2-40B4-BE49-F238E27FC236}">
                <a16:creationId xmlns:a16="http://schemas.microsoft.com/office/drawing/2014/main" id="{A2A89600-BA3E-43CC-A4BF-FCB0D0B23F1A}"/>
              </a:ext>
            </a:extLst>
          </p:cNvPr>
          <p:cNvPicPr>
            <a:picLocks noChangeAspect="1"/>
          </p:cNvPicPr>
          <p:nvPr/>
        </p:nvPicPr>
        <p:blipFill>
          <a:blip r:embed="rId9"/>
          <a:stretch>
            <a:fillRect/>
          </a:stretch>
        </p:blipFill>
        <p:spPr>
          <a:xfrm>
            <a:off x="1775656" y="2528243"/>
            <a:ext cx="931069" cy="938213"/>
          </a:xfrm>
          <a:prstGeom prst="rect">
            <a:avLst/>
          </a:prstGeom>
        </p:spPr>
      </p:pic>
      <p:pic>
        <p:nvPicPr>
          <p:cNvPr id="31" name="Picture 30">
            <a:extLst>
              <a:ext uri="{FF2B5EF4-FFF2-40B4-BE49-F238E27FC236}">
                <a16:creationId xmlns:a16="http://schemas.microsoft.com/office/drawing/2014/main" id="{B69D7B33-8D88-47D6-8E69-9079068757A7}"/>
              </a:ext>
            </a:extLst>
          </p:cNvPr>
          <p:cNvPicPr>
            <a:picLocks noChangeAspect="1"/>
          </p:cNvPicPr>
          <p:nvPr/>
        </p:nvPicPr>
        <p:blipFill>
          <a:blip r:embed="rId10"/>
          <a:stretch>
            <a:fillRect/>
          </a:stretch>
        </p:blipFill>
        <p:spPr>
          <a:xfrm>
            <a:off x="2711062" y="2560390"/>
            <a:ext cx="876300" cy="873919"/>
          </a:xfrm>
          <a:prstGeom prst="rect">
            <a:avLst/>
          </a:prstGeom>
        </p:spPr>
      </p:pic>
      <p:pic>
        <p:nvPicPr>
          <p:cNvPr id="32" name="Picture 31">
            <a:extLst>
              <a:ext uri="{FF2B5EF4-FFF2-40B4-BE49-F238E27FC236}">
                <a16:creationId xmlns:a16="http://schemas.microsoft.com/office/drawing/2014/main" id="{A52D7CBB-A593-4288-A6DC-5A12BB41A3C2}"/>
              </a:ext>
            </a:extLst>
          </p:cNvPr>
          <p:cNvPicPr>
            <a:picLocks noChangeAspect="1"/>
          </p:cNvPicPr>
          <p:nvPr/>
        </p:nvPicPr>
        <p:blipFill>
          <a:blip r:embed="rId11"/>
          <a:stretch>
            <a:fillRect/>
          </a:stretch>
        </p:blipFill>
        <p:spPr>
          <a:xfrm>
            <a:off x="3591699" y="2552055"/>
            <a:ext cx="900113" cy="890588"/>
          </a:xfrm>
          <a:prstGeom prst="rect">
            <a:avLst/>
          </a:prstGeom>
        </p:spPr>
      </p:pic>
      <p:pic>
        <p:nvPicPr>
          <p:cNvPr id="33" name="Picture 32">
            <a:extLst>
              <a:ext uri="{FF2B5EF4-FFF2-40B4-BE49-F238E27FC236}">
                <a16:creationId xmlns:a16="http://schemas.microsoft.com/office/drawing/2014/main" id="{1AC00A85-DD0B-423A-98F8-53BF53595157}"/>
              </a:ext>
            </a:extLst>
          </p:cNvPr>
          <p:cNvPicPr>
            <a:picLocks noChangeAspect="1"/>
          </p:cNvPicPr>
          <p:nvPr/>
        </p:nvPicPr>
        <p:blipFill>
          <a:blip r:embed="rId12"/>
          <a:stretch>
            <a:fillRect/>
          </a:stretch>
        </p:blipFill>
        <p:spPr>
          <a:xfrm>
            <a:off x="4496149" y="2499668"/>
            <a:ext cx="1000125" cy="995363"/>
          </a:xfrm>
          <a:prstGeom prst="rect">
            <a:avLst/>
          </a:prstGeom>
        </p:spPr>
      </p:pic>
      <p:pic>
        <p:nvPicPr>
          <p:cNvPr id="34" name="Picture 33">
            <a:extLst>
              <a:ext uri="{FF2B5EF4-FFF2-40B4-BE49-F238E27FC236}">
                <a16:creationId xmlns:a16="http://schemas.microsoft.com/office/drawing/2014/main" id="{8F870A22-452A-4154-A2C8-E90B00F36B5E}"/>
              </a:ext>
            </a:extLst>
          </p:cNvPr>
          <p:cNvPicPr>
            <a:picLocks noChangeAspect="1"/>
          </p:cNvPicPr>
          <p:nvPr/>
        </p:nvPicPr>
        <p:blipFill>
          <a:blip r:embed="rId13"/>
          <a:stretch>
            <a:fillRect/>
          </a:stretch>
        </p:blipFill>
        <p:spPr>
          <a:xfrm>
            <a:off x="5500610" y="2419896"/>
            <a:ext cx="1078706" cy="1154906"/>
          </a:xfrm>
          <a:prstGeom prst="rect">
            <a:avLst/>
          </a:prstGeom>
        </p:spPr>
      </p:pic>
      <p:sp>
        <p:nvSpPr>
          <p:cNvPr id="35" name="TextBox 34">
            <a:extLst>
              <a:ext uri="{FF2B5EF4-FFF2-40B4-BE49-F238E27FC236}">
                <a16:creationId xmlns:a16="http://schemas.microsoft.com/office/drawing/2014/main" id="{A3A9D90F-45D6-4BB0-8FF9-979CAB5956CE}"/>
              </a:ext>
            </a:extLst>
          </p:cNvPr>
          <p:cNvSpPr txBox="1"/>
          <p:nvPr/>
        </p:nvSpPr>
        <p:spPr>
          <a:xfrm>
            <a:off x="2025991" y="3770427"/>
            <a:ext cx="3194081" cy="369332"/>
          </a:xfrm>
          <a:prstGeom prst="rect">
            <a:avLst/>
          </a:prstGeom>
          <a:noFill/>
        </p:spPr>
        <p:txBody>
          <a:bodyPr wrap="none" rtlCol="0">
            <a:spAutoFit/>
          </a:bodyPr>
          <a:lstStyle/>
          <a:p>
            <a:pPr algn="ctr"/>
            <a:r>
              <a:rPr lang="en-GB" dirty="0"/>
              <a:t>(All using CBETA clearances)</a:t>
            </a:r>
          </a:p>
        </p:txBody>
      </p:sp>
    </p:spTree>
    <p:extLst>
      <p:ext uri="{BB962C8B-B14F-4D97-AF65-F5344CB8AC3E}">
        <p14:creationId xmlns:p14="http://schemas.microsoft.com/office/powerpoint/2010/main" val="71162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6F32-08DE-4C60-AFA9-B36F9D24ED5C}"/>
              </a:ext>
            </a:extLst>
          </p:cNvPr>
          <p:cNvSpPr>
            <a:spLocks noGrp="1"/>
          </p:cNvSpPr>
          <p:nvPr>
            <p:ph type="title"/>
          </p:nvPr>
        </p:nvSpPr>
        <p:spPr/>
        <p:txBody>
          <a:bodyPr/>
          <a:lstStyle/>
          <a:p>
            <a:r>
              <a:rPr lang="en-GB" dirty="0"/>
              <a:t>Clearance </a:t>
            </a:r>
            <a:r>
              <a:rPr lang="en-GB" dirty="0" err="1"/>
              <a:t>Tradeoff</a:t>
            </a:r>
            <a:r>
              <a:rPr lang="en-GB" dirty="0"/>
              <a:t> Example</a:t>
            </a:r>
            <a:endParaRPr lang="en-US" dirty="0"/>
          </a:p>
        </p:txBody>
      </p:sp>
      <p:sp>
        <p:nvSpPr>
          <p:cNvPr id="4" name="Date Placeholder 3">
            <a:extLst>
              <a:ext uri="{FF2B5EF4-FFF2-40B4-BE49-F238E27FC236}">
                <a16:creationId xmlns:a16="http://schemas.microsoft.com/office/drawing/2014/main" id="{045FA5AA-8C27-4AF7-A04C-EA90B020129B}"/>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DB6DB1F6-B66E-42A0-A8F2-3A6DB061CC32}"/>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7BBABBB4-3F78-41C7-8D9F-BD4F5F97362D}"/>
              </a:ext>
            </a:extLst>
          </p:cNvPr>
          <p:cNvSpPr>
            <a:spLocks noGrp="1"/>
          </p:cNvSpPr>
          <p:nvPr>
            <p:ph type="sldNum" sz="quarter" idx="12"/>
          </p:nvPr>
        </p:nvSpPr>
        <p:spPr/>
        <p:txBody>
          <a:bodyPr/>
          <a:lstStyle/>
          <a:p>
            <a:pPr>
              <a:defRPr/>
            </a:pPr>
            <a:fld id="{C919DEF3-38EA-44F2-924B-3AA3B76DF1B8}" type="slidenum">
              <a:rPr lang="en-GB" altLang="en-US" smtClean="0"/>
              <a:pPr>
                <a:defRPr/>
              </a:pPr>
              <a:t>11</a:t>
            </a:fld>
            <a:endParaRPr lang="en-GB" altLang="en-US"/>
          </a:p>
        </p:txBody>
      </p:sp>
      <p:sp>
        <p:nvSpPr>
          <p:cNvPr id="17" name="TextBox 16">
            <a:extLst>
              <a:ext uri="{FF2B5EF4-FFF2-40B4-BE49-F238E27FC236}">
                <a16:creationId xmlns:a16="http://schemas.microsoft.com/office/drawing/2014/main" id="{3D93E0AF-3FE9-4258-BC72-A0EE48336495}"/>
              </a:ext>
            </a:extLst>
          </p:cNvPr>
          <p:cNvSpPr txBox="1"/>
          <p:nvPr/>
        </p:nvSpPr>
        <p:spPr>
          <a:xfrm>
            <a:off x="395536" y="2824490"/>
            <a:ext cx="505267" cy="369332"/>
          </a:xfrm>
          <a:prstGeom prst="rect">
            <a:avLst/>
          </a:prstGeom>
          <a:noFill/>
        </p:spPr>
        <p:txBody>
          <a:bodyPr wrap="none" rtlCol="0">
            <a:spAutoFit/>
          </a:bodyPr>
          <a:lstStyle/>
          <a:p>
            <a:r>
              <a:rPr lang="en-GB" dirty="0"/>
              <a:t>QF</a:t>
            </a:r>
            <a:endParaRPr lang="en-US" dirty="0"/>
          </a:p>
        </p:txBody>
      </p:sp>
      <p:sp>
        <p:nvSpPr>
          <p:cNvPr id="18" name="TextBox 17">
            <a:extLst>
              <a:ext uri="{FF2B5EF4-FFF2-40B4-BE49-F238E27FC236}">
                <a16:creationId xmlns:a16="http://schemas.microsoft.com/office/drawing/2014/main" id="{5B6D4761-003E-4F69-AB47-44A4450EBB82}"/>
              </a:ext>
            </a:extLst>
          </p:cNvPr>
          <p:cNvSpPr txBox="1"/>
          <p:nvPr/>
        </p:nvSpPr>
        <p:spPr>
          <a:xfrm>
            <a:off x="395537" y="4898286"/>
            <a:ext cx="505267" cy="369332"/>
          </a:xfrm>
          <a:prstGeom prst="rect">
            <a:avLst/>
          </a:prstGeom>
          <a:noFill/>
        </p:spPr>
        <p:txBody>
          <a:bodyPr wrap="none" rtlCol="0">
            <a:spAutoFit/>
          </a:bodyPr>
          <a:lstStyle/>
          <a:p>
            <a:r>
              <a:rPr lang="en-GB" dirty="0">
                <a:solidFill>
                  <a:srgbClr val="0080FF"/>
                </a:solidFill>
              </a:rPr>
              <a:t>BD</a:t>
            </a:r>
            <a:endParaRPr lang="en-US" dirty="0">
              <a:solidFill>
                <a:srgbClr val="0080FF"/>
              </a:solidFill>
            </a:endParaRPr>
          </a:p>
        </p:txBody>
      </p:sp>
      <p:sp>
        <p:nvSpPr>
          <p:cNvPr id="19" name="TextBox 18">
            <a:extLst>
              <a:ext uri="{FF2B5EF4-FFF2-40B4-BE49-F238E27FC236}">
                <a16:creationId xmlns:a16="http://schemas.microsoft.com/office/drawing/2014/main" id="{21C9A6AA-CC46-409F-B470-1DCA7ABEF7F6}"/>
              </a:ext>
            </a:extLst>
          </p:cNvPr>
          <p:cNvSpPr txBox="1"/>
          <p:nvPr/>
        </p:nvSpPr>
        <p:spPr>
          <a:xfrm>
            <a:off x="971600" y="1332637"/>
            <a:ext cx="2686953" cy="800219"/>
          </a:xfrm>
          <a:prstGeom prst="rect">
            <a:avLst/>
          </a:prstGeom>
          <a:noFill/>
        </p:spPr>
        <p:txBody>
          <a:bodyPr wrap="none" rtlCol="0">
            <a:spAutoFit/>
          </a:bodyPr>
          <a:lstStyle/>
          <a:p>
            <a:pPr algn="ctr"/>
            <a:r>
              <a:rPr lang="en-GB" dirty="0"/>
              <a:t>CBETA clearances</a:t>
            </a:r>
          </a:p>
          <a:p>
            <a:pPr algn="ctr"/>
            <a:r>
              <a:rPr lang="en-GB" dirty="0"/>
              <a:t>~12+2+3mm</a:t>
            </a:r>
          </a:p>
          <a:p>
            <a:pPr algn="ctr"/>
            <a:r>
              <a:rPr lang="en-GB" sz="1000" dirty="0"/>
              <a:t>Beam-centroid-to-pipe, pipe, pipe-to-magnet</a:t>
            </a:r>
            <a:endParaRPr lang="en-US" sz="1000" dirty="0"/>
          </a:p>
        </p:txBody>
      </p:sp>
      <p:sp>
        <p:nvSpPr>
          <p:cNvPr id="22" name="TextBox 21">
            <a:extLst>
              <a:ext uri="{FF2B5EF4-FFF2-40B4-BE49-F238E27FC236}">
                <a16:creationId xmlns:a16="http://schemas.microsoft.com/office/drawing/2014/main" id="{2236F801-11AD-4D9F-B40E-B1ED2120A60C}"/>
              </a:ext>
            </a:extLst>
          </p:cNvPr>
          <p:cNvSpPr txBox="1"/>
          <p:nvPr/>
        </p:nvSpPr>
        <p:spPr>
          <a:xfrm>
            <a:off x="6876256" y="1916832"/>
            <a:ext cx="2133600" cy="3970318"/>
          </a:xfrm>
          <a:prstGeom prst="rect">
            <a:avLst/>
          </a:prstGeom>
          <a:noFill/>
        </p:spPr>
        <p:txBody>
          <a:bodyPr wrap="square" rtlCol="0">
            <a:spAutoFit/>
          </a:bodyPr>
          <a:lstStyle/>
          <a:p>
            <a:r>
              <a:rPr lang="en-GB" dirty="0"/>
              <a:t>Smaller clearances allow even more efficient magnets by increasing the gradient to the new higher optimum.</a:t>
            </a:r>
          </a:p>
          <a:p>
            <a:endParaRPr lang="en-GB" dirty="0"/>
          </a:p>
          <a:p>
            <a:r>
              <a:rPr lang="en-GB" dirty="0"/>
              <a:t>However, smaller clearances are harder to engineer and magnify relative errors from position misalignments.</a:t>
            </a:r>
            <a:endParaRPr lang="en-US" dirty="0"/>
          </a:p>
        </p:txBody>
      </p:sp>
      <p:sp>
        <p:nvSpPr>
          <p:cNvPr id="23" name="TextBox 22">
            <a:extLst>
              <a:ext uri="{FF2B5EF4-FFF2-40B4-BE49-F238E27FC236}">
                <a16:creationId xmlns:a16="http://schemas.microsoft.com/office/drawing/2014/main" id="{36D53B4E-800C-4D7D-B39E-2AF90DD07240}"/>
              </a:ext>
            </a:extLst>
          </p:cNvPr>
          <p:cNvSpPr txBox="1"/>
          <p:nvPr/>
        </p:nvSpPr>
        <p:spPr>
          <a:xfrm>
            <a:off x="3909064" y="1300584"/>
            <a:ext cx="2672526" cy="923330"/>
          </a:xfrm>
          <a:prstGeom prst="rect">
            <a:avLst/>
          </a:prstGeom>
          <a:noFill/>
        </p:spPr>
        <p:txBody>
          <a:bodyPr wrap="none" rtlCol="0">
            <a:spAutoFit/>
          </a:bodyPr>
          <a:lstStyle/>
          <a:p>
            <a:pPr algn="ctr"/>
            <a:r>
              <a:rPr lang="en-GB" dirty="0"/>
              <a:t>Reduced clearances</a:t>
            </a:r>
          </a:p>
          <a:p>
            <a:pPr algn="ctr"/>
            <a:r>
              <a:rPr lang="en-GB" dirty="0"/>
              <a:t>6+2+3mm</a:t>
            </a:r>
          </a:p>
          <a:p>
            <a:pPr algn="ctr"/>
            <a:r>
              <a:rPr lang="en-GB" b="1" dirty="0"/>
              <a:t>and</a:t>
            </a:r>
            <a:r>
              <a:rPr lang="en-GB" dirty="0"/>
              <a:t> re-optimise gradient</a:t>
            </a:r>
          </a:p>
        </p:txBody>
      </p:sp>
      <p:pic>
        <p:nvPicPr>
          <p:cNvPr id="9" name="Picture 8">
            <a:extLst>
              <a:ext uri="{FF2B5EF4-FFF2-40B4-BE49-F238E27FC236}">
                <a16:creationId xmlns:a16="http://schemas.microsoft.com/office/drawing/2014/main" id="{D9F7255D-C42B-4437-A725-89465A796973}"/>
              </a:ext>
            </a:extLst>
          </p:cNvPr>
          <p:cNvPicPr>
            <a:picLocks noChangeAspect="1"/>
          </p:cNvPicPr>
          <p:nvPr/>
        </p:nvPicPr>
        <p:blipFill>
          <a:blip r:embed="rId2"/>
          <a:stretch>
            <a:fillRect/>
          </a:stretch>
        </p:blipFill>
        <p:spPr>
          <a:xfrm>
            <a:off x="1374482" y="3842321"/>
            <a:ext cx="1881188" cy="2481263"/>
          </a:xfrm>
          <a:prstGeom prst="rect">
            <a:avLst/>
          </a:prstGeom>
        </p:spPr>
      </p:pic>
      <p:pic>
        <p:nvPicPr>
          <p:cNvPr id="15" name="Picture 14">
            <a:extLst>
              <a:ext uri="{FF2B5EF4-FFF2-40B4-BE49-F238E27FC236}">
                <a16:creationId xmlns:a16="http://schemas.microsoft.com/office/drawing/2014/main" id="{4AC568F8-E7A2-48FD-AE99-E0F6C1C8B99A}"/>
              </a:ext>
            </a:extLst>
          </p:cNvPr>
          <p:cNvPicPr>
            <a:picLocks noChangeAspect="1"/>
          </p:cNvPicPr>
          <p:nvPr/>
        </p:nvPicPr>
        <p:blipFill>
          <a:blip r:embed="rId3"/>
          <a:stretch>
            <a:fillRect/>
          </a:stretch>
        </p:blipFill>
        <p:spPr>
          <a:xfrm>
            <a:off x="1434014" y="2132856"/>
            <a:ext cx="1762125" cy="1752600"/>
          </a:xfrm>
          <a:prstGeom prst="rect">
            <a:avLst/>
          </a:prstGeom>
        </p:spPr>
      </p:pic>
      <p:pic>
        <p:nvPicPr>
          <p:cNvPr id="7" name="Picture 6">
            <a:extLst>
              <a:ext uri="{FF2B5EF4-FFF2-40B4-BE49-F238E27FC236}">
                <a16:creationId xmlns:a16="http://schemas.microsoft.com/office/drawing/2014/main" id="{DED099D9-0DCF-4A0E-9CC4-40B2484F4D48}"/>
              </a:ext>
            </a:extLst>
          </p:cNvPr>
          <p:cNvPicPr>
            <a:picLocks noChangeAspect="1"/>
          </p:cNvPicPr>
          <p:nvPr/>
        </p:nvPicPr>
        <p:blipFill>
          <a:blip r:embed="rId4"/>
          <a:stretch>
            <a:fillRect/>
          </a:stretch>
        </p:blipFill>
        <p:spPr>
          <a:xfrm>
            <a:off x="4540477" y="4225702"/>
            <a:ext cx="1409700" cy="1714500"/>
          </a:xfrm>
          <a:prstGeom prst="rect">
            <a:avLst/>
          </a:prstGeom>
        </p:spPr>
      </p:pic>
      <p:pic>
        <p:nvPicPr>
          <p:cNvPr id="8" name="Picture 7">
            <a:extLst>
              <a:ext uri="{FF2B5EF4-FFF2-40B4-BE49-F238E27FC236}">
                <a16:creationId xmlns:a16="http://schemas.microsoft.com/office/drawing/2014/main" id="{79CA4D06-34BE-49A6-A366-A1ACDA7839F5}"/>
              </a:ext>
            </a:extLst>
          </p:cNvPr>
          <p:cNvPicPr>
            <a:picLocks noChangeAspect="1"/>
          </p:cNvPicPr>
          <p:nvPr/>
        </p:nvPicPr>
        <p:blipFill>
          <a:blip r:embed="rId5"/>
          <a:stretch>
            <a:fillRect/>
          </a:stretch>
        </p:blipFill>
        <p:spPr>
          <a:xfrm>
            <a:off x="4673827" y="2454325"/>
            <a:ext cx="1143000" cy="1109663"/>
          </a:xfrm>
          <a:prstGeom prst="rect">
            <a:avLst/>
          </a:prstGeom>
        </p:spPr>
      </p:pic>
    </p:spTree>
    <p:extLst>
      <p:ext uri="{BB962C8B-B14F-4D97-AF65-F5344CB8AC3E}">
        <p14:creationId xmlns:p14="http://schemas.microsoft.com/office/powerpoint/2010/main" val="4224072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90BC-5F51-4AF3-9B2F-F32A94B476C1}"/>
              </a:ext>
            </a:extLst>
          </p:cNvPr>
          <p:cNvSpPr>
            <a:spLocks noGrp="1"/>
          </p:cNvSpPr>
          <p:nvPr>
            <p:ph type="title"/>
          </p:nvPr>
        </p:nvSpPr>
        <p:spPr/>
        <p:txBody>
          <a:bodyPr/>
          <a:lstStyle/>
          <a:p>
            <a:r>
              <a:rPr lang="en-GB" dirty="0"/>
              <a:t>Clearance vs. Gradient Example</a:t>
            </a:r>
            <a:endParaRPr lang="en-US" dirty="0"/>
          </a:p>
        </p:txBody>
      </p:sp>
      <p:pic>
        <p:nvPicPr>
          <p:cNvPr id="8" name="Content Placeholder 7">
            <a:extLst>
              <a:ext uri="{FF2B5EF4-FFF2-40B4-BE49-F238E27FC236}">
                <a16:creationId xmlns:a16="http://schemas.microsoft.com/office/drawing/2014/main" id="{3F1121DF-240F-473F-AABB-4E1F79BBDBE2}"/>
              </a:ext>
            </a:extLst>
          </p:cNvPr>
          <p:cNvPicPr>
            <a:picLocks noGrp="1" noChangeAspect="1"/>
          </p:cNvPicPr>
          <p:nvPr>
            <p:ph idx="1"/>
          </p:nvPr>
        </p:nvPicPr>
        <p:blipFill>
          <a:blip r:embed="rId2"/>
          <a:stretch>
            <a:fillRect/>
          </a:stretch>
        </p:blipFill>
        <p:spPr>
          <a:xfrm>
            <a:off x="1106029" y="1600200"/>
            <a:ext cx="6931941" cy="4525963"/>
          </a:xfrm>
          <a:prstGeom prst="rect">
            <a:avLst/>
          </a:prstGeom>
        </p:spPr>
      </p:pic>
      <p:sp>
        <p:nvSpPr>
          <p:cNvPr id="4" name="Date Placeholder 3">
            <a:extLst>
              <a:ext uri="{FF2B5EF4-FFF2-40B4-BE49-F238E27FC236}">
                <a16:creationId xmlns:a16="http://schemas.microsoft.com/office/drawing/2014/main" id="{4C8CF609-2424-47F8-93DD-159596E784DF}"/>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B4592743-3437-4AED-843D-7F27D2CF102C}"/>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436FC944-54BD-47B6-8823-C4716E38CF8C}"/>
              </a:ext>
            </a:extLst>
          </p:cNvPr>
          <p:cNvSpPr>
            <a:spLocks noGrp="1"/>
          </p:cNvSpPr>
          <p:nvPr>
            <p:ph type="sldNum" sz="quarter" idx="12"/>
          </p:nvPr>
        </p:nvSpPr>
        <p:spPr/>
        <p:txBody>
          <a:bodyPr/>
          <a:lstStyle/>
          <a:p>
            <a:pPr>
              <a:defRPr/>
            </a:pPr>
            <a:fld id="{C919DEF3-38EA-44F2-924B-3AA3B76DF1B8}" type="slidenum">
              <a:rPr lang="en-GB" altLang="en-US" smtClean="0"/>
              <a:pPr>
                <a:defRPr/>
              </a:pPr>
              <a:t>12</a:t>
            </a:fld>
            <a:endParaRPr lang="en-GB" altLang="en-US"/>
          </a:p>
        </p:txBody>
      </p:sp>
    </p:spTree>
    <p:extLst>
      <p:ext uri="{BB962C8B-B14F-4D97-AF65-F5344CB8AC3E}">
        <p14:creationId xmlns:p14="http://schemas.microsoft.com/office/powerpoint/2010/main" val="50324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B515-A8E5-4E40-8C6F-CD00D6040DFA}"/>
              </a:ext>
            </a:extLst>
          </p:cNvPr>
          <p:cNvSpPr>
            <a:spLocks noGrp="1"/>
          </p:cNvSpPr>
          <p:nvPr>
            <p:ph type="title"/>
          </p:nvPr>
        </p:nvSpPr>
        <p:spPr/>
        <p:txBody>
          <a:bodyPr/>
          <a:lstStyle/>
          <a:p>
            <a:r>
              <a:rPr lang="en-GB" dirty="0"/>
              <a:t>Using </a:t>
            </a:r>
            <a:r>
              <a:rPr lang="en-GB" dirty="0" err="1"/>
              <a:t>R</a:t>
            </a:r>
            <a:r>
              <a:rPr lang="en-GB" baseline="-25000" dirty="0" err="1"/>
              <a:t>aperture</a:t>
            </a:r>
            <a:r>
              <a:rPr lang="en-GB" dirty="0"/>
              <a:t>=15mm (</a:t>
            </a:r>
            <a:r>
              <a:rPr lang="en-GB" dirty="0" err="1"/>
              <a:t>R</a:t>
            </a:r>
            <a:r>
              <a:rPr lang="en-GB" baseline="-25000" dirty="0" err="1"/>
              <a:t>field</a:t>
            </a:r>
            <a:r>
              <a:rPr lang="en-GB" dirty="0"/>
              <a:t>=10mm)</a:t>
            </a:r>
            <a:endParaRPr lang="en-US" dirty="0"/>
          </a:p>
        </p:txBody>
      </p:sp>
      <p:sp>
        <p:nvSpPr>
          <p:cNvPr id="3" name="Content Placeholder 2">
            <a:extLst>
              <a:ext uri="{FF2B5EF4-FFF2-40B4-BE49-F238E27FC236}">
                <a16:creationId xmlns:a16="http://schemas.microsoft.com/office/drawing/2014/main" id="{ADC77ADF-27C0-495A-8399-EE2B43966BE1}"/>
              </a:ext>
            </a:extLst>
          </p:cNvPr>
          <p:cNvSpPr>
            <a:spLocks noGrp="1"/>
          </p:cNvSpPr>
          <p:nvPr>
            <p:ph idx="1"/>
          </p:nvPr>
        </p:nvSpPr>
        <p:spPr>
          <a:xfrm>
            <a:off x="457200" y="1340768"/>
            <a:ext cx="8229600" cy="4785395"/>
          </a:xfrm>
        </p:spPr>
        <p:txBody>
          <a:bodyPr/>
          <a:lstStyle/>
          <a:p>
            <a:r>
              <a:rPr lang="en-GB" dirty="0"/>
              <a:t>50% gradient scaled magnet converges </a:t>
            </a:r>
            <a:r>
              <a:rPr lang="en-GB" u="sng" dirty="0"/>
              <a:t>with the full 5mm clearance</a:t>
            </a:r>
          </a:p>
          <a:p>
            <a:pPr lvl="1"/>
            <a:r>
              <a:rPr lang="en-GB" dirty="0"/>
              <a:t>But the magnets still come out giant!</a:t>
            </a:r>
            <a:endParaRPr lang="en-US" dirty="0"/>
          </a:p>
        </p:txBody>
      </p:sp>
      <p:sp>
        <p:nvSpPr>
          <p:cNvPr id="4" name="Date Placeholder 3">
            <a:extLst>
              <a:ext uri="{FF2B5EF4-FFF2-40B4-BE49-F238E27FC236}">
                <a16:creationId xmlns:a16="http://schemas.microsoft.com/office/drawing/2014/main" id="{07F27C3C-1AA6-4CED-9B7E-BD6B7739CD30}"/>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0D694967-7AF2-4E6B-A9CA-97D2B55EEACA}"/>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3943430B-B4B8-4EDC-B04F-53D22A17CEFD}"/>
              </a:ext>
            </a:extLst>
          </p:cNvPr>
          <p:cNvSpPr>
            <a:spLocks noGrp="1"/>
          </p:cNvSpPr>
          <p:nvPr>
            <p:ph type="sldNum" sz="quarter" idx="12"/>
          </p:nvPr>
        </p:nvSpPr>
        <p:spPr/>
        <p:txBody>
          <a:bodyPr/>
          <a:lstStyle/>
          <a:p>
            <a:pPr>
              <a:defRPr/>
            </a:pPr>
            <a:fld id="{C919DEF3-38EA-44F2-924B-3AA3B76DF1B8}" type="slidenum">
              <a:rPr lang="en-GB" altLang="en-US" smtClean="0"/>
              <a:pPr>
                <a:defRPr/>
              </a:pPr>
              <a:t>13</a:t>
            </a:fld>
            <a:endParaRPr lang="en-GB" altLang="en-US"/>
          </a:p>
        </p:txBody>
      </p:sp>
      <p:pic>
        <p:nvPicPr>
          <p:cNvPr id="8" name="Picture 7">
            <a:extLst>
              <a:ext uri="{FF2B5EF4-FFF2-40B4-BE49-F238E27FC236}">
                <a16:creationId xmlns:a16="http://schemas.microsoft.com/office/drawing/2014/main" id="{AFD5F553-1FE3-4AAB-949F-BDFB9835D406}"/>
              </a:ext>
            </a:extLst>
          </p:cNvPr>
          <p:cNvPicPr>
            <a:picLocks noChangeAspect="1"/>
          </p:cNvPicPr>
          <p:nvPr/>
        </p:nvPicPr>
        <p:blipFill>
          <a:blip r:embed="rId2"/>
          <a:stretch>
            <a:fillRect/>
          </a:stretch>
        </p:blipFill>
        <p:spPr>
          <a:xfrm>
            <a:off x="1187624" y="3298825"/>
            <a:ext cx="2157413" cy="3057525"/>
          </a:xfrm>
          <a:prstGeom prst="rect">
            <a:avLst/>
          </a:prstGeom>
        </p:spPr>
      </p:pic>
      <p:pic>
        <p:nvPicPr>
          <p:cNvPr id="10" name="Picture 9">
            <a:extLst>
              <a:ext uri="{FF2B5EF4-FFF2-40B4-BE49-F238E27FC236}">
                <a16:creationId xmlns:a16="http://schemas.microsoft.com/office/drawing/2014/main" id="{81A063FB-536A-4E2F-BFB4-EC6E866F44FB}"/>
              </a:ext>
            </a:extLst>
          </p:cNvPr>
          <p:cNvPicPr>
            <a:picLocks noChangeAspect="1"/>
          </p:cNvPicPr>
          <p:nvPr/>
        </p:nvPicPr>
        <p:blipFill>
          <a:blip r:embed="rId3"/>
          <a:stretch>
            <a:fillRect/>
          </a:stretch>
        </p:blipFill>
        <p:spPr>
          <a:xfrm>
            <a:off x="5731718" y="3315431"/>
            <a:ext cx="2152650" cy="3052763"/>
          </a:xfrm>
          <a:prstGeom prst="rect">
            <a:avLst/>
          </a:prstGeom>
        </p:spPr>
      </p:pic>
      <p:sp>
        <p:nvSpPr>
          <p:cNvPr id="11" name="TextBox 10">
            <a:extLst>
              <a:ext uri="{FF2B5EF4-FFF2-40B4-BE49-F238E27FC236}">
                <a16:creationId xmlns:a16="http://schemas.microsoft.com/office/drawing/2014/main" id="{63606F7D-9BFC-47B6-BF45-726DC093398A}"/>
              </a:ext>
            </a:extLst>
          </p:cNvPr>
          <p:cNvSpPr txBox="1"/>
          <p:nvPr/>
        </p:nvSpPr>
        <p:spPr>
          <a:xfrm>
            <a:off x="2130319" y="2914073"/>
            <a:ext cx="479618" cy="369332"/>
          </a:xfrm>
          <a:prstGeom prst="rect">
            <a:avLst/>
          </a:prstGeom>
          <a:noFill/>
        </p:spPr>
        <p:txBody>
          <a:bodyPr wrap="none" rtlCol="0">
            <a:spAutoFit/>
          </a:bodyPr>
          <a:lstStyle/>
          <a:p>
            <a:r>
              <a:rPr lang="en-GB" dirty="0"/>
              <a:t>BF</a:t>
            </a:r>
            <a:endParaRPr lang="en-US" dirty="0"/>
          </a:p>
        </p:txBody>
      </p:sp>
      <p:sp>
        <p:nvSpPr>
          <p:cNvPr id="12" name="TextBox 11">
            <a:extLst>
              <a:ext uri="{FF2B5EF4-FFF2-40B4-BE49-F238E27FC236}">
                <a16:creationId xmlns:a16="http://schemas.microsoft.com/office/drawing/2014/main" id="{52CAA1A6-03F9-4D43-B42C-735989B7B383}"/>
              </a:ext>
            </a:extLst>
          </p:cNvPr>
          <p:cNvSpPr txBox="1"/>
          <p:nvPr/>
        </p:nvSpPr>
        <p:spPr>
          <a:xfrm>
            <a:off x="6526200" y="2914073"/>
            <a:ext cx="505267" cy="369332"/>
          </a:xfrm>
          <a:prstGeom prst="rect">
            <a:avLst/>
          </a:prstGeom>
          <a:noFill/>
        </p:spPr>
        <p:txBody>
          <a:bodyPr wrap="none" rtlCol="0">
            <a:spAutoFit/>
          </a:bodyPr>
          <a:lstStyle/>
          <a:p>
            <a:r>
              <a:rPr lang="en-GB" dirty="0"/>
              <a:t>BD</a:t>
            </a:r>
            <a:endParaRPr lang="en-US" dirty="0"/>
          </a:p>
        </p:txBody>
      </p:sp>
      <p:sp>
        <p:nvSpPr>
          <p:cNvPr id="13" name="TextBox 12">
            <a:extLst>
              <a:ext uri="{FF2B5EF4-FFF2-40B4-BE49-F238E27FC236}">
                <a16:creationId xmlns:a16="http://schemas.microsoft.com/office/drawing/2014/main" id="{34B49A27-DEC1-497E-A300-6C70A8A49146}"/>
              </a:ext>
            </a:extLst>
          </p:cNvPr>
          <p:cNvSpPr txBox="1"/>
          <p:nvPr/>
        </p:nvSpPr>
        <p:spPr>
          <a:xfrm>
            <a:off x="2661879" y="2880013"/>
            <a:ext cx="1608133" cy="369332"/>
          </a:xfrm>
          <a:prstGeom prst="rect">
            <a:avLst/>
          </a:prstGeom>
          <a:noFill/>
        </p:spPr>
        <p:txBody>
          <a:bodyPr wrap="none" rtlCol="0">
            <a:spAutoFit/>
          </a:bodyPr>
          <a:lstStyle/>
          <a:p>
            <a:r>
              <a:rPr lang="en-GB" dirty="0"/>
              <a:t>4.8 units error</a:t>
            </a:r>
            <a:endParaRPr lang="en-US" dirty="0"/>
          </a:p>
        </p:txBody>
      </p:sp>
      <p:sp>
        <p:nvSpPr>
          <p:cNvPr id="14" name="TextBox 13">
            <a:extLst>
              <a:ext uri="{FF2B5EF4-FFF2-40B4-BE49-F238E27FC236}">
                <a16:creationId xmlns:a16="http://schemas.microsoft.com/office/drawing/2014/main" id="{1379A7C8-2CF8-4646-A8DA-213D0A44AE07}"/>
              </a:ext>
            </a:extLst>
          </p:cNvPr>
          <p:cNvSpPr txBox="1"/>
          <p:nvPr/>
        </p:nvSpPr>
        <p:spPr>
          <a:xfrm>
            <a:off x="7068323" y="2872128"/>
            <a:ext cx="1608133" cy="369332"/>
          </a:xfrm>
          <a:prstGeom prst="rect">
            <a:avLst/>
          </a:prstGeom>
          <a:noFill/>
        </p:spPr>
        <p:txBody>
          <a:bodyPr wrap="none" rtlCol="0">
            <a:spAutoFit/>
          </a:bodyPr>
          <a:lstStyle/>
          <a:p>
            <a:r>
              <a:rPr lang="en-GB" dirty="0"/>
              <a:t>1.6 units error</a:t>
            </a:r>
            <a:endParaRPr lang="en-US" dirty="0"/>
          </a:p>
        </p:txBody>
      </p:sp>
      <p:cxnSp>
        <p:nvCxnSpPr>
          <p:cNvPr id="15" name="Straight Arrow Connector 14">
            <a:extLst>
              <a:ext uri="{FF2B5EF4-FFF2-40B4-BE49-F238E27FC236}">
                <a16:creationId xmlns:a16="http://schemas.microsoft.com/office/drawing/2014/main" id="{C4C0910A-33C2-494D-A1FB-0917195B4BAD}"/>
              </a:ext>
            </a:extLst>
          </p:cNvPr>
          <p:cNvCxnSpPr>
            <a:cxnSpLocks/>
          </p:cNvCxnSpPr>
          <p:nvPr/>
        </p:nvCxnSpPr>
        <p:spPr>
          <a:xfrm>
            <a:off x="4211960" y="3315431"/>
            <a:ext cx="0" cy="3052763"/>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EF7B651-411F-4359-9FB9-56CAE34F19F0}"/>
              </a:ext>
            </a:extLst>
          </p:cNvPr>
          <p:cNvSpPr txBox="1"/>
          <p:nvPr/>
        </p:nvSpPr>
        <p:spPr>
          <a:xfrm>
            <a:off x="4211960" y="4642921"/>
            <a:ext cx="883575" cy="369332"/>
          </a:xfrm>
          <a:prstGeom prst="rect">
            <a:avLst/>
          </a:prstGeom>
          <a:noFill/>
        </p:spPr>
        <p:txBody>
          <a:bodyPr wrap="none" rtlCol="0">
            <a:spAutoFit/>
          </a:bodyPr>
          <a:lstStyle/>
          <a:p>
            <a:r>
              <a:rPr lang="en-GB" dirty="0"/>
              <a:t>&gt;30cm</a:t>
            </a:r>
            <a:endParaRPr lang="en-US" dirty="0"/>
          </a:p>
        </p:txBody>
      </p:sp>
    </p:spTree>
    <p:extLst>
      <p:ext uri="{BB962C8B-B14F-4D97-AF65-F5344CB8AC3E}">
        <p14:creationId xmlns:p14="http://schemas.microsoft.com/office/powerpoint/2010/main" val="345782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10A4-EA46-4FA8-9AD9-4F82BBB3EC7E}"/>
              </a:ext>
            </a:extLst>
          </p:cNvPr>
          <p:cNvSpPr>
            <a:spLocks noGrp="1"/>
          </p:cNvSpPr>
          <p:nvPr>
            <p:ph type="title"/>
          </p:nvPr>
        </p:nvSpPr>
        <p:spPr/>
        <p:txBody>
          <a:bodyPr/>
          <a:lstStyle/>
          <a:p>
            <a:r>
              <a:rPr lang="en-GB" dirty="0"/>
              <a:t>Need Some Ideas (idea #1)</a:t>
            </a:r>
            <a:endParaRPr lang="en-US" dirty="0"/>
          </a:p>
        </p:txBody>
      </p:sp>
      <p:sp>
        <p:nvSpPr>
          <p:cNvPr id="3" name="Content Placeholder 2">
            <a:extLst>
              <a:ext uri="{FF2B5EF4-FFF2-40B4-BE49-F238E27FC236}">
                <a16:creationId xmlns:a16="http://schemas.microsoft.com/office/drawing/2014/main" id="{52C0726B-628F-4AD3-920C-A68E7130823D}"/>
              </a:ext>
            </a:extLst>
          </p:cNvPr>
          <p:cNvSpPr>
            <a:spLocks noGrp="1"/>
          </p:cNvSpPr>
          <p:nvPr>
            <p:ph idx="1"/>
          </p:nvPr>
        </p:nvSpPr>
        <p:spPr>
          <a:xfrm>
            <a:off x="3635896" y="1600200"/>
            <a:ext cx="5050904" cy="4525963"/>
          </a:xfrm>
        </p:spPr>
        <p:txBody>
          <a:bodyPr/>
          <a:lstStyle/>
          <a:p>
            <a:r>
              <a:rPr lang="en-GB" dirty="0"/>
              <a:t>Now that </a:t>
            </a:r>
            <a:r>
              <a:rPr lang="en-GB" dirty="0" err="1"/>
              <a:t>R</a:t>
            </a:r>
            <a:r>
              <a:rPr lang="en-GB" baseline="-25000" dirty="0" err="1"/>
              <a:t>aperture</a:t>
            </a:r>
            <a:r>
              <a:rPr lang="en-GB" dirty="0"/>
              <a:t>=15mm…</a:t>
            </a:r>
          </a:p>
          <a:p>
            <a:r>
              <a:rPr lang="en-GB" dirty="0"/>
              <a:t>There’s a lot of unused space above and below the beams</a:t>
            </a:r>
          </a:p>
          <a:p>
            <a:r>
              <a:rPr lang="en-GB" dirty="0"/>
              <a:t>Could use “oval aperture” idea from </a:t>
            </a:r>
            <a:r>
              <a:rPr lang="en-GB" dirty="0" err="1"/>
              <a:t>Dejan’s</a:t>
            </a:r>
            <a:r>
              <a:rPr lang="en-GB" dirty="0"/>
              <a:t> hadron therapy gantry</a:t>
            </a:r>
          </a:p>
          <a:p>
            <a:pPr lvl="1"/>
            <a:r>
              <a:rPr lang="en-GB" dirty="0"/>
              <a:t>While still having an open midplane</a:t>
            </a:r>
            <a:endParaRPr lang="en-US" dirty="0"/>
          </a:p>
        </p:txBody>
      </p:sp>
      <p:sp>
        <p:nvSpPr>
          <p:cNvPr id="4" name="Date Placeholder 3">
            <a:extLst>
              <a:ext uri="{FF2B5EF4-FFF2-40B4-BE49-F238E27FC236}">
                <a16:creationId xmlns:a16="http://schemas.microsoft.com/office/drawing/2014/main" id="{F69F84D2-8095-430D-BBC2-F72488F0859B}"/>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64D52833-0266-4F00-871C-C9C2ED47B47B}"/>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38744E25-83CD-4552-A0D3-12DF7AE72BB6}"/>
              </a:ext>
            </a:extLst>
          </p:cNvPr>
          <p:cNvSpPr>
            <a:spLocks noGrp="1"/>
          </p:cNvSpPr>
          <p:nvPr>
            <p:ph type="sldNum" sz="quarter" idx="12"/>
          </p:nvPr>
        </p:nvSpPr>
        <p:spPr/>
        <p:txBody>
          <a:bodyPr/>
          <a:lstStyle/>
          <a:p>
            <a:pPr>
              <a:defRPr/>
            </a:pPr>
            <a:fld id="{C919DEF3-38EA-44F2-924B-3AA3B76DF1B8}" type="slidenum">
              <a:rPr lang="en-GB" altLang="en-US" smtClean="0"/>
              <a:pPr>
                <a:defRPr/>
              </a:pPr>
              <a:t>14</a:t>
            </a:fld>
            <a:endParaRPr lang="en-GB" altLang="en-US"/>
          </a:p>
        </p:txBody>
      </p:sp>
      <p:pic>
        <p:nvPicPr>
          <p:cNvPr id="7" name="Picture 6">
            <a:extLst>
              <a:ext uri="{FF2B5EF4-FFF2-40B4-BE49-F238E27FC236}">
                <a16:creationId xmlns:a16="http://schemas.microsoft.com/office/drawing/2014/main" id="{8AE28FDA-E9B7-4D24-A864-40EB225AE688}"/>
              </a:ext>
            </a:extLst>
          </p:cNvPr>
          <p:cNvPicPr>
            <a:picLocks noChangeAspect="1"/>
          </p:cNvPicPr>
          <p:nvPr/>
        </p:nvPicPr>
        <p:blipFill>
          <a:blip r:embed="rId2"/>
          <a:stretch>
            <a:fillRect/>
          </a:stretch>
        </p:blipFill>
        <p:spPr>
          <a:xfrm>
            <a:off x="179512" y="1470621"/>
            <a:ext cx="3284986" cy="4655542"/>
          </a:xfrm>
          <a:prstGeom prst="rect">
            <a:avLst/>
          </a:prstGeom>
        </p:spPr>
      </p:pic>
      <p:cxnSp>
        <p:nvCxnSpPr>
          <p:cNvPr id="8" name="Straight Arrow Connector 7">
            <a:extLst>
              <a:ext uri="{FF2B5EF4-FFF2-40B4-BE49-F238E27FC236}">
                <a16:creationId xmlns:a16="http://schemas.microsoft.com/office/drawing/2014/main" id="{635EE6E0-79FD-497D-A7EB-8C697E9091BB}"/>
              </a:ext>
            </a:extLst>
          </p:cNvPr>
          <p:cNvCxnSpPr>
            <a:cxnSpLocks/>
          </p:cNvCxnSpPr>
          <p:nvPr/>
        </p:nvCxnSpPr>
        <p:spPr>
          <a:xfrm flipH="1">
            <a:off x="1907704" y="3429000"/>
            <a:ext cx="2016224" cy="432048"/>
          </a:xfrm>
          <a:prstGeom prst="straightConnector1">
            <a:avLst/>
          </a:prstGeom>
          <a:ln w="28575">
            <a:solidFill>
              <a:schemeClr val="accent6"/>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343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F1B0A-C418-4831-A3EB-51D8C0C80319}"/>
              </a:ext>
            </a:extLst>
          </p:cNvPr>
          <p:cNvSpPr>
            <a:spLocks noGrp="1"/>
          </p:cNvSpPr>
          <p:nvPr>
            <p:ph type="title"/>
          </p:nvPr>
        </p:nvSpPr>
        <p:spPr/>
        <p:txBody>
          <a:bodyPr/>
          <a:lstStyle/>
          <a:p>
            <a:r>
              <a:rPr lang="en-GB" sz="3600" dirty="0"/>
              <a:t>[IPAC’21]</a:t>
            </a:r>
            <a:r>
              <a:rPr lang="en-GB" dirty="0"/>
              <a:t> Halbach Magnet Variations</a:t>
            </a:r>
            <a:endParaRPr lang="en-US" dirty="0"/>
          </a:p>
        </p:txBody>
      </p:sp>
      <p:sp>
        <p:nvSpPr>
          <p:cNvPr id="3" name="Content Placeholder 2">
            <a:extLst>
              <a:ext uri="{FF2B5EF4-FFF2-40B4-BE49-F238E27FC236}">
                <a16:creationId xmlns:a16="http://schemas.microsoft.com/office/drawing/2014/main" id="{FB7EDD3F-2F79-4F59-8225-D4D93115A60B}"/>
              </a:ext>
            </a:extLst>
          </p:cNvPr>
          <p:cNvSpPr>
            <a:spLocks noGrp="1"/>
          </p:cNvSpPr>
          <p:nvPr>
            <p:ph idx="1"/>
          </p:nvPr>
        </p:nvSpPr>
        <p:spPr/>
        <p:txBody>
          <a:bodyPr/>
          <a:lstStyle/>
          <a:p>
            <a:r>
              <a:rPr lang="en-GB" dirty="0"/>
              <a:t>Demonstrated (in accelerator)</a:t>
            </a:r>
          </a:p>
          <a:p>
            <a:pPr lvl="1"/>
            <a:r>
              <a:rPr lang="en-GB" dirty="0"/>
              <a:t>Field tuning with iron rods</a:t>
            </a:r>
          </a:p>
          <a:p>
            <a:pPr lvl="1"/>
            <a:r>
              <a:rPr lang="en-GB" dirty="0"/>
              <a:t>Combined-function magnets</a:t>
            </a:r>
          </a:p>
          <a:p>
            <a:r>
              <a:rPr lang="en-GB" dirty="0"/>
              <a:t>In development</a:t>
            </a:r>
          </a:p>
          <a:p>
            <a:pPr lvl="1"/>
            <a:r>
              <a:rPr lang="en-GB" dirty="0"/>
              <a:t>Open midplane magnets</a:t>
            </a:r>
          </a:p>
          <a:p>
            <a:r>
              <a:rPr lang="en-GB" dirty="0"/>
              <a:t>Future research</a:t>
            </a:r>
          </a:p>
          <a:p>
            <a:pPr lvl="1"/>
            <a:r>
              <a:rPr lang="en-GB" dirty="0"/>
              <a:t>Oval apertures</a:t>
            </a:r>
          </a:p>
          <a:p>
            <a:pPr lvl="1"/>
            <a:r>
              <a:rPr lang="en-US" dirty="0"/>
              <a:t>Multiple apertures</a:t>
            </a:r>
          </a:p>
        </p:txBody>
      </p:sp>
      <p:sp>
        <p:nvSpPr>
          <p:cNvPr id="4" name="Date Placeholder 3">
            <a:extLst>
              <a:ext uri="{FF2B5EF4-FFF2-40B4-BE49-F238E27FC236}">
                <a16:creationId xmlns:a16="http://schemas.microsoft.com/office/drawing/2014/main" id="{1A6E8487-8A17-4F62-AE4F-6883794E3606}"/>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E4CB613D-ADF7-49CC-BF59-270D92ED9758}"/>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BC83ECD1-4AEB-4BBE-A1CE-FDD5DDE15D91}"/>
              </a:ext>
            </a:extLst>
          </p:cNvPr>
          <p:cNvSpPr>
            <a:spLocks noGrp="1"/>
          </p:cNvSpPr>
          <p:nvPr>
            <p:ph type="sldNum" sz="quarter" idx="12"/>
          </p:nvPr>
        </p:nvSpPr>
        <p:spPr/>
        <p:txBody>
          <a:bodyPr/>
          <a:lstStyle/>
          <a:p>
            <a:pPr>
              <a:defRPr/>
            </a:pPr>
            <a:fld id="{C919DEF3-38EA-44F2-924B-3AA3B76DF1B8}" type="slidenum">
              <a:rPr lang="en-GB" altLang="en-US" smtClean="0"/>
              <a:pPr>
                <a:defRPr/>
              </a:pPr>
              <a:t>15</a:t>
            </a:fld>
            <a:endParaRPr lang="en-GB" altLang="en-US"/>
          </a:p>
        </p:txBody>
      </p:sp>
      <p:pic>
        <p:nvPicPr>
          <p:cNvPr id="7" name="Picture 6">
            <a:extLst>
              <a:ext uri="{FF2B5EF4-FFF2-40B4-BE49-F238E27FC236}">
                <a16:creationId xmlns:a16="http://schemas.microsoft.com/office/drawing/2014/main" id="{C2E132C8-3EC1-4CB7-A59D-25A6D73E2DD5}"/>
              </a:ext>
            </a:extLst>
          </p:cNvPr>
          <p:cNvPicPr>
            <a:picLocks noChangeAspect="1"/>
          </p:cNvPicPr>
          <p:nvPr/>
        </p:nvPicPr>
        <p:blipFill>
          <a:blip r:embed="rId2"/>
          <a:stretch>
            <a:fillRect/>
          </a:stretch>
        </p:blipFill>
        <p:spPr>
          <a:xfrm>
            <a:off x="5148064" y="3212976"/>
            <a:ext cx="1584176" cy="1584176"/>
          </a:xfrm>
          <a:prstGeom prst="rect">
            <a:avLst/>
          </a:prstGeom>
        </p:spPr>
      </p:pic>
      <p:pic>
        <p:nvPicPr>
          <p:cNvPr id="8" name="Picture 7">
            <a:extLst>
              <a:ext uri="{FF2B5EF4-FFF2-40B4-BE49-F238E27FC236}">
                <a16:creationId xmlns:a16="http://schemas.microsoft.com/office/drawing/2014/main" id="{8EF581CD-AC8B-456D-AEA9-5E2CBAA5C22B}"/>
              </a:ext>
            </a:extLst>
          </p:cNvPr>
          <p:cNvPicPr>
            <a:picLocks noChangeAspect="1"/>
          </p:cNvPicPr>
          <p:nvPr/>
        </p:nvPicPr>
        <p:blipFill rotWithShape="1">
          <a:blip r:embed="rId3"/>
          <a:srcRect t="8845" b="8850"/>
          <a:stretch/>
        </p:blipFill>
        <p:spPr>
          <a:xfrm>
            <a:off x="4283968" y="4815082"/>
            <a:ext cx="1918664" cy="1578963"/>
          </a:xfrm>
          <a:prstGeom prst="rect">
            <a:avLst/>
          </a:prstGeom>
        </p:spPr>
      </p:pic>
      <p:pic>
        <p:nvPicPr>
          <p:cNvPr id="9" name="Picture 8">
            <a:extLst>
              <a:ext uri="{FF2B5EF4-FFF2-40B4-BE49-F238E27FC236}">
                <a16:creationId xmlns:a16="http://schemas.microsoft.com/office/drawing/2014/main" id="{04C34F49-8ABA-4E1C-8BB1-B6CA05C8F281}"/>
              </a:ext>
            </a:extLst>
          </p:cNvPr>
          <p:cNvPicPr/>
          <p:nvPr/>
        </p:nvPicPr>
        <p:blipFill rotWithShape="1">
          <a:blip r:embed="rId4" cstate="print">
            <a:extLst>
              <a:ext uri="{28A0092B-C50C-407E-A947-70E740481C1C}">
                <a14:useLocalDpi xmlns:a14="http://schemas.microsoft.com/office/drawing/2010/main" val="0"/>
              </a:ext>
            </a:extLst>
          </a:blip>
          <a:srcRect l="4115" t="17522" r="5761" b="31736"/>
          <a:stretch/>
        </p:blipFill>
        <p:spPr bwMode="auto">
          <a:xfrm>
            <a:off x="7059713" y="2748361"/>
            <a:ext cx="1838497" cy="1838497"/>
          </a:xfrm>
          <a:prstGeom prst="rect">
            <a:avLst/>
          </a:prstGeom>
          <a:noFill/>
        </p:spPr>
      </p:pic>
      <p:pic>
        <p:nvPicPr>
          <p:cNvPr id="10" name="Picture 2" descr="WP_20160721_003">
            <a:extLst>
              <a:ext uri="{FF2B5EF4-FFF2-40B4-BE49-F238E27FC236}">
                <a16:creationId xmlns:a16="http://schemas.microsoft.com/office/drawing/2014/main" id="{42AEE831-0461-464C-89F5-C78760E468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7879" y="1303241"/>
            <a:ext cx="2436569" cy="137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hart, sunburst chart&#10;&#10;Description automatically generated">
            <a:extLst>
              <a:ext uri="{FF2B5EF4-FFF2-40B4-BE49-F238E27FC236}">
                <a16:creationId xmlns:a16="http://schemas.microsoft.com/office/drawing/2014/main" id="{63BAAC7D-D6A7-4168-A521-E04EF0E1BC59}"/>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8253" b="7373"/>
          <a:stretch/>
        </p:blipFill>
        <p:spPr>
          <a:xfrm>
            <a:off x="6223788" y="4817045"/>
            <a:ext cx="2280710" cy="1924323"/>
          </a:xfrm>
          <a:prstGeom prst="rect">
            <a:avLst/>
          </a:prstGeom>
        </p:spPr>
      </p:pic>
      <p:pic>
        <p:nvPicPr>
          <p:cNvPr id="13" name="Graphic 12" descr="Checkbox Checked with solid fill">
            <a:extLst>
              <a:ext uri="{FF2B5EF4-FFF2-40B4-BE49-F238E27FC236}">
                <a16:creationId xmlns:a16="http://schemas.microsoft.com/office/drawing/2014/main" id="{FC320EC2-AF2E-4C6A-95A6-CFE5665A4E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0864" y="3588573"/>
            <a:ext cx="914400" cy="914400"/>
          </a:xfrm>
          <a:prstGeom prst="rect">
            <a:avLst/>
          </a:prstGeom>
        </p:spPr>
      </p:pic>
      <p:pic>
        <p:nvPicPr>
          <p:cNvPr id="14" name="Graphic 13" descr="Checkbox Checked with solid fill">
            <a:extLst>
              <a:ext uri="{FF2B5EF4-FFF2-40B4-BE49-F238E27FC236}">
                <a16:creationId xmlns:a16="http://schemas.microsoft.com/office/drawing/2014/main" id="{06456DC4-ADFF-46E6-B81F-E66DEE0C98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48412" y="4690163"/>
            <a:ext cx="914400" cy="914400"/>
          </a:xfrm>
          <a:prstGeom prst="rect">
            <a:avLst/>
          </a:prstGeom>
        </p:spPr>
      </p:pic>
      <p:pic>
        <p:nvPicPr>
          <p:cNvPr id="15" name="Graphic 14" descr="Checkbox Checked with solid fill">
            <a:extLst>
              <a:ext uri="{FF2B5EF4-FFF2-40B4-BE49-F238E27FC236}">
                <a16:creationId xmlns:a16="http://schemas.microsoft.com/office/drawing/2014/main" id="{966B8C4C-E614-4C57-98F2-EDE7F256E7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8232" y="2525589"/>
            <a:ext cx="914400" cy="914400"/>
          </a:xfrm>
          <a:prstGeom prst="rect">
            <a:avLst/>
          </a:prstGeom>
        </p:spPr>
      </p:pic>
      <p:pic>
        <p:nvPicPr>
          <p:cNvPr id="16" name="Graphic 15" descr="Checkbox Checked with solid fill">
            <a:extLst>
              <a:ext uri="{FF2B5EF4-FFF2-40B4-BE49-F238E27FC236}">
                <a16:creationId xmlns:a16="http://schemas.microsoft.com/office/drawing/2014/main" id="{FB84EA2F-35F8-4025-8198-5406715AD3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50739" y="1956314"/>
            <a:ext cx="914400" cy="914400"/>
          </a:xfrm>
          <a:prstGeom prst="rect">
            <a:avLst/>
          </a:prstGeom>
        </p:spPr>
      </p:pic>
      <p:pic>
        <p:nvPicPr>
          <p:cNvPr id="18" name="Graphic 17" descr="Checkbox Crossed with solid fill">
            <a:extLst>
              <a:ext uri="{FF2B5EF4-FFF2-40B4-BE49-F238E27FC236}">
                <a16:creationId xmlns:a16="http://schemas.microsoft.com/office/drawing/2014/main" id="{013DE5C8-715F-4B2D-B6A3-0F1C6FB286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91038" y="5234390"/>
            <a:ext cx="914400" cy="914400"/>
          </a:xfrm>
          <a:prstGeom prst="rect">
            <a:avLst/>
          </a:prstGeom>
        </p:spPr>
      </p:pic>
    </p:spTree>
    <p:extLst>
      <p:ext uri="{BB962C8B-B14F-4D97-AF65-F5344CB8AC3E}">
        <p14:creationId xmlns:p14="http://schemas.microsoft.com/office/powerpoint/2010/main" val="214992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FAD6-BC11-4C44-BCBC-EB3778E61292}"/>
              </a:ext>
            </a:extLst>
          </p:cNvPr>
          <p:cNvSpPr>
            <a:spLocks noGrp="1"/>
          </p:cNvSpPr>
          <p:nvPr>
            <p:ph type="title"/>
          </p:nvPr>
        </p:nvSpPr>
        <p:spPr/>
        <p:txBody>
          <a:bodyPr/>
          <a:lstStyle/>
          <a:p>
            <a:r>
              <a:rPr lang="en-GB" dirty="0"/>
              <a:t>Unused Region in BD (idea #2)</a:t>
            </a:r>
            <a:endParaRPr lang="en-US" dirty="0"/>
          </a:p>
        </p:txBody>
      </p:sp>
      <p:pic>
        <p:nvPicPr>
          <p:cNvPr id="8" name="Content Placeholder 7" descr="Chart&#10;&#10;Description automatically generated">
            <a:extLst>
              <a:ext uri="{FF2B5EF4-FFF2-40B4-BE49-F238E27FC236}">
                <a16:creationId xmlns:a16="http://schemas.microsoft.com/office/drawing/2014/main" id="{D9A79E44-1C0F-4109-9952-6740E36B14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2068"/>
          <a:stretch/>
        </p:blipFill>
        <p:spPr>
          <a:xfrm>
            <a:off x="827584" y="2569226"/>
            <a:ext cx="7399011" cy="3668086"/>
          </a:xfrm>
        </p:spPr>
      </p:pic>
      <p:sp>
        <p:nvSpPr>
          <p:cNvPr id="4" name="Date Placeholder 3">
            <a:extLst>
              <a:ext uri="{FF2B5EF4-FFF2-40B4-BE49-F238E27FC236}">
                <a16:creationId xmlns:a16="http://schemas.microsoft.com/office/drawing/2014/main" id="{87E65273-FD8B-476D-BFEB-D18AF80961EA}"/>
              </a:ext>
            </a:extLst>
          </p:cNvPr>
          <p:cNvSpPr>
            <a:spLocks noGrp="1"/>
          </p:cNvSpPr>
          <p:nvPr>
            <p:ph type="dt" sz="half" idx="10"/>
          </p:nvPr>
        </p:nvSpPr>
        <p:spPr/>
        <p:txBody>
          <a:bodyPr/>
          <a:lstStyle/>
          <a:p>
            <a:pPr>
              <a:defRPr/>
            </a:pPr>
            <a:r>
              <a:rPr lang="en-US"/>
              <a:t>September 28, 2021</a:t>
            </a:r>
            <a:endParaRPr lang="en-GB" dirty="0"/>
          </a:p>
        </p:txBody>
      </p:sp>
      <p:sp>
        <p:nvSpPr>
          <p:cNvPr id="5" name="Footer Placeholder 4">
            <a:extLst>
              <a:ext uri="{FF2B5EF4-FFF2-40B4-BE49-F238E27FC236}">
                <a16:creationId xmlns:a16="http://schemas.microsoft.com/office/drawing/2014/main" id="{B916E8D7-7948-4B8D-A5F4-36B19E35E19E}"/>
              </a:ext>
            </a:extLst>
          </p:cNvPr>
          <p:cNvSpPr>
            <a:spLocks noGrp="1"/>
          </p:cNvSpPr>
          <p:nvPr>
            <p:ph type="ftr" sz="quarter" idx="11"/>
          </p:nvPr>
        </p:nvSpPr>
        <p:spPr/>
        <p:txBody>
          <a:bodyPr/>
          <a:lstStyle/>
          <a:p>
            <a:pPr>
              <a:defRPr/>
            </a:pPr>
            <a:r>
              <a:rPr lang="en-GB"/>
              <a:t>Stephen Brooks, FFA’21 Workshop</a:t>
            </a:r>
            <a:endParaRPr lang="en-GB" dirty="0"/>
          </a:p>
        </p:txBody>
      </p:sp>
      <p:sp>
        <p:nvSpPr>
          <p:cNvPr id="6" name="Slide Number Placeholder 5">
            <a:extLst>
              <a:ext uri="{FF2B5EF4-FFF2-40B4-BE49-F238E27FC236}">
                <a16:creationId xmlns:a16="http://schemas.microsoft.com/office/drawing/2014/main" id="{E36F3090-71AD-45DD-A535-C4A530BFAF75}"/>
              </a:ext>
            </a:extLst>
          </p:cNvPr>
          <p:cNvSpPr>
            <a:spLocks noGrp="1"/>
          </p:cNvSpPr>
          <p:nvPr>
            <p:ph type="sldNum" sz="quarter" idx="12"/>
          </p:nvPr>
        </p:nvSpPr>
        <p:spPr/>
        <p:txBody>
          <a:bodyPr/>
          <a:lstStyle/>
          <a:p>
            <a:pPr>
              <a:defRPr/>
            </a:pPr>
            <a:fld id="{C919DEF3-38EA-44F2-924B-3AA3B76DF1B8}" type="slidenum">
              <a:rPr lang="en-GB" altLang="en-US" smtClean="0"/>
              <a:pPr>
                <a:defRPr/>
              </a:pPr>
              <a:t>16</a:t>
            </a:fld>
            <a:endParaRPr lang="en-GB" altLang="en-US"/>
          </a:p>
        </p:txBody>
      </p:sp>
      <p:pic>
        <p:nvPicPr>
          <p:cNvPr id="9" name="Picture 8">
            <a:extLst>
              <a:ext uri="{FF2B5EF4-FFF2-40B4-BE49-F238E27FC236}">
                <a16:creationId xmlns:a16="http://schemas.microsoft.com/office/drawing/2014/main" id="{691D45CD-5237-48A4-9576-68F202B2B211}"/>
              </a:ext>
            </a:extLst>
          </p:cNvPr>
          <p:cNvPicPr>
            <a:picLocks noChangeAspect="1"/>
          </p:cNvPicPr>
          <p:nvPr/>
        </p:nvPicPr>
        <p:blipFill>
          <a:blip r:embed="rId3"/>
          <a:stretch>
            <a:fillRect/>
          </a:stretch>
        </p:blipFill>
        <p:spPr>
          <a:xfrm>
            <a:off x="6167437" y="1310705"/>
            <a:ext cx="2905126" cy="1433513"/>
          </a:xfrm>
          <a:prstGeom prst="rect">
            <a:avLst/>
          </a:prstGeom>
        </p:spPr>
      </p:pic>
      <p:sp>
        <p:nvSpPr>
          <p:cNvPr id="10" name="Rectangle 9">
            <a:extLst>
              <a:ext uri="{FF2B5EF4-FFF2-40B4-BE49-F238E27FC236}">
                <a16:creationId xmlns:a16="http://schemas.microsoft.com/office/drawing/2014/main" id="{2CC81590-697D-42E1-9695-982FAF0AD693}"/>
              </a:ext>
            </a:extLst>
          </p:cNvPr>
          <p:cNvSpPr/>
          <p:nvPr/>
        </p:nvSpPr>
        <p:spPr>
          <a:xfrm>
            <a:off x="3160500" y="2772539"/>
            <a:ext cx="2779652" cy="2960717"/>
          </a:xfrm>
          <a:prstGeom prst="rect">
            <a:avLst/>
          </a:prstGeom>
          <a:solidFill>
            <a:srgbClr val="7F7F7F">
              <a:alpha val="4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883F0D-A4B5-4792-A5DA-0CEBAFD5FBD0}"/>
              </a:ext>
            </a:extLst>
          </p:cNvPr>
          <p:cNvSpPr/>
          <p:nvPr/>
        </p:nvSpPr>
        <p:spPr>
          <a:xfrm>
            <a:off x="1774484" y="3022119"/>
            <a:ext cx="1158110" cy="2232248"/>
          </a:xfrm>
          <a:prstGeom prst="rect">
            <a:avLst/>
          </a:prstGeom>
          <a:solidFill>
            <a:srgbClr val="7F7F7F">
              <a:alpha val="4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EB1A83-28C9-4E65-BB6C-D19FFEB04759}"/>
              </a:ext>
            </a:extLst>
          </p:cNvPr>
          <p:cNvSpPr/>
          <p:nvPr/>
        </p:nvSpPr>
        <p:spPr>
          <a:xfrm>
            <a:off x="6167437" y="3001184"/>
            <a:ext cx="1158110" cy="2232248"/>
          </a:xfrm>
          <a:prstGeom prst="rect">
            <a:avLst/>
          </a:prstGeom>
          <a:solidFill>
            <a:srgbClr val="7F7F7F">
              <a:alpha val="4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2C0207E-B268-4CFC-9EDA-4930FB2E433C}"/>
              </a:ext>
            </a:extLst>
          </p:cNvPr>
          <p:cNvSpPr txBox="1"/>
          <p:nvPr/>
        </p:nvSpPr>
        <p:spPr>
          <a:xfrm>
            <a:off x="971601" y="1364575"/>
            <a:ext cx="4608512" cy="1200329"/>
          </a:xfrm>
          <a:prstGeom prst="rect">
            <a:avLst/>
          </a:prstGeom>
          <a:noFill/>
        </p:spPr>
        <p:txBody>
          <a:bodyPr wrap="square" rtlCol="0">
            <a:spAutoFit/>
          </a:bodyPr>
          <a:lstStyle/>
          <a:p>
            <a:r>
              <a:rPr lang="en-GB" dirty="0"/>
              <a:t>From the orbit diagram it appears that while </a:t>
            </a:r>
          </a:p>
          <a:p>
            <a:r>
              <a:rPr lang="en-GB" dirty="0"/>
              <a:t>the orbits in BF are -5mm &lt; x &lt; 4mm,</a:t>
            </a:r>
          </a:p>
          <a:p>
            <a:r>
              <a:rPr lang="en-GB" dirty="0"/>
              <a:t>the orbits in BD are -3.5mm &lt; x &lt; 3.25mm.</a:t>
            </a:r>
          </a:p>
          <a:p>
            <a:r>
              <a:rPr lang="en-GB" dirty="0"/>
              <a:t>Don’t build magnet where you don’t need it!</a:t>
            </a:r>
          </a:p>
        </p:txBody>
      </p:sp>
      <p:sp>
        <p:nvSpPr>
          <p:cNvPr id="14" name="TextBox 13">
            <a:extLst>
              <a:ext uri="{FF2B5EF4-FFF2-40B4-BE49-F238E27FC236}">
                <a16:creationId xmlns:a16="http://schemas.microsoft.com/office/drawing/2014/main" id="{AEBCDFA8-C631-40C6-B058-51A0F66A44C3}"/>
              </a:ext>
            </a:extLst>
          </p:cNvPr>
          <p:cNvSpPr txBox="1"/>
          <p:nvPr/>
        </p:nvSpPr>
        <p:spPr>
          <a:xfrm>
            <a:off x="4332191" y="3948171"/>
            <a:ext cx="479618" cy="369332"/>
          </a:xfrm>
          <a:prstGeom prst="rect">
            <a:avLst/>
          </a:prstGeom>
          <a:noFill/>
        </p:spPr>
        <p:txBody>
          <a:bodyPr wrap="none" rtlCol="0">
            <a:spAutoFit/>
          </a:bodyPr>
          <a:lstStyle/>
          <a:p>
            <a:r>
              <a:rPr lang="en-GB" dirty="0"/>
              <a:t>BF</a:t>
            </a:r>
            <a:endParaRPr lang="en-US" dirty="0"/>
          </a:p>
        </p:txBody>
      </p:sp>
      <p:sp>
        <p:nvSpPr>
          <p:cNvPr id="15" name="TextBox 14">
            <a:extLst>
              <a:ext uri="{FF2B5EF4-FFF2-40B4-BE49-F238E27FC236}">
                <a16:creationId xmlns:a16="http://schemas.microsoft.com/office/drawing/2014/main" id="{AE3F607C-F979-4A03-8816-AF7F2C6DEA5B}"/>
              </a:ext>
            </a:extLst>
          </p:cNvPr>
          <p:cNvSpPr txBox="1"/>
          <p:nvPr/>
        </p:nvSpPr>
        <p:spPr>
          <a:xfrm>
            <a:off x="6553200" y="3948171"/>
            <a:ext cx="505267" cy="369332"/>
          </a:xfrm>
          <a:prstGeom prst="rect">
            <a:avLst/>
          </a:prstGeom>
          <a:noFill/>
        </p:spPr>
        <p:txBody>
          <a:bodyPr wrap="none" rtlCol="0">
            <a:spAutoFit/>
          </a:bodyPr>
          <a:lstStyle/>
          <a:p>
            <a:r>
              <a:rPr lang="en-GB" dirty="0"/>
              <a:t>BD</a:t>
            </a:r>
            <a:endParaRPr lang="en-US" dirty="0"/>
          </a:p>
        </p:txBody>
      </p:sp>
      <p:sp>
        <p:nvSpPr>
          <p:cNvPr id="16" name="TextBox 15">
            <a:extLst>
              <a:ext uri="{FF2B5EF4-FFF2-40B4-BE49-F238E27FC236}">
                <a16:creationId xmlns:a16="http://schemas.microsoft.com/office/drawing/2014/main" id="{9BCD1713-9816-42BE-8309-455CB86E2629}"/>
              </a:ext>
            </a:extLst>
          </p:cNvPr>
          <p:cNvSpPr txBox="1"/>
          <p:nvPr/>
        </p:nvSpPr>
        <p:spPr>
          <a:xfrm>
            <a:off x="2085533" y="3948171"/>
            <a:ext cx="505267" cy="369332"/>
          </a:xfrm>
          <a:prstGeom prst="rect">
            <a:avLst/>
          </a:prstGeom>
          <a:noFill/>
        </p:spPr>
        <p:txBody>
          <a:bodyPr wrap="none" rtlCol="0">
            <a:spAutoFit/>
          </a:bodyPr>
          <a:lstStyle/>
          <a:p>
            <a:r>
              <a:rPr lang="en-GB" dirty="0"/>
              <a:t>BD</a:t>
            </a:r>
            <a:endParaRPr lang="en-US" dirty="0"/>
          </a:p>
        </p:txBody>
      </p:sp>
    </p:spTree>
    <p:extLst>
      <p:ext uri="{BB962C8B-B14F-4D97-AF65-F5344CB8AC3E}">
        <p14:creationId xmlns:p14="http://schemas.microsoft.com/office/powerpoint/2010/main" val="3244572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EE52-D2E3-4600-A65F-30686FAA8109}"/>
              </a:ext>
            </a:extLst>
          </p:cNvPr>
          <p:cNvSpPr>
            <a:spLocks noGrp="1"/>
          </p:cNvSpPr>
          <p:nvPr>
            <p:ph type="title"/>
          </p:nvPr>
        </p:nvSpPr>
        <p:spPr/>
        <p:txBody>
          <a:bodyPr/>
          <a:lstStyle/>
          <a:p>
            <a:r>
              <a:rPr lang="en-GB" dirty="0"/>
              <a:t>Trimming the BD Aperture Range</a:t>
            </a:r>
            <a:endParaRPr lang="en-US" dirty="0"/>
          </a:p>
        </p:txBody>
      </p:sp>
      <p:sp>
        <p:nvSpPr>
          <p:cNvPr id="3" name="Content Placeholder 2">
            <a:extLst>
              <a:ext uri="{FF2B5EF4-FFF2-40B4-BE49-F238E27FC236}">
                <a16:creationId xmlns:a16="http://schemas.microsoft.com/office/drawing/2014/main" id="{2DBBD17A-4311-46A0-B670-36611FF5454D}"/>
              </a:ext>
            </a:extLst>
          </p:cNvPr>
          <p:cNvSpPr>
            <a:spLocks noGrp="1"/>
          </p:cNvSpPr>
          <p:nvPr>
            <p:ph idx="1"/>
          </p:nvPr>
        </p:nvSpPr>
        <p:spPr>
          <a:xfrm>
            <a:off x="457200" y="1279301"/>
            <a:ext cx="8229600" cy="4525963"/>
          </a:xfrm>
        </p:spPr>
        <p:txBody>
          <a:bodyPr/>
          <a:lstStyle/>
          <a:p>
            <a:r>
              <a:rPr lang="en-GB" dirty="0"/>
              <a:t>50% gradient, 2x beam excursion</a:t>
            </a:r>
          </a:p>
          <a:p>
            <a:endParaRPr lang="en-GB" dirty="0"/>
          </a:p>
          <a:p>
            <a:endParaRPr lang="en-GB" dirty="0"/>
          </a:p>
          <a:p>
            <a:endParaRPr lang="en-GB" dirty="0"/>
          </a:p>
          <a:p>
            <a:r>
              <a:rPr lang="en-GB" dirty="0"/>
              <a:t>With reduced BD aperture range</a:t>
            </a:r>
          </a:p>
        </p:txBody>
      </p:sp>
      <p:sp>
        <p:nvSpPr>
          <p:cNvPr id="4" name="Date Placeholder 3">
            <a:extLst>
              <a:ext uri="{FF2B5EF4-FFF2-40B4-BE49-F238E27FC236}">
                <a16:creationId xmlns:a16="http://schemas.microsoft.com/office/drawing/2014/main" id="{1E75C95A-3D76-48CB-BB12-F802D7A4A41D}"/>
              </a:ext>
            </a:extLst>
          </p:cNvPr>
          <p:cNvSpPr>
            <a:spLocks noGrp="1"/>
          </p:cNvSpPr>
          <p:nvPr>
            <p:ph type="dt" sz="half" idx="10"/>
          </p:nvPr>
        </p:nvSpPr>
        <p:spPr/>
        <p:txBody>
          <a:bodyPr/>
          <a:lstStyle/>
          <a:p>
            <a:pPr>
              <a:defRPr/>
            </a:pPr>
            <a:r>
              <a:rPr lang="en-US"/>
              <a:t>September 28, 2021</a:t>
            </a:r>
            <a:endParaRPr lang="en-GB" dirty="0"/>
          </a:p>
        </p:txBody>
      </p:sp>
      <p:sp>
        <p:nvSpPr>
          <p:cNvPr id="5" name="Footer Placeholder 4">
            <a:extLst>
              <a:ext uri="{FF2B5EF4-FFF2-40B4-BE49-F238E27FC236}">
                <a16:creationId xmlns:a16="http://schemas.microsoft.com/office/drawing/2014/main" id="{761E4AD4-903F-4ADF-9844-4B0470BD743B}"/>
              </a:ext>
            </a:extLst>
          </p:cNvPr>
          <p:cNvSpPr>
            <a:spLocks noGrp="1"/>
          </p:cNvSpPr>
          <p:nvPr>
            <p:ph type="ftr" sz="quarter" idx="11"/>
          </p:nvPr>
        </p:nvSpPr>
        <p:spPr/>
        <p:txBody>
          <a:bodyPr/>
          <a:lstStyle/>
          <a:p>
            <a:pPr>
              <a:defRPr/>
            </a:pPr>
            <a:r>
              <a:rPr lang="en-GB"/>
              <a:t>Stephen Brooks, FFA’21 Workshop</a:t>
            </a:r>
            <a:endParaRPr lang="en-GB" dirty="0"/>
          </a:p>
        </p:txBody>
      </p:sp>
      <p:sp>
        <p:nvSpPr>
          <p:cNvPr id="6" name="Slide Number Placeholder 5">
            <a:extLst>
              <a:ext uri="{FF2B5EF4-FFF2-40B4-BE49-F238E27FC236}">
                <a16:creationId xmlns:a16="http://schemas.microsoft.com/office/drawing/2014/main" id="{61DDFE8E-75E2-405A-9D12-A30446610921}"/>
              </a:ext>
            </a:extLst>
          </p:cNvPr>
          <p:cNvSpPr>
            <a:spLocks noGrp="1"/>
          </p:cNvSpPr>
          <p:nvPr>
            <p:ph type="sldNum" sz="quarter" idx="12"/>
          </p:nvPr>
        </p:nvSpPr>
        <p:spPr/>
        <p:txBody>
          <a:bodyPr/>
          <a:lstStyle/>
          <a:p>
            <a:pPr>
              <a:defRPr/>
            </a:pPr>
            <a:fld id="{C919DEF3-38EA-44F2-924B-3AA3B76DF1B8}" type="slidenum">
              <a:rPr lang="en-GB" altLang="en-US" smtClean="0"/>
              <a:pPr>
                <a:defRPr/>
              </a:pPr>
              <a:t>17</a:t>
            </a:fld>
            <a:endParaRPr lang="en-GB" altLang="en-US"/>
          </a:p>
        </p:txBody>
      </p:sp>
      <p:graphicFrame>
        <p:nvGraphicFramePr>
          <p:cNvPr id="8" name="Table 11">
            <a:extLst>
              <a:ext uri="{FF2B5EF4-FFF2-40B4-BE49-F238E27FC236}">
                <a16:creationId xmlns:a16="http://schemas.microsoft.com/office/drawing/2014/main" id="{F64B9481-8739-4826-AF89-1C58753C9829}"/>
              </a:ext>
            </a:extLst>
          </p:cNvPr>
          <p:cNvGraphicFramePr>
            <a:graphicFrameLocks/>
          </p:cNvGraphicFramePr>
          <p:nvPr/>
        </p:nvGraphicFramePr>
        <p:xfrm>
          <a:off x="457199" y="1916832"/>
          <a:ext cx="8229599" cy="138176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3876829671"/>
                    </a:ext>
                  </a:extLst>
                </a:gridCol>
                <a:gridCol w="1175657">
                  <a:extLst>
                    <a:ext uri="{9D8B030D-6E8A-4147-A177-3AD203B41FA5}">
                      <a16:colId xmlns:a16="http://schemas.microsoft.com/office/drawing/2014/main" val="1951351446"/>
                    </a:ext>
                  </a:extLst>
                </a:gridCol>
                <a:gridCol w="1175657">
                  <a:extLst>
                    <a:ext uri="{9D8B030D-6E8A-4147-A177-3AD203B41FA5}">
                      <a16:colId xmlns:a16="http://schemas.microsoft.com/office/drawing/2014/main" val="2164315263"/>
                    </a:ext>
                  </a:extLst>
                </a:gridCol>
                <a:gridCol w="1175657">
                  <a:extLst>
                    <a:ext uri="{9D8B030D-6E8A-4147-A177-3AD203B41FA5}">
                      <a16:colId xmlns:a16="http://schemas.microsoft.com/office/drawing/2014/main" val="1632662537"/>
                    </a:ext>
                  </a:extLst>
                </a:gridCol>
                <a:gridCol w="1175657">
                  <a:extLst>
                    <a:ext uri="{9D8B030D-6E8A-4147-A177-3AD203B41FA5}">
                      <a16:colId xmlns:a16="http://schemas.microsoft.com/office/drawing/2014/main" val="3515728570"/>
                    </a:ext>
                  </a:extLst>
                </a:gridCol>
                <a:gridCol w="1175657">
                  <a:extLst>
                    <a:ext uri="{9D8B030D-6E8A-4147-A177-3AD203B41FA5}">
                      <a16:colId xmlns:a16="http://schemas.microsoft.com/office/drawing/2014/main" val="2832370089"/>
                    </a:ext>
                  </a:extLst>
                </a:gridCol>
                <a:gridCol w="1175657">
                  <a:extLst>
                    <a:ext uri="{9D8B030D-6E8A-4147-A177-3AD203B41FA5}">
                      <a16:colId xmlns:a16="http://schemas.microsoft.com/office/drawing/2014/main" val="716741227"/>
                    </a:ext>
                  </a:extLst>
                </a:gridCol>
              </a:tblGrid>
              <a:tr h="370840">
                <a:tc>
                  <a:txBody>
                    <a:bodyPr/>
                    <a:lstStyle/>
                    <a:p>
                      <a:r>
                        <a:rPr lang="en-GB" dirty="0"/>
                        <a:t>Magnet</a:t>
                      </a:r>
                      <a:endParaRPr lang="en-US" dirty="0"/>
                    </a:p>
                  </a:txBody>
                  <a:tcPr/>
                </a:tc>
                <a:tc>
                  <a:txBody>
                    <a:bodyPr/>
                    <a:lstStyle/>
                    <a:p>
                      <a:r>
                        <a:rPr lang="en-GB" dirty="0"/>
                        <a:t>Dipole at x=0 (T)</a:t>
                      </a:r>
                      <a:endParaRPr lang="en-US" dirty="0"/>
                    </a:p>
                  </a:txBody>
                  <a:tcPr/>
                </a:tc>
                <a:tc>
                  <a:txBody>
                    <a:bodyPr/>
                    <a:lstStyle/>
                    <a:p>
                      <a:r>
                        <a:rPr lang="en-GB" dirty="0"/>
                        <a:t>Gradient (T/m)</a:t>
                      </a:r>
                      <a:endParaRPr lang="en-US" dirty="0"/>
                    </a:p>
                  </a:txBody>
                  <a:tcPr/>
                </a:tc>
                <a:tc>
                  <a:txBody>
                    <a:bodyPr/>
                    <a:lstStyle/>
                    <a:p>
                      <a:r>
                        <a:rPr lang="en-GB" dirty="0" err="1"/>
                        <a:t>Xmin</a:t>
                      </a:r>
                      <a:r>
                        <a:rPr lang="en-GB" dirty="0"/>
                        <a:t> (mm)</a:t>
                      </a:r>
                      <a:endParaRPr lang="en-US" dirty="0"/>
                    </a:p>
                  </a:txBody>
                  <a:tcPr/>
                </a:tc>
                <a:tc>
                  <a:txBody>
                    <a:bodyPr/>
                    <a:lstStyle/>
                    <a:p>
                      <a:r>
                        <a:rPr lang="en-GB" dirty="0" err="1"/>
                        <a:t>Xmax</a:t>
                      </a:r>
                      <a:r>
                        <a:rPr lang="en-GB" dirty="0"/>
                        <a:t> (mm)</a:t>
                      </a:r>
                      <a:endParaRPr lang="en-US" dirty="0"/>
                    </a:p>
                  </a:txBody>
                  <a:tcPr/>
                </a:tc>
                <a:tc>
                  <a:txBody>
                    <a:bodyPr/>
                    <a:lstStyle/>
                    <a:p>
                      <a:r>
                        <a:rPr lang="en-GB" dirty="0"/>
                        <a:t>B(</a:t>
                      </a:r>
                      <a:r>
                        <a:rPr lang="en-GB" dirty="0" err="1"/>
                        <a:t>Xmin</a:t>
                      </a:r>
                      <a:r>
                        <a:rPr lang="en-GB" dirty="0"/>
                        <a:t>) (T)</a:t>
                      </a:r>
                      <a:endParaRPr lang="en-US" dirty="0"/>
                    </a:p>
                  </a:txBody>
                  <a:tcPr/>
                </a:tc>
                <a:tc>
                  <a:txBody>
                    <a:bodyPr/>
                    <a:lstStyle/>
                    <a:p>
                      <a:r>
                        <a:rPr lang="en-GB" dirty="0"/>
                        <a:t>B(</a:t>
                      </a:r>
                      <a:r>
                        <a:rPr lang="en-GB" dirty="0" err="1"/>
                        <a:t>Xmax</a:t>
                      </a:r>
                      <a:r>
                        <a:rPr lang="en-GB" dirty="0"/>
                        <a:t>) (T)</a:t>
                      </a:r>
                      <a:endParaRPr lang="en-US" dirty="0"/>
                    </a:p>
                  </a:txBody>
                  <a:tcPr/>
                </a:tc>
                <a:extLst>
                  <a:ext uri="{0D108BD9-81ED-4DB2-BD59-A6C34878D82A}">
                    <a16:rowId xmlns:a16="http://schemas.microsoft.com/office/drawing/2014/main" val="232211044"/>
                  </a:ext>
                </a:extLst>
              </a:tr>
              <a:tr h="370840">
                <a:tc>
                  <a:txBody>
                    <a:bodyPr/>
                    <a:lstStyle/>
                    <a:p>
                      <a:r>
                        <a:rPr lang="en-GB" dirty="0"/>
                        <a:t>BF</a:t>
                      </a:r>
                      <a:endParaRPr lang="en-US" dirty="0"/>
                    </a:p>
                  </a:txBody>
                  <a:tcPr/>
                </a:tc>
                <a:tc>
                  <a:txBody>
                    <a:bodyPr/>
                    <a:lstStyle/>
                    <a:p>
                      <a:r>
                        <a:rPr lang="en-GB" dirty="0"/>
                        <a:t>0.681</a:t>
                      </a:r>
                      <a:endParaRPr lang="en-US" dirty="0"/>
                    </a:p>
                  </a:txBody>
                  <a:tcPr/>
                </a:tc>
                <a:tc>
                  <a:txBody>
                    <a:bodyPr/>
                    <a:lstStyle/>
                    <a:p>
                      <a:r>
                        <a:rPr lang="en-GB" dirty="0"/>
                        <a:t>125.46</a:t>
                      </a:r>
                      <a:endParaRPr lang="en-US" dirty="0"/>
                    </a:p>
                  </a:txBody>
                  <a:tcPr/>
                </a:tc>
                <a:tc>
                  <a:txBody>
                    <a:bodyPr/>
                    <a:lstStyle/>
                    <a:p>
                      <a:r>
                        <a:rPr lang="en-GB" dirty="0"/>
                        <a:t>-10</a:t>
                      </a:r>
                      <a:endParaRPr lang="en-US" dirty="0"/>
                    </a:p>
                  </a:txBody>
                  <a:tcPr/>
                </a:tc>
                <a:tc>
                  <a:txBody>
                    <a:bodyPr/>
                    <a:lstStyle/>
                    <a:p>
                      <a:r>
                        <a:rPr lang="en-GB" dirty="0"/>
                        <a:t>8</a:t>
                      </a:r>
                      <a:endParaRPr lang="en-US" dirty="0"/>
                    </a:p>
                  </a:txBody>
                  <a:tcPr/>
                </a:tc>
                <a:tc>
                  <a:txBody>
                    <a:bodyPr/>
                    <a:lstStyle/>
                    <a:p>
                      <a:r>
                        <a:rPr lang="en-GB" dirty="0"/>
                        <a:t>-0.574</a:t>
                      </a:r>
                      <a:endParaRPr lang="en-US" dirty="0"/>
                    </a:p>
                  </a:txBody>
                  <a:tcPr/>
                </a:tc>
                <a:tc>
                  <a:txBody>
                    <a:bodyPr/>
                    <a:lstStyle/>
                    <a:p>
                      <a:r>
                        <a:rPr lang="en-GB" dirty="0"/>
                        <a:t>1.685</a:t>
                      </a:r>
                      <a:endParaRPr lang="en-US" dirty="0"/>
                    </a:p>
                  </a:txBody>
                  <a:tcPr/>
                </a:tc>
                <a:extLst>
                  <a:ext uri="{0D108BD9-81ED-4DB2-BD59-A6C34878D82A}">
                    <a16:rowId xmlns:a16="http://schemas.microsoft.com/office/drawing/2014/main" val="3258298454"/>
                  </a:ext>
                </a:extLst>
              </a:tr>
              <a:tr h="370840">
                <a:tc>
                  <a:txBody>
                    <a:bodyPr/>
                    <a:lstStyle/>
                    <a:p>
                      <a:r>
                        <a:rPr lang="en-GB" dirty="0"/>
                        <a:t>BD</a:t>
                      </a:r>
                      <a:endParaRPr lang="en-US" dirty="0"/>
                    </a:p>
                  </a:txBody>
                  <a:tcPr/>
                </a:tc>
                <a:tc>
                  <a:txBody>
                    <a:bodyPr/>
                    <a:lstStyle/>
                    <a:p>
                      <a:r>
                        <a:rPr lang="en-GB" dirty="0"/>
                        <a:t>0.941</a:t>
                      </a:r>
                      <a:endParaRPr lang="en-US" dirty="0"/>
                    </a:p>
                  </a:txBody>
                  <a:tcPr/>
                </a:tc>
                <a:tc>
                  <a:txBody>
                    <a:bodyPr/>
                    <a:lstStyle/>
                    <a:p>
                      <a:r>
                        <a:rPr lang="en-GB" dirty="0"/>
                        <a:t>-116.57</a:t>
                      </a:r>
                      <a:endParaRPr lang="en-US" dirty="0"/>
                    </a:p>
                  </a:txBody>
                  <a:tcPr/>
                </a:tc>
                <a:tc>
                  <a:txBody>
                    <a:bodyPr/>
                    <a:lstStyle/>
                    <a:p>
                      <a:r>
                        <a:rPr lang="en-GB" dirty="0"/>
                        <a:t>-10</a:t>
                      </a:r>
                      <a:endParaRPr lang="en-US" dirty="0"/>
                    </a:p>
                  </a:txBody>
                  <a:tcPr/>
                </a:tc>
                <a:tc>
                  <a:txBody>
                    <a:bodyPr/>
                    <a:lstStyle/>
                    <a:p>
                      <a:r>
                        <a:rPr lang="en-GB" dirty="0"/>
                        <a:t>8</a:t>
                      </a:r>
                      <a:endParaRPr lang="en-US" dirty="0"/>
                    </a:p>
                  </a:txBody>
                  <a:tcPr/>
                </a:tc>
                <a:tc>
                  <a:txBody>
                    <a:bodyPr/>
                    <a:lstStyle/>
                    <a:p>
                      <a:r>
                        <a:rPr lang="en-GB" dirty="0">
                          <a:solidFill>
                            <a:srgbClr val="FF0000"/>
                          </a:solidFill>
                        </a:rPr>
                        <a:t>2.107</a:t>
                      </a:r>
                      <a:endParaRPr lang="en-US" dirty="0">
                        <a:solidFill>
                          <a:srgbClr val="FF0000"/>
                        </a:solidFill>
                      </a:endParaRPr>
                    </a:p>
                  </a:txBody>
                  <a:tcPr/>
                </a:tc>
                <a:tc>
                  <a:txBody>
                    <a:bodyPr/>
                    <a:lstStyle/>
                    <a:p>
                      <a:r>
                        <a:rPr lang="en-GB" dirty="0"/>
                        <a:t>0.008</a:t>
                      </a:r>
                      <a:endParaRPr lang="en-US" dirty="0"/>
                    </a:p>
                  </a:txBody>
                  <a:tcPr/>
                </a:tc>
                <a:extLst>
                  <a:ext uri="{0D108BD9-81ED-4DB2-BD59-A6C34878D82A}">
                    <a16:rowId xmlns:a16="http://schemas.microsoft.com/office/drawing/2014/main" val="3903500717"/>
                  </a:ext>
                </a:extLst>
              </a:tr>
            </a:tbl>
          </a:graphicData>
        </a:graphic>
      </p:graphicFrame>
      <p:sp>
        <p:nvSpPr>
          <p:cNvPr id="9" name="TextBox 8">
            <a:extLst>
              <a:ext uri="{FF2B5EF4-FFF2-40B4-BE49-F238E27FC236}">
                <a16:creationId xmlns:a16="http://schemas.microsoft.com/office/drawing/2014/main" id="{8585C5A1-C1C6-48D7-B0D9-32DC9B9464C1}"/>
              </a:ext>
            </a:extLst>
          </p:cNvPr>
          <p:cNvSpPr txBox="1"/>
          <p:nvPr/>
        </p:nvSpPr>
        <p:spPr>
          <a:xfrm>
            <a:off x="4894484" y="5710019"/>
            <a:ext cx="3792314" cy="646331"/>
          </a:xfrm>
          <a:prstGeom prst="rect">
            <a:avLst/>
          </a:prstGeom>
          <a:solidFill>
            <a:schemeClr val="bg1"/>
          </a:solidFill>
          <a:ln>
            <a:solidFill>
              <a:schemeClr val="tx1"/>
            </a:solidFill>
          </a:ln>
        </p:spPr>
        <p:txBody>
          <a:bodyPr wrap="square" rtlCol="0">
            <a:spAutoFit/>
          </a:bodyPr>
          <a:lstStyle/>
          <a:p>
            <a:r>
              <a:rPr lang="en-GB" dirty="0"/>
              <a:t>NB: length and bend angles of elements to be multiplied by sqrt(2)</a:t>
            </a:r>
            <a:endParaRPr lang="en-US" dirty="0"/>
          </a:p>
        </p:txBody>
      </p:sp>
      <p:graphicFrame>
        <p:nvGraphicFramePr>
          <p:cNvPr id="10" name="Table 11">
            <a:extLst>
              <a:ext uri="{FF2B5EF4-FFF2-40B4-BE49-F238E27FC236}">
                <a16:creationId xmlns:a16="http://schemas.microsoft.com/office/drawing/2014/main" id="{33E432D0-CE66-41E9-99B2-1A0FB4C9BE15}"/>
              </a:ext>
            </a:extLst>
          </p:cNvPr>
          <p:cNvGraphicFramePr>
            <a:graphicFrameLocks/>
          </p:cNvGraphicFramePr>
          <p:nvPr/>
        </p:nvGraphicFramePr>
        <p:xfrm>
          <a:off x="457199" y="4211650"/>
          <a:ext cx="8229599" cy="138176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3876829671"/>
                    </a:ext>
                  </a:extLst>
                </a:gridCol>
                <a:gridCol w="1175657">
                  <a:extLst>
                    <a:ext uri="{9D8B030D-6E8A-4147-A177-3AD203B41FA5}">
                      <a16:colId xmlns:a16="http://schemas.microsoft.com/office/drawing/2014/main" val="1951351446"/>
                    </a:ext>
                  </a:extLst>
                </a:gridCol>
                <a:gridCol w="1175657">
                  <a:extLst>
                    <a:ext uri="{9D8B030D-6E8A-4147-A177-3AD203B41FA5}">
                      <a16:colId xmlns:a16="http://schemas.microsoft.com/office/drawing/2014/main" val="2164315263"/>
                    </a:ext>
                  </a:extLst>
                </a:gridCol>
                <a:gridCol w="1175657">
                  <a:extLst>
                    <a:ext uri="{9D8B030D-6E8A-4147-A177-3AD203B41FA5}">
                      <a16:colId xmlns:a16="http://schemas.microsoft.com/office/drawing/2014/main" val="1632662537"/>
                    </a:ext>
                  </a:extLst>
                </a:gridCol>
                <a:gridCol w="1175657">
                  <a:extLst>
                    <a:ext uri="{9D8B030D-6E8A-4147-A177-3AD203B41FA5}">
                      <a16:colId xmlns:a16="http://schemas.microsoft.com/office/drawing/2014/main" val="3515728570"/>
                    </a:ext>
                  </a:extLst>
                </a:gridCol>
                <a:gridCol w="1175657">
                  <a:extLst>
                    <a:ext uri="{9D8B030D-6E8A-4147-A177-3AD203B41FA5}">
                      <a16:colId xmlns:a16="http://schemas.microsoft.com/office/drawing/2014/main" val="2832370089"/>
                    </a:ext>
                  </a:extLst>
                </a:gridCol>
                <a:gridCol w="1175657">
                  <a:extLst>
                    <a:ext uri="{9D8B030D-6E8A-4147-A177-3AD203B41FA5}">
                      <a16:colId xmlns:a16="http://schemas.microsoft.com/office/drawing/2014/main" val="716741227"/>
                    </a:ext>
                  </a:extLst>
                </a:gridCol>
              </a:tblGrid>
              <a:tr h="370840">
                <a:tc>
                  <a:txBody>
                    <a:bodyPr/>
                    <a:lstStyle/>
                    <a:p>
                      <a:r>
                        <a:rPr lang="en-GB" dirty="0"/>
                        <a:t>Magnet</a:t>
                      </a:r>
                      <a:endParaRPr lang="en-US" dirty="0"/>
                    </a:p>
                  </a:txBody>
                  <a:tcPr/>
                </a:tc>
                <a:tc>
                  <a:txBody>
                    <a:bodyPr/>
                    <a:lstStyle/>
                    <a:p>
                      <a:r>
                        <a:rPr lang="en-GB" dirty="0"/>
                        <a:t>Dipole at x=0 (T)</a:t>
                      </a:r>
                      <a:endParaRPr lang="en-US" dirty="0"/>
                    </a:p>
                  </a:txBody>
                  <a:tcPr/>
                </a:tc>
                <a:tc>
                  <a:txBody>
                    <a:bodyPr/>
                    <a:lstStyle/>
                    <a:p>
                      <a:r>
                        <a:rPr lang="en-GB" dirty="0"/>
                        <a:t>Gradient (T/m)</a:t>
                      </a:r>
                      <a:endParaRPr lang="en-US" dirty="0"/>
                    </a:p>
                  </a:txBody>
                  <a:tcPr/>
                </a:tc>
                <a:tc>
                  <a:txBody>
                    <a:bodyPr/>
                    <a:lstStyle/>
                    <a:p>
                      <a:r>
                        <a:rPr lang="en-GB" dirty="0" err="1"/>
                        <a:t>Xmin</a:t>
                      </a:r>
                      <a:r>
                        <a:rPr lang="en-GB" dirty="0"/>
                        <a:t> (mm)</a:t>
                      </a:r>
                      <a:endParaRPr lang="en-US" dirty="0"/>
                    </a:p>
                  </a:txBody>
                  <a:tcPr/>
                </a:tc>
                <a:tc>
                  <a:txBody>
                    <a:bodyPr/>
                    <a:lstStyle/>
                    <a:p>
                      <a:r>
                        <a:rPr lang="en-GB" dirty="0" err="1"/>
                        <a:t>Xmax</a:t>
                      </a:r>
                      <a:r>
                        <a:rPr lang="en-GB" dirty="0"/>
                        <a:t> (mm)</a:t>
                      </a:r>
                      <a:endParaRPr lang="en-US" dirty="0"/>
                    </a:p>
                  </a:txBody>
                  <a:tcPr/>
                </a:tc>
                <a:tc>
                  <a:txBody>
                    <a:bodyPr/>
                    <a:lstStyle/>
                    <a:p>
                      <a:r>
                        <a:rPr lang="en-GB" dirty="0"/>
                        <a:t>B(</a:t>
                      </a:r>
                      <a:r>
                        <a:rPr lang="en-GB" dirty="0" err="1"/>
                        <a:t>Xmin</a:t>
                      </a:r>
                      <a:r>
                        <a:rPr lang="en-GB" dirty="0"/>
                        <a:t>) (T)</a:t>
                      </a:r>
                      <a:endParaRPr lang="en-US" dirty="0"/>
                    </a:p>
                  </a:txBody>
                  <a:tcPr/>
                </a:tc>
                <a:tc>
                  <a:txBody>
                    <a:bodyPr/>
                    <a:lstStyle/>
                    <a:p>
                      <a:r>
                        <a:rPr lang="en-GB" dirty="0"/>
                        <a:t>B(</a:t>
                      </a:r>
                      <a:r>
                        <a:rPr lang="en-GB" dirty="0" err="1"/>
                        <a:t>Xmax</a:t>
                      </a:r>
                      <a:r>
                        <a:rPr lang="en-GB" dirty="0"/>
                        <a:t>) (T)</a:t>
                      </a:r>
                      <a:endParaRPr lang="en-US" dirty="0"/>
                    </a:p>
                  </a:txBody>
                  <a:tcPr/>
                </a:tc>
                <a:extLst>
                  <a:ext uri="{0D108BD9-81ED-4DB2-BD59-A6C34878D82A}">
                    <a16:rowId xmlns:a16="http://schemas.microsoft.com/office/drawing/2014/main" val="232211044"/>
                  </a:ext>
                </a:extLst>
              </a:tr>
              <a:tr h="370840">
                <a:tc>
                  <a:txBody>
                    <a:bodyPr/>
                    <a:lstStyle/>
                    <a:p>
                      <a:r>
                        <a:rPr lang="en-GB" dirty="0"/>
                        <a:t>BF</a:t>
                      </a:r>
                      <a:endParaRPr lang="en-US" dirty="0"/>
                    </a:p>
                  </a:txBody>
                  <a:tcPr/>
                </a:tc>
                <a:tc>
                  <a:txBody>
                    <a:bodyPr/>
                    <a:lstStyle/>
                    <a:p>
                      <a:r>
                        <a:rPr lang="en-GB" dirty="0"/>
                        <a:t>0.681</a:t>
                      </a:r>
                      <a:endParaRPr lang="en-US" dirty="0"/>
                    </a:p>
                  </a:txBody>
                  <a:tcPr/>
                </a:tc>
                <a:tc>
                  <a:txBody>
                    <a:bodyPr/>
                    <a:lstStyle/>
                    <a:p>
                      <a:r>
                        <a:rPr lang="en-GB" dirty="0"/>
                        <a:t>125.46</a:t>
                      </a:r>
                      <a:endParaRPr lang="en-US" dirty="0"/>
                    </a:p>
                  </a:txBody>
                  <a:tcPr/>
                </a:tc>
                <a:tc>
                  <a:txBody>
                    <a:bodyPr/>
                    <a:lstStyle/>
                    <a:p>
                      <a:r>
                        <a:rPr lang="en-GB" dirty="0"/>
                        <a:t>-10</a:t>
                      </a:r>
                      <a:endParaRPr lang="en-US" dirty="0"/>
                    </a:p>
                  </a:txBody>
                  <a:tcPr/>
                </a:tc>
                <a:tc>
                  <a:txBody>
                    <a:bodyPr/>
                    <a:lstStyle/>
                    <a:p>
                      <a:r>
                        <a:rPr lang="en-GB" dirty="0"/>
                        <a:t>8</a:t>
                      </a:r>
                      <a:endParaRPr lang="en-US" dirty="0"/>
                    </a:p>
                  </a:txBody>
                  <a:tcPr/>
                </a:tc>
                <a:tc>
                  <a:txBody>
                    <a:bodyPr/>
                    <a:lstStyle/>
                    <a:p>
                      <a:r>
                        <a:rPr lang="en-GB" dirty="0"/>
                        <a:t>-0.574</a:t>
                      </a:r>
                      <a:endParaRPr lang="en-US" dirty="0"/>
                    </a:p>
                  </a:txBody>
                  <a:tcPr/>
                </a:tc>
                <a:tc>
                  <a:txBody>
                    <a:bodyPr/>
                    <a:lstStyle/>
                    <a:p>
                      <a:r>
                        <a:rPr lang="en-GB" dirty="0"/>
                        <a:t>1.685</a:t>
                      </a:r>
                      <a:endParaRPr lang="en-US" dirty="0"/>
                    </a:p>
                  </a:txBody>
                  <a:tcPr/>
                </a:tc>
                <a:extLst>
                  <a:ext uri="{0D108BD9-81ED-4DB2-BD59-A6C34878D82A}">
                    <a16:rowId xmlns:a16="http://schemas.microsoft.com/office/drawing/2014/main" val="3258298454"/>
                  </a:ext>
                </a:extLst>
              </a:tr>
              <a:tr h="370840">
                <a:tc>
                  <a:txBody>
                    <a:bodyPr/>
                    <a:lstStyle/>
                    <a:p>
                      <a:r>
                        <a:rPr lang="en-GB" dirty="0"/>
                        <a:t>BD</a:t>
                      </a:r>
                      <a:endParaRPr lang="en-US" dirty="0"/>
                    </a:p>
                  </a:txBody>
                  <a:tcPr/>
                </a:tc>
                <a:tc>
                  <a:txBody>
                    <a:bodyPr/>
                    <a:lstStyle/>
                    <a:p>
                      <a:r>
                        <a:rPr lang="en-GB" dirty="0"/>
                        <a:t>0.941</a:t>
                      </a:r>
                      <a:endParaRPr lang="en-US" dirty="0"/>
                    </a:p>
                  </a:txBody>
                  <a:tcPr/>
                </a:tc>
                <a:tc>
                  <a:txBody>
                    <a:bodyPr/>
                    <a:lstStyle/>
                    <a:p>
                      <a:r>
                        <a:rPr lang="en-GB" dirty="0"/>
                        <a:t>-116.57</a:t>
                      </a:r>
                      <a:endParaRPr lang="en-US" dirty="0"/>
                    </a:p>
                  </a:txBody>
                  <a:tcPr/>
                </a:tc>
                <a:tc>
                  <a:txBody>
                    <a:bodyPr/>
                    <a:lstStyle/>
                    <a:p>
                      <a:r>
                        <a:rPr lang="en-GB" dirty="0">
                          <a:solidFill>
                            <a:srgbClr val="00B050"/>
                          </a:solidFill>
                        </a:rPr>
                        <a:t>-7</a:t>
                      </a:r>
                      <a:endParaRPr lang="en-US" dirty="0">
                        <a:solidFill>
                          <a:srgbClr val="00B050"/>
                        </a:solidFill>
                      </a:endParaRPr>
                    </a:p>
                  </a:txBody>
                  <a:tcPr/>
                </a:tc>
                <a:tc>
                  <a:txBody>
                    <a:bodyPr/>
                    <a:lstStyle/>
                    <a:p>
                      <a:r>
                        <a:rPr lang="en-GB" dirty="0">
                          <a:solidFill>
                            <a:srgbClr val="00B050"/>
                          </a:solidFill>
                        </a:rPr>
                        <a:t>6.5</a:t>
                      </a:r>
                      <a:endParaRPr lang="en-US" dirty="0">
                        <a:solidFill>
                          <a:srgbClr val="00B050"/>
                        </a:solidFill>
                      </a:endParaRPr>
                    </a:p>
                  </a:txBody>
                  <a:tcPr/>
                </a:tc>
                <a:tc>
                  <a:txBody>
                    <a:bodyPr/>
                    <a:lstStyle/>
                    <a:p>
                      <a:r>
                        <a:rPr lang="en-GB" dirty="0">
                          <a:solidFill>
                            <a:srgbClr val="FF0000"/>
                          </a:solidFill>
                        </a:rPr>
                        <a:t>1.757</a:t>
                      </a:r>
                      <a:endParaRPr lang="en-US" dirty="0">
                        <a:solidFill>
                          <a:srgbClr val="FF0000"/>
                        </a:solidFill>
                      </a:endParaRPr>
                    </a:p>
                  </a:txBody>
                  <a:tcPr/>
                </a:tc>
                <a:tc>
                  <a:txBody>
                    <a:bodyPr/>
                    <a:lstStyle/>
                    <a:p>
                      <a:r>
                        <a:rPr lang="en-GB" dirty="0"/>
                        <a:t>0.183</a:t>
                      </a:r>
                      <a:endParaRPr lang="en-US" dirty="0"/>
                    </a:p>
                  </a:txBody>
                  <a:tcPr/>
                </a:tc>
                <a:extLst>
                  <a:ext uri="{0D108BD9-81ED-4DB2-BD59-A6C34878D82A}">
                    <a16:rowId xmlns:a16="http://schemas.microsoft.com/office/drawing/2014/main" val="3903500717"/>
                  </a:ext>
                </a:extLst>
              </a:tr>
            </a:tbl>
          </a:graphicData>
        </a:graphic>
      </p:graphicFrame>
      <p:sp>
        <p:nvSpPr>
          <p:cNvPr id="11" name="TextBox 10">
            <a:extLst>
              <a:ext uri="{FF2B5EF4-FFF2-40B4-BE49-F238E27FC236}">
                <a16:creationId xmlns:a16="http://schemas.microsoft.com/office/drawing/2014/main" id="{07553BCB-255E-4423-AA7D-EC01777445C5}"/>
              </a:ext>
            </a:extLst>
          </p:cNvPr>
          <p:cNvSpPr txBox="1"/>
          <p:nvPr/>
        </p:nvSpPr>
        <p:spPr>
          <a:xfrm>
            <a:off x="457202" y="5714997"/>
            <a:ext cx="3903881" cy="646331"/>
          </a:xfrm>
          <a:prstGeom prst="rect">
            <a:avLst/>
          </a:prstGeom>
          <a:solidFill>
            <a:schemeClr val="bg1"/>
          </a:solidFill>
          <a:ln>
            <a:solidFill>
              <a:schemeClr val="tx1"/>
            </a:solidFill>
          </a:ln>
        </p:spPr>
        <p:txBody>
          <a:bodyPr wrap="square" rtlCol="0">
            <a:spAutoFit/>
          </a:bodyPr>
          <a:lstStyle/>
          <a:p>
            <a:r>
              <a:rPr lang="en-GB" dirty="0"/>
              <a:t>Peak fields better balanced between magnets (also minimises SR)</a:t>
            </a:r>
            <a:endParaRPr lang="en-US" dirty="0"/>
          </a:p>
        </p:txBody>
      </p:sp>
    </p:spTree>
    <p:extLst>
      <p:ext uri="{BB962C8B-B14F-4D97-AF65-F5344CB8AC3E}">
        <p14:creationId xmlns:p14="http://schemas.microsoft.com/office/powerpoint/2010/main" val="249015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FA97C-2D0E-4AA9-8037-60CE8ED92E08}"/>
              </a:ext>
            </a:extLst>
          </p:cNvPr>
          <p:cNvSpPr>
            <a:spLocks noGrp="1"/>
          </p:cNvSpPr>
          <p:nvPr>
            <p:ph type="title"/>
          </p:nvPr>
        </p:nvSpPr>
        <p:spPr/>
        <p:txBody>
          <a:bodyPr/>
          <a:lstStyle/>
          <a:p>
            <a:r>
              <a:rPr lang="en-GB" dirty="0"/>
              <a:t>Finally!</a:t>
            </a:r>
            <a:endParaRPr lang="en-US" dirty="0"/>
          </a:p>
        </p:txBody>
      </p:sp>
      <p:sp>
        <p:nvSpPr>
          <p:cNvPr id="4" name="Date Placeholder 3">
            <a:extLst>
              <a:ext uri="{FF2B5EF4-FFF2-40B4-BE49-F238E27FC236}">
                <a16:creationId xmlns:a16="http://schemas.microsoft.com/office/drawing/2014/main" id="{B3AA71A7-17E4-449F-A4BB-69211D5E4935}"/>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29946DD8-4462-4C5F-ADD6-38776D1CC421}"/>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8A163FD3-8ECB-46B1-8C6F-B0F8894E5818}"/>
              </a:ext>
            </a:extLst>
          </p:cNvPr>
          <p:cNvSpPr>
            <a:spLocks noGrp="1"/>
          </p:cNvSpPr>
          <p:nvPr>
            <p:ph type="sldNum" sz="quarter" idx="12"/>
          </p:nvPr>
        </p:nvSpPr>
        <p:spPr/>
        <p:txBody>
          <a:bodyPr/>
          <a:lstStyle/>
          <a:p>
            <a:pPr>
              <a:defRPr/>
            </a:pPr>
            <a:fld id="{C919DEF3-38EA-44F2-924B-3AA3B76DF1B8}" type="slidenum">
              <a:rPr lang="en-GB" altLang="en-US" smtClean="0"/>
              <a:pPr>
                <a:defRPr/>
              </a:pPr>
              <a:t>18</a:t>
            </a:fld>
            <a:endParaRPr lang="en-GB" altLang="en-US"/>
          </a:p>
        </p:txBody>
      </p:sp>
      <p:pic>
        <p:nvPicPr>
          <p:cNvPr id="11" name="Content Placeholder 10" descr="Radar chart&#10;&#10;Description automatically generated">
            <a:extLst>
              <a:ext uri="{FF2B5EF4-FFF2-40B4-BE49-F238E27FC236}">
                <a16:creationId xmlns:a16="http://schemas.microsoft.com/office/drawing/2014/main" id="{C5067765-B431-4166-A4B6-EBD74F78C5A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125" r="21125"/>
          <a:stretch/>
        </p:blipFill>
        <p:spPr>
          <a:xfrm>
            <a:off x="5276723" y="2838205"/>
            <a:ext cx="3167591" cy="2905339"/>
          </a:xfrm>
        </p:spPr>
      </p:pic>
      <p:pic>
        <p:nvPicPr>
          <p:cNvPr id="13" name="Picture 12" descr="Diagram&#10;&#10;Description automatically generated">
            <a:extLst>
              <a:ext uri="{FF2B5EF4-FFF2-40B4-BE49-F238E27FC236}">
                <a16:creationId xmlns:a16="http://schemas.microsoft.com/office/drawing/2014/main" id="{31B1C3E1-DC58-4980-A2E5-C86388E47F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64" r="20862"/>
          <a:stretch/>
        </p:blipFill>
        <p:spPr>
          <a:xfrm>
            <a:off x="611560" y="2353049"/>
            <a:ext cx="4263831" cy="3875653"/>
          </a:xfrm>
          <a:prstGeom prst="rect">
            <a:avLst/>
          </a:prstGeom>
        </p:spPr>
      </p:pic>
      <p:sp>
        <p:nvSpPr>
          <p:cNvPr id="14" name="TextBox 13">
            <a:extLst>
              <a:ext uri="{FF2B5EF4-FFF2-40B4-BE49-F238E27FC236}">
                <a16:creationId xmlns:a16="http://schemas.microsoft.com/office/drawing/2014/main" id="{E68EC657-6BA5-4CDC-A3D5-2B5F405D179E}"/>
              </a:ext>
            </a:extLst>
          </p:cNvPr>
          <p:cNvSpPr txBox="1"/>
          <p:nvPr/>
        </p:nvSpPr>
        <p:spPr>
          <a:xfrm>
            <a:off x="2498461" y="1983717"/>
            <a:ext cx="479618" cy="369332"/>
          </a:xfrm>
          <a:prstGeom prst="rect">
            <a:avLst/>
          </a:prstGeom>
          <a:noFill/>
        </p:spPr>
        <p:txBody>
          <a:bodyPr wrap="none" rtlCol="0">
            <a:spAutoFit/>
          </a:bodyPr>
          <a:lstStyle/>
          <a:p>
            <a:r>
              <a:rPr lang="en-GB" dirty="0"/>
              <a:t>BF</a:t>
            </a:r>
            <a:endParaRPr lang="en-US" dirty="0"/>
          </a:p>
        </p:txBody>
      </p:sp>
      <p:sp>
        <p:nvSpPr>
          <p:cNvPr id="15" name="TextBox 14">
            <a:extLst>
              <a:ext uri="{FF2B5EF4-FFF2-40B4-BE49-F238E27FC236}">
                <a16:creationId xmlns:a16="http://schemas.microsoft.com/office/drawing/2014/main" id="{9C290AD4-8121-4B2A-99C3-28A3C09B6B0E}"/>
              </a:ext>
            </a:extLst>
          </p:cNvPr>
          <p:cNvSpPr txBox="1"/>
          <p:nvPr/>
        </p:nvSpPr>
        <p:spPr>
          <a:xfrm>
            <a:off x="6607884" y="2468873"/>
            <a:ext cx="505267" cy="369332"/>
          </a:xfrm>
          <a:prstGeom prst="rect">
            <a:avLst/>
          </a:prstGeom>
          <a:noFill/>
        </p:spPr>
        <p:txBody>
          <a:bodyPr wrap="none" rtlCol="0">
            <a:spAutoFit/>
          </a:bodyPr>
          <a:lstStyle/>
          <a:p>
            <a:r>
              <a:rPr lang="en-GB" dirty="0"/>
              <a:t>BD</a:t>
            </a:r>
            <a:endParaRPr lang="en-US" dirty="0"/>
          </a:p>
        </p:txBody>
      </p:sp>
      <p:sp>
        <p:nvSpPr>
          <p:cNvPr id="16" name="TextBox 15">
            <a:extLst>
              <a:ext uri="{FF2B5EF4-FFF2-40B4-BE49-F238E27FC236}">
                <a16:creationId xmlns:a16="http://schemas.microsoft.com/office/drawing/2014/main" id="{D0861F07-0D01-4EA1-B8A0-BBCF4C8A1F2B}"/>
              </a:ext>
            </a:extLst>
          </p:cNvPr>
          <p:cNvSpPr txBox="1"/>
          <p:nvPr/>
        </p:nvSpPr>
        <p:spPr>
          <a:xfrm>
            <a:off x="3058548" y="1983717"/>
            <a:ext cx="1736373" cy="369332"/>
          </a:xfrm>
          <a:prstGeom prst="rect">
            <a:avLst/>
          </a:prstGeom>
          <a:noFill/>
        </p:spPr>
        <p:txBody>
          <a:bodyPr wrap="none" rtlCol="0">
            <a:spAutoFit/>
          </a:bodyPr>
          <a:lstStyle/>
          <a:p>
            <a:r>
              <a:rPr lang="en-GB" dirty="0"/>
              <a:t>27.8 units error</a:t>
            </a:r>
            <a:endParaRPr lang="en-US" dirty="0"/>
          </a:p>
        </p:txBody>
      </p:sp>
      <p:sp>
        <p:nvSpPr>
          <p:cNvPr id="17" name="TextBox 16">
            <a:extLst>
              <a:ext uri="{FF2B5EF4-FFF2-40B4-BE49-F238E27FC236}">
                <a16:creationId xmlns:a16="http://schemas.microsoft.com/office/drawing/2014/main" id="{C6C0B600-34B2-477A-972E-B2EA7E1EFB8A}"/>
              </a:ext>
            </a:extLst>
          </p:cNvPr>
          <p:cNvSpPr txBox="1"/>
          <p:nvPr/>
        </p:nvSpPr>
        <p:spPr>
          <a:xfrm>
            <a:off x="7132139" y="2468873"/>
            <a:ext cx="1736373" cy="369332"/>
          </a:xfrm>
          <a:prstGeom prst="rect">
            <a:avLst/>
          </a:prstGeom>
          <a:noFill/>
        </p:spPr>
        <p:txBody>
          <a:bodyPr wrap="none" rtlCol="0">
            <a:spAutoFit/>
          </a:bodyPr>
          <a:lstStyle/>
          <a:p>
            <a:r>
              <a:rPr lang="en-GB" dirty="0"/>
              <a:t>24.1 units error</a:t>
            </a:r>
            <a:endParaRPr lang="en-US" dirty="0"/>
          </a:p>
        </p:txBody>
      </p:sp>
      <p:cxnSp>
        <p:nvCxnSpPr>
          <p:cNvPr id="18" name="Straight Arrow Connector 17">
            <a:extLst>
              <a:ext uri="{FF2B5EF4-FFF2-40B4-BE49-F238E27FC236}">
                <a16:creationId xmlns:a16="http://schemas.microsoft.com/office/drawing/2014/main" id="{A61C04AD-9E98-4963-BC95-6F4529C76D5E}"/>
              </a:ext>
            </a:extLst>
          </p:cNvPr>
          <p:cNvCxnSpPr>
            <a:cxnSpLocks/>
          </p:cNvCxnSpPr>
          <p:nvPr/>
        </p:nvCxnSpPr>
        <p:spPr>
          <a:xfrm flipH="1">
            <a:off x="1035529" y="6010686"/>
            <a:ext cx="2856963" cy="5281"/>
          </a:xfrm>
          <a:prstGeom prst="straightConnector1">
            <a:avLst/>
          </a:prstGeom>
          <a:ln w="28575">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09210DB-4575-44ED-AC71-A3F07AC65287}"/>
              </a:ext>
            </a:extLst>
          </p:cNvPr>
          <p:cNvSpPr txBox="1"/>
          <p:nvPr/>
        </p:nvSpPr>
        <p:spPr>
          <a:xfrm>
            <a:off x="2022222" y="5641354"/>
            <a:ext cx="883575" cy="369332"/>
          </a:xfrm>
          <a:prstGeom prst="rect">
            <a:avLst/>
          </a:prstGeom>
          <a:noFill/>
          <a:ln>
            <a:noFill/>
          </a:ln>
        </p:spPr>
        <p:txBody>
          <a:bodyPr wrap="square" rtlCol="0">
            <a:spAutoFit/>
          </a:bodyPr>
          <a:lstStyle/>
          <a:p>
            <a:r>
              <a:rPr lang="en-GB" dirty="0">
                <a:solidFill>
                  <a:schemeClr val="bg1"/>
                </a:solidFill>
              </a:rPr>
              <a:t>10cm</a:t>
            </a:r>
            <a:endParaRPr lang="en-US" dirty="0">
              <a:solidFill>
                <a:schemeClr val="bg1"/>
              </a:solidFill>
            </a:endParaRPr>
          </a:p>
        </p:txBody>
      </p:sp>
      <p:sp>
        <p:nvSpPr>
          <p:cNvPr id="24" name="Content Placeholder 2">
            <a:extLst>
              <a:ext uri="{FF2B5EF4-FFF2-40B4-BE49-F238E27FC236}">
                <a16:creationId xmlns:a16="http://schemas.microsoft.com/office/drawing/2014/main" id="{D55117DB-3AAB-4E94-8B71-7B7E40533D40}"/>
              </a:ext>
            </a:extLst>
          </p:cNvPr>
          <p:cNvSpPr txBox="1">
            <a:spLocks/>
          </p:cNvSpPr>
          <p:nvPr/>
        </p:nvSpPr>
        <p:spPr bwMode="auto">
          <a:xfrm>
            <a:off x="457200" y="1340768"/>
            <a:ext cx="8229600" cy="7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n-US" sz="2800" kern="1200">
                <a:solidFill>
                  <a:srgbClr val="0070C0"/>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n-US" sz="2400" kern="1200">
                <a:solidFill>
                  <a:srgbClr val="00B050"/>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n-US" sz="2000" kern="1200">
                <a:solidFill>
                  <a:schemeClr val="accent6">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n-GB" sz="2000" kern="1200">
                <a:solidFill>
                  <a:srgbClr val="C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Small magnets, good field, full 5mm clearance</a:t>
            </a:r>
            <a:endParaRPr lang="en-US" dirty="0"/>
          </a:p>
        </p:txBody>
      </p:sp>
      <p:sp>
        <p:nvSpPr>
          <p:cNvPr id="20" name="TextBox 19">
            <a:extLst>
              <a:ext uri="{FF2B5EF4-FFF2-40B4-BE49-F238E27FC236}">
                <a16:creationId xmlns:a16="http://schemas.microsoft.com/office/drawing/2014/main" id="{A6B9437A-6A9C-4FD4-8ED5-0907A46BF2EA}"/>
              </a:ext>
            </a:extLst>
          </p:cNvPr>
          <p:cNvSpPr txBox="1"/>
          <p:nvPr/>
        </p:nvSpPr>
        <p:spPr>
          <a:xfrm>
            <a:off x="582850" y="1983717"/>
            <a:ext cx="1026243" cy="369332"/>
          </a:xfrm>
          <a:prstGeom prst="rect">
            <a:avLst/>
          </a:prstGeom>
          <a:noFill/>
        </p:spPr>
        <p:txBody>
          <a:bodyPr wrap="none" rtlCol="0">
            <a:spAutoFit/>
          </a:bodyPr>
          <a:lstStyle/>
          <a:p>
            <a:r>
              <a:rPr lang="en-GB" dirty="0"/>
              <a:t>36.7cm</a:t>
            </a:r>
            <a:r>
              <a:rPr lang="en-GB" baseline="30000" dirty="0"/>
              <a:t>2</a:t>
            </a:r>
            <a:endParaRPr lang="en-US" baseline="30000" dirty="0"/>
          </a:p>
        </p:txBody>
      </p:sp>
      <p:sp>
        <p:nvSpPr>
          <p:cNvPr id="21" name="TextBox 20">
            <a:extLst>
              <a:ext uri="{FF2B5EF4-FFF2-40B4-BE49-F238E27FC236}">
                <a16:creationId xmlns:a16="http://schemas.microsoft.com/office/drawing/2014/main" id="{B2B35990-6F79-4EBF-A177-849B2074B9B5}"/>
              </a:ext>
            </a:extLst>
          </p:cNvPr>
          <p:cNvSpPr txBox="1"/>
          <p:nvPr/>
        </p:nvSpPr>
        <p:spPr>
          <a:xfrm>
            <a:off x="5228516" y="2468873"/>
            <a:ext cx="1026243" cy="369332"/>
          </a:xfrm>
          <a:prstGeom prst="rect">
            <a:avLst/>
          </a:prstGeom>
          <a:noFill/>
        </p:spPr>
        <p:txBody>
          <a:bodyPr wrap="none" rtlCol="0">
            <a:spAutoFit/>
          </a:bodyPr>
          <a:lstStyle/>
          <a:p>
            <a:r>
              <a:rPr lang="en-GB" dirty="0"/>
              <a:t>40.5cm</a:t>
            </a:r>
            <a:r>
              <a:rPr lang="en-GB" baseline="30000" dirty="0"/>
              <a:t>2</a:t>
            </a:r>
            <a:endParaRPr lang="en-US" baseline="30000" dirty="0"/>
          </a:p>
        </p:txBody>
      </p:sp>
    </p:spTree>
    <p:extLst>
      <p:ext uri="{BB962C8B-B14F-4D97-AF65-F5344CB8AC3E}">
        <p14:creationId xmlns:p14="http://schemas.microsoft.com/office/powerpoint/2010/main" val="3884092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BD797-4DBB-4CDE-BE6B-10B19743A0EA}"/>
              </a:ext>
            </a:extLst>
          </p:cNvPr>
          <p:cNvSpPr>
            <a:spLocks noGrp="1"/>
          </p:cNvSpPr>
          <p:nvPr>
            <p:ph type="title"/>
          </p:nvPr>
        </p:nvSpPr>
        <p:spPr/>
        <p:txBody>
          <a:bodyPr/>
          <a:lstStyle/>
          <a:p>
            <a:r>
              <a:rPr lang="en-GB" dirty="0"/>
              <a:t>Demagnetisation?</a:t>
            </a:r>
            <a:endParaRPr lang="en-US" dirty="0"/>
          </a:p>
        </p:txBody>
      </p:sp>
      <p:pic>
        <p:nvPicPr>
          <p:cNvPr id="8" name="Content Placeholder 7" descr="Shape&#10;&#10;Description automatically generated">
            <a:extLst>
              <a:ext uri="{FF2B5EF4-FFF2-40B4-BE49-F238E27FC236}">
                <a16:creationId xmlns:a16="http://schemas.microsoft.com/office/drawing/2014/main" id="{F81D9A64-7D54-46AD-B540-3D850388DFD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253" r="24225"/>
          <a:stretch/>
        </p:blipFill>
        <p:spPr>
          <a:xfrm>
            <a:off x="5580112" y="1688649"/>
            <a:ext cx="2520280" cy="2541731"/>
          </a:xfrm>
        </p:spPr>
      </p:pic>
      <p:sp>
        <p:nvSpPr>
          <p:cNvPr id="4" name="Date Placeholder 3">
            <a:extLst>
              <a:ext uri="{FF2B5EF4-FFF2-40B4-BE49-F238E27FC236}">
                <a16:creationId xmlns:a16="http://schemas.microsoft.com/office/drawing/2014/main" id="{6476E0D1-9683-4ACF-975C-1859EE9EF5C3}"/>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4FD58FDA-3ABD-416E-82A0-C679E8076611}"/>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683F4412-B072-42D9-AF5A-DF683424B984}"/>
              </a:ext>
            </a:extLst>
          </p:cNvPr>
          <p:cNvSpPr>
            <a:spLocks noGrp="1"/>
          </p:cNvSpPr>
          <p:nvPr>
            <p:ph type="sldNum" sz="quarter" idx="12"/>
          </p:nvPr>
        </p:nvSpPr>
        <p:spPr/>
        <p:txBody>
          <a:bodyPr/>
          <a:lstStyle/>
          <a:p>
            <a:pPr>
              <a:defRPr/>
            </a:pPr>
            <a:fld id="{C919DEF3-38EA-44F2-924B-3AA3B76DF1B8}" type="slidenum">
              <a:rPr lang="en-GB" altLang="en-US" smtClean="0"/>
              <a:pPr>
                <a:defRPr/>
              </a:pPr>
              <a:t>19</a:t>
            </a:fld>
            <a:endParaRPr lang="en-GB" altLang="en-US"/>
          </a:p>
        </p:txBody>
      </p:sp>
      <p:pic>
        <p:nvPicPr>
          <p:cNvPr id="10" name="Picture 9" descr="A picture containing text, laser, vector graphics&#10;&#10;Description automatically generated">
            <a:extLst>
              <a:ext uri="{FF2B5EF4-FFF2-40B4-BE49-F238E27FC236}">
                <a16:creationId xmlns:a16="http://schemas.microsoft.com/office/drawing/2014/main" id="{9216276A-DC05-48BD-94BB-92CBE44E61FC}"/>
              </a:ext>
            </a:extLst>
          </p:cNvPr>
          <p:cNvPicPr>
            <a:picLocks noChangeAspect="1"/>
          </p:cNvPicPr>
          <p:nvPr/>
        </p:nvPicPr>
        <p:blipFill rotWithShape="1">
          <a:blip r:embed="rId3">
            <a:extLst>
              <a:ext uri="{28A0092B-C50C-407E-A947-70E740481C1C}">
                <a14:useLocalDpi xmlns:a14="http://schemas.microsoft.com/office/drawing/2010/main" val="0"/>
              </a:ext>
            </a:extLst>
          </a:blip>
          <a:srcRect l="23134" r="23460"/>
          <a:stretch/>
        </p:blipFill>
        <p:spPr>
          <a:xfrm>
            <a:off x="0" y="1667152"/>
            <a:ext cx="4617270" cy="4579452"/>
          </a:xfrm>
          <a:prstGeom prst="rect">
            <a:avLst/>
          </a:prstGeom>
        </p:spPr>
      </p:pic>
      <p:sp>
        <p:nvSpPr>
          <p:cNvPr id="11" name="TextBox 10">
            <a:extLst>
              <a:ext uri="{FF2B5EF4-FFF2-40B4-BE49-F238E27FC236}">
                <a16:creationId xmlns:a16="http://schemas.microsoft.com/office/drawing/2014/main" id="{B0F5E759-F00C-4E57-AFE4-50582452F5E8}"/>
              </a:ext>
            </a:extLst>
          </p:cNvPr>
          <p:cNvSpPr txBox="1"/>
          <p:nvPr/>
        </p:nvSpPr>
        <p:spPr>
          <a:xfrm>
            <a:off x="2068826" y="1268760"/>
            <a:ext cx="479618" cy="369332"/>
          </a:xfrm>
          <a:prstGeom prst="rect">
            <a:avLst/>
          </a:prstGeom>
          <a:noFill/>
        </p:spPr>
        <p:txBody>
          <a:bodyPr wrap="none" rtlCol="0">
            <a:spAutoFit/>
          </a:bodyPr>
          <a:lstStyle/>
          <a:p>
            <a:r>
              <a:rPr lang="en-GB" dirty="0"/>
              <a:t>BF</a:t>
            </a:r>
            <a:endParaRPr lang="en-US" dirty="0"/>
          </a:p>
        </p:txBody>
      </p:sp>
      <p:sp>
        <p:nvSpPr>
          <p:cNvPr id="12" name="TextBox 11">
            <a:extLst>
              <a:ext uri="{FF2B5EF4-FFF2-40B4-BE49-F238E27FC236}">
                <a16:creationId xmlns:a16="http://schemas.microsoft.com/office/drawing/2014/main" id="{F188FC38-8681-489E-90B1-5DDB9FC1B7CF}"/>
              </a:ext>
            </a:extLst>
          </p:cNvPr>
          <p:cNvSpPr txBox="1"/>
          <p:nvPr/>
        </p:nvSpPr>
        <p:spPr>
          <a:xfrm>
            <a:off x="6587618" y="1319317"/>
            <a:ext cx="505267" cy="369332"/>
          </a:xfrm>
          <a:prstGeom prst="rect">
            <a:avLst/>
          </a:prstGeom>
          <a:noFill/>
        </p:spPr>
        <p:txBody>
          <a:bodyPr wrap="none" rtlCol="0">
            <a:spAutoFit/>
          </a:bodyPr>
          <a:lstStyle/>
          <a:p>
            <a:r>
              <a:rPr lang="en-GB" dirty="0"/>
              <a:t>BD</a:t>
            </a:r>
            <a:endParaRPr lang="en-US" dirty="0"/>
          </a:p>
        </p:txBody>
      </p:sp>
      <p:sp>
        <p:nvSpPr>
          <p:cNvPr id="13" name="TextBox 12">
            <a:extLst>
              <a:ext uri="{FF2B5EF4-FFF2-40B4-BE49-F238E27FC236}">
                <a16:creationId xmlns:a16="http://schemas.microsoft.com/office/drawing/2014/main" id="{C8328C52-5FC5-4B11-A2CC-8C27EB716F5A}"/>
              </a:ext>
            </a:extLst>
          </p:cNvPr>
          <p:cNvSpPr txBox="1"/>
          <p:nvPr/>
        </p:nvSpPr>
        <p:spPr>
          <a:xfrm>
            <a:off x="4817515" y="4302388"/>
            <a:ext cx="4146973" cy="2031325"/>
          </a:xfrm>
          <a:prstGeom prst="rect">
            <a:avLst/>
          </a:prstGeom>
          <a:noFill/>
        </p:spPr>
        <p:txBody>
          <a:bodyPr wrap="square" rtlCol="0">
            <a:spAutoFit/>
          </a:bodyPr>
          <a:lstStyle/>
          <a:p>
            <a:r>
              <a:rPr lang="en-GB" dirty="0"/>
              <a:t>Red areas show </a:t>
            </a:r>
            <a:r>
              <a:rPr lang="en-GB" dirty="0">
                <a:latin typeface="Symbol" panose="05050102010706020507" pitchFamily="18" charset="2"/>
              </a:rPr>
              <a:t>m</a:t>
            </a:r>
            <a:r>
              <a:rPr lang="en-GB" baseline="-25000" dirty="0"/>
              <a:t>0</a:t>
            </a:r>
            <a:r>
              <a:rPr lang="en-GB" dirty="0"/>
              <a:t>H &lt; -1.5T,</a:t>
            </a:r>
          </a:p>
          <a:p>
            <a:r>
              <a:rPr lang="en-GB" dirty="0"/>
              <a:t>yellow -1.5 &lt; </a:t>
            </a:r>
            <a:r>
              <a:rPr lang="en-GB" dirty="0">
                <a:latin typeface="Symbol" panose="05050102010706020507" pitchFamily="18" charset="2"/>
              </a:rPr>
              <a:t>m</a:t>
            </a:r>
            <a:r>
              <a:rPr lang="en-GB" baseline="-25000" dirty="0"/>
              <a:t>0</a:t>
            </a:r>
            <a:r>
              <a:rPr lang="en-GB" dirty="0"/>
              <a:t>H &lt; -1.0T, etc.</a:t>
            </a:r>
          </a:p>
          <a:p>
            <a:r>
              <a:rPr lang="en-GB" dirty="0"/>
              <a:t>Stripes are 0.1T intervals.</a:t>
            </a:r>
          </a:p>
          <a:p>
            <a:endParaRPr lang="en-GB" dirty="0"/>
          </a:p>
          <a:p>
            <a:r>
              <a:rPr lang="en-GB" dirty="0"/>
              <a:t>Looks like worst reverse flux value is around -2.3T, knee is -2.7T, likely OK without radiation but not much margin.</a:t>
            </a:r>
            <a:endParaRPr lang="en-US" dirty="0"/>
          </a:p>
        </p:txBody>
      </p:sp>
    </p:spTree>
    <p:extLst>
      <p:ext uri="{BB962C8B-B14F-4D97-AF65-F5344CB8AC3E}">
        <p14:creationId xmlns:p14="http://schemas.microsoft.com/office/powerpoint/2010/main" val="64638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B00A-D470-42E2-9E9D-B7E80A292815}"/>
              </a:ext>
            </a:extLst>
          </p:cNvPr>
          <p:cNvSpPr>
            <a:spLocks noGrp="1"/>
          </p:cNvSpPr>
          <p:nvPr>
            <p:ph type="title"/>
          </p:nvPr>
        </p:nvSpPr>
        <p:spPr/>
        <p:txBody>
          <a:bodyPr/>
          <a:lstStyle/>
          <a:p>
            <a:r>
              <a:rPr lang="en-US" dirty="0"/>
              <a:t>CEBAF ~20GeV FFA Upgrade</a:t>
            </a:r>
            <a:endParaRPr lang="en-GB" dirty="0"/>
          </a:p>
        </p:txBody>
      </p:sp>
      <p:sp>
        <p:nvSpPr>
          <p:cNvPr id="3" name="Content Placeholder 2">
            <a:extLst>
              <a:ext uri="{FF2B5EF4-FFF2-40B4-BE49-F238E27FC236}">
                <a16:creationId xmlns:a16="http://schemas.microsoft.com/office/drawing/2014/main" id="{ADB37EE4-79BF-45EC-BD8C-ACA8F74C1A0F}"/>
              </a:ext>
            </a:extLst>
          </p:cNvPr>
          <p:cNvSpPr>
            <a:spLocks noGrp="1"/>
          </p:cNvSpPr>
          <p:nvPr>
            <p:ph idx="1"/>
          </p:nvPr>
        </p:nvSpPr>
        <p:spPr>
          <a:xfrm>
            <a:off x="457200" y="1556792"/>
            <a:ext cx="8229600" cy="4525963"/>
          </a:xfrm>
        </p:spPr>
        <p:txBody>
          <a:bodyPr/>
          <a:lstStyle/>
          <a:p>
            <a:r>
              <a:rPr lang="en-US" dirty="0"/>
              <a:t>CEBAF is currently a 5.5-turn racetrack RLA</a:t>
            </a:r>
          </a:p>
          <a:p>
            <a:pPr lvl="1"/>
            <a:r>
              <a:rPr lang="en-US" dirty="0"/>
              <a:t>123MeV injector, 1090MeV North &amp; South </a:t>
            </a:r>
            <a:r>
              <a:rPr lang="en-US" dirty="0" err="1"/>
              <a:t>linacs</a:t>
            </a:r>
            <a:endParaRPr lang="en-US" dirty="0"/>
          </a:p>
          <a:p>
            <a:pPr lvl="1"/>
            <a:r>
              <a:rPr lang="en-US" dirty="0"/>
              <a:t>Maximum output energy 12GeV</a:t>
            </a:r>
          </a:p>
          <a:p>
            <a:pPr lvl="1"/>
            <a:r>
              <a:rPr lang="en-US" dirty="0"/>
              <a:t>Five stacked electromagnetic arcs on East &amp; West</a:t>
            </a:r>
          </a:p>
          <a:p>
            <a:r>
              <a:rPr lang="en-US" dirty="0"/>
              <a:t>Propose replacing one or two EM lines by multi-pass FFAs for extended energy reach</a:t>
            </a:r>
          </a:p>
          <a:p>
            <a:pPr lvl="1"/>
            <a:r>
              <a:rPr lang="en-US" dirty="0"/>
              <a:t>R=80.6m so 20GeV </a:t>
            </a:r>
            <a:r>
              <a:rPr lang="en-US" dirty="0">
                <a:sym typeface="Wingdings" panose="05000000000000000000" pitchFamily="2" charset="2"/>
              </a:rPr>
              <a:t> </a:t>
            </a:r>
            <a:r>
              <a:rPr lang="en-US" dirty="0">
                <a:solidFill>
                  <a:srgbClr val="FF0000"/>
                </a:solidFill>
                <a:sym typeface="Wingdings" panose="05000000000000000000" pitchFamily="2" charset="2"/>
              </a:rPr>
              <a:t>0.83T</a:t>
            </a:r>
            <a:r>
              <a:rPr lang="en-US" dirty="0">
                <a:sym typeface="Wingdings" panose="05000000000000000000" pitchFamily="2" charset="2"/>
              </a:rPr>
              <a:t> mean bending field</a:t>
            </a:r>
            <a:endParaRPr lang="en-US" dirty="0"/>
          </a:p>
          <a:p>
            <a:pPr lvl="1"/>
            <a:r>
              <a:rPr lang="en-US" dirty="0"/>
              <a:t>Non-scaling FFAs used for magnetic efficiency</a:t>
            </a:r>
          </a:p>
          <a:p>
            <a:pPr lvl="1"/>
            <a:r>
              <a:rPr lang="en-US" dirty="0"/>
              <a:t>Permanent magnets uses for power, cost savings</a:t>
            </a:r>
          </a:p>
        </p:txBody>
      </p:sp>
      <p:sp>
        <p:nvSpPr>
          <p:cNvPr id="4" name="Date Placeholder 3">
            <a:extLst>
              <a:ext uri="{FF2B5EF4-FFF2-40B4-BE49-F238E27FC236}">
                <a16:creationId xmlns:a16="http://schemas.microsoft.com/office/drawing/2014/main" id="{86AED9C3-6E56-415C-86C7-268F50CF8C89}"/>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F80153B0-279D-4FD6-9A41-3D6CAAD6DE11}"/>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7FEBDB38-5904-43EF-BE02-D0166FA497FE}"/>
              </a:ext>
            </a:extLst>
          </p:cNvPr>
          <p:cNvSpPr>
            <a:spLocks noGrp="1"/>
          </p:cNvSpPr>
          <p:nvPr>
            <p:ph type="sldNum" sz="quarter" idx="12"/>
          </p:nvPr>
        </p:nvSpPr>
        <p:spPr/>
        <p:txBody>
          <a:bodyPr/>
          <a:lstStyle/>
          <a:p>
            <a:pPr>
              <a:defRPr/>
            </a:pPr>
            <a:fld id="{C919DEF3-38EA-44F2-924B-3AA3B76DF1B8}" type="slidenum">
              <a:rPr lang="en-GB" altLang="en-US" smtClean="0"/>
              <a:pPr>
                <a:defRPr/>
              </a:pPr>
              <a:t>2</a:t>
            </a:fld>
            <a:endParaRPr lang="en-GB" altLang="en-US"/>
          </a:p>
        </p:txBody>
      </p:sp>
      <p:sp>
        <p:nvSpPr>
          <p:cNvPr id="7" name="TextBox 6">
            <a:extLst>
              <a:ext uri="{FF2B5EF4-FFF2-40B4-BE49-F238E27FC236}">
                <a16:creationId xmlns:a16="http://schemas.microsoft.com/office/drawing/2014/main" id="{C5DE5AA2-3DD7-4C31-A199-CBF1F12B6BD3}"/>
              </a:ext>
            </a:extLst>
          </p:cNvPr>
          <p:cNvSpPr txBox="1"/>
          <p:nvPr/>
        </p:nvSpPr>
        <p:spPr>
          <a:xfrm>
            <a:off x="5436096" y="1180316"/>
            <a:ext cx="3394720" cy="369332"/>
          </a:xfrm>
          <a:prstGeom prst="rect">
            <a:avLst/>
          </a:prstGeom>
          <a:solidFill>
            <a:schemeClr val="bg1"/>
          </a:solidFill>
          <a:ln>
            <a:solidFill>
              <a:schemeClr val="tx1"/>
            </a:solidFill>
          </a:ln>
        </p:spPr>
        <p:txBody>
          <a:bodyPr wrap="square" rtlCol="0">
            <a:spAutoFit/>
          </a:bodyPr>
          <a:lstStyle/>
          <a:p>
            <a:r>
              <a:rPr lang="en-GB" dirty="0"/>
              <a:t>More in Ryan </a:t>
            </a:r>
            <a:r>
              <a:rPr lang="en-GB" dirty="0" err="1"/>
              <a:t>Bodenstein’s</a:t>
            </a:r>
            <a:r>
              <a:rPr lang="en-GB" dirty="0"/>
              <a:t> talk</a:t>
            </a:r>
            <a:endParaRPr lang="en-US" dirty="0"/>
          </a:p>
        </p:txBody>
      </p:sp>
    </p:spTree>
    <p:extLst>
      <p:ext uri="{BB962C8B-B14F-4D97-AF65-F5344CB8AC3E}">
        <p14:creationId xmlns:p14="http://schemas.microsoft.com/office/powerpoint/2010/main" val="305023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B6B01-0E79-4946-B393-6CB77B252424}"/>
              </a:ext>
            </a:extLst>
          </p:cNvPr>
          <p:cNvSpPr>
            <a:spLocks noGrp="1"/>
          </p:cNvSpPr>
          <p:nvPr>
            <p:ph type="title"/>
          </p:nvPr>
        </p:nvSpPr>
        <p:spPr>
          <a:xfrm>
            <a:off x="457200" y="161434"/>
            <a:ext cx="8229600" cy="1143000"/>
          </a:xfrm>
        </p:spPr>
        <p:txBody>
          <a:bodyPr/>
          <a:lstStyle/>
          <a:p>
            <a:r>
              <a:rPr lang="en-GB" dirty="0"/>
              <a:t>B-H Curve and Demagnetisation</a:t>
            </a:r>
            <a:endParaRPr lang="en-US" dirty="0"/>
          </a:p>
        </p:txBody>
      </p:sp>
      <p:sp>
        <p:nvSpPr>
          <p:cNvPr id="4" name="Date Placeholder 3">
            <a:extLst>
              <a:ext uri="{FF2B5EF4-FFF2-40B4-BE49-F238E27FC236}">
                <a16:creationId xmlns:a16="http://schemas.microsoft.com/office/drawing/2014/main" id="{C5926BDF-41FB-4CCC-A775-7F19A51D7B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September 28, 2021</a:t>
            </a: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078D520-46DB-4539-9692-2BBF6668E0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t>Stephen Brooks, FFA’21 Workshop</a:t>
            </a:r>
          </a:p>
        </p:txBody>
      </p:sp>
      <p:sp>
        <p:nvSpPr>
          <p:cNvPr id="6" name="Slide Number Placeholder 5">
            <a:extLst>
              <a:ext uri="{FF2B5EF4-FFF2-40B4-BE49-F238E27FC236}">
                <a16:creationId xmlns:a16="http://schemas.microsoft.com/office/drawing/2014/main" id="{C5AFC8AE-AC76-4492-9063-8A62C05D51B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19DEF3-38EA-44F2-924B-3AA3B76DF1B8}" type="slidenum">
              <a:rPr kumimoji="0" lang="en-GB" altLang="en-US" sz="1200" b="0" i="0" u="none" strike="noStrike" kern="1200" cap="none" spc="0" normalizeH="0" baseline="0" noProof="0" smtClean="0">
                <a:ln>
                  <a:noFill/>
                </a:ln>
                <a:solidFill>
                  <a:srgbClr val="898989"/>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srgbClr val="898989"/>
              </a:solidFill>
              <a:effectLst/>
              <a:uLnTx/>
              <a:uFillTx/>
              <a:latin typeface="Calibri" pitchFamily="34" charset="0"/>
              <a:ea typeface="+mn-ea"/>
              <a:cs typeface="Arial" charset="0"/>
            </a:endParaRPr>
          </a:p>
        </p:txBody>
      </p:sp>
      <p:pic>
        <p:nvPicPr>
          <p:cNvPr id="9" name="Content Placeholder 8">
            <a:extLst>
              <a:ext uri="{FF2B5EF4-FFF2-40B4-BE49-F238E27FC236}">
                <a16:creationId xmlns:a16="http://schemas.microsoft.com/office/drawing/2014/main" id="{F6C6F333-DA6C-405B-9612-18EF91202183}"/>
              </a:ext>
            </a:extLst>
          </p:cNvPr>
          <p:cNvPicPr>
            <a:picLocks noGrp="1" noChangeAspect="1"/>
          </p:cNvPicPr>
          <p:nvPr>
            <p:ph idx="1"/>
          </p:nvPr>
        </p:nvPicPr>
        <p:blipFill>
          <a:blip r:embed="rId3">
            <a:clrChange>
              <a:clrFrom>
                <a:srgbClr val="FFFFFF"/>
              </a:clrFrom>
              <a:clrTo>
                <a:srgbClr val="FFFFFF">
                  <a:alpha val="0"/>
                </a:srgbClr>
              </a:clrTo>
            </a:clrChange>
          </a:blip>
          <a:stretch>
            <a:fillRect/>
          </a:stretch>
        </p:blipFill>
        <p:spPr>
          <a:xfrm>
            <a:off x="963161" y="1083548"/>
            <a:ext cx="6561167" cy="4525963"/>
          </a:xfrm>
          <a:prstGeom prst="rect">
            <a:avLst/>
          </a:prstGeom>
        </p:spPr>
      </p:pic>
      <p:sp>
        <p:nvSpPr>
          <p:cNvPr id="10" name="TextBox 9">
            <a:extLst>
              <a:ext uri="{FF2B5EF4-FFF2-40B4-BE49-F238E27FC236}">
                <a16:creationId xmlns:a16="http://schemas.microsoft.com/office/drawing/2014/main" id="{A1C9DC49-2C32-4B0B-A711-0A5491C742D4}"/>
              </a:ext>
            </a:extLst>
          </p:cNvPr>
          <p:cNvSpPr txBox="1"/>
          <p:nvPr/>
        </p:nvSpPr>
        <p:spPr>
          <a:xfrm>
            <a:off x="5796136" y="1227534"/>
            <a:ext cx="311713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CBETA material grade N35H</a:t>
            </a:r>
          </a:p>
        </p:txBody>
      </p:sp>
      <p:cxnSp>
        <p:nvCxnSpPr>
          <p:cNvPr id="12" name="Straight Arrow Connector 11">
            <a:extLst>
              <a:ext uri="{FF2B5EF4-FFF2-40B4-BE49-F238E27FC236}">
                <a16:creationId xmlns:a16="http://schemas.microsoft.com/office/drawing/2014/main" id="{E3F6B414-CDD0-4986-BFBE-B821AE43583E}"/>
              </a:ext>
            </a:extLst>
          </p:cNvPr>
          <p:cNvCxnSpPr/>
          <p:nvPr/>
        </p:nvCxnSpPr>
        <p:spPr>
          <a:xfrm flipH="1">
            <a:off x="1115616" y="5476036"/>
            <a:ext cx="374441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871DA93-1C48-4198-B59E-7477B07C2C6C}"/>
              </a:ext>
            </a:extLst>
          </p:cNvPr>
          <p:cNvSpPr txBox="1"/>
          <p:nvPr/>
        </p:nvSpPr>
        <p:spPr>
          <a:xfrm>
            <a:off x="1105744" y="5548044"/>
            <a:ext cx="3754288"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External applied field (</a:t>
            </a:r>
            <a:r>
              <a:rPr kumimoji="0" lang="en-GB" sz="1800" b="0" i="0" u="none" strike="noStrike" kern="1200" cap="none" spc="0" normalizeH="0" baseline="0" noProof="0" dirty="0">
                <a:ln>
                  <a:noFill/>
                </a:ln>
                <a:solidFill>
                  <a:prstClr val="black"/>
                </a:solidFill>
                <a:effectLst/>
                <a:uLnTx/>
                <a:uFillTx/>
                <a:latin typeface="Symbol" panose="05050102010706020507" pitchFamily="18" charset="2"/>
                <a:ea typeface="+mn-ea"/>
                <a:cs typeface="Arial" charset="0"/>
              </a:rPr>
              <a:t>m</a:t>
            </a:r>
            <a:r>
              <a:rPr kumimoji="0" lang="en-GB" sz="1800" b="0" i="0" u="none" strike="noStrike" kern="1200" cap="none" spc="0" normalizeH="0" baseline="-25000" noProof="0" dirty="0">
                <a:ln>
                  <a:noFill/>
                </a:ln>
                <a:solidFill>
                  <a:prstClr val="black"/>
                </a:solidFill>
                <a:effectLst/>
                <a:uLnTx/>
                <a:uFillTx/>
                <a:latin typeface="Arial" charset="0"/>
                <a:ea typeface="+mn-ea"/>
                <a:cs typeface="Arial" charset="0"/>
              </a:rPr>
              <a:t>0</a:t>
            </a:r>
            <a:r>
              <a:rPr kumimoji="0" lang="en-GB" sz="1800" b="1" i="0" u="none" strike="noStrike" kern="1200" cap="none" spc="0" normalizeH="0" baseline="0" noProof="0" dirty="0">
                <a:ln>
                  <a:noFill/>
                </a:ln>
                <a:solidFill>
                  <a:prstClr val="black"/>
                </a:solidFill>
                <a:effectLst/>
                <a:uLnTx/>
                <a:uFillTx/>
                <a:latin typeface="Arial" charset="0"/>
                <a:ea typeface="+mn-ea"/>
                <a:cs typeface="Arial" charset="0"/>
              </a:rPr>
              <a:t>H</a:t>
            </a: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opposing magnetisation direction</a:t>
            </a:r>
          </a:p>
        </p:txBody>
      </p:sp>
      <p:cxnSp>
        <p:nvCxnSpPr>
          <p:cNvPr id="14" name="Straight Arrow Connector 13">
            <a:extLst>
              <a:ext uri="{FF2B5EF4-FFF2-40B4-BE49-F238E27FC236}">
                <a16:creationId xmlns:a16="http://schemas.microsoft.com/office/drawing/2014/main" id="{7C340D48-0D63-46D3-84E1-E2475F8852A5}"/>
              </a:ext>
            </a:extLst>
          </p:cNvPr>
          <p:cNvCxnSpPr>
            <a:cxnSpLocks/>
          </p:cNvCxnSpPr>
          <p:nvPr/>
        </p:nvCxnSpPr>
        <p:spPr>
          <a:xfrm flipV="1">
            <a:off x="4243427" y="4035876"/>
            <a:ext cx="0" cy="1182252"/>
          </a:xfrm>
          <a:prstGeom prst="straightConnector1">
            <a:avLst/>
          </a:prstGeom>
          <a:ln w="28575">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EF853B6-8754-4F02-B8C6-693AD3277274}"/>
              </a:ext>
            </a:extLst>
          </p:cNvPr>
          <p:cNvSpPr txBox="1"/>
          <p:nvPr/>
        </p:nvSpPr>
        <p:spPr>
          <a:xfrm>
            <a:off x="4236749" y="4235889"/>
            <a:ext cx="623283"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Net field (</a:t>
            </a:r>
            <a:r>
              <a:rPr kumimoji="0" lang="en-GB" sz="1800" b="1" i="0" u="none" strike="noStrike" kern="1200" cap="none" spc="0" normalizeH="0" baseline="0" noProof="0" dirty="0">
                <a:ln>
                  <a:noFill/>
                </a:ln>
                <a:solidFill>
                  <a:prstClr val="black"/>
                </a:solidFill>
                <a:effectLst/>
                <a:uLnTx/>
                <a:uFillTx/>
                <a:latin typeface="Arial" charset="0"/>
                <a:ea typeface="+mn-ea"/>
                <a:cs typeface="Arial" charset="0"/>
              </a:rPr>
              <a:t>B</a:t>
            </a: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a:t>
            </a:r>
          </a:p>
        </p:txBody>
      </p:sp>
      <p:cxnSp>
        <p:nvCxnSpPr>
          <p:cNvPr id="18" name="Straight Arrow Connector 17">
            <a:extLst>
              <a:ext uri="{FF2B5EF4-FFF2-40B4-BE49-F238E27FC236}">
                <a16:creationId xmlns:a16="http://schemas.microsoft.com/office/drawing/2014/main" id="{F7DCAE24-FCF3-42A1-9B5A-8F3E1DB0D54F}"/>
              </a:ext>
            </a:extLst>
          </p:cNvPr>
          <p:cNvCxnSpPr>
            <a:cxnSpLocks/>
          </p:cNvCxnSpPr>
          <p:nvPr/>
        </p:nvCxnSpPr>
        <p:spPr>
          <a:xfrm flipV="1">
            <a:off x="1793304" y="2266581"/>
            <a:ext cx="0" cy="2951547"/>
          </a:xfrm>
          <a:prstGeom prst="straightConnector1">
            <a:avLst/>
          </a:prstGeom>
          <a:ln w="28575">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FDD752B-94A6-4FFE-845D-86911969D091}"/>
              </a:ext>
            </a:extLst>
          </p:cNvPr>
          <p:cNvSpPr txBox="1"/>
          <p:nvPr/>
        </p:nvSpPr>
        <p:spPr>
          <a:xfrm>
            <a:off x="395536" y="2331491"/>
            <a:ext cx="738664" cy="2827727"/>
          </a:xfrm>
          <a:prstGeom prst="rect">
            <a:avLst/>
          </a:prstGeom>
          <a:noFill/>
        </p:spPr>
        <p:txBody>
          <a:bodyPr vert="vert270"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FF"/>
                </a:solidFill>
                <a:effectLst/>
                <a:uLnTx/>
                <a:uFillTx/>
                <a:latin typeface="Arial" charset="0"/>
                <a:ea typeface="+mn-ea"/>
                <a:cs typeface="Arial" charset="0"/>
              </a:rPr>
              <a:t>Magnetisation provided by material (</a:t>
            </a:r>
            <a:r>
              <a:rPr kumimoji="0" lang="en-GB" sz="1800" b="0" i="0" u="none" strike="noStrike" kern="1200" cap="none" spc="0" normalizeH="0" baseline="0" noProof="0" dirty="0">
                <a:ln>
                  <a:noFill/>
                </a:ln>
                <a:solidFill>
                  <a:srgbClr val="0000FF"/>
                </a:solidFill>
                <a:effectLst/>
                <a:uLnTx/>
                <a:uFillTx/>
                <a:latin typeface="Symbol" panose="05050102010706020507" pitchFamily="18" charset="2"/>
                <a:ea typeface="+mn-ea"/>
                <a:cs typeface="Arial" charset="0"/>
              </a:rPr>
              <a:t>m</a:t>
            </a:r>
            <a:r>
              <a:rPr kumimoji="0" lang="en-GB" sz="1800" b="0" i="0" u="none" strike="noStrike" kern="1200" cap="none" spc="0" normalizeH="0" baseline="-25000" noProof="0" dirty="0">
                <a:ln>
                  <a:noFill/>
                </a:ln>
                <a:solidFill>
                  <a:srgbClr val="0000FF"/>
                </a:solidFill>
                <a:effectLst/>
                <a:uLnTx/>
                <a:uFillTx/>
                <a:latin typeface="Arial" charset="0"/>
                <a:ea typeface="+mn-ea"/>
                <a:cs typeface="Arial" charset="0"/>
              </a:rPr>
              <a:t>0</a:t>
            </a:r>
            <a:r>
              <a:rPr kumimoji="0" lang="en-GB" sz="1800" b="1" i="0" u="none" strike="noStrike" kern="1200" cap="none" spc="0" normalizeH="0" baseline="0" noProof="0" dirty="0">
                <a:ln>
                  <a:noFill/>
                </a:ln>
                <a:solidFill>
                  <a:srgbClr val="0000FF"/>
                </a:solidFill>
                <a:effectLst/>
                <a:uLnTx/>
                <a:uFillTx/>
                <a:latin typeface="Arial" charset="0"/>
                <a:ea typeface="+mn-ea"/>
                <a:cs typeface="Arial" charset="0"/>
              </a:rPr>
              <a:t>M </a:t>
            </a:r>
            <a:r>
              <a:rPr kumimoji="0" lang="en-GB" sz="1800" b="0"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GB" sz="1800" b="1" i="0" u="none" strike="noStrike" kern="1200" cap="none" spc="0" normalizeH="0" baseline="0" noProof="0" dirty="0">
                <a:ln>
                  <a:noFill/>
                </a:ln>
                <a:solidFill>
                  <a:srgbClr val="0000FF"/>
                </a:solidFill>
                <a:effectLst/>
                <a:uLnTx/>
                <a:uFillTx/>
                <a:latin typeface="Arial" charset="0"/>
                <a:ea typeface="+mn-ea"/>
                <a:cs typeface="Arial" charset="0"/>
              </a:rPr>
              <a:t>B </a:t>
            </a:r>
            <a:r>
              <a:rPr kumimoji="0" lang="en-GB" sz="1800" b="0" i="0" u="none" strike="noStrike" kern="1200" cap="none" spc="0" normalizeH="0" baseline="0" noProof="0" dirty="0">
                <a:ln>
                  <a:noFill/>
                </a:ln>
                <a:solidFill>
                  <a:srgbClr val="0000FF"/>
                </a:solidFill>
                <a:effectLst/>
                <a:uLnTx/>
                <a:uFillTx/>
                <a:latin typeface="Arial" charset="0"/>
                <a:ea typeface="+mn-ea"/>
                <a:cs typeface="Arial" charset="0"/>
              </a:rPr>
              <a:t>− </a:t>
            </a:r>
            <a:r>
              <a:rPr kumimoji="0" lang="en-GB" sz="1800" b="0" i="0" u="none" strike="noStrike" kern="1200" cap="none" spc="0" normalizeH="0" baseline="0" noProof="0" dirty="0">
                <a:ln>
                  <a:noFill/>
                </a:ln>
                <a:solidFill>
                  <a:srgbClr val="0000FF"/>
                </a:solidFill>
                <a:effectLst/>
                <a:uLnTx/>
                <a:uFillTx/>
                <a:latin typeface="Symbol" panose="05050102010706020507" pitchFamily="18" charset="2"/>
                <a:ea typeface="+mn-ea"/>
                <a:cs typeface="Arial" charset="0"/>
              </a:rPr>
              <a:t>m</a:t>
            </a:r>
            <a:r>
              <a:rPr kumimoji="0" lang="en-GB" sz="1800" b="0" i="0" u="none" strike="noStrike" kern="1200" cap="none" spc="0" normalizeH="0" baseline="-25000" noProof="0" dirty="0">
                <a:ln>
                  <a:noFill/>
                </a:ln>
                <a:solidFill>
                  <a:srgbClr val="0000FF"/>
                </a:solidFill>
                <a:effectLst/>
                <a:uLnTx/>
                <a:uFillTx/>
                <a:latin typeface="Arial" charset="0"/>
                <a:ea typeface="+mn-ea"/>
                <a:cs typeface="Arial" charset="0"/>
              </a:rPr>
              <a:t>0</a:t>
            </a:r>
            <a:r>
              <a:rPr kumimoji="0" lang="en-GB" sz="1800" b="1" i="0" u="none" strike="noStrike" kern="1200" cap="none" spc="0" normalizeH="0" baseline="0" noProof="0" dirty="0">
                <a:ln>
                  <a:noFill/>
                </a:ln>
                <a:solidFill>
                  <a:srgbClr val="0000FF"/>
                </a:solidFill>
                <a:effectLst/>
                <a:uLnTx/>
                <a:uFillTx/>
                <a:latin typeface="Arial" charset="0"/>
                <a:ea typeface="+mn-ea"/>
                <a:cs typeface="Arial" charset="0"/>
              </a:rPr>
              <a:t>H</a:t>
            </a:r>
            <a:r>
              <a:rPr kumimoji="0" lang="en-GB" sz="1800" b="0" i="0" u="none" strike="noStrike" kern="1200" cap="none" spc="0" normalizeH="0" baseline="0" noProof="0" dirty="0">
                <a:ln>
                  <a:noFill/>
                </a:ln>
                <a:solidFill>
                  <a:srgbClr val="0000FF"/>
                </a:solidFill>
                <a:effectLst/>
                <a:uLnTx/>
                <a:uFillTx/>
                <a:latin typeface="Arial" charset="0"/>
                <a:ea typeface="+mn-ea"/>
                <a:cs typeface="Arial" charset="0"/>
              </a:rPr>
              <a:t>)</a:t>
            </a:r>
          </a:p>
        </p:txBody>
      </p:sp>
      <p:sp>
        <p:nvSpPr>
          <p:cNvPr id="21" name="TextBox 20">
            <a:extLst>
              <a:ext uri="{FF2B5EF4-FFF2-40B4-BE49-F238E27FC236}">
                <a16:creationId xmlns:a16="http://schemas.microsoft.com/office/drawing/2014/main" id="{749C681A-18EC-4A43-AD1A-293EEE2BEFD0}"/>
              </a:ext>
            </a:extLst>
          </p:cNvPr>
          <p:cNvSpPr txBox="1"/>
          <p:nvPr/>
        </p:nvSpPr>
        <p:spPr>
          <a:xfrm>
            <a:off x="5031563" y="4627002"/>
            <a:ext cx="4004931"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Large opposing fields (negative </a:t>
            </a:r>
            <a:r>
              <a:rPr kumimoji="0" lang="en-GB" sz="1800" b="1" i="0" u="none" strike="noStrike" kern="1200" cap="none" spc="0" normalizeH="0" baseline="0" noProof="0" dirty="0">
                <a:ln>
                  <a:noFill/>
                </a:ln>
                <a:solidFill>
                  <a:prstClr val="black"/>
                </a:solidFill>
                <a:effectLst/>
                <a:uLnTx/>
                <a:uFillTx/>
                <a:latin typeface="Arial" charset="0"/>
                <a:ea typeface="+mn-ea"/>
                <a:cs typeface="Arial" charset="0"/>
              </a:rPr>
              <a:t>H</a:t>
            </a: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 in the direction of </a:t>
            </a:r>
            <a:r>
              <a:rPr kumimoji="0" lang="en-GB" sz="1800" b="1" i="0" u="none" strike="noStrike" kern="1200" cap="none" spc="0" normalizeH="0" baseline="0" noProof="0" dirty="0">
                <a:ln>
                  <a:noFill/>
                </a:ln>
                <a:solidFill>
                  <a:prstClr val="black"/>
                </a:solidFill>
                <a:effectLst/>
                <a:uLnTx/>
                <a:uFillTx/>
                <a:latin typeface="Arial" charset="0"/>
                <a:ea typeface="+mn-ea"/>
                <a:cs typeface="Arial" charset="0"/>
              </a:rPr>
              <a:t>M</a:t>
            </a: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 can potentially demagnetise parts of the material in </a:t>
            </a:r>
            <a:r>
              <a:rPr kumimoji="0" lang="en-GB" sz="1800" b="0" i="0" u="none" strike="noStrike" kern="1200" cap="none" spc="0" normalizeH="0" baseline="0" noProof="0" dirty="0">
                <a:ln>
                  <a:noFill/>
                </a:ln>
                <a:solidFill>
                  <a:srgbClr val="C0504D"/>
                </a:solidFill>
                <a:effectLst/>
                <a:uLnTx/>
                <a:uFillTx/>
                <a:latin typeface="Arial" charset="0"/>
                <a:ea typeface="+mn-ea"/>
                <a:cs typeface="Arial" charset="0"/>
              </a:rPr>
              <a:t>higher field</a:t>
            </a: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 magnets.  Not observed or expected in CBETA (-H&lt;1.3T).  Depends on material grade </a:t>
            </a:r>
            <a:r>
              <a:rPr kumimoji="0" lang="en-GB" sz="1800" b="0" i="0" u="none" strike="noStrike" kern="1200" cap="none" spc="0" normalizeH="0" baseline="0" noProof="0" dirty="0" err="1">
                <a:ln>
                  <a:noFill/>
                </a:ln>
                <a:solidFill>
                  <a:prstClr val="black"/>
                </a:solidFill>
                <a:effectLst/>
                <a:uLnTx/>
                <a:uFillTx/>
                <a:latin typeface="Arial" charset="0"/>
                <a:ea typeface="+mn-ea"/>
                <a:cs typeface="Arial" charset="0"/>
              </a:rPr>
              <a:t>H</a:t>
            </a:r>
            <a:r>
              <a:rPr kumimoji="0" lang="en-GB" sz="1800" b="0" i="0" u="none" strike="noStrike" kern="1200" cap="none" spc="0" normalizeH="0" baseline="-25000" noProof="0" dirty="0" err="1">
                <a:ln>
                  <a:noFill/>
                </a:ln>
                <a:solidFill>
                  <a:prstClr val="black"/>
                </a:solidFill>
                <a:effectLst/>
                <a:uLnTx/>
                <a:uFillTx/>
                <a:latin typeface="Arial" charset="0"/>
                <a:ea typeface="+mn-ea"/>
                <a:cs typeface="Arial" charset="0"/>
              </a:rPr>
              <a:t>cj</a:t>
            </a: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 value.</a:t>
            </a:r>
          </a:p>
        </p:txBody>
      </p:sp>
      <p:cxnSp>
        <p:nvCxnSpPr>
          <p:cNvPr id="22" name="Straight Arrow Connector 21">
            <a:extLst>
              <a:ext uri="{FF2B5EF4-FFF2-40B4-BE49-F238E27FC236}">
                <a16:creationId xmlns:a16="http://schemas.microsoft.com/office/drawing/2014/main" id="{4D2800BC-777F-494A-8DD7-571AF973A656}"/>
              </a:ext>
            </a:extLst>
          </p:cNvPr>
          <p:cNvCxnSpPr>
            <a:cxnSpLocks/>
          </p:cNvCxnSpPr>
          <p:nvPr/>
        </p:nvCxnSpPr>
        <p:spPr>
          <a:xfrm>
            <a:off x="1403648" y="1875636"/>
            <a:ext cx="0" cy="571202"/>
          </a:xfrm>
          <a:prstGeom prst="straightConnector1">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5E26FE1-6F0B-433C-BD45-7954B772DEB3}"/>
              </a:ext>
            </a:extLst>
          </p:cNvPr>
          <p:cNvSpPr txBox="1"/>
          <p:nvPr/>
        </p:nvSpPr>
        <p:spPr>
          <a:xfrm>
            <a:off x="1180491" y="1483444"/>
            <a:ext cx="6703871"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err="1">
                <a:ln>
                  <a:noFill/>
                </a:ln>
                <a:solidFill>
                  <a:srgbClr val="7030A0"/>
                </a:solidFill>
                <a:effectLst/>
                <a:uLnTx/>
                <a:uFillTx/>
                <a:latin typeface="Arial" charset="0"/>
                <a:ea typeface="+mn-ea"/>
                <a:cs typeface="Arial" charset="0"/>
              </a:rPr>
              <a:t>H</a:t>
            </a:r>
            <a:r>
              <a:rPr kumimoji="0" lang="en-GB" sz="1800" b="0" i="0" u="none" strike="noStrike" kern="1200" cap="none" spc="0" normalizeH="0" baseline="-25000" noProof="0" dirty="0" err="1">
                <a:ln>
                  <a:noFill/>
                </a:ln>
                <a:solidFill>
                  <a:srgbClr val="7030A0"/>
                </a:solidFill>
                <a:effectLst/>
                <a:uLnTx/>
                <a:uFillTx/>
                <a:latin typeface="Arial" charset="0"/>
                <a:ea typeface="+mn-ea"/>
                <a:cs typeface="Arial" charset="0"/>
              </a:rPr>
              <a:t>cj</a:t>
            </a:r>
            <a:r>
              <a:rPr kumimoji="0" lang="en-GB" sz="1800" b="0" i="0" u="none" strike="noStrike" kern="1200" cap="none" spc="0" normalizeH="0" baseline="0" noProof="0" dirty="0">
                <a:ln>
                  <a:noFill/>
                </a:ln>
                <a:solidFill>
                  <a:srgbClr val="7030A0"/>
                </a:solidFill>
                <a:effectLst/>
                <a:uLnTx/>
                <a:uFillTx/>
                <a:latin typeface="Arial" charset="0"/>
                <a:ea typeface="+mn-ea"/>
                <a:cs typeface="Arial" charset="0"/>
              </a:rPr>
              <a:t> value (demagnetisation point,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Arial" charset="0"/>
                <a:ea typeface="+mn-ea"/>
                <a:cs typeface="Arial" charset="0"/>
              </a:rPr>
              <a:t>     varies with temperature)</a:t>
            </a:r>
          </a:p>
        </p:txBody>
      </p:sp>
      <p:sp>
        <p:nvSpPr>
          <p:cNvPr id="25" name="Rectangle 24">
            <a:extLst>
              <a:ext uri="{FF2B5EF4-FFF2-40B4-BE49-F238E27FC236}">
                <a16:creationId xmlns:a16="http://schemas.microsoft.com/office/drawing/2014/main" id="{FD92E40E-DF7C-497C-98DD-8206F51AB941}"/>
              </a:ext>
            </a:extLst>
          </p:cNvPr>
          <p:cNvSpPr/>
          <p:nvPr/>
        </p:nvSpPr>
        <p:spPr>
          <a:xfrm>
            <a:off x="6205324" y="2800310"/>
            <a:ext cx="465351" cy="181526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C19237EF-91C8-455C-A39D-FA4A29A15B39}"/>
              </a:ext>
            </a:extLst>
          </p:cNvPr>
          <p:cNvSpPr txBox="1"/>
          <p:nvPr/>
        </p:nvSpPr>
        <p:spPr>
          <a:xfrm>
            <a:off x="7372908" y="1726593"/>
            <a:ext cx="1465312" cy="923330"/>
          </a:xfrm>
          <a:prstGeom prst="rect">
            <a:avLst/>
          </a:prstGeom>
          <a:noFill/>
        </p:spPr>
        <p:txBody>
          <a:bodyPr wrap="square" rtlCol="0">
            <a:spAutoFit/>
          </a:bodyPr>
          <a:lstStyle/>
          <a:p>
            <a:r>
              <a:rPr lang="en-GB" dirty="0">
                <a:solidFill>
                  <a:srgbClr val="FF0000"/>
                </a:solidFill>
              </a:rPr>
              <a:t>Note: not N42EH, just example</a:t>
            </a:r>
            <a:endParaRPr lang="en-US" dirty="0">
              <a:solidFill>
                <a:srgbClr val="FF0000"/>
              </a:solidFill>
            </a:endParaRPr>
          </a:p>
        </p:txBody>
      </p:sp>
    </p:spTree>
    <p:extLst>
      <p:ext uri="{BB962C8B-B14F-4D97-AF65-F5344CB8AC3E}">
        <p14:creationId xmlns:p14="http://schemas.microsoft.com/office/powerpoint/2010/main" val="2047418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8ECA-27F3-420F-860E-6930DEA4C0DA}"/>
              </a:ext>
            </a:extLst>
          </p:cNvPr>
          <p:cNvSpPr>
            <a:spLocks noGrp="1"/>
          </p:cNvSpPr>
          <p:nvPr>
            <p:ph type="title"/>
          </p:nvPr>
        </p:nvSpPr>
        <p:spPr/>
        <p:txBody>
          <a:bodyPr/>
          <a:lstStyle/>
          <a:p>
            <a:r>
              <a:rPr lang="en-GB" dirty="0"/>
              <a:t>What about with 100% gradients?</a:t>
            </a:r>
            <a:endParaRPr lang="en-US" dirty="0"/>
          </a:p>
        </p:txBody>
      </p:sp>
      <p:sp>
        <p:nvSpPr>
          <p:cNvPr id="3" name="Content Placeholder 2">
            <a:extLst>
              <a:ext uri="{FF2B5EF4-FFF2-40B4-BE49-F238E27FC236}">
                <a16:creationId xmlns:a16="http://schemas.microsoft.com/office/drawing/2014/main" id="{011DED63-0433-402A-80CB-1083DFB3D011}"/>
              </a:ext>
            </a:extLst>
          </p:cNvPr>
          <p:cNvSpPr>
            <a:spLocks noGrp="1"/>
          </p:cNvSpPr>
          <p:nvPr>
            <p:ph idx="1"/>
          </p:nvPr>
        </p:nvSpPr>
        <p:spPr>
          <a:xfrm>
            <a:off x="5076056" y="1600200"/>
            <a:ext cx="3610744" cy="4525963"/>
          </a:xfrm>
        </p:spPr>
        <p:txBody>
          <a:bodyPr/>
          <a:lstStyle/>
          <a:p>
            <a:r>
              <a:rPr lang="en-GB" dirty="0"/>
              <a:t>BF converges but is still rather large</a:t>
            </a:r>
          </a:p>
          <a:p>
            <a:r>
              <a:rPr lang="en-GB" dirty="0"/>
              <a:t>Probably should avoid super-high (&gt;150T/m) gradients unless good reason</a:t>
            </a:r>
          </a:p>
          <a:p>
            <a:pPr lvl="1"/>
            <a:r>
              <a:rPr lang="en-GB" dirty="0"/>
              <a:t>E.g. path length</a:t>
            </a:r>
            <a:endParaRPr lang="en-US" dirty="0"/>
          </a:p>
        </p:txBody>
      </p:sp>
      <p:sp>
        <p:nvSpPr>
          <p:cNvPr id="4" name="Date Placeholder 3">
            <a:extLst>
              <a:ext uri="{FF2B5EF4-FFF2-40B4-BE49-F238E27FC236}">
                <a16:creationId xmlns:a16="http://schemas.microsoft.com/office/drawing/2014/main" id="{5BE3A8E4-7541-4ABD-8A23-5C9E5E0F583B}"/>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8E2FB4ED-E5EF-40C5-BBEA-B21A45B7D946}"/>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8AF51614-83E5-4C9B-BF59-E80466C7A008}"/>
              </a:ext>
            </a:extLst>
          </p:cNvPr>
          <p:cNvSpPr>
            <a:spLocks noGrp="1"/>
          </p:cNvSpPr>
          <p:nvPr>
            <p:ph type="sldNum" sz="quarter" idx="12"/>
          </p:nvPr>
        </p:nvSpPr>
        <p:spPr/>
        <p:txBody>
          <a:bodyPr/>
          <a:lstStyle/>
          <a:p>
            <a:pPr>
              <a:defRPr/>
            </a:pPr>
            <a:fld id="{C919DEF3-38EA-44F2-924B-3AA3B76DF1B8}" type="slidenum">
              <a:rPr lang="en-GB" altLang="en-US" smtClean="0"/>
              <a:pPr>
                <a:defRPr/>
              </a:pPr>
              <a:t>21</a:t>
            </a:fld>
            <a:endParaRPr lang="en-GB" altLang="en-US"/>
          </a:p>
        </p:txBody>
      </p:sp>
      <p:pic>
        <p:nvPicPr>
          <p:cNvPr id="7" name="Content Placeholder 7" descr="Diagram&#10;&#10;Description automatically generated">
            <a:extLst>
              <a:ext uri="{FF2B5EF4-FFF2-40B4-BE49-F238E27FC236}">
                <a16:creationId xmlns:a16="http://schemas.microsoft.com/office/drawing/2014/main" id="{E2317AEC-1608-4DC5-B719-758678E792D3}"/>
              </a:ext>
            </a:extLst>
          </p:cNvPr>
          <p:cNvPicPr>
            <a:picLocks noChangeAspect="1"/>
          </p:cNvPicPr>
          <p:nvPr/>
        </p:nvPicPr>
        <p:blipFill rotWithShape="1">
          <a:blip r:embed="rId2">
            <a:extLst>
              <a:ext uri="{28A0092B-C50C-407E-A947-70E740481C1C}">
                <a14:useLocalDpi xmlns:a14="http://schemas.microsoft.com/office/drawing/2010/main" val="0"/>
              </a:ext>
            </a:extLst>
          </a:blip>
          <a:srcRect l="22875" r="22875"/>
          <a:stretch/>
        </p:blipFill>
        <p:spPr bwMode="auto">
          <a:xfrm>
            <a:off x="457200" y="1680202"/>
            <a:ext cx="4464496" cy="435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FCFDDE65-B720-43FF-A972-C9E8AA6AB957}"/>
              </a:ext>
            </a:extLst>
          </p:cNvPr>
          <p:cNvCxnSpPr>
            <a:cxnSpLocks/>
          </p:cNvCxnSpPr>
          <p:nvPr/>
        </p:nvCxnSpPr>
        <p:spPr>
          <a:xfrm flipH="1">
            <a:off x="1035528" y="1994121"/>
            <a:ext cx="3320448" cy="0"/>
          </a:xfrm>
          <a:prstGeom prst="straightConnector1">
            <a:avLst/>
          </a:prstGeom>
          <a:ln w="28575">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4543BC-5CE7-43F4-AA27-AB69040D1B21}"/>
              </a:ext>
            </a:extLst>
          </p:cNvPr>
          <p:cNvSpPr txBox="1"/>
          <p:nvPr/>
        </p:nvSpPr>
        <p:spPr>
          <a:xfrm>
            <a:off x="1852789" y="1994121"/>
            <a:ext cx="883575" cy="369332"/>
          </a:xfrm>
          <a:prstGeom prst="rect">
            <a:avLst/>
          </a:prstGeom>
          <a:noFill/>
          <a:ln>
            <a:noFill/>
          </a:ln>
        </p:spPr>
        <p:txBody>
          <a:bodyPr wrap="square" rtlCol="0">
            <a:spAutoFit/>
          </a:bodyPr>
          <a:lstStyle/>
          <a:p>
            <a:r>
              <a:rPr lang="en-GB" dirty="0">
                <a:solidFill>
                  <a:schemeClr val="bg1"/>
                </a:solidFill>
              </a:rPr>
              <a:t>20cm</a:t>
            </a:r>
            <a:endParaRPr lang="en-US" dirty="0">
              <a:solidFill>
                <a:schemeClr val="bg1"/>
              </a:solidFill>
            </a:endParaRPr>
          </a:p>
        </p:txBody>
      </p:sp>
    </p:spTree>
    <p:extLst>
      <p:ext uri="{BB962C8B-B14F-4D97-AF65-F5344CB8AC3E}">
        <p14:creationId xmlns:p14="http://schemas.microsoft.com/office/powerpoint/2010/main" val="29327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8F397-43B7-4578-9DEB-A022AA60C06D}"/>
              </a:ext>
            </a:extLst>
          </p:cNvPr>
          <p:cNvSpPr>
            <a:spLocks noGrp="1"/>
          </p:cNvSpPr>
          <p:nvPr>
            <p:ph type="title"/>
          </p:nvPr>
        </p:nvSpPr>
        <p:spPr/>
        <p:txBody>
          <a:bodyPr/>
          <a:lstStyle/>
          <a:p>
            <a:r>
              <a:rPr lang="en-GB" dirty="0"/>
              <a:t>Summary (IPAC’21 magnets)</a:t>
            </a:r>
            <a:endParaRPr lang="en-US" dirty="0"/>
          </a:p>
        </p:txBody>
      </p:sp>
      <p:sp>
        <p:nvSpPr>
          <p:cNvPr id="3" name="Content Placeholder 2">
            <a:extLst>
              <a:ext uri="{FF2B5EF4-FFF2-40B4-BE49-F238E27FC236}">
                <a16:creationId xmlns:a16="http://schemas.microsoft.com/office/drawing/2014/main" id="{7FEED91B-FAFF-4148-B942-9111E4A25849}"/>
              </a:ext>
            </a:extLst>
          </p:cNvPr>
          <p:cNvSpPr>
            <a:spLocks noGrp="1"/>
          </p:cNvSpPr>
          <p:nvPr>
            <p:ph idx="1"/>
          </p:nvPr>
        </p:nvSpPr>
        <p:spPr>
          <a:xfrm>
            <a:off x="457200" y="1484784"/>
            <a:ext cx="8229600" cy="4641379"/>
          </a:xfrm>
        </p:spPr>
        <p:txBody>
          <a:bodyPr/>
          <a:lstStyle/>
          <a:p>
            <a:r>
              <a:rPr lang="en-GB" dirty="0"/>
              <a:t>Got a feasible magnet but had to employ several tricks:</a:t>
            </a:r>
          </a:p>
          <a:p>
            <a:pPr lvl="1"/>
            <a:r>
              <a:rPr lang="en-GB" dirty="0"/>
              <a:t>Scaled lattice to 50% gradient (double orbit range)</a:t>
            </a:r>
          </a:p>
          <a:p>
            <a:pPr lvl="1"/>
            <a:r>
              <a:rPr lang="en-GB" dirty="0"/>
              <a:t>Reduce circular aperture to vertically ±5mm oval</a:t>
            </a:r>
          </a:p>
          <a:p>
            <a:pPr lvl="1"/>
            <a:r>
              <a:rPr lang="en-GB" dirty="0"/>
              <a:t>Trim BD good field range to cover only orbits</a:t>
            </a:r>
          </a:p>
          <a:p>
            <a:r>
              <a:rPr lang="en-GB" dirty="0"/>
              <a:t>Future work:</a:t>
            </a:r>
          </a:p>
          <a:p>
            <a:pPr lvl="1"/>
            <a:r>
              <a:rPr lang="en-GB" dirty="0"/>
              <a:t>Is 50% (~120T/m) gradient the optimum?</a:t>
            </a:r>
          </a:p>
          <a:p>
            <a:pPr lvl="1"/>
            <a:r>
              <a:rPr lang="en-GB" dirty="0"/>
              <a:t>Prediction of radiation dose limit (CBETA model)</a:t>
            </a:r>
          </a:p>
          <a:p>
            <a:r>
              <a:rPr lang="en-GB" dirty="0"/>
              <a:t>Are any design rules/assumptions wrong?</a:t>
            </a:r>
            <a:endParaRPr lang="en-US" dirty="0"/>
          </a:p>
        </p:txBody>
      </p:sp>
      <p:sp>
        <p:nvSpPr>
          <p:cNvPr id="4" name="Date Placeholder 3">
            <a:extLst>
              <a:ext uri="{FF2B5EF4-FFF2-40B4-BE49-F238E27FC236}">
                <a16:creationId xmlns:a16="http://schemas.microsoft.com/office/drawing/2014/main" id="{F7E3E5B5-324D-4C24-BF5C-8313CC4AC851}"/>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4AF81CBD-41FC-4824-AAA0-1B6E285797E5}"/>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0620A0A5-38E9-4C29-9438-F0D22D76B858}"/>
              </a:ext>
            </a:extLst>
          </p:cNvPr>
          <p:cNvSpPr>
            <a:spLocks noGrp="1"/>
          </p:cNvSpPr>
          <p:nvPr>
            <p:ph type="sldNum" sz="quarter" idx="12"/>
          </p:nvPr>
        </p:nvSpPr>
        <p:spPr/>
        <p:txBody>
          <a:bodyPr/>
          <a:lstStyle/>
          <a:p>
            <a:pPr>
              <a:defRPr/>
            </a:pPr>
            <a:fld id="{C919DEF3-38EA-44F2-924B-3AA3B76DF1B8}" type="slidenum">
              <a:rPr lang="en-GB" altLang="en-US" smtClean="0"/>
              <a:pPr>
                <a:defRPr/>
              </a:pPr>
              <a:t>22</a:t>
            </a:fld>
            <a:endParaRPr lang="en-GB" altLang="en-US"/>
          </a:p>
        </p:txBody>
      </p:sp>
    </p:spTree>
    <p:extLst>
      <p:ext uri="{BB962C8B-B14F-4D97-AF65-F5344CB8AC3E}">
        <p14:creationId xmlns:p14="http://schemas.microsoft.com/office/powerpoint/2010/main" val="742460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6A6E-0E97-49CA-81F9-DD4943FB4F53}"/>
              </a:ext>
            </a:extLst>
          </p:cNvPr>
          <p:cNvSpPr>
            <a:spLocks noGrp="1"/>
          </p:cNvSpPr>
          <p:nvPr>
            <p:ph type="title"/>
          </p:nvPr>
        </p:nvSpPr>
        <p:spPr/>
        <p:txBody>
          <a:bodyPr/>
          <a:lstStyle/>
          <a:p>
            <a:r>
              <a:rPr lang="en-US" dirty="0"/>
              <a:t>Existing 12GeV CEBAF Energies</a:t>
            </a:r>
            <a:endParaRPr lang="en-GB" dirty="0"/>
          </a:p>
        </p:txBody>
      </p:sp>
      <p:sp>
        <p:nvSpPr>
          <p:cNvPr id="4" name="Date Placeholder 3">
            <a:extLst>
              <a:ext uri="{FF2B5EF4-FFF2-40B4-BE49-F238E27FC236}">
                <a16:creationId xmlns:a16="http://schemas.microsoft.com/office/drawing/2014/main" id="{C02A9D18-B75B-49AE-8FD4-DC9FEC79C36A}"/>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AD94F027-B666-49D2-BB95-588D6E3E3ABA}"/>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802AE830-8875-43B1-A0F2-7E23BB2F21BF}"/>
              </a:ext>
            </a:extLst>
          </p:cNvPr>
          <p:cNvSpPr>
            <a:spLocks noGrp="1"/>
          </p:cNvSpPr>
          <p:nvPr>
            <p:ph type="sldNum" sz="quarter" idx="12"/>
          </p:nvPr>
        </p:nvSpPr>
        <p:spPr/>
        <p:txBody>
          <a:bodyPr/>
          <a:lstStyle/>
          <a:p>
            <a:pPr>
              <a:defRPr/>
            </a:pPr>
            <a:fld id="{C919DEF3-38EA-44F2-924B-3AA3B76DF1B8}" type="slidenum">
              <a:rPr lang="en-GB" altLang="en-US" smtClean="0"/>
              <a:pPr>
                <a:defRPr/>
              </a:pPr>
              <a:t>23</a:t>
            </a:fld>
            <a:endParaRPr lang="en-GB" altLang="en-US"/>
          </a:p>
        </p:txBody>
      </p:sp>
      <p:pic>
        <p:nvPicPr>
          <p:cNvPr id="11" name="Picture 10">
            <a:extLst>
              <a:ext uri="{FF2B5EF4-FFF2-40B4-BE49-F238E27FC236}">
                <a16:creationId xmlns:a16="http://schemas.microsoft.com/office/drawing/2014/main" id="{D0A31D45-C229-4E8B-81D1-A4FACB8279E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63944" y="1844824"/>
            <a:ext cx="7564440" cy="3960440"/>
          </a:xfrm>
          <a:prstGeom prst="rect">
            <a:avLst/>
          </a:prstGeom>
        </p:spPr>
      </p:pic>
      <p:pic>
        <p:nvPicPr>
          <p:cNvPr id="13" name="Picture 12">
            <a:extLst>
              <a:ext uri="{FF2B5EF4-FFF2-40B4-BE49-F238E27FC236}">
                <a16:creationId xmlns:a16="http://schemas.microsoft.com/office/drawing/2014/main" id="{762BC60F-4F8F-4D5A-88B8-0047599AE6BE}"/>
              </a:ext>
            </a:extLst>
          </p:cNvPr>
          <p:cNvPicPr>
            <a:picLocks noChangeAspect="1"/>
          </p:cNvPicPr>
          <p:nvPr/>
        </p:nvPicPr>
        <p:blipFill>
          <a:blip r:embed="rId3"/>
          <a:stretch>
            <a:fillRect/>
          </a:stretch>
        </p:blipFill>
        <p:spPr>
          <a:xfrm>
            <a:off x="5654692" y="2420888"/>
            <a:ext cx="3093772" cy="2160240"/>
          </a:xfrm>
          <a:prstGeom prst="rect">
            <a:avLst/>
          </a:prstGeom>
        </p:spPr>
      </p:pic>
    </p:spTree>
    <p:extLst>
      <p:ext uri="{BB962C8B-B14F-4D97-AF65-F5344CB8AC3E}">
        <p14:creationId xmlns:p14="http://schemas.microsoft.com/office/powerpoint/2010/main" val="665293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5368EC50-146B-41BF-A32B-4EF3C6F2D804}"/>
              </a:ext>
            </a:extLst>
          </p:cNvPr>
          <p:cNvCxnSpPr>
            <a:cxnSpLocks/>
            <a:stCxn id="7" idx="3"/>
          </p:cNvCxnSpPr>
          <p:nvPr/>
        </p:nvCxnSpPr>
        <p:spPr>
          <a:xfrm>
            <a:off x="2627784" y="5157192"/>
            <a:ext cx="4104456"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596F46-58E3-4B1C-BAAD-C94748D2318D}"/>
              </a:ext>
            </a:extLst>
          </p:cNvPr>
          <p:cNvSpPr>
            <a:spLocks noGrp="1"/>
          </p:cNvSpPr>
          <p:nvPr>
            <p:ph type="title"/>
          </p:nvPr>
        </p:nvSpPr>
        <p:spPr/>
        <p:txBody>
          <a:bodyPr/>
          <a:lstStyle/>
          <a:p>
            <a:r>
              <a:rPr lang="en-GB" dirty="0"/>
              <a:t>Upgraded CEBAF Injector Energy</a:t>
            </a:r>
            <a:endParaRPr lang="en-US" dirty="0"/>
          </a:p>
        </p:txBody>
      </p:sp>
      <p:sp>
        <p:nvSpPr>
          <p:cNvPr id="3" name="Content Placeholder 2">
            <a:extLst>
              <a:ext uri="{FF2B5EF4-FFF2-40B4-BE49-F238E27FC236}">
                <a16:creationId xmlns:a16="http://schemas.microsoft.com/office/drawing/2014/main" id="{90B2F572-D528-489F-BA6F-BDAAEBCC1944}"/>
              </a:ext>
            </a:extLst>
          </p:cNvPr>
          <p:cNvSpPr>
            <a:spLocks noGrp="1"/>
          </p:cNvSpPr>
          <p:nvPr>
            <p:ph idx="1"/>
          </p:nvPr>
        </p:nvSpPr>
        <p:spPr>
          <a:xfrm>
            <a:off x="457200" y="1484784"/>
            <a:ext cx="8229600" cy="4708525"/>
          </a:xfrm>
        </p:spPr>
        <p:txBody>
          <a:bodyPr/>
          <a:lstStyle/>
          <a:p>
            <a:r>
              <a:rPr lang="en-GB" dirty="0"/>
              <a:t>Avoid large energy ratios in </a:t>
            </a:r>
            <a:r>
              <a:rPr lang="en-GB" dirty="0" err="1"/>
              <a:t>linacs</a:t>
            </a:r>
            <a:r>
              <a:rPr lang="en-GB" dirty="0"/>
              <a:t> to &gt;20GeV</a:t>
            </a:r>
          </a:p>
          <a:p>
            <a:r>
              <a:rPr lang="en-GB" dirty="0"/>
              <a:t>Three new RF modules of 90MeV each</a:t>
            </a:r>
          </a:p>
          <a:p>
            <a:pPr lvl="1"/>
            <a:r>
              <a:rPr lang="en-GB" dirty="0"/>
              <a:t>Two passes through these with a single conventional return loop</a:t>
            </a:r>
          </a:p>
          <a:p>
            <a:r>
              <a:rPr lang="en-GB" dirty="0"/>
              <a:t>Use existing injector at 110MeV</a:t>
            </a:r>
          </a:p>
          <a:p>
            <a:r>
              <a:rPr lang="en-GB" dirty="0"/>
              <a:t>Total energy: 110+2*(3*90) = 650MeV</a:t>
            </a:r>
          </a:p>
        </p:txBody>
      </p:sp>
      <p:sp>
        <p:nvSpPr>
          <p:cNvPr id="4" name="Date Placeholder 3">
            <a:extLst>
              <a:ext uri="{FF2B5EF4-FFF2-40B4-BE49-F238E27FC236}">
                <a16:creationId xmlns:a16="http://schemas.microsoft.com/office/drawing/2014/main" id="{4A1BA3F2-C175-4A9C-B9EA-0FDAE4ACD839}"/>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C66B0C7A-F830-467C-8194-BD80EA60A8A3}"/>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E9407169-C727-4E8A-B39E-2D31BA74007B}"/>
              </a:ext>
            </a:extLst>
          </p:cNvPr>
          <p:cNvSpPr>
            <a:spLocks noGrp="1"/>
          </p:cNvSpPr>
          <p:nvPr>
            <p:ph type="sldNum" sz="quarter" idx="12"/>
          </p:nvPr>
        </p:nvSpPr>
        <p:spPr/>
        <p:txBody>
          <a:bodyPr/>
          <a:lstStyle/>
          <a:p>
            <a:pPr>
              <a:defRPr/>
            </a:pPr>
            <a:fld id="{C919DEF3-38EA-44F2-924B-3AA3B76DF1B8}" type="slidenum">
              <a:rPr lang="en-GB" altLang="en-US" smtClean="0"/>
              <a:pPr>
                <a:defRPr/>
              </a:pPr>
              <a:t>24</a:t>
            </a:fld>
            <a:endParaRPr lang="en-GB" altLang="en-US"/>
          </a:p>
        </p:txBody>
      </p:sp>
      <p:sp>
        <p:nvSpPr>
          <p:cNvPr id="7" name="Rectangle 6">
            <a:extLst>
              <a:ext uri="{FF2B5EF4-FFF2-40B4-BE49-F238E27FC236}">
                <a16:creationId xmlns:a16="http://schemas.microsoft.com/office/drawing/2014/main" id="{EF5C4C67-EE29-49AA-9D61-9566615FC83A}"/>
              </a:ext>
            </a:extLst>
          </p:cNvPr>
          <p:cNvSpPr/>
          <p:nvPr/>
        </p:nvSpPr>
        <p:spPr>
          <a:xfrm>
            <a:off x="1691680" y="5070884"/>
            <a:ext cx="936104" cy="172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8409EB-77CC-4448-92F8-7D8659FB33AA}"/>
              </a:ext>
            </a:extLst>
          </p:cNvPr>
          <p:cNvSpPr/>
          <p:nvPr/>
        </p:nvSpPr>
        <p:spPr>
          <a:xfrm>
            <a:off x="3322204" y="5070884"/>
            <a:ext cx="673732" cy="172616"/>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AA4C5D-F8DF-4DBD-9EE7-35AEC799C2FD}"/>
              </a:ext>
            </a:extLst>
          </p:cNvPr>
          <p:cNvSpPr/>
          <p:nvPr/>
        </p:nvSpPr>
        <p:spPr>
          <a:xfrm>
            <a:off x="4139952" y="5070884"/>
            <a:ext cx="673732" cy="172616"/>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A2FF48-17AD-4F49-940D-FDD1AB9D33CB}"/>
              </a:ext>
            </a:extLst>
          </p:cNvPr>
          <p:cNvSpPr/>
          <p:nvPr/>
        </p:nvSpPr>
        <p:spPr>
          <a:xfrm>
            <a:off x="4957700" y="5070884"/>
            <a:ext cx="673732" cy="172616"/>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91A8F7F-DCAA-4A65-9222-BB0B63BD8C3F}"/>
              </a:ext>
            </a:extLst>
          </p:cNvPr>
          <p:cNvCxnSpPr>
            <a:cxnSpLocks/>
            <a:stCxn id="17" idx="0"/>
          </p:cNvCxnSpPr>
          <p:nvPr/>
        </p:nvCxnSpPr>
        <p:spPr>
          <a:xfrm>
            <a:off x="3095837" y="5948610"/>
            <a:ext cx="2772307"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 name="Arc 14">
            <a:extLst>
              <a:ext uri="{FF2B5EF4-FFF2-40B4-BE49-F238E27FC236}">
                <a16:creationId xmlns:a16="http://schemas.microsoft.com/office/drawing/2014/main" id="{E05C6032-BC84-4C41-8A44-3BA44CE58176}"/>
              </a:ext>
            </a:extLst>
          </p:cNvPr>
          <p:cNvSpPr/>
          <p:nvPr/>
        </p:nvSpPr>
        <p:spPr>
          <a:xfrm>
            <a:off x="5472100" y="5157192"/>
            <a:ext cx="792088" cy="792088"/>
          </a:xfrm>
          <a:prstGeom prst="arc">
            <a:avLst>
              <a:gd name="adj1" fmla="val 16200000"/>
              <a:gd name="adj2" fmla="val 5562326"/>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12D4695F-0476-4D11-9046-70B701976FD8}"/>
              </a:ext>
            </a:extLst>
          </p:cNvPr>
          <p:cNvSpPr/>
          <p:nvPr/>
        </p:nvSpPr>
        <p:spPr>
          <a:xfrm rot="10800000">
            <a:off x="2699793" y="5156522"/>
            <a:ext cx="792088" cy="792088"/>
          </a:xfrm>
          <a:prstGeom prst="arc">
            <a:avLst>
              <a:gd name="adj1" fmla="val 16200000"/>
              <a:gd name="adj2" fmla="val 5562326"/>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C4663AB5-5925-48F6-9BB0-B8A18341A834}"/>
              </a:ext>
            </a:extLst>
          </p:cNvPr>
          <p:cNvSpPr txBox="1"/>
          <p:nvPr/>
        </p:nvSpPr>
        <p:spPr>
          <a:xfrm>
            <a:off x="1883598" y="5278097"/>
            <a:ext cx="552267" cy="369332"/>
          </a:xfrm>
          <a:prstGeom prst="rect">
            <a:avLst/>
          </a:prstGeom>
          <a:noFill/>
        </p:spPr>
        <p:txBody>
          <a:bodyPr wrap="none" rtlCol="0">
            <a:spAutoFit/>
          </a:bodyPr>
          <a:lstStyle/>
          <a:p>
            <a:r>
              <a:rPr lang="en-US" dirty="0"/>
              <a:t>110</a:t>
            </a:r>
            <a:endParaRPr lang="en-GB" dirty="0"/>
          </a:p>
        </p:txBody>
      </p:sp>
      <p:sp>
        <p:nvSpPr>
          <p:cNvPr id="16" name="TextBox 15">
            <a:extLst>
              <a:ext uri="{FF2B5EF4-FFF2-40B4-BE49-F238E27FC236}">
                <a16:creationId xmlns:a16="http://schemas.microsoft.com/office/drawing/2014/main" id="{5CEB3E94-C8F3-45BC-805C-68AA5A9C6E75}"/>
              </a:ext>
            </a:extLst>
          </p:cNvPr>
          <p:cNvSpPr txBox="1"/>
          <p:nvPr/>
        </p:nvSpPr>
        <p:spPr>
          <a:xfrm>
            <a:off x="3438497" y="5278097"/>
            <a:ext cx="441146" cy="369332"/>
          </a:xfrm>
          <a:prstGeom prst="rect">
            <a:avLst/>
          </a:prstGeom>
          <a:noFill/>
        </p:spPr>
        <p:txBody>
          <a:bodyPr wrap="none" rtlCol="0">
            <a:spAutoFit/>
          </a:bodyPr>
          <a:lstStyle/>
          <a:p>
            <a:r>
              <a:rPr lang="en-US" dirty="0"/>
              <a:t>90</a:t>
            </a:r>
            <a:endParaRPr lang="en-GB" dirty="0"/>
          </a:p>
        </p:txBody>
      </p:sp>
      <p:sp>
        <p:nvSpPr>
          <p:cNvPr id="18" name="TextBox 17">
            <a:extLst>
              <a:ext uri="{FF2B5EF4-FFF2-40B4-BE49-F238E27FC236}">
                <a16:creationId xmlns:a16="http://schemas.microsoft.com/office/drawing/2014/main" id="{F638D1DF-AB25-4FC6-AF8D-43774013986C}"/>
              </a:ext>
            </a:extLst>
          </p:cNvPr>
          <p:cNvSpPr txBox="1"/>
          <p:nvPr/>
        </p:nvSpPr>
        <p:spPr>
          <a:xfrm>
            <a:off x="4256245" y="5278097"/>
            <a:ext cx="441146" cy="369332"/>
          </a:xfrm>
          <a:prstGeom prst="rect">
            <a:avLst/>
          </a:prstGeom>
          <a:noFill/>
        </p:spPr>
        <p:txBody>
          <a:bodyPr wrap="none" rtlCol="0">
            <a:spAutoFit/>
          </a:bodyPr>
          <a:lstStyle/>
          <a:p>
            <a:r>
              <a:rPr lang="en-US" dirty="0"/>
              <a:t>90</a:t>
            </a:r>
            <a:endParaRPr lang="en-GB" dirty="0"/>
          </a:p>
        </p:txBody>
      </p:sp>
      <p:sp>
        <p:nvSpPr>
          <p:cNvPr id="19" name="TextBox 18">
            <a:extLst>
              <a:ext uri="{FF2B5EF4-FFF2-40B4-BE49-F238E27FC236}">
                <a16:creationId xmlns:a16="http://schemas.microsoft.com/office/drawing/2014/main" id="{B3E1FCCF-E2B4-454C-BC46-26DB01D1775C}"/>
              </a:ext>
            </a:extLst>
          </p:cNvPr>
          <p:cNvSpPr txBox="1"/>
          <p:nvPr/>
        </p:nvSpPr>
        <p:spPr>
          <a:xfrm>
            <a:off x="5073993" y="5278097"/>
            <a:ext cx="441146" cy="369332"/>
          </a:xfrm>
          <a:prstGeom prst="rect">
            <a:avLst/>
          </a:prstGeom>
          <a:noFill/>
        </p:spPr>
        <p:txBody>
          <a:bodyPr wrap="none" rtlCol="0">
            <a:spAutoFit/>
          </a:bodyPr>
          <a:lstStyle/>
          <a:p>
            <a:r>
              <a:rPr lang="en-US" dirty="0"/>
              <a:t>90</a:t>
            </a:r>
            <a:endParaRPr lang="en-GB" dirty="0"/>
          </a:p>
        </p:txBody>
      </p:sp>
    </p:spTree>
    <p:extLst>
      <p:ext uri="{BB962C8B-B14F-4D97-AF65-F5344CB8AC3E}">
        <p14:creationId xmlns:p14="http://schemas.microsoft.com/office/powerpoint/2010/main" val="55763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6C44700-D12D-4543-AE92-8A963793CB31}"/>
              </a:ext>
            </a:extLst>
          </p:cNvPr>
          <p:cNvPicPr>
            <a:picLocks noGrp="1" noChangeAspect="1"/>
          </p:cNvPicPr>
          <p:nvPr>
            <p:ph idx="1"/>
          </p:nvPr>
        </p:nvPicPr>
        <p:blipFill>
          <a:blip r:embed="rId2"/>
          <a:stretch>
            <a:fillRect/>
          </a:stretch>
        </p:blipFill>
        <p:spPr>
          <a:xfrm>
            <a:off x="457200" y="1704206"/>
            <a:ext cx="8229600" cy="4317950"/>
          </a:xfrm>
          <a:prstGeom prst="rect">
            <a:avLst/>
          </a:prstGeom>
        </p:spPr>
      </p:pic>
      <p:sp>
        <p:nvSpPr>
          <p:cNvPr id="2" name="Title 1">
            <a:extLst>
              <a:ext uri="{FF2B5EF4-FFF2-40B4-BE49-F238E27FC236}">
                <a16:creationId xmlns:a16="http://schemas.microsoft.com/office/drawing/2014/main" id="{EDE6B4C1-1FFF-4300-AD3F-CE64B57AEA26}"/>
              </a:ext>
            </a:extLst>
          </p:cNvPr>
          <p:cNvSpPr>
            <a:spLocks noGrp="1"/>
          </p:cNvSpPr>
          <p:nvPr>
            <p:ph type="title"/>
          </p:nvPr>
        </p:nvSpPr>
        <p:spPr/>
        <p:txBody>
          <a:bodyPr/>
          <a:lstStyle/>
          <a:p>
            <a:r>
              <a:rPr lang="en-GB" dirty="0"/>
              <a:t>Energies with One FFA (4+7 turns)</a:t>
            </a:r>
            <a:endParaRPr lang="en-US" dirty="0"/>
          </a:p>
        </p:txBody>
      </p:sp>
      <p:sp>
        <p:nvSpPr>
          <p:cNvPr id="4" name="Date Placeholder 3">
            <a:extLst>
              <a:ext uri="{FF2B5EF4-FFF2-40B4-BE49-F238E27FC236}">
                <a16:creationId xmlns:a16="http://schemas.microsoft.com/office/drawing/2014/main" id="{34C5655E-8272-49A9-99D1-7BA429FE1464}"/>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C6DEDB3C-B79F-4684-B11A-CE0D82FA553A}"/>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3BD6D350-3BA2-484C-A5B4-E30558B4773E}"/>
              </a:ext>
            </a:extLst>
          </p:cNvPr>
          <p:cNvSpPr>
            <a:spLocks noGrp="1"/>
          </p:cNvSpPr>
          <p:nvPr>
            <p:ph type="sldNum" sz="quarter" idx="12"/>
          </p:nvPr>
        </p:nvSpPr>
        <p:spPr/>
        <p:txBody>
          <a:bodyPr/>
          <a:lstStyle/>
          <a:p>
            <a:pPr>
              <a:defRPr/>
            </a:pPr>
            <a:fld id="{C919DEF3-38EA-44F2-924B-3AA3B76DF1B8}" type="slidenum">
              <a:rPr lang="en-GB" altLang="en-US" smtClean="0"/>
              <a:pPr>
                <a:defRPr/>
              </a:pPr>
              <a:t>25</a:t>
            </a:fld>
            <a:endParaRPr lang="en-GB" altLang="en-US"/>
          </a:p>
        </p:txBody>
      </p:sp>
      <p:sp>
        <p:nvSpPr>
          <p:cNvPr id="9" name="TextBox 8">
            <a:extLst>
              <a:ext uri="{FF2B5EF4-FFF2-40B4-BE49-F238E27FC236}">
                <a16:creationId xmlns:a16="http://schemas.microsoft.com/office/drawing/2014/main" id="{3715E29A-4471-4C92-8FD9-9604A904E73C}"/>
              </a:ext>
            </a:extLst>
          </p:cNvPr>
          <p:cNvSpPr txBox="1"/>
          <p:nvPr/>
        </p:nvSpPr>
        <p:spPr>
          <a:xfrm>
            <a:off x="6732240" y="2276872"/>
            <a:ext cx="2088232" cy="1200329"/>
          </a:xfrm>
          <a:prstGeom prst="rect">
            <a:avLst/>
          </a:prstGeom>
          <a:noFill/>
        </p:spPr>
        <p:txBody>
          <a:bodyPr wrap="square" rtlCol="0">
            <a:spAutoFit/>
          </a:bodyPr>
          <a:lstStyle/>
          <a:p>
            <a:r>
              <a:rPr lang="en-GB" dirty="0" err="1"/>
              <a:t>Linacs</a:t>
            </a:r>
            <a:r>
              <a:rPr lang="en-GB" dirty="0"/>
              <a:t> adjusted 925-1090MeV for 50-100% energy tunability</a:t>
            </a:r>
            <a:endParaRPr lang="en-US" dirty="0"/>
          </a:p>
        </p:txBody>
      </p:sp>
    </p:spTree>
    <p:extLst>
      <p:ext uri="{BB962C8B-B14F-4D97-AF65-F5344CB8AC3E}">
        <p14:creationId xmlns:p14="http://schemas.microsoft.com/office/powerpoint/2010/main" val="1883824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C995-0577-42DC-9684-931868B3F3C4}"/>
              </a:ext>
            </a:extLst>
          </p:cNvPr>
          <p:cNvSpPr>
            <a:spLocks noGrp="1"/>
          </p:cNvSpPr>
          <p:nvPr>
            <p:ph type="title"/>
          </p:nvPr>
        </p:nvSpPr>
        <p:spPr/>
        <p:txBody>
          <a:bodyPr/>
          <a:lstStyle/>
          <a:p>
            <a:r>
              <a:rPr lang="en-GB"/>
              <a:t>Energies with Two FFAs (3+(4+4))</a:t>
            </a:r>
            <a:endParaRPr lang="en-US" dirty="0"/>
          </a:p>
        </p:txBody>
      </p:sp>
      <p:sp>
        <p:nvSpPr>
          <p:cNvPr id="4" name="Date Placeholder 3">
            <a:extLst>
              <a:ext uri="{FF2B5EF4-FFF2-40B4-BE49-F238E27FC236}">
                <a16:creationId xmlns:a16="http://schemas.microsoft.com/office/drawing/2014/main" id="{9FBD51B9-E93E-44FC-B768-80C673A6DF85}"/>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64262FBD-7396-4D60-89C8-1BE99FE10E5C}"/>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EECD8660-67D3-4B74-B815-DFC67B75A03A}"/>
              </a:ext>
            </a:extLst>
          </p:cNvPr>
          <p:cNvSpPr>
            <a:spLocks noGrp="1"/>
          </p:cNvSpPr>
          <p:nvPr>
            <p:ph type="sldNum" sz="quarter" idx="12"/>
          </p:nvPr>
        </p:nvSpPr>
        <p:spPr/>
        <p:txBody>
          <a:bodyPr/>
          <a:lstStyle/>
          <a:p>
            <a:pPr>
              <a:defRPr/>
            </a:pPr>
            <a:fld id="{C919DEF3-38EA-44F2-924B-3AA3B76DF1B8}" type="slidenum">
              <a:rPr lang="en-GB" altLang="en-US" smtClean="0"/>
              <a:pPr>
                <a:defRPr/>
              </a:pPr>
              <a:t>26</a:t>
            </a:fld>
            <a:endParaRPr lang="en-GB" altLang="en-US"/>
          </a:p>
        </p:txBody>
      </p:sp>
      <p:pic>
        <p:nvPicPr>
          <p:cNvPr id="8" name="Content Placeholder 7">
            <a:extLst>
              <a:ext uri="{FF2B5EF4-FFF2-40B4-BE49-F238E27FC236}">
                <a16:creationId xmlns:a16="http://schemas.microsoft.com/office/drawing/2014/main" id="{2C8F9F81-1128-4954-88DD-D2F8DE19E722}"/>
              </a:ext>
            </a:extLst>
          </p:cNvPr>
          <p:cNvPicPr>
            <a:picLocks noGrp="1" noChangeAspect="1"/>
          </p:cNvPicPr>
          <p:nvPr>
            <p:ph idx="1"/>
          </p:nvPr>
        </p:nvPicPr>
        <p:blipFill>
          <a:blip r:embed="rId2"/>
          <a:stretch>
            <a:fillRect/>
          </a:stretch>
        </p:blipFill>
        <p:spPr>
          <a:xfrm>
            <a:off x="457200" y="1704206"/>
            <a:ext cx="8229600" cy="4317950"/>
          </a:xfrm>
          <a:prstGeom prst="rect">
            <a:avLst/>
          </a:prstGeom>
        </p:spPr>
      </p:pic>
    </p:spTree>
    <p:extLst>
      <p:ext uri="{BB962C8B-B14F-4D97-AF65-F5344CB8AC3E}">
        <p14:creationId xmlns:p14="http://schemas.microsoft.com/office/powerpoint/2010/main" val="3005294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FD52-E948-4884-B838-616F2B1B31BD}"/>
              </a:ext>
            </a:extLst>
          </p:cNvPr>
          <p:cNvSpPr>
            <a:spLocks noGrp="1"/>
          </p:cNvSpPr>
          <p:nvPr>
            <p:ph type="title"/>
          </p:nvPr>
        </p:nvSpPr>
        <p:spPr/>
        <p:txBody>
          <a:bodyPr/>
          <a:lstStyle/>
          <a:p>
            <a:r>
              <a:rPr lang="en-GB" dirty="0"/>
              <a:t>Energies with Two FFAs (3+(5+3))</a:t>
            </a:r>
            <a:endParaRPr lang="en-US" dirty="0"/>
          </a:p>
        </p:txBody>
      </p:sp>
      <p:sp>
        <p:nvSpPr>
          <p:cNvPr id="4" name="Date Placeholder 3">
            <a:extLst>
              <a:ext uri="{FF2B5EF4-FFF2-40B4-BE49-F238E27FC236}">
                <a16:creationId xmlns:a16="http://schemas.microsoft.com/office/drawing/2014/main" id="{315AB294-066D-4369-8B80-7E5FA7FB9BAD}"/>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FC96AF7F-9880-48AE-8E81-04573B5256F2}"/>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27C2FA13-8D9D-485F-A970-F9F63BCF4229}"/>
              </a:ext>
            </a:extLst>
          </p:cNvPr>
          <p:cNvSpPr>
            <a:spLocks noGrp="1"/>
          </p:cNvSpPr>
          <p:nvPr>
            <p:ph type="sldNum" sz="quarter" idx="12"/>
          </p:nvPr>
        </p:nvSpPr>
        <p:spPr/>
        <p:txBody>
          <a:bodyPr/>
          <a:lstStyle/>
          <a:p>
            <a:pPr>
              <a:defRPr/>
            </a:pPr>
            <a:fld id="{C919DEF3-38EA-44F2-924B-3AA3B76DF1B8}" type="slidenum">
              <a:rPr lang="en-GB" altLang="en-US" smtClean="0"/>
              <a:pPr>
                <a:defRPr/>
              </a:pPr>
              <a:t>27</a:t>
            </a:fld>
            <a:endParaRPr lang="en-GB" altLang="en-US"/>
          </a:p>
        </p:txBody>
      </p:sp>
      <p:pic>
        <p:nvPicPr>
          <p:cNvPr id="8" name="Content Placeholder 7">
            <a:extLst>
              <a:ext uri="{FF2B5EF4-FFF2-40B4-BE49-F238E27FC236}">
                <a16:creationId xmlns:a16="http://schemas.microsoft.com/office/drawing/2014/main" id="{23604E0C-904E-438F-9476-DD422851029B}"/>
              </a:ext>
            </a:extLst>
          </p:cNvPr>
          <p:cNvPicPr>
            <a:picLocks noGrp="1" noChangeAspect="1"/>
          </p:cNvPicPr>
          <p:nvPr>
            <p:ph idx="1"/>
          </p:nvPr>
        </p:nvPicPr>
        <p:blipFill>
          <a:blip r:embed="rId2"/>
          <a:stretch>
            <a:fillRect/>
          </a:stretch>
        </p:blipFill>
        <p:spPr>
          <a:xfrm>
            <a:off x="457200" y="1704206"/>
            <a:ext cx="8229600" cy="4317950"/>
          </a:xfrm>
          <a:prstGeom prst="rect">
            <a:avLst/>
          </a:prstGeom>
        </p:spPr>
      </p:pic>
    </p:spTree>
    <p:extLst>
      <p:ext uri="{BB962C8B-B14F-4D97-AF65-F5344CB8AC3E}">
        <p14:creationId xmlns:p14="http://schemas.microsoft.com/office/powerpoint/2010/main" val="1109016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5582-4FF4-4087-BEFA-D523BDD79588}"/>
              </a:ext>
            </a:extLst>
          </p:cNvPr>
          <p:cNvSpPr>
            <a:spLocks noGrp="1"/>
          </p:cNvSpPr>
          <p:nvPr>
            <p:ph type="title"/>
          </p:nvPr>
        </p:nvSpPr>
        <p:spPr/>
        <p:txBody>
          <a:bodyPr/>
          <a:lstStyle/>
          <a:p>
            <a:r>
              <a:rPr lang="en-GB" dirty="0"/>
              <a:t>Lattice Optimisation Rules</a:t>
            </a:r>
            <a:endParaRPr lang="en-US" dirty="0"/>
          </a:p>
        </p:txBody>
      </p:sp>
      <p:sp>
        <p:nvSpPr>
          <p:cNvPr id="3" name="Content Placeholder 2">
            <a:extLst>
              <a:ext uri="{FF2B5EF4-FFF2-40B4-BE49-F238E27FC236}">
                <a16:creationId xmlns:a16="http://schemas.microsoft.com/office/drawing/2014/main" id="{417062E1-C2BD-4D98-B3DB-5D2F589C4DA1}"/>
              </a:ext>
            </a:extLst>
          </p:cNvPr>
          <p:cNvSpPr>
            <a:spLocks noGrp="1"/>
          </p:cNvSpPr>
          <p:nvPr>
            <p:ph idx="1"/>
          </p:nvPr>
        </p:nvSpPr>
        <p:spPr/>
        <p:txBody>
          <a:bodyPr/>
          <a:lstStyle/>
          <a:p>
            <a:r>
              <a:rPr lang="en-GB" dirty="0">
                <a:solidFill>
                  <a:srgbClr val="FF0000"/>
                </a:solidFill>
              </a:rPr>
              <a:t>Minimise maximum field on any beam orbit</a:t>
            </a:r>
          </a:p>
          <a:p>
            <a:r>
              <a:rPr lang="en-GB" dirty="0"/>
              <a:t>Cell angle = 2° clockwise (-2°)</a:t>
            </a:r>
          </a:p>
          <a:p>
            <a:r>
              <a:rPr lang="en-GB" dirty="0"/>
              <a:t>Overall radius of curvature = 80.6m</a:t>
            </a:r>
          </a:p>
          <a:p>
            <a:pPr lvl="1"/>
            <a:r>
              <a:rPr lang="en-GB" dirty="0"/>
              <a:t>Ensures cell length of 2.81347m</a:t>
            </a:r>
          </a:p>
          <a:p>
            <a:r>
              <a:rPr lang="en-GB" dirty="0"/>
              <a:t>Both drifts are 10cm long</a:t>
            </a:r>
          </a:p>
          <a:p>
            <a:pPr lvl="1"/>
            <a:r>
              <a:rPr lang="en-GB" dirty="0"/>
              <a:t>Packing factor 92.9%</a:t>
            </a:r>
          </a:p>
          <a:p>
            <a:r>
              <a:rPr lang="en-GB" dirty="0"/>
              <a:t>All cell tunes between 0.025-0.425, </a:t>
            </a:r>
            <a:r>
              <a:rPr lang="en-GB" dirty="0" err="1"/>
              <a:t>x,y</a:t>
            </a:r>
            <a:r>
              <a:rPr lang="en-GB" dirty="0"/>
              <a:t> planes</a:t>
            </a:r>
          </a:p>
          <a:p>
            <a:pPr lvl="1"/>
            <a:r>
              <a:rPr lang="en-GB" dirty="0"/>
              <a:t>Wide range to compensate for energy adjustment</a:t>
            </a:r>
          </a:p>
        </p:txBody>
      </p:sp>
      <p:sp>
        <p:nvSpPr>
          <p:cNvPr id="4" name="Date Placeholder 3">
            <a:extLst>
              <a:ext uri="{FF2B5EF4-FFF2-40B4-BE49-F238E27FC236}">
                <a16:creationId xmlns:a16="http://schemas.microsoft.com/office/drawing/2014/main" id="{4A31BF43-7EDA-45D6-8A2D-EC00370074CA}"/>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26AA1A78-B3B1-4594-A16D-0C8DB29E3B75}"/>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A6C8772A-BDA9-4772-B92C-A76E7AB36DB6}"/>
              </a:ext>
            </a:extLst>
          </p:cNvPr>
          <p:cNvSpPr>
            <a:spLocks noGrp="1"/>
          </p:cNvSpPr>
          <p:nvPr>
            <p:ph type="sldNum" sz="quarter" idx="12"/>
          </p:nvPr>
        </p:nvSpPr>
        <p:spPr/>
        <p:txBody>
          <a:bodyPr/>
          <a:lstStyle/>
          <a:p>
            <a:pPr>
              <a:defRPr/>
            </a:pPr>
            <a:fld id="{C919DEF3-38EA-44F2-924B-3AA3B76DF1B8}" type="slidenum">
              <a:rPr lang="en-GB" altLang="en-US" smtClean="0"/>
              <a:pPr>
                <a:defRPr/>
              </a:pPr>
              <a:t>28</a:t>
            </a:fld>
            <a:endParaRPr lang="en-GB" altLang="en-US"/>
          </a:p>
        </p:txBody>
      </p:sp>
    </p:spTree>
    <p:extLst>
      <p:ext uri="{BB962C8B-B14F-4D97-AF65-F5344CB8AC3E}">
        <p14:creationId xmlns:p14="http://schemas.microsoft.com/office/powerpoint/2010/main" val="1009128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6EDE6-F335-40AD-AC13-AC7DEDE83060}"/>
              </a:ext>
            </a:extLst>
          </p:cNvPr>
          <p:cNvSpPr>
            <a:spLocks noGrp="1"/>
          </p:cNvSpPr>
          <p:nvPr>
            <p:ph type="title"/>
          </p:nvPr>
        </p:nvSpPr>
        <p:spPr/>
        <p:txBody>
          <a:bodyPr/>
          <a:lstStyle/>
          <a:p>
            <a:r>
              <a:rPr lang="en-GB" dirty="0"/>
              <a:t>MAD-style Lattices</a:t>
            </a:r>
            <a:endParaRPr lang="en-US" dirty="0"/>
          </a:p>
        </p:txBody>
      </p:sp>
      <p:graphicFrame>
        <p:nvGraphicFramePr>
          <p:cNvPr id="7" name="Table 7">
            <a:extLst>
              <a:ext uri="{FF2B5EF4-FFF2-40B4-BE49-F238E27FC236}">
                <a16:creationId xmlns:a16="http://schemas.microsoft.com/office/drawing/2014/main" id="{F92C9F49-D8D7-4205-96BD-1513F6055752}"/>
              </a:ext>
            </a:extLst>
          </p:cNvPr>
          <p:cNvGraphicFramePr>
            <a:graphicFrameLocks noGrp="1"/>
          </p:cNvGraphicFramePr>
          <p:nvPr>
            <p:ph idx="1"/>
            <p:extLst>
              <p:ext uri="{D42A27DB-BD31-4B8C-83A1-F6EECF244321}">
                <p14:modId xmlns:p14="http://schemas.microsoft.com/office/powerpoint/2010/main" val="2401432220"/>
              </p:ext>
            </p:extLst>
          </p:nvPr>
        </p:nvGraphicFramePr>
        <p:xfrm>
          <a:off x="457200" y="1600200"/>
          <a:ext cx="8229599" cy="37084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551529046"/>
                    </a:ext>
                  </a:extLst>
                </a:gridCol>
                <a:gridCol w="1175657">
                  <a:extLst>
                    <a:ext uri="{9D8B030D-6E8A-4147-A177-3AD203B41FA5}">
                      <a16:colId xmlns:a16="http://schemas.microsoft.com/office/drawing/2014/main" val="2905658929"/>
                    </a:ext>
                  </a:extLst>
                </a:gridCol>
                <a:gridCol w="1175657">
                  <a:extLst>
                    <a:ext uri="{9D8B030D-6E8A-4147-A177-3AD203B41FA5}">
                      <a16:colId xmlns:a16="http://schemas.microsoft.com/office/drawing/2014/main" val="2516491749"/>
                    </a:ext>
                  </a:extLst>
                </a:gridCol>
                <a:gridCol w="1175657">
                  <a:extLst>
                    <a:ext uri="{9D8B030D-6E8A-4147-A177-3AD203B41FA5}">
                      <a16:colId xmlns:a16="http://schemas.microsoft.com/office/drawing/2014/main" val="1693623973"/>
                    </a:ext>
                  </a:extLst>
                </a:gridCol>
                <a:gridCol w="1175657">
                  <a:extLst>
                    <a:ext uri="{9D8B030D-6E8A-4147-A177-3AD203B41FA5}">
                      <a16:colId xmlns:a16="http://schemas.microsoft.com/office/drawing/2014/main" val="1373570054"/>
                    </a:ext>
                  </a:extLst>
                </a:gridCol>
                <a:gridCol w="1175657">
                  <a:extLst>
                    <a:ext uri="{9D8B030D-6E8A-4147-A177-3AD203B41FA5}">
                      <a16:colId xmlns:a16="http://schemas.microsoft.com/office/drawing/2014/main" val="2388430525"/>
                    </a:ext>
                  </a:extLst>
                </a:gridCol>
                <a:gridCol w="1175657">
                  <a:extLst>
                    <a:ext uri="{9D8B030D-6E8A-4147-A177-3AD203B41FA5}">
                      <a16:colId xmlns:a16="http://schemas.microsoft.com/office/drawing/2014/main" val="3931921911"/>
                    </a:ext>
                  </a:extLst>
                </a:gridCol>
              </a:tblGrid>
              <a:tr h="370840">
                <a:tc>
                  <a:txBody>
                    <a:bodyPr/>
                    <a:lstStyle/>
                    <a:p>
                      <a:r>
                        <a:rPr lang="en-GB" dirty="0"/>
                        <a:t>Parameter</a:t>
                      </a:r>
                      <a:endParaRPr lang="en-US" dirty="0"/>
                    </a:p>
                  </a:txBody>
                  <a:tcPr/>
                </a:tc>
                <a:tc>
                  <a:txBody>
                    <a:bodyPr/>
                    <a:lstStyle/>
                    <a:p>
                      <a:r>
                        <a:rPr lang="en-GB" dirty="0"/>
                        <a:t>One FFA</a:t>
                      </a:r>
                      <a:endParaRPr lang="en-US" dirty="0"/>
                    </a:p>
                  </a:txBody>
                  <a:tcPr/>
                </a:tc>
                <a:tc>
                  <a:txBody>
                    <a:bodyPr/>
                    <a:lstStyle/>
                    <a:p>
                      <a:r>
                        <a:rPr lang="en-GB" dirty="0"/>
                        <a:t>4+4 FFA1</a:t>
                      </a:r>
                      <a:endParaRPr lang="en-US" dirty="0"/>
                    </a:p>
                  </a:txBody>
                  <a:tcPr/>
                </a:tc>
                <a:tc>
                  <a:txBody>
                    <a:bodyPr/>
                    <a:lstStyle/>
                    <a:p>
                      <a:r>
                        <a:rPr lang="en-GB" dirty="0"/>
                        <a:t>4+4 FFA2</a:t>
                      </a:r>
                      <a:endParaRPr lang="en-US" dirty="0"/>
                    </a:p>
                  </a:txBody>
                  <a:tcPr/>
                </a:tc>
                <a:tc>
                  <a:txBody>
                    <a:bodyPr/>
                    <a:lstStyle/>
                    <a:p>
                      <a:r>
                        <a:rPr lang="en-GB" dirty="0"/>
                        <a:t>5+3 FFA1</a:t>
                      </a:r>
                      <a:endParaRPr lang="en-US" dirty="0"/>
                    </a:p>
                  </a:txBody>
                  <a:tcPr/>
                </a:tc>
                <a:tc>
                  <a:txBody>
                    <a:bodyPr/>
                    <a:lstStyle/>
                    <a:p>
                      <a:r>
                        <a:rPr lang="en-GB" dirty="0"/>
                        <a:t>5+3 FFA2</a:t>
                      </a:r>
                      <a:endParaRPr lang="en-US" dirty="0"/>
                    </a:p>
                  </a:txBody>
                  <a:tcPr/>
                </a:tc>
                <a:tc>
                  <a:txBody>
                    <a:bodyPr/>
                    <a:lstStyle/>
                    <a:p>
                      <a:r>
                        <a:rPr lang="en-GB" dirty="0"/>
                        <a:t>Units</a:t>
                      </a:r>
                      <a:endParaRPr lang="en-US" dirty="0"/>
                    </a:p>
                  </a:txBody>
                  <a:tcPr/>
                </a:tc>
                <a:extLst>
                  <a:ext uri="{0D108BD9-81ED-4DB2-BD59-A6C34878D82A}">
                    <a16:rowId xmlns:a16="http://schemas.microsoft.com/office/drawing/2014/main" val="3616669067"/>
                  </a:ext>
                </a:extLst>
              </a:tr>
              <a:tr h="370840">
                <a:tc>
                  <a:txBody>
                    <a:bodyPr/>
                    <a:lstStyle/>
                    <a:p>
                      <a:r>
                        <a:rPr lang="en-GB" dirty="0" err="1"/>
                        <a:t>Emin</a:t>
                      </a:r>
                      <a:endParaRPr lang="en-US" dirty="0"/>
                    </a:p>
                  </a:txBody>
                  <a:tcPr/>
                </a:tc>
                <a:tc>
                  <a:txBody>
                    <a:bodyPr/>
                    <a:lstStyle/>
                    <a:p>
                      <a:r>
                        <a:rPr lang="en-GB" dirty="0"/>
                        <a:t>8.9</a:t>
                      </a:r>
                      <a:endParaRPr lang="en-US" dirty="0"/>
                    </a:p>
                  </a:txBody>
                  <a:tcPr/>
                </a:tc>
                <a:tc>
                  <a:txBody>
                    <a:bodyPr/>
                    <a:lstStyle/>
                    <a:p>
                      <a:r>
                        <a:rPr lang="en-GB" dirty="0"/>
                        <a:t>7.1</a:t>
                      </a:r>
                      <a:endParaRPr lang="en-US" dirty="0"/>
                    </a:p>
                  </a:txBody>
                  <a:tcPr/>
                </a:tc>
                <a:tc>
                  <a:txBody>
                    <a:bodyPr/>
                    <a:lstStyle/>
                    <a:p>
                      <a:r>
                        <a:rPr lang="en-GB" dirty="0"/>
                        <a:t>14</a:t>
                      </a:r>
                      <a:endParaRPr lang="en-US" dirty="0"/>
                    </a:p>
                  </a:txBody>
                  <a:tcPr/>
                </a:tc>
                <a:tc>
                  <a:txBody>
                    <a:bodyPr/>
                    <a:lstStyle/>
                    <a:p>
                      <a:r>
                        <a:rPr lang="en-GB" dirty="0"/>
                        <a:t>7.1</a:t>
                      </a:r>
                      <a:endParaRPr lang="en-US" dirty="0"/>
                    </a:p>
                  </a:txBody>
                  <a:tcPr/>
                </a:tc>
                <a:tc>
                  <a:txBody>
                    <a:bodyPr/>
                    <a:lstStyle/>
                    <a:p>
                      <a:r>
                        <a:rPr lang="en-GB" dirty="0"/>
                        <a:t>16</a:t>
                      </a:r>
                      <a:endParaRPr lang="en-US" dirty="0"/>
                    </a:p>
                  </a:txBody>
                  <a:tcPr/>
                </a:tc>
                <a:tc>
                  <a:txBody>
                    <a:bodyPr/>
                    <a:lstStyle/>
                    <a:p>
                      <a:r>
                        <a:rPr lang="en-GB" dirty="0"/>
                        <a:t>GeV</a:t>
                      </a:r>
                      <a:endParaRPr lang="en-US" dirty="0"/>
                    </a:p>
                  </a:txBody>
                  <a:tcPr/>
                </a:tc>
                <a:extLst>
                  <a:ext uri="{0D108BD9-81ED-4DB2-BD59-A6C34878D82A}">
                    <a16:rowId xmlns:a16="http://schemas.microsoft.com/office/drawing/2014/main" val="2656865531"/>
                  </a:ext>
                </a:extLst>
              </a:tr>
              <a:tr h="370840">
                <a:tc>
                  <a:txBody>
                    <a:bodyPr/>
                    <a:lstStyle/>
                    <a:p>
                      <a:r>
                        <a:rPr lang="en-GB" dirty="0"/>
                        <a:t>Emax</a:t>
                      </a:r>
                    </a:p>
                  </a:txBody>
                  <a:tcPr/>
                </a:tc>
                <a:tc>
                  <a:txBody>
                    <a:bodyPr/>
                    <a:lstStyle/>
                    <a:p>
                      <a:r>
                        <a:rPr lang="en-GB" dirty="0"/>
                        <a:t>23</a:t>
                      </a:r>
                      <a:endParaRPr lang="en-US" dirty="0"/>
                    </a:p>
                  </a:txBody>
                  <a:tcPr/>
                </a:tc>
                <a:tc>
                  <a:txBody>
                    <a:bodyPr/>
                    <a:lstStyle/>
                    <a:p>
                      <a:r>
                        <a:rPr lang="en-GB" dirty="0"/>
                        <a:t>16</a:t>
                      </a:r>
                      <a:endParaRPr lang="en-US" dirty="0"/>
                    </a:p>
                  </a:txBody>
                  <a:tcPr/>
                </a:tc>
                <a:tc>
                  <a:txBody>
                    <a:bodyPr/>
                    <a:lstStyle/>
                    <a:p>
                      <a:r>
                        <a:rPr lang="en-GB" dirty="0"/>
                        <a:t>23</a:t>
                      </a:r>
                      <a:endParaRPr lang="en-US" dirty="0"/>
                    </a:p>
                  </a:txBody>
                  <a:tcPr/>
                </a:tc>
                <a:tc>
                  <a:txBody>
                    <a:bodyPr/>
                    <a:lstStyle/>
                    <a:p>
                      <a:r>
                        <a:rPr lang="en-GB" dirty="0"/>
                        <a:t>18</a:t>
                      </a:r>
                      <a:endParaRPr lang="en-US" dirty="0"/>
                    </a:p>
                  </a:txBody>
                  <a:tcPr/>
                </a:tc>
                <a:tc>
                  <a:txBody>
                    <a:bodyPr/>
                    <a:lstStyle/>
                    <a:p>
                      <a:r>
                        <a:rPr lang="en-GB" dirty="0"/>
                        <a:t>23</a:t>
                      </a:r>
                      <a:endParaRPr lang="en-US" dirty="0"/>
                    </a:p>
                  </a:txBody>
                  <a:tcPr/>
                </a:tc>
                <a:tc>
                  <a:txBody>
                    <a:bodyPr/>
                    <a:lstStyle/>
                    <a:p>
                      <a:r>
                        <a:rPr lang="en-GB" dirty="0"/>
                        <a:t>GeV</a:t>
                      </a:r>
                      <a:endParaRPr lang="en-US" dirty="0"/>
                    </a:p>
                  </a:txBody>
                  <a:tcPr/>
                </a:tc>
                <a:extLst>
                  <a:ext uri="{0D108BD9-81ED-4DB2-BD59-A6C34878D82A}">
                    <a16:rowId xmlns:a16="http://schemas.microsoft.com/office/drawing/2014/main" val="2412411603"/>
                  </a:ext>
                </a:extLst>
              </a:tr>
              <a:tr h="370840">
                <a:tc>
                  <a:txBody>
                    <a:bodyPr/>
                    <a:lstStyle/>
                    <a:p>
                      <a:r>
                        <a:rPr lang="en-GB" dirty="0" err="1"/>
                        <a:t>Eref</a:t>
                      </a:r>
                      <a:endParaRPr lang="en-US" dirty="0"/>
                    </a:p>
                  </a:txBody>
                  <a:tcPr/>
                </a:tc>
                <a:tc>
                  <a:txBody>
                    <a:bodyPr/>
                    <a:lstStyle/>
                    <a:p>
                      <a:r>
                        <a:rPr lang="en-GB" dirty="0"/>
                        <a:t>15.95</a:t>
                      </a:r>
                      <a:endParaRPr lang="en-US" dirty="0"/>
                    </a:p>
                  </a:txBody>
                  <a:tcPr/>
                </a:tc>
                <a:tc>
                  <a:txBody>
                    <a:bodyPr/>
                    <a:lstStyle/>
                    <a:p>
                      <a:r>
                        <a:rPr lang="en-GB" dirty="0"/>
                        <a:t>11.55</a:t>
                      </a:r>
                      <a:endParaRPr lang="en-US" dirty="0"/>
                    </a:p>
                  </a:txBody>
                  <a:tcPr/>
                </a:tc>
                <a:tc>
                  <a:txBody>
                    <a:bodyPr/>
                    <a:lstStyle/>
                    <a:p>
                      <a:r>
                        <a:rPr lang="en-GB" dirty="0"/>
                        <a:t>18.5</a:t>
                      </a:r>
                      <a:endParaRPr lang="en-US" dirty="0"/>
                    </a:p>
                  </a:txBody>
                  <a:tcPr/>
                </a:tc>
                <a:tc>
                  <a:txBody>
                    <a:bodyPr/>
                    <a:lstStyle/>
                    <a:p>
                      <a:r>
                        <a:rPr lang="en-GB" dirty="0"/>
                        <a:t>12.55</a:t>
                      </a:r>
                      <a:endParaRPr lang="en-US" dirty="0"/>
                    </a:p>
                  </a:txBody>
                  <a:tcPr/>
                </a:tc>
                <a:tc>
                  <a:txBody>
                    <a:bodyPr/>
                    <a:lstStyle/>
                    <a:p>
                      <a:r>
                        <a:rPr lang="en-GB" dirty="0"/>
                        <a:t>19.5</a:t>
                      </a:r>
                      <a:endParaRPr lang="en-US" dirty="0"/>
                    </a:p>
                  </a:txBody>
                  <a:tcPr/>
                </a:tc>
                <a:tc>
                  <a:txBody>
                    <a:bodyPr/>
                    <a:lstStyle/>
                    <a:p>
                      <a:r>
                        <a:rPr lang="en-GB" dirty="0"/>
                        <a:t>GeV</a:t>
                      </a:r>
                      <a:endParaRPr lang="en-US" dirty="0"/>
                    </a:p>
                  </a:txBody>
                  <a:tcPr/>
                </a:tc>
                <a:extLst>
                  <a:ext uri="{0D108BD9-81ED-4DB2-BD59-A6C34878D82A}">
                    <a16:rowId xmlns:a16="http://schemas.microsoft.com/office/drawing/2014/main" val="3009934674"/>
                  </a:ext>
                </a:extLst>
              </a:tr>
              <a:tr h="370840">
                <a:tc>
                  <a:txBody>
                    <a:bodyPr/>
                    <a:lstStyle/>
                    <a:p>
                      <a:r>
                        <a:rPr lang="en-GB" dirty="0"/>
                        <a:t>BF length</a:t>
                      </a:r>
                    </a:p>
                  </a:txBody>
                  <a:tcPr/>
                </a:tc>
                <a:tc>
                  <a:txBody>
                    <a:bodyPr/>
                    <a:lstStyle/>
                    <a:p>
                      <a:r>
                        <a:rPr lang="en-GB" dirty="0"/>
                        <a:t>1.36109</a:t>
                      </a:r>
                      <a:endParaRPr lang="en-US" dirty="0"/>
                    </a:p>
                  </a:txBody>
                  <a:tcPr/>
                </a:tc>
                <a:tc>
                  <a:txBody>
                    <a:bodyPr/>
                    <a:lstStyle/>
                    <a:p>
                      <a:r>
                        <a:rPr lang="en-GB" dirty="0"/>
                        <a:t>2.09794</a:t>
                      </a:r>
                      <a:endParaRPr lang="en-US" dirty="0"/>
                    </a:p>
                  </a:txBody>
                  <a:tcPr/>
                </a:tc>
                <a:tc>
                  <a:txBody>
                    <a:bodyPr/>
                    <a:lstStyle/>
                    <a:p>
                      <a:r>
                        <a:rPr lang="en-GB" dirty="0"/>
                        <a:t>1.68482</a:t>
                      </a:r>
                      <a:endParaRPr lang="en-US" dirty="0"/>
                    </a:p>
                  </a:txBody>
                  <a:tcPr/>
                </a:tc>
                <a:tc>
                  <a:txBody>
                    <a:bodyPr/>
                    <a:lstStyle/>
                    <a:p>
                      <a:r>
                        <a:rPr lang="en-GB" dirty="0"/>
                        <a:t>1.57127</a:t>
                      </a:r>
                      <a:endParaRPr lang="en-US" dirty="0"/>
                    </a:p>
                  </a:txBody>
                  <a:tcPr/>
                </a:tc>
                <a:tc>
                  <a:txBody>
                    <a:bodyPr/>
                    <a:lstStyle/>
                    <a:p>
                      <a:r>
                        <a:rPr lang="en-GB" dirty="0"/>
                        <a:t>1.49155</a:t>
                      </a:r>
                      <a:endParaRPr lang="en-US" dirty="0"/>
                    </a:p>
                  </a:txBody>
                  <a:tcPr/>
                </a:tc>
                <a:tc>
                  <a:txBody>
                    <a:bodyPr/>
                    <a:lstStyle/>
                    <a:p>
                      <a:r>
                        <a:rPr lang="en-GB" dirty="0"/>
                        <a:t>m</a:t>
                      </a:r>
                    </a:p>
                  </a:txBody>
                  <a:tcPr/>
                </a:tc>
                <a:extLst>
                  <a:ext uri="{0D108BD9-81ED-4DB2-BD59-A6C34878D82A}">
                    <a16:rowId xmlns:a16="http://schemas.microsoft.com/office/drawing/2014/main" val="907992120"/>
                  </a:ext>
                </a:extLst>
              </a:tr>
              <a:tr h="370840">
                <a:tc>
                  <a:txBody>
                    <a:bodyPr/>
                    <a:lstStyle/>
                    <a:p>
                      <a:r>
                        <a:rPr lang="en-GB" dirty="0"/>
                        <a:t>BF angle</a:t>
                      </a:r>
                    </a:p>
                  </a:txBody>
                  <a:tcPr/>
                </a:tc>
                <a:tc>
                  <a:txBody>
                    <a:bodyPr/>
                    <a:lstStyle/>
                    <a:p>
                      <a:r>
                        <a:rPr lang="en-GB" dirty="0"/>
                        <a:t>-0.05722</a:t>
                      </a:r>
                      <a:endParaRPr lang="en-US" dirty="0"/>
                    </a:p>
                  </a:txBody>
                  <a:tcPr/>
                </a:tc>
                <a:tc>
                  <a:txBody>
                    <a:bodyPr/>
                    <a:lstStyle/>
                    <a:p>
                      <a:r>
                        <a:rPr lang="en-GB" dirty="0"/>
                        <a:t>-1.73802</a:t>
                      </a:r>
                      <a:endParaRPr lang="en-US" dirty="0"/>
                    </a:p>
                  </a:txBody>
                  <a:tcPr/>
                </a:tc>
                <a:tc>
                  <a:txBody>
                    <a:bodyPr/>
                    <a:lstStyle/>
                    <a:p>
                      <a:r>
                        <a:rPr lang="en-GB" dirty="0"/>
                        <a:t>-1.14623</a:t>
                      </a:r>
                      <a:endParaRPr lang="en-US" dirty="0"/>
                    </a:p>
                  </a:txBody>
                  <a:tcPr/>
                </a:tc>
                <a:tc>
                  <a:txBody>
                    <a:bodyPr/>
                    <a:lstStyle/>
                    <a:p>
                      <a:r>
                        <a:rPr lang="en-GB" dirty="0"/>
                        <a:t>-0.65227</a:t>
                      </a:r>
                      <a:endParaRPr lang="en-US" dirty="0"/>
                    </a:p>
                  </a:txBody>
                  <a:tcPr/>
                </a:tc>
                <a:tc>
                  <a:txBody>
                    <a:bodyPr/>
                    <a:lstStyle/>
                    <a:p>
                      <a:r>
                        <a:rPr lang="en-GB" dirty="0"/>
                        <a:t>-0.98835</a:t>
                      </a:r>
                      <a:endParaRPr lang="en-US" dirty="0"/>
                    </a:p>
                  </a:txBody>
                  <a:tcPr/>
                </a:tc>
                <a:tc>
                  <a:txBody>
                    <a:bodyPr/>
                    <a:lstStyle/>
                    <a:p>
                      <a:r>
                        <a:rPr lang="en-GB" dirty="0"/>
                        <a:t>degrees</a:t>
                      </a:r>
                      <a:endParaRPr lang="en-US" dirty="0"/>
                    </a:p>
                  </a:txBody>
                  <a:tcPr/>
                </a:tc>
                <a:extLst>
                  <a:ext uri="{0D108BD9-81ED-4DB2-BD59-A6C34878D82A}">
                    <a16:rowId xmlns:a16="http://schemas.microsoft.com/office/drawing/2014/main" val="4040890999"/>
                  </a:ext>
                </a:extLst>
              </a:tr>
              <a:tr h="370840">
                <a:tc>
                  <a:txBody>
                    <a:bodyPr/>
                    <a:lstStyle/>
                    <a:p>
                      <a:r>
                        <a:rPr lang="en-GB" dirty="0"/>
                        <a:t>BF quad</a:t>
                      </a:r>
                      <a:endParaRPr lang="en-US" dirty="0"/>
                    </a:p>
                  </a:txBody>
                  <a:tcPr/>
                </a:tc>
                <a:tc>
                  <a:txBody>
                    <a:bodyPr/>
                    <a:lstStyle/>
                    <a:p>
                      <a:r>
                        <a:rPr lang="en-GB" dirty="0"/>
                        <a:t>-48.649</a:t>
                      </a:r>
                      <a:endParaRPr lang="en-US" dirty="0"/>
                    </a:p>
                  </a:txBody>
                  <a:tcPr/>
                </a:tc>
                <a:tc>
                  <a:txBody>
                    <a:bodyPr/>
                    <a:lstStyle/>
                    <a:p>
                      <a:r>
                        <a:rPr lang="en-GB" dirty="0"/>
                        <a:t>-29.730</a:t>
                      </a:r>
                      <a:endParaRPr lang="en-US" dirty="0"/>
                    </a:p>
                  </a:txBody>
                  <a:tcPr/>
                </a:tc>
                <a:tc>
                  <a:txBody>
                    <a:bodyPr/>
                    <a:lstStyle/>
                    <a:p>
                      <a:r>
                        <a:rPr lang="en-GB" dirty="0"/>
                        <a:t>-65.616</a:t>
                      </a:r>
                      <a:endParaRPr lang="en-US" dirty="0"/>
                    </a:p>
                  </a:txBody>
                  <a:tcPr/>
                </a:tc>
                <a:tc>
                  <a:txBody>
                    <a:bodyPr/>
                    <a:lstStyle/>
                    <a:p>
                      <a:r>
                        <a:rPr lang="en-GB" dirty="0"/>
                        <a:t>-35.135</a:t>
                      </a:r>
                      <a:endParaRPr lang="en-US" dirty="0"/>
                    </a:p>
                  </a:txBody>
                  <a:tcPr/>
                </a:tc>
                <a:tc>
                  <a:txBody>
                    <a:bodyPr/>
                    <a:lstStyle/>
                    <a:p>
                      <a:r>
                        <a:rPr lang="en-GB" dirty="0"/>
                        <a:t>-80.781</a:t>
                      </a:r>
                      <a:endParaRPr lang="en-US" dirty="0"/>
                    </a:p>
                  </a:txBody>
                  <a:tcPr/>
                </a:tc>
                <a:tc>
                  <a:txBody>
                    <a:bodyPr/>
                    <a:lstStyle/>
                    <a:p>
                      <a:r>
                        <a:rPr lang="en-GB" dirty="0"/>
                        <a:t>T/m</a:t>
                      </a:r>
                      <a:endParaRPr lang="en-US" dirty="0"/>
                    </a:p>
                  </a:txBody>
                  <a:tcPr/>
                </a:tc>
                <a:extLst>
                  <a:ext uri="{0D108BD9-81ED-4DB2-BD59-A6C34878D82A}">
                    <a16:rowId xmlns:a16="http://schemas.microsoft.com/office/drawing/2014/main" val="2071214931"/>
                  </a:ext>
                </a:extLst>
              </a:tr>
              <a:tr h="370840">
                <a:tc>
                  <a:txBody>
                    <a:bodyPr/>
                    <a:lstStyle/>
                    <a:p>
                      <a:r>
                        <a:rPr lang="en-GB" dirty="0"/>
                        <a:t>BD length</a:t>
                      </a:r>
                    </a:p>
                  </a:txBody>
                  <a:tcPr/>
                </a:tc>
                <a:tc>
                  <a:txBody>
                    <a:bodyPr/>
                    <a:lstStyle/>
                    <a:p>
                      <a:r>
                        <a:rPr lang="en-GB" dirty="0"/>
                        <a:t>1.25238</a:t>
                      </a:r>
                      <a:endParaRPr lang="en-US" dirty="0"/>
                    </a:p>
                  </a:txBody>
                  <a:tcPr/>
                </a:tc>
                <a:tc>
                  <a:txBody>
                    <a:bodyPr/>
                    <a:lstStyle/>
                    <a:p>
                      <a:r>
                        <a:rPr lang="en-GB" dirty="0"/>
                        <a:t>0.51553</a:t>
                      </a:r>
                      <a:endParaRPr lang="en-US" dirty="0"/>
                    </a:p>
                  </a:txBody>
                  <a:tcPr/>
                </a:tc>
                <a:tc>
                  <a:txBody>
                    <a:bodyPr/>
                    <a:lstStyle/>
                    <a:p>
                      <a:r>
                        <a:rPr lang="en-GB" dirty="0"/>
                        <a:t>0.92865</a:t>
                      </a:r>
                      <a:endParaRPr lang="en-US" dirty="0"/>
                    </a:p>
                  </a:txBody>
                  <a:tcPr/>
                </a:tc>
                <a:tc>
                  <a:txBody>
                    <a:bodyPr/>
                    <a:lstStyle/>
                    <a:p>
                      <a:r>
                        <a:rPr lang="en-GB" dirty="0"/>
                        <a:t>1.04220</a:t>
                      </a:r>
                      <a:endParaRPr lang="en-US" dirty="0"/>
                    </a:p>
                  </a:txBody>
                  <a:tcPr/>
                </a:tc>
                <a:tc>
                  <a:txBody>
                    <a:bodyPr/>
                    <a:lstStyle/>
                    <a:p>
                      <a:r>
                        <a:rPr lang="en-GB" dirty="0"/>
                        <a:t>1.12192</a:t>
                      </a:r>
                      <a:endParaRPr lang="en-US" dirty="0"/>
                    </a:p>
                  </a:txBody>
                  <a:tcPr/>
                </a:tc>
                <a:tc>
                  <a:txBody>
                    <a:bodyPr/>
                    <a:lstStyle/>
                    <a:p>
                      <a:r>
                        <a:rPr lang="en-GB" dirty="0"/>
                        <a:t>m</a:t>
                      </a:r>
                      <a:endParaRPr lang="en-US" dirty="0"/>
                    </a:p>
                  </a:txBody>
                  <a:tcPr/>
                </a:tc>
                <a:extLst>
                  <a:ext uri="{0D108BD9-81ED-4DB2-BD59-A6C34878D82A}">
                    <a16:rowId xmlns:a16="http://schemas.microsoft.com/office/drawing/2014/main" val="132230656"/>
                  </a:ext>
                </a:extLst>
              </a:tr>
              <a:tr h="370840">
                <a:tc>
                  <a:txBody>
                    <a:bodyPr/>
                    <a:lstStyle/>
                    <a:p>
                      <a:r>
                        <a:rPr lang="en-GB" dirty="0"/>
                        <a:t>BD angle</a:t>
                      </a:r>
                      <a:endParaRPr lang="en-US" dirty="0"/>
                    </a:p>
                  </a:txBody>
                  <a:tcPr/>
                </a:tc>
                <a:tc>
                  <a:txBody>
                    <a:bodyPr/>
                    <a:lstStyle/>
                    <a:p>
                      <a:r>
                        <a:rPr lang="en-GB" dirty="0"/>
                        <a:t>-1.94278</a:t>
                      </a:r>
                      <a:endParaRPr lang="en-US" dirty="0"/>
                    </a:p>
                  </a:txBody>
                  <a:tcPr/>
                </a:tc>
                <a:tc>
                  <a:txBody>
                    <a:bodyPr/>
                    <a:lstStyle/>
                    <a:p>
                      <a:r>
                        <a:rPr lang="en-GB" dirty="0"/>
                        <a:t>-0.26198</a:t>
                      </a:r>
                      <a:endParaRPr lang="en-US" dirty="0"/>
                    </a:p>
                  </a:txBody>
                  <a:tcPr/>
                </a:tc>
                <a:tc>
                  <a:txBody>
                    <a:bodyPr/>
                    <a:lstStyle/>
                    <a:p>
                      <a:r>
                        <a:rPr lang="en-GB" dirty="0"/>
                        <a:t>-0.85377</a:t>
                      </a:r>
                      <a:endParaRPr lang="en-US" dirty="0"/>
                    </a:p>
                  </a:txBody>
                  <a:tcPr/>
                </a:tc>
                <a:tc>
                  <a:txBody>
                    <a:bodyPr/>
                    <a:lstStyle/>
                    <a:p>
                      <a:r>
                        <a:rPr lang="en-GB" dirty="0"/>
                        <a:t>-1.34773</a:t>
                      </a:r>
                      <a:endParaRPr lang="en-US" dirty="0"/>
                    </a:p>
                  </a:txBody>
                  <a:tcPr/>
                </a:tc>
                <a:tc>
                  <a:txBody>
                    <a:bodyPr/>
                    <a:lstStyle/>
                    <a:p>
                      <a:r>
                        <a:rPr lang="en-GB" dirty="0"/>
                        <a:t>-1.01165</a:t>
                      </a:r>
                      <a:endParaRPr lang="en-US" dirty="0"/>
                    </a:p>
                  </a:txBody>
                  <a:tcPr/>
                </a:tc>
                <a:tc>
                  <a:txBody>
                    <a:bodyPr/>
                    <a:lstStyle/>
                    <a:p>
                      <a:r>
                        <a:rPr lang="en-GB" dirty="0"/>
                        <a:t>degrees</a:t>
                      </a:r>
                      <a:endParaRPr lang="en-US" dirty="0"/>
                    </a:p>
                  </a:txBody>
                  <a:tcPr/>
                </a:tc>
                <a:extLst>
                  <a:ext uri="{0D108BD9-81ED-4DB2-BD59-A6C34878D82A}">
                    <a16:rowId xmlns:a16="http://schemas.microsoft.com/office/drawing/2014/main" val="2539473532"/>
                  </a:ext>
                </a:extLst>
              </a:tr>
              <a:tr h="370840">
                <a:tc>
                  <a:txBody>
                    <a:bodyPr/>
                    <a:lstStyle/>
                    <a:p>
                      <a:r>
                        <a:rPr lang="en-GB" dirty="0"/>
                        <a:t>BD quad</a:t>
                      </a:r>
                      <a:endParaRPr lang="en-US" dirty="0"/>
                    </a:p>
                  </a:txBody>
                  <a:tcPr/>
                </a:tc>
                <a:tc>
                  <a:txBody>
                    <a:bodyPr/>
                    <a:lstStyle/>
                    <a:p>
                      <a:r>
                        <a:rPr lang="en-GB" dirty="0"/>
                        <a:t>43.393</a:t>
                      </a:r>
                      <a:endParaRPr lang="en-US" dirty="0"/>
                    </a:p>
                  </a:txBody>
                  <a:tcPr/>
                </a:tc>
                <a:tc>
                  <a:txBody>
                    <a:bodyPr/>
                    <a:lstStyle/>
                    <a:p>
                      <a:r>
                        <a:rPr lang="en-GB" dirty="0"/>
                        <a:t>93.393</a:t>
                      </a:r>
                      <a:endParaRPr lang="en-US" dirty="0"/>
                    </a:p>
                  </a:txBody>
                  <a:tcPr/>
                </a:tc>
                <a:tc>
                  <a:txBody>
                    <a:bodyPr/>
                    <a:lstStyle/>
                    <a:p>
                      <a:r>
                        <a:rPr lang="en-GB" dirty="0"/>
                        <a:t>86.787</a:t>
                      </a:r>
                      <a:endParaRPr lang="en-US" dirty="0"/>
                    </a:p>
                  </a:txBody>
                  <a:tcPr/>
                </a:tc>
                <a:tc>
                  <a:txBody>
                    <a:bodyPr/>
                    <a:lstStyle/>
                    <a:p>
                      <a:r>
                        <a:rPr lang="en-GB" dirty="0"/>
                        <a:t>42.943</a:t>
                      </a:r>
                      <a:endParaRPr lang="en-US" dirty="0"/>
                    </a:p>
                  </a:txBody>
                  <a:tcPr/>
                </a:tc>
                <a:tc>
                  <a:txBody>
                    <a:bodyPr/>
                    <a:lstStyle/>
                    <a:p>
                      <a:r>
                        <a:rPr lang="en-GB" dirty="0"/>
                        <a:t>76.276</a:t>
                      </a:r>
                      <a:endParaRPr lang="en-US" dirty="0"/>
                    </a:p>
                  </a:txBody>
                  <a:tcPr/>
                </a:tc>
                <a:tc>
                  <a:txBody>
                    <a:bodyPr/>
                    <a:lstStyle/>
                    <a:p>
                      <a:r>
                        <a:rPr lang="en-GB" dirty="0"/>
                        <a:t>T/m</a:t>
                      </a:r>
                      <a:endParaRPr lang="en-US" dirty="0"/>
                    </a:p>
                  </a:txBody>
                  <a:tcPr/>
                </a:tc>
                <a:extLst>
                  <a:ext uri="{0D108BD9-81ED-4DB2-BD59-A6C34878D82A}">
                    <a16:rowId xmlns:a16="http://schemas.microsoft.com/office/drawing/2014/main" val="3483188044"/>
                  </a:ext>
                </a:extLst>
              </a:tr>
            </a:tbl>
          </a:graphicData>
        </a:graphic>
      </p:graphicFrame>
      <p:sp>
        <p:nvSpPr>
          <p:cNvPr id="4" name="Date Placeholder 3">
            <a:extLst>
              <a:ext uri="{FF2B5EF4-FFF2-40B4-BE49-F238E27FC236}">
                <a16:creationId xmlns:a16="http://schemas.microsoft.com/office/drawing/2014/main" id="{9162492E-948F-4E83-990D-CEA2C9AB4383}"/>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9F1FC8CD-D1CD-42C1-8630-62576BCA44FA}"/>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D674728D-8EC7-4381-8A81-365770A1F50E}"/>
              </a:ext>
            </a:extLst>
          </p:cNvPr>
          <p:cNvSpPr>
            <a:spLocks noGrp="1"/>
          </p:cNvSpPr>
          <p:nvPr>
            <p:ph type="sldNum" sz="quarter" idx="12"/>
          </p:nvPr>
        </p:nvSpPr>
        <p:spPr/>
        <p:txBody>
          <a:bodyPr/>
          <a:lstStyle/>
          <a:p>
            <a:pPr>
              <a:defRPr/>
            </a:pPr>
            <a:fld id="{C919DEF3-38EA-44F2-924B-3AA3B76DF1B8}" type="slidenum">
              <a:rPr lang="en-GB" altLang="en-US" smtClean="0"/>
              <a:pPr>
                <a:defRPr/>
              </a:pPr>
              <a:t>29</a:t>
            </a:fld>
            <a:endParaRPr lang="en-GB" altLang="en-US"/>
          </a:p>
        </p:txBody>
      </p:sp>
      <p:sp>
        <p:nvSpPr>
          <p:cNvPr id="8" name="Content Placeholder 2">
            <a:extLst>
              <a:ext uri="{FF2B5EF4-FFF2-40B4-BE49-F238E27FC236}">
                <a16:creationId xmlns:a16="http://schemas.microsoft.com/office/drawing/2014/main" id="{93CAF057-E8D6-465B-90AA-E6043C759851}"/>
              </a:ext>
            </a:extLst>
          </p:cNvPr>
          <p:cNvSpPr txBox="1">
            <a:spLocks/>
          </p:cNvSpPr>
          <p:nvPr/>
        </p:nvSpPr>
        <p:spPr bwMode="auto">
          <a:xfrm>
            <a:off x="457200" y="5491162"/>
            <a:ext cx="8229600" cy="63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n-US" sz="2800" kern="1200">
                <a:solidFill>
                  <a:srgbClr val="0070C0"/>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n-US" sz="2400" kern="1200">
                <a:solidFill>
                  <a:srgbClr val="00B050"/>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n-US" sz="2000" kern="1200">
                <a:solidFill>
                  <a:schemeClr val="accent6">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n-GB" sz="2000" kern="1200">
                <a:solidFill>
                  <a:srgbClr val="C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Dipoles calculated from length, angle and </a:t>
            </a:r>
            <a:r>
              <a:rPr lang="en-GB" dirty="0" err="1"/>
              <a:t>Eref</a:t>
            </a:r>
            <a:endParaRPr lang="en-GB" dirty="0"/>
          </a:p>
        </p:txBody>
      </p:sp>
    </p:spTree>
    <p:extLst>
      <p:ext uri="{BB962C8B-B14F-4D97-AF65-F5344CB8AC3E}">
        <p14:creationId xmlns:p14="http://schemas.microsoft.com/office/powerpoint/2010/main" val="98883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592E-4F71-4843-B14C-506396E90B94}"/>
              </a:ext>
            </a:extLst>
          </p:cNvPr>
          <p:cNvSpPr>
            <a:spLocks noGrp="1"/>
          </p:cNvSpPr>
          <p:nvPr>
            <p:ph type="title"/>
          </p:nvPr>
        </p:nvSpPr>
        <p:spPr/>
        <p:txBody>
          <a:bodyPr/>
          <a:lstStyle/>
          <a:p>
            <a:r>
              <a:rPr lang="en-GB" dirty="0"/>
              <a:t>Parameters from IPAC’21 Paper</a:t>
            </a:r>
            <a:endParaRPr lang="en-US" dirty="0"/>
          </a:p>
        </p:txBody>
      </p:sp>
      <p:graphicFrame>
        <p:nvGraphicFramePr>
          <p:cNvPr id="11" name="Table 11">
            <a:extLst>
              <a:ext uri="{FF2B5EF4-FFF2-40B4-BE49-F238E27FC236}">
                <a16:creationId xmlns:a16="http://schemas.microsoft.com/office/drawing/2014/main" id="{0A8365E1-D28A-416A-B112-D516E09BD556}"/>
              </a:ext>
            </a:extLst>
          </p:cNvPr>
          <p:cNvGraphicFramePr>
            <a:graphicFrameLocks noGrp="1"/>
          </p:cNvGraphicFramePr>
          <p:nvPr>
            <p:ph idx="1"/>
            <p:extLst>
              <p:ext uri="{D42A27DB-BD31-4B8C-83A1-F6EECF244321}">
                <p14:modId xmlns:p14="http://schemas.microsoft.com/office/powerpoint/2010/main" val="976198561"/>
              </p:ext>
            </p:extLst>
          </p:nvPr>
        </p:nvGraphicFramePr>
        <p:xfrm>
          <a:off x="457200" y="4783544"/>
          <a:ext cx="8229599" cy="138176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3876829671"/>
                    </a:ext>
                  </a:extLst>
                </a:gridCol>
                <a:gridCol w="1175657">
                  <a:extLst>
                    <a:ext uri="{9D8B030D-6E8A-4147-A177-3AD203B41FA5}">
                      <a16:colId xmlns:a16="http://schemas.microsoft.com/office/drawing/2014/main" val="1951351446"/>
                    </a:ext>
                  </a:extLst>
                </a:gridCol>
                <a:gridCol w="1175657">
                  <a:extLst>
                    <a:ext uri="{9D8B030D-6E8A-4147-A177-3AD203B41FA5}">
                      <a16:colId xmlns:a16="http://schemas.microsoft.com/office/drawing/2014/main" val="2164315263"/>
                    </a:ext>
                  </a:extLst>
                </a:gridCol>
                <a:gridCol w="1175657">
                  <a:extLst>
                    <a:ext uri="{9D8B030D-6E8A-4147-A177-3AD203B41FA5}">
                      <a16:colId xmlns:a16="http://schemas.microsoft.com/office/drawing/2014/main" val="1632662537"/>
                    </a:ext>
                  </a:extLst>
                </a:gridCol>
                <a:gridCol w="1175657">
                  <a:extLst>
                    <a:ext uri="{9D8B030D-6E8A-4147-A177-3AD203B41FA5}">
                      <a16:colId xmlns:a16="http://schemas.microsoft.com/office/drawing/2014/main" val="3515728570"/>
                    </a:ext>
                  </a:extLst>
                </a:gridCol>
                <a:gridCol w="1175657">
                  <a:extLst>
                    <a:ext uri="{9D8B030D-6E8A-4147-A177-3AD203B41FA5}">
                      <a16:colId xmlns:a16="http://schemas.microsoft.com/office/drawing/2014/main" val="2832370089"/>
                    </a:ext>
                  </a:extLst>
                </a:gridCol>
                <a:gridCol w="1175657">
                  <a:extLst>
                    <a:ext uri="{9D8B030D-6E8A-4147-A177-3AD203B41FA5}">
                      <a16:colId xmlns:a16="http://schemas.microsoft.com/office/drawing/2014/main" val="716741227"/>
                    </a:ext>
                  </a:extLst>
                </a:gridCol>
              </a:tblGrid>
              <a:tr h="370840">
                <a:tc>
                  <a:txBody>
                    <a:bodyPr/>
                    <a:lstStyle/>
                    <a:p>
                      <a:r>
                        <a:rPr lang="en-GB" dirty="0"/>
                        <a:t>Magnet</a:t>
                      </a:r>
                      <a:endParaRPr lang="en-US" dirty="0"/>
                    </a:p>
                  </a:txBody>
                  <a:tcPr/>
                </a:tc>
                <a:tc>
                  <a:txBody>
                    <a:bodyPr/>
                    <a:lstStyle/>
                    <a:p>
                      <a:r>
                        <a:rPr lang="en-GB" dirty="0"/>
                        <a:t>Dipole at x=0 (T)</a:t>
                      </a:r>
                      <a:endParaRPr lang="en-US" dirty="0"/>
                    </a:p>
                  </a:txBody>
                  <a:tcPr/>
                </a:tc>
                <a:tc>
                  <a:txBody>
                    <a:bodyPr/>
                    <a:lstStyle/>
                    <a:p>
                      <a:r>
                        <a:rPr lang="en-GB" dirty="0"/>
                        <a:t>Gradient (T/m)</a:t>
                      </a:r>
                      <a:endParaRPr lang="en-US" dirty="0"/>
                    </a:p>
                  </a:txBody>
                  <a:tcPr/>
                </a:tc>
                <a:tc>
                  <a:txBody>
                    <a:bodyPr/>
                    <a:lstStyle/>
                    <a:p>
                      <a:r>
                        <a:rPr lang="en-GB" dirty="0" err="1"/>
                        <a:t>Xmin</a:t>
                      </a:r>
                      <a:r>
                        <a:rPr lang="en-GB" dirty="0"/>
                        <a:t> (mm)</a:t>
                      </a:r>
                      <a:endParaRPr lang="en-US" dirty="0"/>
                    </a:p>
                  </a:txBody>
                  <a:tcPr/>
                </a:tc>
                <a:tc>
                  <a:txBody>
                    <a:bodyPr/>
                    <a:lstStyle/>
                    <a:p>
                      <a:r>
                        <a:rPr lang="en-GB" dirty="0" err="1"/>
                        <a:t>Xmax</a:t>
                      </a:r>
                      <a:r>
                        <a:rPr lang="en-GB" dirty="0"/>
                        <a:t> (mm)</a:t>
                      </a:r>
                      <a:endParaRPr lang="en-US" dirty="0"/>
                    </a:p>
                  </a:txBody>
                  <a:tcPr/>
                </a:tc>
                <a:tc>
                  <a:txBody>
                    <a:bodyPr/>
                    <a:lstStyle/>
                    <a:p>
                      <a:r>
                        <a:rPr lang="en-GB" dirty="0"/>
                        <a:t>B(</a:t>
                      </a:r>
                      <a:r>
                        <a:rPr lang="en-GB" dirty="0" err="1"/>
                        <a:t>Xmin</a:t>
                      </a:r>
                      <a:r>
                        <a:rPr lang="en-GB" dirty="0"/>
                        <a:t>) (T)</a:t>
                      </a:r>
                      <a:endParaRPr lang="en-US" dirty="0"/>
                    </a:p>
                  </a:txBody>
                  <a:tcPr/>
                </a:tc>
                <a:tc>
                  <a:txBody>
                    <a:bodyPr/>
                    <a:lstStyle/>
                    <a:p>
                      <a:r>
                        <a:rPr lang="en-GB" dirty="0"/>
                        <a:t>B(</a:t>
                      </a:r>
                      <a:r>
                        <a:rPr lang="en-GB" dirty="0" err="1"/>
                        <a:t>Xmax</a:t>
                      </a:r>
                      <a:r>
                        <a:rPr lang="en-GB" dirty="0"/>
                        <a:t>) (T)</a:t>
                      </a:r>
                      <a:endParaRPr lang="en-US" dirty="0"/>
                    </a:p>
                  </a:txBody>
                  <a:tcPr/>
                </a:tc>
                <a:extLst>
                  <a:ext uri="{0D108BD9-81ED-4DB2-BD59-A6C34878D82A}">
                    <a16:rowId xmlns:a16="http://schemas.microsoft.com/office/drawing/2014/main" val="232211044"/>
                  </a:ext>
                </a:extLst>
              </a:tr>
              <a:tr h="370840">
                <a:tc>
                  <a:txBody>
                    <a:bodyPr/>
                    <a:lstStyle/>
                    <a:p>
                      <a:r>
                        <a:rPr lang="en-GB" dirty="0"/>
                        <a:t>BF</a:t>
                      </a:r>
                      <a:endParaRPr lang="en-US" dirty="0"/>
                    </a:p>
                  </a:txBody>
                  <a:tcPr/>
                </a:tc>
                <a:tc>
                  <a:txBody>
                    <a:bodyPr/>
                    <a:lstStyle/>
                    <a:p>
                      <a:r>
                        <a:rPr lang="en-GB" dirty="0"/>
                        <a:t>0.681</a:t>
                      </a:r>
                      <a:endParaRPr lang="en-US" dirty="0"/>
                    </a:p>
                  </a:txBody>
                  <a:tcPr/>
                </a:tc>
                <a:tc>
                  <a:txBody>
                    <a:bodyPr/>
                    <a:lstStyle/>
                    <a:p>
                      <a:r>
                        <a:rPr lang="en-GB" dirty="0"/>
                        <a:t>250.91</a:t>
                      </a:r>
                      <a:endParaRPr lang="en-US" dirty="0"/>
                    </a:p>
                  </a:txBody>
                  <a:tcPr/>
                </a:tc>
                <a:tc>
                  <a:txBody>
                    <a:bodyPr/>
                    <a:lstStyle/>
                    <a:p>
                      <a:r>
                        <a:rPr lang="en-GB" dirty="0"/>
                        <a:t>-5</a:t>
                      </a:r>
                      <a:endParaRPr lang="en-US" dirty="0"/>
                    </a:p>
                  </a:txBody>
                  <a:tcPr/>
                </a:tc>
                <a:tc>
                  <a:txBody>
                    <a:bodyPr/>
                    <a:lstStyle/>
                    <a:p>
                      <a:r>
                        <a:rPr lang="en-GB" dirty="0"/>
                        <a:t>4</a:t>
                      </a:r>
                      <a:endParaRPr lang="en-US" dirty="0"/>
                    </a:p>
                  </a:txBody>
                  <a:tcPr/>
                </a:tc>
                <a:tc>
                  <a:txBody>
                    <a:bodyPr/>
                    <a:lstStyle/>
                    <a:p>
                      <a:r>
                        <a:rPr lang="en-GB" dirty="0"/>
                        <a:t>-0.574</a:t>
                      </a:r>
                      <a:endParaRPr lang="en-US" dirty="0"/>
                    </a:p>
                  </a:txBody>
                  <a:tcPr/>
                </a:tc>
                <a:tc>
                  <a:txBody>
                    <a:bodyPr/>
                    <a:lstStyle/>
                    <a:p>
                      <a:r>
                        <a:rPr lang="en-GB" dirty="0"/>
                        <a:t>1.685</a:t>
                      </a:r>
                      <a:endParaRPr lang="en-US" dirty="0"/>
                    </a:p>
                  </a:txBody>
                  <a:tcPr/>
                </a:tc>
                <a:extLst>
                  <a:ext uri="{0D108BD9-81ED-4DB2-BD59-A6C34878D82A}">
                    <a16:rowId xmlns:a16="http://schemas.microsoft.com/office/drawing/2014/main" val="3258298454"/>
                  </a:ext>
                </a:extLst>
              </a:tr>
              <a:tr h="370840">
                <a:tc>
                  <a:txBody>
                    <a:bodyPr/>
                    <a:lstStyle/>
                    <a:p>
                      <a:r>
                        <a:rPr lang="en-GB" dirty="0"/>
                        <a:t>BD</a:t>
                      </a:r>
                      <a:endParaRPr lang="en-US" dirty="0"/>
                    </a:p>
                  </a:txBody>
                  <a:tcPr/>
                </a:tc>
                <a:tc>
                  <a:txBody>
                    <a:bodyPr/>
                    <a:lstStyle/>
                    <a:p>
                      <a:r>
                        <a:rPr lang="en-GB" dirty="0"/>
                        <a:t>0.941</a:t>
                      </a:r>
                      <a:endParaRPr lang="en-US" dirty="0"/>
                    </a:p>
                  </a:txBody>
                  <a:tcPr/>
                </a:tc>
                <a:tc>
                  <a:txBody>
                    <a:bodyPr/>
                    <a:lstStyle/>
                    <a:p>
                      <a:r>
                        <a:rPr lang="en-GB" dirty="0"/>
                        <a:t>-233.13</a:t>
                      </a:r>
                      <a:endParaRPr lang="en-US" dirty="0"/>
                    </a:p>
                  </a:txBody>
                  <a:tcPr/>
                </a:tc>
                <a:tc>
                  <a:txBody>
                    <a:bodyPr/>
                    <a:lstStyle/>
                    <a:p>
                      <a:r>
                        <a:rPr lang="en-GB" dirty="0"/>
                        <a:t>-5</a:t>
                      </a:r>
                      <a:endParaRPr lang="en-US" dirty="0"/>
                    </a:p>
                  </a:txBody>
                  <a:tcPr/>
                </a:tc>
                <a:tc>
                  <a:txBody>
                    <a:bodyPr/>
                    <a:lstStyle/>
                    <a:p>
                      <a:r>
                        <a:rPr lang="en-GB" dirty="0"/>
                        <a:t>4</a:t>
                      </a:r>
                      <a:endParaRPr lang="en-US" dirty="0"/>
                    </a:p>
                  </a:txBody>
                  <a:tcPr/>
                </a:tc>
                <a:tc>
                  <a:txBody>
                    <a:bodyPr/>
                    <a:lstStyle/>
                    <a:p>
                      <a:r>
                        <a:rPr lang="en-GB" dirty="0"/>
                        <a:t>2.107</a:t>
                      </a:r>
                      <a:endParaRPr lang="en-US" dirty="0"/>
                    </a:p>
                  </a:txBody>
                  <a:tcPr/>
                </a:tc>
                <a:tc>
                  <a:txBody>
                    <a:bodyPr/>
                    <a:lstStyle/>
                    <a:p>
                      <a:r>
                        <a:rPr lang="en-GB" dirty="0"/>
                        <a:t>0.008</a:t>
                      </a:r>
                      <a:endParaRPr lang="en-US" dirty="0"/>
                    </a:p>
                  </a:txBody>
                  <a:tcPr/>
                </a:tc>
                <a:extLst>
                  <a:ext uri="{0D108BD9-81ED-4DB2-BD59-A6C34878D82A}">
                    <a16:rowId xmlns:a16="http://schemas.microsoft.com/office/drawing/2014/main" val="3903500717"/>
                  </a:ext>
                </a:extLst>
              </a:tr>
            </a:tbl>
          </a:graphicData>
        </a:graphic>
      </p:graphicFrame>
      <p:sp>
        <p:nvSpPr>
          <p:cNvPr id="4" name="Date Placeholder 3">
            <a:extLst>
              <a:ext uri="{FF2B5EF4-FFF2-40B4-BE49-F238E27FC236}">
                <a16:creationId xmlns:a16="http://schemas.microsoft.com/office/drawing/2014/main" id="{F94FE1C8-E88C-4447-8422-DCD4D7715327}"/>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579405B6-E0BC-4747-B11D-1A99C6FE6C78}"/>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4D034AEB-FF24-43C8-AA22-56620FA28622}"/>
              </a:ext>
            </a:extLst>
          </p:cNvPr>
          <p:cNvSpPr>
            <a:spLocks noGrp="1"/>
          </p:cNvSpPr>
          <p:nvPr>
            <p:ph type="sldNum" sz="quarter" idx="12"/>
          </p:nvPr>
        </p:nvSpPr>
        <p:spPr/>
        <p:txBody>
          <a:bodyPr/>
          <a:lstStyle/>
          <a:p>
            <a:pPr>
              <a:defRPr/>
            </a:pPr>
            <a:fld id="{C919DEF3-38EA-44F2-924B-3AA3B76DF1B8}" type="slidenum">
              <a:rPr lang="en-GB" altLang="en-US" smtClean="0"/>
              <a:pPr>
                <a:defRPr/>
              </a:pPr>
              <a:t>3</a:t>
            </a:fld>
            <a:endParaRPr lang="en-GB" altLang="en-US"/>
          </a:p>
        </p:txBody>
      </p:sp>
      <p:pic>
        <p:nvPicPr>
          <p:cNvPr id="8" name="Picture 7">
            <a:extLst>
              <a:ext uri="{FF2B5EF4-FFF2-40B4-BE49-F238E27FC236}">
                <a16:creationId xmlns:a16="http://schemas.microsoft.com/office/drawing/2014/main" id="{8A8D44A8-7272-4CB2-9BDE-63D0A5A90F73}"/>
              </a:ext>
            </a:extLst>
          </p:cNvPr>
          <p:cNvPicPr>
            <a:picLocks noChangeAspect="1"/>
          </p:cNvPicPr>
          <p:nvPr/>
        </p:nvPicPr>
        <p:blipFill>
          <a:blip r:embed="rId2"/>
          <a:stretch>
            <a:fillRect/>
          </a:stretch>
        </p:blipFill>
        <p:spPr>
          <a:xfrm>
            <a:off x="5724128" y="2859583"/>
            <a:ext cx="2905126" cy="1433513"/>
          </a:xfrm>
          <a:prstGeom prst="rect">
            <a:avLst/>
          </a:prstGeom>
        </p:spPr>
      </p:pic>
      <p:pic>
        <p:nvPicPr>
          <p:cNvPr id="10" name="Picture 9">
            <a:extLst>
              <a:ext uri="{FF2B5EF4-FFF2-40B4-BE49-F238E27FC236}">
                <a16:creationId xmlns:a16="http://schemas.microsoft.com/office/drawing/2014/main" id="{201777AB-E283-4FAD-819D-A2529A75917F}"/>
              </a:ext>
            </a:extLst>
          </p:cNvPr>
          <p:cNvPicPr>
            <a:picLocks noChangeAspect="1"/>
          </p:cNvPicPr>
          <p:nvPr/>
        </p:nvPicPr>
        <p:blipFill>
          <a:blip r:embed="rId3"/>
          <a:stretch>
            <a:fillRect/>
          </a:stretch>
        </p:blipFill>
        <p:spPr>
          <a:xfrm>
            <a:off x="5800222" y="4365104"/>
            <a:ext cx="2752938" cy="285180"/>
          </a:xfrm>
          <a:prstGeom prst="rect">
            <a:avLst/>
          </a:prstGeom>
        </p:spPr>
      </p:pic>
      <p:sp>
        <p:nvSpPr>
          <p:cNvPr id="12" name="Content Placeholder 2">
            <a:extLst>
              <a:ext uri="{FF2B5EF4-FFF2-40B4-BE49-F238E27FC236}">
                <a16:creationId xmlns:a16="http://schemas.microsoft.com/office/drawing/2014/main" id="{7FECBACC-B875-478E-87AC-DF3849F78471}"/>
              </a:ext>
            </a:extLst>
          </p:cNvPr>
          <p:cNvSpPr txBox="1">
            <a:spLocks/>
          </p:cNvSpPr>
          <p:nvPr/>
        </p:nvSpPr>
        <p:spPr bwMode="auto">
          <a:xfrm>
            <a:off x="457200" y="1340768"/>
            <a:ext cx="8229598" cy="197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n-US" sz="2800" kern="1200">
                <a:solidFill>
                  <a:srgbClr val="0070C0"/>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n-US" sz="2400" kern="1200">
                <a:solidFill>
                  <a:srgbClr val="00B050"/>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n-US" sz="2000" kern="1200">
                <a:solidFill>
                  <a:schemeClr val="accent6">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n-GB" sz="2000" kern="1200">
                <a:solidFill>
                  <a:srgbClr val="C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Take parameters directly from the paper</a:t>
            </a:r>
          </a:p>
          <a:p>
            <a:r>
              <a:rPr lang="en-GB" dirty="0"/>
              <a:t>Note peak fields</a:t>
            </a:r>
            <a:endParaRPr lang="en-US" dirty="0"/>
          </a:p>
        </p:txBody>
      </p:sp>
      <p:pic>
        <p:nvPicPr>
          <p:cNvPr id="13" name="Content Placeholder 7" descr="Chart&#10;&#10;Description automatically generated">
            <a:extLst>
              <a:ext uri="{FF2B5EF4-FFF2-40B4-BE49-F238E27FC236}">
                <a16:creationId xmlns:a16="http://schemas.microsoft.com/office/drawing/2014/main" id="{148EFA63-E96A-4F44-91D3-AB535787079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52068"/>
          <a:stretch/>
        </p:blipFill>
        <p:spPr bwMode="auto">
          <a:xfrm>
            <a:off x="67225" y="2526361"/>
            <a:ext cx="4144735" cy="205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02DC06C6-208B-4BB6-9786-4FCE6274C43F}"/>
              </a:ext>
            </a:extLst>
          </p:cNvPr>
          <p:cNvSpPr txBox="1"/>
          <p:nvPr/>
        </p:nvSpPr>
        <p:spPr>
          <a:xfrm>
            <a:off x="4234702" y="1988840"/>
            <a:ext cx="4394552" cy="646331"/>
          </a:xfrm>
          <a:prstGeom prst="rect">
            <a:avLst/>
          </a:prstGeom>
          <a:solidFill>
            <a:schemeClr val="bg1"/>
          </a:solidFill>
          <a:ln>
            <a:solidFill>
              <a:schemeClr val="tx1"/>
            </a:solidFill>
          </a:ln>
        </p:spPr>
        <p:txBody>
          <a:bodyPr wrap="square" rtlCol="0">
            <a:spAutoFit/>
          </a:bodyPr>
          <a:lstStyle/>
          <a:p>
            <a:r>
              <a:rPr lang="en-US" i="1" u="none" strike="noStrike" baseline="0" dirty="0">
                <a:latin typeface="Arial" panose="020B0604020202020204" pitchFamily="34" charset="0"/>
                <a:cs typeface="Arial" panose="020B0604020202020204" pitchFamily="34" charset="0"/>
              </a:rPr>
              <a:t>20-24 GeV FFA CEBAF Energy Upgrade</a:t>
            </a:r>
            <a:r>
              <a:rPr lang="en-US" u="none" strike="noStrike" baseline="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S.A. </a:t>
            </a:r>
            <a:r>
              <a:rPr lang="en-GB" dirty="0" err="1">
                <a:latin typeface="Arial" panose="020B0604020202020204" pitchFamily="34" charset="0"/>
                <a:cs typeface="Arial" panose="020B0604020202020204" pitchFamily="34" charset="0"/>
              </a:rPr>
              <a:t>Bogacz</a:t>
            </a:r>
            <a:r>
              <a:rPr lang="en-GB" dirty="0">
                <a:latin typeface="Arial" panose="020B0604020202020204" pitchFamily="34" charset="0"/>
                <a:cs typeface="Arial" panose="020B0604020202020204" pitchFamily="34" charset="0"/>
              </a:rPr>
              <a:t> et al., Proc. IPAC’21</a:t>
            </a:r>
            <a:endParaRPr lang="en-GB"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736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E0C1-2098-47C1-B820-9F37974924EF}"/>
              </a:ext>
            </a:extLst>
          </p:cNvPr>
          <p:cNvSpPr>
            <a:spLocks noGrp="1"/>
          </p:cNvSpPr>
          <p:nvPr>
            <p:ph type="title"/>
          </p:nvPr>
        </p:nvSpPr>
        <p:spPr/>
        <p:txBody>
          <a:bodyPr/>
          <a:lstStyle/>
          <a:p>
            <a:r>
              <a:rPr lang="en-GB" dirty="0"/>
              <a:t>Max Field on Beams</a:t>
            </a:r>
            <a:endParaRPr lang="en-US" dirty="0"/>
          </a:p>
        </p:txBody>
      </p:sp>
      <p:pic>
        <p:nvPicPr>
          <p:cNvPr id="8" name="Content Placeholder 7">
            <a:extLst>
              <a:ext uri="{FF2B5EF4-FFF2-40B4-BE49-F238E27FC236}">
                <a16:creationId xmlns:a16="http://schemas.microsoft.com/office/drawing/2014/main" id="{00324423-72CA-4585-8701-9010BBF41D39}"/>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1107235" y="1600200"/>
            <a:ext cx="6929530" cy="4525963"/>
          </a:xfrm>
          <a:prstGeom prst="rect">
            <a:avLst/>
          </a:prstGeom>
        </p:spPr>
      </p:pic>
      <p:sp>
        <p:nvSpPr>
          <p:cNvPr id="4" name="Date Placeholder 3">
            <a:extLst>
              <a:ext uri="{FF2B5EF4-FFF2-40B4-BE49-F238E27FC236}">
                <a16:creationId xmlns:a16="http://schemas.microsoft.com/office/drawing/2014/main" id="{FA55A7CA-567B-4D69-8C81-E95CE7977430}"/>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46EA13AC-4A1A-4929-9644-BD0BD6053278}"/>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8AF8FC4C-38DA-4ACC-9888-5D86599F88FA}"/>
              </a:ext>
            </a:extLst>
          </p:cNvPr>
          <p:cNvSpPr>
            <a:spLocks noGrp="1"/>
          </p:cNvSpPr>
          <p:nvPr>
            <p:ph type="sldNum" sz="quarter" idx="12"/>
          </p:nvPr>
        </p:nvSpPr>
        <p:spPr/>
        <p:txBody>
          <a:bodyPr/>
          <a:lstStyle/>
          <a:p>
            <a:pPr>
              <a:defRPr/>
            </a:pPr>
            <a:fld id="{C919DEF3-38EA-44F2-924B-3AA3B76DF1B8}" type="slidenum">
              <a:rPr lang="en-GB" altLang="en-US" smtClean="0"/>
              <a:pPr>
                <a:defRPr/>
              </a:pPr>
              <a:t>30</a:t>
            </a:fld>
            <a:endParaRPr lang="en-GB" altLang="en-US"/>
          </a:p>
        </p:txBody>
      </p:sp>
    </p:spTree>
    <p:extLst>
      <p:ext uri="{BB962C8B-B14F-4D97-AF65-F5344CB8AC3E}">
        <p14:creationId xmlns:p14="http://schemas.microsoft.com/office/powerpoint/2010/main" val="3807510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428A-2E74-48C5-8777-D94F5D1DEAFE}"/>
              </a:ext>
            </a:extLst>
          </p:cNvPr>
          <p:cNvSpPr>
            <a:spLocks noGrp="1"/>
          </p:cNvSpPr>
          <p:nvPr>
            <p:ph type="title"/>
          </p:nvPr>
        </p:nvSpPr>
        <p:spPr/>
        <p:txBody>
          <a:bodyPr/>
          <a:lstStyle/>
          <a:p>
            <a:r>
              <a:rPr lang="en-GB" dirty="0"/>
              <a:t>SR Loss Per Half-Turn</a:t>
            </a:r>
            <a:endParaRPr lang="en-US" dirty="0"/>
          </a:p>
        </p:txBody>
      </p:sp>
      <p:pic>
        <p:nvPicPr>
          <p:cNvPr id="8" name="Content Placeholder 7">
            <a:extLst>
              <a:ext uri="{FF2B5EF4-FFF2-40B4-BE49-F238E27FC236}">
                <a16:creationId xmlns:a16="http://schemas.microsoft.com/office/drawing/2014/main" id="{1DA05BC4-7E2E-4EC5-8620-B76E3F177716}"/>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1107235" y="1600200"/>
            <a:ext cx="6929530" cy="4525963"/>
          </a:xfrm>
          <a:prstGeom prst="rect">
            <a:avLst/>
          </a:prstGeom>
        </p:spPr>
      </p:pic>
      <p:sp>
        <p:nvSpPr>
          <p:cNvPr id="4" name="Date Placeholder 3">
            <a:extLst>
              <a:ext uri="{FF2B5EF4-FFF2-40B4-BE49-F238E27FC236}">
                <a16:creationId xmlns:a16="http://schemas.microsoft.com/office/drawing/2014/main" id="{E5074301-B3DF-4D60-BB87-8BC8220B6549}"/>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8D66FE5F-2A68-4749-B2D0-ED7DFF916C72}"/>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068CEE4B-BEA6-43D1-8FE2-DCE4073038B8}"/>
              </a:ext>
            </a:extLst>
          </p:cNvPr>
          <p:cNvSpPr>
            <a:spLocks noGrp="1"/>
          </p:cNvSpPr>
          <p:nvPr>
            <p:ph type="sldNum" sz="quarter" idx="12"/>
          </p:nvPr>
        </p:nvSpPr>
        <p:spPr/>
        <p:txBody>
          <a:bodyPr/>
          <a:lstStyle/>
          <a:p>
            <a:pPr>
              <a:defRPr/>
            </a:pPr>
            <a:fld id="{C919DEF3-38EA-44F2-924B-3AA3B76DF1B8}" type="slidenum">
              <a:rPr lang="en-GB" altLang="en-US" smtClean="0"/>
              <a:pPr>
                <a:defRPr/>
              </a:pPr>
              <a:t>31</a:t>
            </a:fld>
            <a:endParaRPr lang="en-GB" altLang="en-US"/>
          </a:p>
        </p:txBody>
      </p:sp>
    </p:spTree>
    <p:extLst>
      <p:ext uri="{BB962C8B-B14F-4D97-AF65-F5344CB8AC3E}">
        <p14:creationId xmlns:p14="http://schemas.microsoft.com/office/powerpoint/2010/main" val="437043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5F3B-EDC9-4C68-A14D-B6F8B276229A}"/>
              </a:ext>
            </a:extLst>
          </p:cNvPr>
          <p:cNvSpPr>
            <a:spLocks noGrp="1"/>
          </p:cNvSpPr>
          <p:nvPr>
            <p:ph type="title"/>
          </p:nvPr>
        </p:nvSpPr>
        <p:spPr/>
        <p:txBody>
          <a:bodyPr/>
          <a:lstStyle/>
          <a:p>
            <a:r>
              <a:rPr lang="en-GB" dirty="0"/>
              <a:t>Performance Comparison</a:t>
            </a:r>
            <a:endParaRPr lang="en-US" dirty="0"/>
          </a:p>
        </p:txBody>
      </p:sp>
      <p:graphicFrame>
        <p:nvGraphicFramePr>
          <p:cNvPr id="8" name="Table 8">
            <a:extLst>
              <a:ext uri="{FF2B5EF4-FFF2-40B4-BE49-F238E27FC236}">
                <a16:creationId xmlns:a16="http://schemas.microsoft.com/office/drawing/2014/main" id="{F3279237-0140-44F3-8A57-A5A4A93D6583}"/>
              </a:ext>
            </a:extLst>
          </p:cNvPr>
          <p:cNvGraphicFramePr>
            <a:graphicFrameLocks noGrp="1"/>
          </p:cNvGraphicFramePr>
          <p:nvPr>
            <p:ph idx="1"/>
            <p:extLst>
              <p:ext uri="{D42A27DB-BD31-4B8C-83A1-F6EECF244321}">
                <p14:modId xmlns:p14="http://schemas.microsoft.com/office/powerpoint/2010/main" val="3765695101"/>
              </p:ext>
            </p:extLst>
          </p:nvPr>
        </p:nvGraphicFramePr>
        <p:xfrm>
          <a:off x="457200" y="1600200"/>
          <a:ext cx="8229600" cy="14833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508092066"/>
                    </a:ext>
                  </a:extLst>
                </a:gridCol>
                <a:gridCol w="2057400">
                  <a:extLst>
                    <a:ext uri="{9D8B030D-6E8A-4147-A177-3AD203B41FA5}">
                      <a16:colId xmlns:a16="http://schemas.microsoft.com/office/drawing/2014/main" val="2026684455"/>
                    </a:ext>
                  </a:extLst>
                </a:gridCol>
                <a:gridCol w="2057400">
                  <a:extLst>
                    <a:ext uri="{9D8B030D-6E8A-4147-A177-3AD203B41FA5}">
                      <a16:colId xmlns:a16="http://schemas.microsoft.com/office/drawing/2014/main" val="4194483984"/>
                    </a:ext>
                  </a:extLst>
                </a:gridCol>
                <a:gridCol w="2057400">
                  <a:extLst>
                    <a:ext uri="{9D8B030D-6E8A-4147-A177-3AD203B41FA5}">
                      <a16:colId xmlns:a16="http://schemas.microsoft.com/office/drawing/2014/main" val="3860801247"/>
                    </a:ext>
                  </a:extLst>
                </a:gridCol>
              </a:tblGrid>
              <a:tr h="370840">
                <a:tc>
                  <a:txBody>
                    <a:bodyPr/>
                    <a:lstStyle/>
                    <a:p>
                      <a:r>
                        <a:rPr lang="en-GB" dirty="0"/>
                        <a:t>Option</a:t>
                      </a:r>
                      <a:endParaRPr lang="en-US" dirty="0"/>
                    </a:p>
                  </a:txBody>
                  <a:tcPr/>
                </a:tc>
                <a:tc>
                  <a:txBody>
                    <a:bodyPr/>
                    <a:lstStyle/>
                    <a:p>
                      <a:r>
                        <a:rPr lang="en-GB" dirty="0"/>
                        <a:t>Max Field (T)</a:t>
                      </a:r>
                      <a:endParaRPr lang="en-US" dirty="0"/>
                    </a:p>
                  </a:txBody>
                  <a:tcPr/>
                </a:tc>
                <a:tc>
                  <a:txBody>
                    <a:bodyPr/>
                    <a:lstStyle/>
                    <a:p>
                      <a:r>
                        <a:rPr lang="en-GB" dirty="0"/>
                        <a:t>SR Loss (MeV)</a:t>
                      </a:r>
                      <a:endParaRPr lang="en-US" dirty="0"/>
                    </a:p>
                  </a:txBody>
                  <a:tcPr/>
                </a:tc>
                <a:tc>
                  <a:txBody>
                    <a:bodyPr/>
                    <a:lstStyle/>
                    <a:p>
                      <a:r>
                        <a:rPr lang="en-GB" dirty="0"/>
                        <a:t>Final Energy (MeV)</a:t>
                      </a:r>
                      <a:endParaRPr lang="en-US" dirty="0"/>
                    </a:p>
                  </a:txBody>
                  <a:tcPr/>
                </a:tc>
                <a:extLst>
                  <a:ext uri="{0D108BD9-81ED-4DB2-BD59-A6C34878D82A}">
                    <a16:rowId xmlns:a16="http://schemas.microsoft.com/office/drawing/2014/main" val="1848684440"/>
                  </a:ext>
                </a:extLst>
              </a:tr>
              <a:tr h="370840">
                <a:tc>
                  <a:txBody>
                    <a:bodyPr/>
                    <a:lstStyle/>
                    <a:p>
                      <a:r>
                        <a:rPr lang="en-GB" dirty="0"/>
                        <a:t>One FFA</a:t>
                      </a:r>
                    </a:p>
                  </a:txBody>
                  <a:tcPr/>
                </a:tc>
                <a:tc>
                  <a:txBody>
                    <a:bodyPr/>
                    <a:lstStyle/>
                    <a:p>
                      <a:r>
                        <a:rPr lang="en-GB" dirty="0"/>
                        <a:t>2.007</a:t>
                      </a:r>
                      <a:endParaRPr lang="en-US" dirty="0"/>
                    </a:p>
                  </a:txBody>
                  <a:tcPr/>
                </a:tc>
                <a:tc>
                  <a:txBody>
                    <a:bodyPr/>
                    <a:lstStyle/>
                    <a:p>
                      <a:r>
                        <a:rPr lang="en-GB" dirty="0"/>
                        <a:t>1211.48</a:t>
                      </a:r>
                      <a:endParaRPr lang="en-US" dirty="0"/>
                    </a:p>
                  </a:txBody>
                  <a:tcPr/>
                </a:tc>
                <a:tc>
                  <a:txBody>
                    <a:bodyPr/>
                    <a:lstStyle/>
                    <a:p>
                      <a:r>
                        <a:rPr lang="en-GB"/>
                        <a:t>23418.52</a:t>
                      </a:r>
                      <a:endParaRPr lang="en-US"/>
                    </a:p>
                  </a:txBody>
                  <a:tcPr/>
                </a:tc>
                <a:extLst>
                  <a:ext uri="{0D108BD9-81ED-4DB2-BD59-A6C34878D82A}">
                    <a16:rowId xmlns:a16="http://schemas.microsoft.com/office/drawing/2014/main" val="3766491545"/>
                  </a:ext>
                </a:extLst>
              </a:tr>
              <a:tr h="370840">
                <a:tc>
                  <a:txBody>
                    <a:bodyPr/>
                    <a:lstStyle/>
                    <a:p>
                      <a:r>
                        <a:rPr lang="en-GB" dirty="0"/>
                        <a:t>Two FFAs (4+4)</a:t>
                      </a:r>
                      <a:endParaRPr lang="en-US" dirty="0"/>
                    </a:p>
                  </a:txBody>
                  <a:tcPr/>
                </a:tc>
                <a:tc>
                  <a:txBody>
                    <a:bodyPr/>
                    <a:lstStyle/>
                    <a:p>
                      <a:r>
                        <a:rPr lang="en-GB" dirty="0"/>
                        <a:t>1.495</a:t>
                      </a:r>
                      <a:endParaRPr lang="en-US" dirty="0"/>
                    </a:p>
                  </a:txBody>
                  <a:tcPr/>
                </a:tc>
                <a:tc>
                  <a:txBody>
                    <a:bodyPr/>
                    <a:lstStyle/>
                    <a:p>
                      <a:r>
                        <a:rPr lang="en-GB" dirty="0"/>
                        <a:t>964.44</a:t>
                      </a:r>
                      <a:endParaRPr lang="en-US" dirty="0"/>
                    </a:p>
                  </a:txBody>
                  <a:tcPr/>
                </a:tc>
                <a:tc>
                  <a:txBody>
                    <a:bodyPr/>
                    <a:lstStyle/>
                    <a:p>
                      <a:r>
                        <a:rPr lang="en-GB" dirty="0"/>
                        <a:t>23665.56</a:t>
                      </a:r>
                      <a:endParaRPr lang="en-US" dirty="0"/>
                    </a:p>
                  </a:txBody>
                  <a:tcPr/>
                </a:tc>
                <a:extLst>
                  <a:ext uri="{0D108BD9-81ED-4DB2-BD59-A6C34878D82A}">
                    <a16:rowId xmlns:a16="http://schemas.microsoft.com/office/drawing/2014/main" val="3077745242"/>
                  </a:ext>
                </a:extLst>
              </a:tr>
              <a:tr h="370840">
                <a:tc>
                  <a:txBody>
                    <a:bodyPr/>
                    <a:lstStyle/>
                    <a:p>
                      <a:r>
                        <a:rPr lang="en-GB" dirty="0"/>
                        <a:t>Two FFAs (5+3)</a:t>
                      </a:r>
                      <a:endParaRPr lang="en-US" dirty="0"/>
                    </a:p>
                  </a:txBody>
                  <a:tcPr/>
                </a:tc>
                <a:tc>
                  <a:txBody>
                    <a:bodyPr/>
                    <a:lstStyle/>
                    <a:p>
                      <a:r>
                        <a:rPr lang="en-GB" dirty="0"/>
                        <a:t>1.489</a:t>
                      </a:r>
                      <a:endParaRPr lang="en-US" dirty="0"/>
                    </a:p>
                  </a:txBody>
                  <a:tcPr/>
                </a:tc>
                <a:tc>
                  <a:txBody>
                    <a:bodyPr/>
                    <a:lstStyle/>
                    <a:p>
                      <a:r>
                        <a:rPr lang="en-GB" dirty="0"/>
                        <a:t>935.30</a:t>
                      </a:r>
                      <a:endParaRPr lang="en-US" dirty="0"/>
                    </a:p>
                  </a:txBody>
                  <a:tcPr/>
                </a:tc>
                <a:tc>
                  <a:txBody>
                    <a:bodyPr/>
                    <a:lstStyle/>
                    <a:p>
                      <a:r>
                        <a:rPr lang="en-GB" dirty="0"/>
                        <a:t>23694.70</a:t>
                      </a:r>
                      <a:endParaRPr lang="en-US" dirty="0"/>
                    </a:p>
                  </a:txBody>
                  <a:tcPr/>
                </a:tc>
                <a:extLst>
                  <a:ext uri="{0D108BD9-81ED-4DB2-BD59-A6C34878D82A}">
                    <a16:rowId xmlns:a16="http://schemas.microsoft.com/office/drawing/2014/main" val="66728118"/>
                  </a:ext>
                </a:extLst>
              </a:tr>
            </a:tbl>
          </a:graphicData>
        </a:graphic>
      </p:graphicFrame>
      <p:sp>
        <p:nvSpPr>
          <p:cNvPr id="4" name="Date Placeholder 3">
            <a:extLst>
              <a:ext uri="{FF2B5EF4-FFF2-40B4-BE49-F238E27FC236}">
                <a16:creationId xmlns:a16="http://schemas.microsoft.com/office/drawing/2014/main" id="{E4F08287-D7C1-4B56-B65B-A52E9D038636}"/>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FFC7459A-36AD-48E2-89CF-1F9AB4EC7780}"/>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47D842C5-2AC4-474B-9234-8DB7EAFF35E5}"/>
              </a:ext>
            </a:extLst>
          </p:cNvPr>
          <p:cNvSpPr>
            <a:spLocks noGrp="1"/>
          </p:cNvSpPr>
          <p:nvPr>
            <p:ph type="sldNum" sz="quarter" idx="12"/>
          </p:nvPr>
        </p:nvSpPr>
        <p:spPr/>
        <p:txBody>
          <a:bodyPr/>
          <a:lstStyle/>
          <a:p>
            <a:pPr>
              <a:defRPr/>
            </a:pPr>
            <a:fld id="{C919DEF3-38EA-44F2-924B-3AA3B76DF1B8}" type="slidenum">
              <a:rPr lang="en-GB" altLang="en-US" smtClean="0"/>
              <a:pPr>
                <a:defRPr/>
              </a:pPr>
              <a:t>32</a:t>
            </a:fld>
            <a:endParaRPr lang="en-GB" altLang="en-US"/>
          </a:p>
        </p:txBody>
      </p:sp>
      <p:sp>
        <p:nvSpPr>
          <p:cNvPr id="7" name="Content Placeholder 2">
            <a:extLst>
              <a:ext uri="{FF2B5EF4-FFF2-40B4-BE49-F238E27FC236}">
                <a16:creationId xmlns:a16="http://schemas.microsoft.com/office/drawing/2014/main" id="{6DCBEF82-C5B3-481C-8983-4D5237CE4ADF}"/>
              </a:ext>
            </a:extLst>
          </p:cNvPr>
          <p:cNvSpPr txBox="1">
            <a:spLocks/>
          </p:cNvSpPr>
          <p:nvPr/>
        </p:nvSpPr>
        <p:spPr bwMode="auto">
          <a:xfrm>
            <a:off x="457200" y="3429000"/>
            <a:ext cx="82296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n-US" sz="2800" kern="1200">
                <a:solidFill>
                  <a:srgbClr val="0070C0"/>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n-US" sz="2400" kern="1200">
                <a:solidFill>
                  <a:srgbClr val="00B050"/>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n-US" sz="2000" kern="1200">
                <a:solidFill>
                  <a:schemeClr val="accent6">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n-GB" sz="2000" kern="1200">
                <a:solidFill>
                  <a:srgbClr val="C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Two FFAs should be considerably better from magnet point of view, particularly radiation hardness due to the decreased fields</a:t>
            </a:r>
          </a:p>
        </p:txBody>
      </p:sp>
    </p:spTree>
    <p:extLst>
      <p:ext uri="{BB962C8B-B14F-4D97-AF65-F5344CB8AC3E}">
        <p14:creationId xmlns:p14="http://schemas.microsoft.com/office/powerpoint/2010/main" val="871402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8138-B44E-4E30-AFC7-4C3A92DF48C3}"/>
              </a:ext>
            </a:extLst>
          </p:cNvPr>
          <p:cNvSpPr>
            <a:spLocks noGrp="1"/>
          </p:cNvSpPr>
          <p:nvPr>
            <p:ph type="title"/>
          </p:nvPr>
        </p:nvSpPr>
        <p:spPr/>
        <p:txBody>
          <a:bodyPr/>
          <a:lstStyle/>
          <a:p>
            <a:r>
              <a:rPr lang="en-GB" dirty="0"/>
              <a:t>Path Length</a:t>
            </a:r>
            <a:endParaRPr lang="en-US" dirty="0"/>
          </a:p>
        </p:txBody>
      </p:sp>
      <p:pic>
        <p:nvPicPr>
          <p:cNvPr id="8" name="Content Placeholder 7">
            <a:extLst>
              <a:ext uri="{FF2B5EF4-FFF2-40B4-BE49-F238E27FC236}">
                <a16:creationId xmlns:a16="http://schemas.microsoft.com/office/drawing/2014/main" id="{B9634A23-BD57-4A07-B05E-25551975BB82}"/>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1107235" y="1600200"/>
            <a:ext cx="6929530" cy="4525963"/>
          </a:xfrm>
          <a:prstGeom prst="rect">
            <a:avLst/>
          </a:prstGeom>
        </p:spPr>
      </p:pic>
      <p:sp>
        <p:nvSpPr>
          <p:cNvPr id="4" name="Date Placeholder 3">
            <a:extLst>
              <a:ext uri="{FF2B5EF4-FFF2-40B4-BE49-F238E27FC236}">
                <a16:creationId xmlns:a16="http://schemas.microsoft.com/office/drawing/2014/main" id="{2632FCC6-A33B-4CF2-B4E1-86582B5DFA87}"/>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E4077014-FD66-4F3B-A27D-72F2CAB071B5}"/>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FA7AA7B0-2D9E-4CFE-91AA-C9B91B4D3436}"/>
              </a:ext>
            </a:extLst>
          </p:cNvPr>
          <p:cNvSpPr>
            <a:spLocks noGrp="1"/>
          </p:cNvSpPr>
          <p:nvPr>
            <p:ph type="sldNum" sz="quarter" idx="12"/>
          </p:nvPr>
        </p:nvSpPr>
        <p:spPr/>
        <p:txBody>
          <a:bodyPr/>
          <a:lstStyle/>
          <a:p>
            <a:pPr>
              <a:defRPr/>
            </a:pPr>
            <a:fld id="{C919DEF3-38EA-44F2-924B-3AA3B76DF1B8}" type="slidenum">
              <a:rPr lang="en-GB" altLang="en-US" smtClean="0"/>
              <a:pPr>
                <a:defRPr/>
              </a:pPr>
              <a:t>33</a:t>
            </a:fld>
            <a:endParaRPr lang="en-GB" altLang="en-US"/>
          </a:p>
        </p:txBody>
      </p:sp>
    </p:spTree>
    <p:extLst>
      <p:ext uri="{BB962C8B-B14F-4D97-AF65-F5344CB8AC3E}">
        <p14:creationId xmlns:p14="http://schemas.microsoft.com/office/powerpoint/2010/main" val="2226363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E30E-82A2-49F8-8599-C82BE620A75F}"/>
              </a:ext>
            </a:extLst>
          </p:cNvPr>
          <p:cNvSpPr>
            <a:spLocks noGrp="1"/>
          </p:cNvSpPr>
          <p:nvPr>
            <p:ph type="title"/>
          </p:nvPr>
        </p:nvSpPr>
        <p:spPr/>
        <p:txBody>
          <a:bodyPr/>
          <a:lstStyle/>
          <a:p>
            <a:r>
              <a:rPr lang="en-GB" dirty="0"/>
              <a:t>Orbit Excursion</a:t>
            </a:r>
            <a:endParaRPr lang="en-US" dirty="0"/>
          </a:p>
        </p:txBody>
      </p:sp>
      <p:graphicFrame>
        <p:nvGraphicFramePr>
          <p:cNvPr id="7" name="Table 7">
            <a:extLst>
              <a:ext uri="{FF2B5EF4-FFF2-40B4-BE49-F238E27FC236}">
                <a16:creationId xmlns:a16="http://schemas.microsoft.com/office/drawing/2014/main" id="{83047649-7AA3-4CEE-822A-B122C45BE442}"/>
              </a:ext>
            </a:extLst>
          </p:cNvPr>
          <p:cNvGraphicFramePr>
            <a:graphicFrameLocks noGrp="1"/>
          </p:cNvGraphicFramePr>
          <p:nvPr>
            <p:ph idx="1"/>
            <p:extLst>
              <p:ext uri="{D42A27DB-BD31-4B8C-83A1-F6EECF244321}">
                <p14:modId xmlns:p14="http://schemas.microsoft.com/office/powerpoint/2010/main" val="3247278850"/>
              </p:ext>
            </p:extLst>
          </p:nvPr>
        </p:nvGraphicFramePr>
        <p:xfrm>
          <a:off x="457200" y="1351309"/>
          <a:ext cx="8229600" cy="2225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745420658"/>
                    </a:ext>
                  </a:extLst>
                </a:gridCol>
                <a:gridCol w="2743200">
                  <a:extLst>
                    <a:ext uri="{9D8B030D-6E8A-4147-A177-3AD203B41FA5}">
                      <a16:colId xmlns:a16="http://schemas.microsoft.com/office/drawing/2014/main" val="2632438798"/>
                    </a:ext>
                  </a:extLst>
                </a:gridCol>
                <a:gridCol w="2743200">
                  <a:extLst>
                    <a:ext uri="{9D8B030D-6E8A-4147-A177-3AD203B41FA5}">
                      <a16:colId xmlns:a16="http://schemas.microsoft.com/office/drawing/2014/main" val="2552652173"/>
                    </a:ext>
                  </a:extLst>
                </a:gridCol>
              </a:tblGrid>
              <a:tr h="370840">
                <a:tc>
                  <a:txBody>
                    <a:bodyPr/>
                    <a:lstStyle/>
                    <a:p>
                      <a:r>
                        <a:rPr lang="en-GB" dirty="0"/>
                        <a:t>Lattice</a:t>
                      </a:r>
                      <a:endParaRPr lang="en-US" dirty="0"/>
                    </a:p>
                  </a:txBody>
                  <a:tcPr/>
                </a:tc>
                <a:tc>
                  <a:txBody>
                    <a:bodyPr/>
                    <a:lstStyle/>
                    <a:p>
                      <a:r>
                        <a:rPr lang="en-GB" dirty="0"/>
                        <a:t>Orbit range in BF (mm)</a:t>
                      </a:r>
                      <a:endParaRPr lang="en-US" dirty="0"/>
                    </a:p>
                  </a:txBody>
                  <a:tcPr/>
                </a:tc>
                <a:tc>
                  <a:txBody>
                    <a:bodyPr/>
                    <a:lstStyle/>
                    <a:p>
                      <a:r>
                        <a:rPr lang="en-GB" dirty="0"/>
                        <a:t>Orbit range in BD (mm)</a:t>
                      </a:r>
                      <a:endParaRPr lang="en-US" dirty="0"/>
                    </a:p>
                  </a:txBody>
                  <a:tcPr/>
                </a:tc>
                <a:extLst>
                  <a:ext uri="{0D108BD9-81ED-4DB2-BD59-A6C34878D82A}">
                    <a16:rowId xmlns:a16="http://schemas.microsoft.com/office/drawing/2014/main" val="3461492307"/>
                  </a:ext>
                </a:extLst>
              </a:tr>
              <a:tr h="370840">
                <a:tc>
                  <a:txBody>
                    <a:bodyPr/>
                    <a:lstStyle/>
                    <a:p>
                      <a:r>
                        <a:rPr lang="en-GB" dirty="0"/>
                        <a:t>One FFA</a:t>
                      </a:r>
                      <a:endParaRPr lang="en-US" dirty="0"/>
                    </a:p>
                  </a:txBody>
                  <a:tcPr/>
                </a:tc>
                <a:tc>
                  <a:txBody>
                    <a:bodyPr/>
                    <a:lstStyle/>
                    <a:p>
                      <a:r>
                        <a:rPr lang="en-GB" dirty="0"/>
                        <a:t>56.74</a:t>
                      </a:r>
                      <a:endParaRPr lang="en-US" dirty="0"/>
                    </a:p>
                  </a:txBody>
                  <a:tcPr/>
                </a:tc>
                <a:tc>
                  <a:txBody>
                    <a:bodyPr/>
                    <a:lstStyle/>
                    <a:p>
                      <a:r>
                        <a:rPr lang="en-GB" dirty="0"/>
                        <a:t>41.57</a:t>
                      </a:r>
                      <a:endParaRPr lang="en-US" dirty="0"/>
                    </a:p>
                  </a:txBody>
                  <a:tcPr/>
                </a:tc>
                <a:extLst>
                  <a:ext uri="{0D108BD9-81ED-4DB2-BD59-A6C34878D82A}">
                    <a16:rowId xmlns:a16="http://schemas.microsoft.com/office/drawing/2014/main" val="1033389572"/>
                  </a:ext>
                </a:extLst>
              </a:tr>
              <a:tr h="370840">
                <a:tc>
                  <a:txBody>
                    <a:bodyPr/>
                    <a:lstStyle/>
                    <a:p>
                      <a:r>
                        <a:rPr lang="en-GB" dirty="0"/>
                        <a:t>4+4 FFA1</a:t>
                      </a:r>
                      <a:endParaRPr lang="en-US" dirty="0"/>
                    </a:p>
                  </a:txBody>
                  <a:tcPr/>
                </a:tc>
                <a:tc>
                  <a:txBody>
                    <a:bodyPr/>
                    <a:lstStyle/>
                    <a:p>
                      <a:r>
                        <a:rPr lang="en-GB" dirty="0"/>
                        <a:t>42.61</a:t>
                      </a:r>
                      <a:endParaRPr lang="en-US" dirty="0"/>
                    </a:p>
                  </a:txBody>
                  <a:tcPr/>
                </a:tc>
                <a:tc>
                  <a:txBody>
                    <a:bodyPr/>
                    <a:lstStyle/>
                    <a:p>
                      <a:r>
                        <a:rPr lang="en-GB" dirty="0"/>
                        <a:t>27.89</a:t>
                      </a:r>
                      <a:endParaRPr lang="en-US" dirty="0"/>
                    </a:p>
                  </a:txBody>
                  <a:tcPr/>
                </a:tc>
                <a:extLst>
                  <a:ext uri="{0D108BD9-81ED-4DB2-BD59-A6C34878D82A}">
                    <a16:rowId xmlns:a16="http://schemas.microsoft.com/office/drawing/2014/main" val="3433955990"/>
                  </a:ext>
                </a:extLst>
              </a:tr>
              <a:tr h="370840">
                <a:tc>
                  <a:txBody>
                    <a:bodyPr/>
                    <a:lstStyle/>
                    <a:p>
                      <a:r>
                        <a:rPr lang="en-GB" dirty="0"/>
                        <a:t>4+4 FFA2</a:t>
                      </a:r>
                      <a:endParaRPr lang="en-US" dirty="0"/>
                    </a:p>
                  </a:txBody>
                  <a:tcPr/>
                </a:tc>
                <a:tc>
                  <a:txBody>
                    <a:bodyPr/>
                    <a:lstStyle/>
                    <a:p>
                      <a:r>
                        <a:rPr lang="en-GB" dirty="0"/>
                        <a:t>21.34</a:t>
                      </a:r>
                      <a:endParaRPr lang="en-US" dirty="0"/>
                    </a:p>
                  </a:txBody>
                  <a:tcPr/>
                </a:tc>
                <a:tc>
                  <a:txBody>
                    <a:bodyPr/>
                    <a:lstStyle/>
                    <a:p>
                      <a:r>
                        <a:rPr lang="en-GB" dirty="0"/>
                        <a:t>14.05</a:t>
                      </a:r>
                      <a:endParaRPr lang="en-US" dirty="0"/>
                    </a:p>
                  </a:txBody>
                  <a:tcPr/>
                </a:tc>
                <a:extLst>
                  <a:ext uri="{0D108BD9-81ED-4DB2-BD59-A6C34878D82A}">
                    <a16:rowId xmlns:a16="http://schemas.microsoft.com/office/drawing/2014/main" val="2574005909"/>
                  </a:ext>
                </a:extLst>
              </a:tr>
              <a:tr h="370840">
                <a:tc>
                  <a:txBody>
                    <a:bodyPr/>
                    <a:lstStyle/>
                    <a:p>
                      <a:r>
                        <a:rPr lang="en-GB" dirty="0"/>
                        <a:t>5+3 FFA1</a:t>
                      </a:r>
                      <a:endParaRPr lang="en-US" dirty="0"/>
                    </a:p>
                  </a:txBody>
                  <a:tcPr/>
                </a:tc>
                <a:tc>
                  <a:txBody>
                    <a:bodyPr/>
                    <a:lstStyle/>
                    <a:p>
                      <a:r>
                        <a:rPr lang="en-GB" dirty="0"/>
                        <a:t>54.79</a:t>
                      </a:r>
                      <a:endParaRPr lang="en-US" dirty="0"/>
                    </a:p>
                  </a:txBody>
                  <a:tcPr/>
                </a:tc>
                <a:tc>
                  <a:txBody>
                    <a:bodyPr/>
                    <a:lstStyle/>
                    <a:p>
                      <a:r>
                        <a:rPr lang="en-GB" dirty="0"/>
                        <a:t>39.07</a:t>
                      </a:r>
                      <a:endParaRPr lang="en-US" dirty="0"/>
                    </a:p>
                  </a:txBody>
                  <a:tcPr/>
                </a:tc>
                <a:extLst>
                  <a:ext uri="{0D108BD9-81ED-4DB2-BD59-A6C34878D82A}">
                    <a16:rowId xmlns:a16="http://schemas.microsoft.com/office/drawing/2014/main" val="1376774119"/>
                  </a:ext>
                </a:extLst>
              </a:tr>
              <a:tr h="370840">
                <a:tc>
                  <a:txBody>
                    <a:bodyPr/>
                    <a:lstStyle/>
                    <a:p>
                      <a:r>
                        <a:rPr lang="en-GB" dirty="0"/>
                        <a:t>5+3 FFA2</a:t>
                      </a:r>
                      <a:endParaRPr lang="en-US" dirty="0"/>
                    </a:p>
                  </a:txBody>
                  <a:tcPr/>
                </a:tc>
                <a:tc>
                  <a:txBody>
                    <a:bodyPr/>
                    <a:lstStyle/>
                    <a:p>
                      <a:r>
                        <a:rPr lang="en-GB" dirty="0"/>
                        <a:t>14.95</a:t>
                      </a:r>
                      <a:endParaRPr lang="en-US" dirty="0"/>
                    </a:p>
                  </a:txBody>
                  <a:tcPr/>
                </a:tc>
                <a:tc>
                  <a:txBody>
                    <a:bodyPr/>
                    <a:lstStyle/>
                    <a:p>
                      <a:r>
                        <a:rPr lang="en-GB" dirty="0"/>
                        <a:t>10.66</a:t>
                      </a:r>
                      <a:endParaRPr lang="en-US" dirty="0"/>
                    </a:p>
                  </a:txBody>
                  <a:tcPr/>
                </a:tc>
                <a:extLst>
                  <a:ext uri="{0D108BD9-81ED-4DB2-BD59-A6C34878D82A}">
                    <a16:rowId xmlns:a16="http://schemas.microsoft.com/office/drawing/2014/main" val="3281655447"/>
                  </a:ext>
                </a:extLst>
              </a:tr>
            </a:tbl>
          </a:graphicData>
        </a:graphic>
      </p:graphicFrame>
      <p:sp>
        <p:nvSpPr>
          <p:cNvPr id="4" name="Date Placeholder 3">
            <a:extLst>
              <a:ext uri="{FF2B5EF4-FFF2-40B4-BE49-F238E27FC236}">
                <a16:creationId xmlns:a16="http://schemas.microsoft.com/office/drawing/2014/main" id="{112ABBA0-0DBD-4E6B-A5C2-67C7A1E580C9}"/>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A9B3B315-D2C1-4D57-AE42-2BF8F4A10039}"/>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21A693F5-7095-42DC-B44A-D34C8B6AAE69}"/>
              </a:ext>
            </a:extLst>
          </p:cNvPr>
          <p:cNvSpPr>
            <a:spLocks noGrp="1"/>
          </p:cNvSpPr>
          <p:nvPr>
            <p:ph type="sldNum" sz="quarter" idx="12"/>
          </p:nvPr>
        </p:nvSpPr>
        <p:spPr/>
        <p:txBody>
          <a:bodyPr/>
          <a:lstStyle/>
          <a:p>
            <a:pPr>
              <a:defRPr/>
            </a:pPr>
            <a:fld id="{C919DEF3-38EA-44F2-924B-3AA3B76DF1B8}" type="slidenum">
              <a:rPr lang="en-GB" altLang="en-US" smtClean="0"/>
              <a:pPr>
                <a:defRPr/>
              </a:pPr>
              <a:t>34</a:t>
            </a:fld>
            <a:endParaRPr lang="en-GB" altLang="en-US"/>
          </a:p>
        </p:txBody>
      </p:sp>
      <p:sp>
        <p:nvSpPr>
          <p:cNvPr id="8" name="Content Placeholder 2">
            <a:extLst>
              <a:ext uri="{FF2B5EF4-FFF2-40B4-BE49-F238E27FC236}">
                <a16:creationId xmlns:a16="http://schemas.microsoft.com/office/drawing/2014/main" id="{8889E3FE-F9D9-4BBB-BD25-4BD31EF2E664}"/>
              </a:ext>
            </a:extLst>
          </p:cNvPr>
          <p:cNvSpPr txBox="1">
            <a:spLocks/>
          </p:cNvSpPr>
          <p:nvPr/>
        </p:nvSpPr>
        <p:spPr bwMode="auto">
          <a:xfrm>
            <a:off x="457200" y="3699857"/>
            <a:ext cx="8229600" cy="265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n-US" sz="2800" kern="1200">
                <a:solidFill>
                  <a:srgbClr val="0070C0"/>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n-US" sz="2400" kern="1200">
                <a:solidFill>
                  <a:srgbClr val="00B050"/>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n-US" sz="2000" kern="1200">
                <a:solidFill>
                  <a:schemeClr val="accent6">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n-GB" sz="2000" kern="1200">
                <a:solidFill>
                  <a:srgbClr val="C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Values given are full ranges (</a:t>
            </a:r>
            <a:r>
              <a:rPr lang="en-GB" dirty="0" err="1"/>
              <a:t>xmax-xmin</a:t>
            </a:r>
            <a:r>
              <a:rPr lang="en-GB" dirty="0"/>
              <a:t>)</a:t>
            </a:r>
          </a:p>
          <a:p>
            <a:pPr lvl="1"/>
            <a:r>
              <a:rPr lang="en-GB" dirty="0"/>
              <a:t>CBETA would be 50mm in focussing magnet</a:t>
            </a:r>
          </a:p>
          <a:p>
            <a:r>
              <a:rPr lang="en-GB" dirty="0"/>
              <a:t>Generally the low energy FFA has a CBETA-like orbit excursion and FFA2 is much smaller</a:t>
            </a:r>
          </a:p>
          <a:p>
            <a:pPr lvl="1"/>
            <a:r>
              <a:rPr lang="en-GB" dirty="0"/>
              <a:t>Could go below 2°/cell in FFA1 to reduce range</a:t>
            </a:r>
          </a:p>
        </p:txBody>
      </p:sp>
    </p:spTree>
    <p:extLst>
      <p:ext uri="{BB962C8B-B14F-4D97-AF65-F5344CB8AC3E}">
        <p14:creationId xmlns:p14="http://schemas.microsoft.com/office/powerpoint/2010/main" val="466429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B60A-2823-43CC-BB7C-D18A5B992F99}"/>
              </a:ext>
            </a:extLst>
          </p:cNvPr>
          <p:cNvSpPr>
            <a:spLocks noGrp="1"/>
          </p:cNvSpPr>
          <p:nvPr>
            <p:ph type="title"/>
          </p:nvPr>
        </p:nvSpPr>
        <p:spPr/>
        <p:txBody>
          <a:bodyPr/>
          <a:lstStyle/>
          <a:p>
            <a:r>
              <a:rPr lang="en-US" dirty="0"/>
              <a:t>Summary (one vs. two FFAs)</a:t>
            </a:r>
            <a:endParaRPr lang="en-GB" dirty="0"/>
          </a:p>
        </p:txBody>
      </p:sp>
      <p:sp>
        <p:nvSpPr>
          <p:cNvPr id="3" name="Content Placeholder 2">
            <a:extLst>
              <a:ext uri="{FF2B5EF4-FFF2-40B4-BE49-F238E27FC236}">
                <a16:creationId xmlns:a16="http://schemas.microsoft.com/office/drawing/2014/main" id="{9DD23AB7-3FC5-428F-AF9A-C305996E9C88}"/>
              </a:ext>
            </a:extLst>
          </p:cNvPr>
          <p:cNvSpPr>
            <a:spLocks noGrp="1"/>
          </p:cNvSpPr>
          <p:nvPr>
            <p:ph idx="1"/>
          </p:nvPr>
        </p:nvSpPr>
        <p:spPr/>
        <p:txBody>
          <a:bodyPr/>
          <a:lstStyle/>
          <a:p>
            <a:r>
              <a:rPr lang="en-US" dirty="0"/>
              <a:t>Using two FFAs reduced maximum field on beam from ~2.0T to 1.5T</a:t>
            </a:r>
          </a:p>
          <a:p>
            <a:pPr lvl="1"/>
            <a:r>
              <a:rPr lang="en-US" dirty="0"/>
              <a:t>Should lead to a substantial improvement in permanent magnet practicality</a:t>
            </a:r>
          </a:p>
          <a:p>
            <a:r>
              <a:rPr lang="en-US" dirty="0"/>
              <a:t>Two FFA design has 22% less synchrotron radiation power loss than one FFA</a:t>
            </a:r>
          </a:p>
          <a:p>
            <a:r>
              <a:rPr lang="en-US" dirty="0"/>
              <a:t>New lattices are baseline as of July 30</a:t>
            </a:r>
            <a:r>
              <a:rPr lang="en-US" baseline="30000" dirty="0"/>
              <a:t>th</a:t>
            </a:r>
            <a:r>
              <a:rPr lang="en-US" dirty="0"/>
              <a:t> 2021</a:t>
            </a:r>
          </a:p>
          <a:p>
            <a:pPr lvl="1"/>
            <a:r>
              <a:rPr lang="en-US" dirty="0"/>
              <a:t>“5+3” is marginally better than “4+4”</a:t>
            </a:r>
            <a:endParaRPr lang="en-GB" dirty="0"/>
          </a:p>
        </p:txBody>
      </p:sp>
      <p:sp>
        <p:nvSpPr>
          <p:cNvPr id="4" name="Date Placeholder 3">
            <a:extLst>
              <a:ext uri="{FF2B5EF4-FFF2-40B4-BE49-F238E27FC236}">
                <a16:creationId xmlns:a16="http://schemas.microsoft.com/office/drawing/2014/main" id="{A856ED82-7949-4531-88B0-B4928E8EC697}"/>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3EDEB0D8-57A0-4567-B2E7-9615B13A2EBA}"/>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E19807F9-0BE9-4AF1-BCBB-E3344DA2AC6C}"/>
              </a:ext>
            </a:extLst>
          </p:cNvPr>
          <p:cNvSpPr>
            <a:spLocks noGrp="1"/>
          </p:cNvSpPr>
          <p:nvPr>
            <p:ph type="sldNum" sz="quarter" idx="12"/>
          </p:nvPr>
        </p:nvSpPr>
        <p:spPr/>
        <p:txBody>
          <a:bodyPr/>
          <a:lstStyle/>
          <a:p>
            <a:pPr>
              <a:defRPr/>
            </a:pPr>
            <a:fld id="{C919DEF3-38EA-44F2-924B-3AA3B76DF1B8}" type="slidenum">
              <a:rPr lang="en-GB" altLang="en-US" smtClean="0"/>
              <a:pPr>
                <a:defRPr/>
              </a:pPr>
              <a:t>35</a:t>
            </a:fld>
            <a:endParaRPr lang="en-GB" altLang="en-US"/>
          </a:p>
        </p:txBody>
      </p:sp>
    </p:spTree>
    <p:extLst>
      <p:ext uri="{BB962C8B-B14F-4D97-AF65-F5344CB8AC3E}">
        <p14:creationId xmlns:p14="http://schemas.microsoft.com/office/powerpoint/2010/main" val="3926511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E0C1-2098-47C1-B820-9F37974924EF}"/>
              </a:ext>
            </a:extLst>
          </p:cNvPr>
          <p:cNvSpPr>
            <a:spLocks noGrp="1"/>
          </p:cNvSpPr>
          <p:nvPr>
            <p:ph type="title"/>
          </p:nvPr>
        </p:nvSpPr>
        <p:spPr/>
        <p:txBody>
          <a:bodyPr/>
          <a:lstStyle/>
          <a:p>
            <a:r>
              <a:rPr lang="en-GB" dirty="0"/>
              <a:t>Max Field on Beams</a:t>
            </a:r>
            <a:endParaRPr lang="en-US" dirty="0"/>
          </a:p>
        </p:txBody>
      </p:sp>
      <p:pic>
        <p:nvPicPr>
          <p:cNvPr id="8" name="Content Placeholder 7">
            <a:extLst>
              <a:ext uri="{FF2B5EF4-FFF2-40B4-BE49-F238E27FC236}">
                <a16:creationId xmlns:a16="http://schemas.microsoft.com/office/drawing/2014/main" id="{00324423-72CA-4585-8701-9010BBF41D39}"/>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1107235" y="1600200"/>
            <a:ext cx="6929530" cy="4525963"/>
          </a:xfrm>
          <a:prstGeom prst="rect">
            <a:avLst/>
          </a:prstGeom>
        </p:spPr>
      </p:pic>
      <p:sp>
        <p:nvSpPr>
          <p:cNvPr id="4" name="Date Placeholder 3">
            <a:extLst>
              <a:ext uri="{FF2B5EF4-FFF2-40B4-BE49-F238E27FC236}">
                <a16:creationId xmlns:a16="http://schemas.microsoft.com/office/drawing/2014/main" id="{FA55A7CA-567B-4D69-8C81-E95CE7977430}"/>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46EA13AC-4A1A-4929-9644-BD0BD6053278}"/>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8AF8FC4C-38DA-4ACC-9888-5D86599F88FA}"/>
              </a:ext>
            </a:extLst>
          </p:cNvPr>
          <p:cNvSpPr>
            <a:spLocks noGrp="1"/>
          </p:cNvSpPr>
          <p:nvPr>
            <p:ph type="sldNum" sz="quarter" idx="12"/>
          </p:nvPr>
        </p:nvSpPr>
        <p:spPr/>
        <p:txBody>
          <a:bodyPr/>
          <a:lstStyle/>
          <a:p>
            <a:pPr>
              <a:defRPr/>
            </a:pPr>
            <a:fld id="{C919DEF3-38EA-44F2-924B-3AA3B76DF1B8}" type="slidenum">
              <a:rPr lang="en-GB" altLang="en-US" smtClean="0"/>
              <a:pPr>
                <a:defRPr/>
              </a:pPr>
              <a:t>36</a:t>
            </a:fld>
            <a:endParaRPr lang="en-GB" altLang="en-US"/>
          </a:p>
        </p:txBody>
      </p:sp>
      <p:sp>
        <p:nvSpPr>
          <p:cNvPr id="7" name="TextBox 6">
            <a:extLst>
              <a:ext uri="{FF2B5EF4-FFF2-40B4-BE49-F238E27FC236}">
                <a16:creationId xmlns:a16="http://schemas.microsoft.com/office/drawing/2014/main" id="{AC199F46-BA90-4C7E-821F-BA0549CBCAE6}"/>
              </a:ext>
            </a:extLst>
          </p:cNvPr>
          <p:cNvSpPr txBox="1"/>
          <p:nvPr/>
        </p:nvSpPr>
        <p:spPr>
          <a:xfrm>
            <a:off x="5580112" y="1484784"/>
            <a:ext cx="2736304" cy="1200329"/>
          </a:xfrm>
          <a:prstGeom prst="rect">
            <a:avLst/>
          </a:prstGeom>
          <a:solidFill>
            <a:schemeClr val="bg1"/>
          </a:solidFill>
          <a:ln>
            <a:solidFill>
              <a:schemeClr val="tx1"/>
            </a:solidFill>
          </a:ln>
        </p:spPr>
        <p:txBody>
          <a:bodyPr wrap="square" rtlCol="0">
            <a:spAutoFit/>
          </a:bodyPr>
          <a:lstStyle/>
          <a:p>
            <a:r>
              <a:rPr lang="en-GB" dirty="0"/>
              <a:t>Magnet benchmark on </a:t>
            </a:r>
            <a:r>
              <a:rPr lang="en-GB" dirty="0">
                <a:solidFill>
                  <a:schemeClr val="accent6"/>
                </a:solidFill>
              </a:rPr>
              <a:t>4+4 FFA2</a:t>
            </a:r>
          </a:p>
          <a:p>
            <a:r>
              <a:rPr lang="en-GB" dirty="0"/>
              <a:t>because highest field in high-energy FFA</a:t>
            </a:r>
          </a:p>
        </p:txBody>
      </p:sp>
    </p:spTree>
    <p:extLst>
      <p:ext uri="{BB962C8B-B14F-4D97-AF65-F5344CB8AC3E}">
        <p14:creationId xmlns:p14="http://schemas.microsoft.com/office/powerpoint/2010/main" val="691027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A4D9D-662A-4A63-AED1-88685141159B}"/>
              </a:ext>
            </a:extLst>
          </p:cNvPr>
          <p:cNvSpPr>
            <a:spLocks noGrp="1"/>
          </p:cNvSpPr>
          <p:nvPr>
            <p:ph type="title"/>
          </p:nvPr>
        </p:nvSpPr>
        <p:spPr/>
        <p:txBody>
          <a:bodyPr/>
          <a:lstStyle/>
          <a:p>
            <a:r>
              <a:rPr lang="en-GB" dirty="0"/>
              <a:t>Magnets for July 30</a:t>
            </a:r>
            <a:r>
              <a:rPr lang="en-GB" baseline="30000" dirty="0"/>
              <a:t>th</a:t>
            </a:r>
            <a:r>
              <a:rPr lang="en-GB" dirty="0"/>
              <a:t> 4+4 FFA2</a:t>
            </a:r>
            <a:endParaRPr lang="en-US" dirty="0"/>
          </a:p>
        </p:txBody>
      </p:sp>
      <p:sp>
        <p:nvSpPr>
          <p:cNvPr id="3" name="Content Placeholder 2">
            <a:extLst>
              <a:ext uri="{FF2B5EF4-FFF2-40B4-BE49-F238E27FC236}">
                <a16:creationId xmlns:a16="http://schemas.microsoft.com/office/drawing/2014/main" id="{B7DAD7C9-7CE6-40DE-BD46-79AF9F91AB1C}"/>
              </a:ext>
            </a:extLst>
          </p:cNvPr>
          <p:cNvSpPr>
            <a:spLocks noGrp="1"/>
          </p:cNvSpPr>
          <p:nvPr>
            <p:ph idx="1"/>
          </p:nvPr>
        </p:nvSpPr>
        <p:spPr>
          <a:xfrm>
            <a:off x="457200" y="1268760"/>
            <a:ext cx="8229600" cy="4857403"/>
          </a:xfrm>
        </p:spPr>
        <p:txBody>
          <a:bodyPr/>
          <a:lstStyle/>
          <a:p>
            <a:r>
              <a:rPr lang="en-GB" dirty="0"/>
              <a:t>Wanted to replace central rectangular pieces with wedges to avoid slipping</a:t>
            </a:r>
          </a:p>
          <a:p>
            <a:pPr lvl="1"/>
            <a:r>
              <a:rPr lang="en-GB" dirty="0"/>
              <a:t>Reduce 32 to 24 pieces per magnet (CBETA=16)</a:t>
            </a:r>
            <a:endParaRPr lang="en-US" dirty="0"/>
          </a:p>
        </p:txBody>
      </p:sp>
      <p:sp>
        <p:nvSpPr>
          <p:cNvPr id="4" name="Date Placeholder 3">
            <a:extLst>
              <a:ext uri="{FF2B5EF4-FFF2-40B4-BE49-F238E27FC236}">
                <a16:creationId xmlns:a16="http://schemas.microsoft.com/office/drawing/2014/main" id="{D3E4C148-08D0-4AD5-9C30-D7B3BB6E71E6}"/>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C0C997A5-25FD-419E-B668-231204FE223F}"/>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F416F9C1-1990-49FC-9A30-57C6AEF58CC8}"/>
              </a:ext>
            </a:extLst>
          </p:cNvPr>
          <p:cNvSpPr>
            <a:spLocks noGrp="1"/>
          </p:cNvSpPr>
          <p:nvPr>
            <p:ph type="sldNum" sz="quarter" idx="12"/>
          </p:nvPr>
        </p:nvSpPr>
        <p:spPr/>
        <p:txBody>
          <a:bodyPr/>
          <a:lstStyle/>
          <a:p>
            <a:pPr>
              <a:defRPr/>
            </a:pPr>
            <a:fld id="{C919DEF3-38EA-44F2-924B-3AA3B76DF1B8}" type="slidenum">
              <a:rPr lang="en-GB" altLang="en-US" smtClean="0"/>
              <a:pPr>
                <a:defRPr/>
              </a:pPr>
              <a:t>37</a:t>
            </a:fld>
            <a:endParaRPr lang="en-GB" altLang="en-US"/>
          </a:p>
        </p:txBody>
      </p:sp>
      <p:sp>
        <p:nvSpPr>
          <p:cNvPr id="7" name="TextBox 6">
            <a:extLst>
              <a:ext uri="{FF2B5EF4-FFF2-40B4-BE49-F238E27FC236}">
                <a16:creationId xmlns:a16="http://schemas.microsoft.com/office/drawing/2014/main" id="{4E49960D-E9B1-4AEE-B520-7DF6C65770D8}"/>
              </a:ext>
            </a:extLst>
          </p:cNvPr>
          <p:cNvSpPr txBox="1"/>
          <p:nvPr/>
        </p:nvSpPr>
        <p:spPr>
          <a:xfrm>
            <a:off x="1915500" y="3203684"/>
            <a:ext cx="479618" cy="369332"/>
          </a:xfrm>
          <a:prstGeom prst="rect">
            <a:avLst/>
          </a:prstGeom>
          <a:noFill/>
        </p:spPr>
        <p:txBody>
          <a:bodyPr wrap="none" rtlCol="0">
            <a:spAutoFit/>
          </a:bodyPr>
          <a:lstStyle/>
          <a:p>
            <a:r>
              <a:rPr lang="en-GB" dirty="0"/>
              <a:t>BF</a:t>
            </a:r>
            <a:endParaRPr lang="en-US" dirty="0"/>
          </a:p>
        </p:txBody>
      </p:sp>
      <p:sp>
        <p:nvSpPr>
          <p:cNvPr id="8" name="TextBox 7">
            <a:extLst>
              <a:ext uri="{FF2B5EF4-FFF2-40B4-BE49-F238E27FC236}">
                <a16:creationId xmlns:a16="http://schemas.microsoft.com/office/drawing/2014/main" id="{80973F75-21DE-475E-8B20-4D5275599266}"/>
              </a:ext>
            </a:extLst>
          </p:cNvPr>
          <p:cNvSpPr txBox="1"/>
          <p:nvPr/>
        </p:nvSpPr>
        <p:spPr>
          <a:xfrm>
            <a:off x="6599440" y="3203684"/>
            <a:ext cx="505267" cy="369332"/>
          </a:xfrm>
          <a:prstGeom prst="rect">
            <a:avLst/>
          </a:prstGeom>
          <a:noFill/>
        </p:spPr>
        <p:txBody>
          <a:bodyPr wrap="none" rtlCol="0">
            <a:spAutoFit/>
          </a:bodyPr>
          <a:lstStyle/>
          <a:p>
            <a:r>
              <a:rPr lang="en-GB" dirty="0"/>
              <a:t>BD</a:t>
            </a:r>
            <a:endParaRPr lang="en-US" dirty="0"/>
          </a:p>
        </p:txBody>
      </p:sp>
      <p:sp>
        <p:nvSpPr>
          <p:cNvPr id="9" name="TextBox 8">
            <a:extLst>
              <a:ext uri="{FF2B5EF4-FFF2-40B4-BE49-F238E27FC236}">
                <a16:creationId xmlns:a16="http://schemas.microsoft.com/office/drawing/2014/main" id="{8AD0266F-6670-4F9D-9F6C-FAC3A9898EB7}"/>
              </a:ext>
            </a:extLst>
          </p:cNvPr>
          <p:cNvSpPr txBox="1"/>
          <p:nvPr/>
        </p:nvSpPr>
        <p:spPr>
          <a:xfrm>
            <a:off x="2475587" y="3203684"/>
            <a:ext cx="1736373" cy="369332"/>
          </a:xfrm>
          <a:prstGeom prst="rect">
            <a:avLst/>
          </a:prstGeom>
          <a:noFill/>
        </p:spPr>
        <p:txBody>
          <a:bodyPr wrap="none" rtlCol="0">
            <a:spAutoFit/>
          </a:bodyPr>
          <a:lstStyle/>
          <a:p>
            <a:r>
              <a:rPr lang="en-GB" dirty="0"/>
              <a:t>27.1 units error</a:t>
            </a:r>
            <a:endParaRPr lang="en-US" dirty="0"/>
          </a:p>
        </p:txBody>
      </p:sp>
      <p:sp>
        <p:nvSpPr>
          <p:cNvPr id="10" name="TextBox 9">
            <a:extLst>
              <a:ext uri="{FF2B5EF4-FFF2-40B4-BE49-F238E27FC236}">
                <a16:creationId xmlns:a16="http://schemas.microsoft.com/office/drawing/2014/main" id="{0D3FAB8D-260E-4889-A355-9155691D38AE}"/>
              </a:ext>
            </a:extLst>
          </p:cNvPr>
          <p:cNvSpPr txBox="1"/>
          <p:nvPr/>
        </p:nvSpPr>
        <p:spPr>
          <a:xfrm>
            <a:off x="7219671" y="3203684"/>
            <a:ext cx="1736373" cy="369332"/>
          </a:xfrm>
          <a:prstGeom prst="rect">
            <a:avLst/>
          </a:prstGeom>
          <a:noFill/>
        </p:spPr>
        <p:txBody>
          <a:bodyPr wrap="none" rtlCol="0">
            <a:spAutoFit/>
          </a:bodyPr>
          <a:lstStyle/>
          <a:p>
            <a:r>
              <a:rPr lang="en-GB" dirty="0"/>
              <a:t>25.8 units error</a:t>
            </a:r>
            <a:endParaRPr lang="en-US" dirty="0"/>
          </a:p>
        </p:txBody>
      </p:sp>
      <p:sp>
        <p:nvSpPr>
          <p:cNvPr id="11" name="TextBox 10">
            <a:extLst>
              <a:ext uri="{FF2B5EF4-FFF2-40B4-BE49-F238E27FC236}">
                <a16:creationId xmlns:a16="http://schemas.microsoft.com/office/drawing/2014/main" id="{38E043E3-97C9-4ACD-9A93-7BE2FDA2E4E0}"/>
              </a:ext>
            </a:extLst>
          </p:cNvPr>
          <p:cNvSpPr txBox="1"/>
          <p:nvPr/>
        </p:nvSpPr>
        <p:spPr>
          <a:xfrm>
            <a:off x="449413" y="3203684"/>
            <a:ext cx="1026243" cy="369332"/>
          </a:xfrm>
          <a:prstGeom prst="rect">
            <a:avLst/>
          </a:prstGeom>
          <a:noFill/>
        </p:spPr>
        <p:txBody>
          <a:bodyPr wrap="none" rtlCol="0">
            <a:spAutoFit/>
          </a:bodyPr>
          <a:lstStyle/>
          <a:p>
            <a:r>
              <a:rPr lang="en-GB" dirty="0"/>
              <a:t>27.8cm</a:t>
            </a:r>
            <a:r>
              <a:rPr lang="en-GB" baseline="30000" dirty="0"/>
              <a:t>2</a:t>
            </a:r>
            <a:endParaRPr lang="en-US" baseline="30000" dirty="0"/>
          </a:p>
        </p:txBody>
      </p:sp>
      <p:sp>
        <p:nvSpPr>
          <p:cNvPr id="12" name="TextBox 11">
            <a:extLst>
              <a:ext uri="{FF2B5EF4-FFF2-40B4-BE49-F238E27FC236}">
                <a16:creationId xmlns:a16="http://schemas.microsoft.com/office/drawing/2014/main" id="{B3826B2D-BEB5-47A2-B132-621AEB87B85E}"/>
              </a:ext>
            </a:extLst>
          </p:cNvPr>
          <p:cNvSpPr txBox="1"/>
          <p:nvPr/>
        </p:nvSpPr>
        <p:spPr>
          <a:xfrm>
            <a:off x="5220072" y="3203684"/>
            <a:ext cx="1026243" cy="369332"/>
          </a:xfrm>
          <a:prstGeom prst="rect">
            <a:avLst/>
          </a:prstGeom>
          <a:noFill/>
        </p:spPr>
        <p:txBody>
          <a:bodyPr wrap="none" rtlCol="0">
            <a:spAutoFit/>
          </a:bodyPr>
          <a:lstStyle/>
          <a:p>
            <a:r>
              <a:rPr lang="en-GB" dirty="0"/>
              <a:t>27.4cm</a:t>
            </a:r>
            <a:r>
              <a:rPr lang="en-GB" baseline="30000" dirty="0"/>
              <a:t>2</a:t>
            </a:r>
            <a:endParaRPr lang="en-US" baseline="30000" dirty="0"/>
          </a:p>
        </p:txBody>
      </p:sp>
      <p:pic>
        <p:nvPicPr>
          <p:cNvPr id="14" name="Picture 13" descr="Diagram&#10;&#10;Description automatically generated">
            <a:extLst>
              <a:ext uri="{FF2B5EF4-FFF2-40B4-BE49-F238E27FC236}">
                <a16:creationId xmlns:a16="http://schemas.microsoft.com/office/drawing/2014/main" id="{B7878E61-B724-49C6-A7B8-BC44BEAFB5C2}"/>
              </a:ext>
            </a:extLst>
          </p:cNvPr>
          <p:cNvPicPr>
            <a:picLocks noChangeAspect="1"/>
          </p:cNvPicPr>
          <p:nvPr/>
        </p:nvPicPr>
        <p:blipFill rotWithShape="1">
          <a:blip r:embed="rId2">
            <a:extLst>
              <a:ext uri="{28A0092B-C50C-407E-A947-70E740481C1C}">
                <a14:useLocalDpi xmlns:a14="http://schemas.microsoft.com/office/drawing/2010/main" val="0"/>
              </a:ext>
            </a:extLst>
          </a:blip>
          <a:srcRect l="26775" t="16902" r="23989" b="16608"/>
          <a:stretch/>
        </p:blipFill>
        <p:spPr>
          <a:xfrm>
            <a:off x="0" y="3637620"/>
            <a:ext cx="4502155" cy="3220380"/>
          </a:xfrm>
          <a:prstGeom prst="rect">
            <a:avLst/>
          </a:prstGeom>
        </p:spPr>
      </p:pic>
      <p:pic>
        <p:nvPicPr>
          <p:cNvPr id="16" name="Picture 15" descr="Diagram&#10;&#10;Description automatically generated with medium confidence">
            <a:extLst>
              <a:ext uri="{FF2B5EF4-FFF2-40B4-BE49-F238E27FC236}">
                <a16:creationId xmlns:a16="http://schemas.microsoft.com/office/drawing/2014/main" id="{A7383E72-8FD5-4660-AAAD-DCA95A1F15C9}"/>
              </a:ext>
            </a:extLst>
          </p:cNvPr>
          <p:cNvPicPr>
            <a:picLocks noChangeAspect="1"/>
          </p:cNvPicPr>
          <p:nvPr/>
        </p:nvPicPr>
        <p:blipFill rotWithShape="1">
          <a:blip r:embed="rId3">
            <a:extLst>
              <a:ext uri="{28A0092B-C50C-407E-A947-70E740481C1C}">
                <a14:useLocalDpi xmlns:a14="http://schemas.microsoft.com/office/drawing/2010/main" val="0"/>
              </a:ext>
            </a:extLst>
          </a:blip>
          <a:srcRect l="23226" t="16951" r="25920" b="16441"/>
          <a:stretch/>
        </p:blipFill>
        <p:spPr>
          <a:xfrm>
            <a:off x="4502155" y="3637619"/>
            <a:ext cx="4641845" cy="3220381"/>
          </a:xfrm>
          <a:prstGeom prst="rect">
            <a:avLst/>
          </a:prstGeom>
        </p:spPr>
      </p:pic>
      <p:cxnSp>
        <p:nvCxnSpPr>
          <p:cNvPr id="17" name="Straight Arrow Connector 16">
            <a:extLst>
              <a:ext uri="{FF2B5EF4-FFF2-40B4-BE49-F238E27FC236}">
                <a16:creationId xmlns:a16="http://schemas.microsoft.com/office/drawing/2014/main" id="{16A997B9-5E35-4EC9-92F5-D15FB7B9CA93}"/>
              </a:ext>
            </a:extLst>
          </p:cNvPr>
          <p:cNvCxnSpPr>
            <a:cxnSpLocks/>
          </p:cNvCxnSpPr>
          <p:nvPr/>
        </p:nvCxnSpPr>
        <p:spPr>
          <a:xfrm flipH="1">
            <a:off x="178074" y="6675625"/>
            <a:ext cx="1939922" cy="0"/>
          </a:xfrm>
          <a:prstGeom prst="straightConnector1">
            <a:avLst/>
          </a:prstGeom>
          <a:ln w="28575">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FB6516E-FF90-420B-9E71-7159BC0BDA3A}"/>
              </a:ext>
            </a:extLst>
          </p:cNvPr>
          <p:cNvSpPr txBox="1"/>
          <p:nvPr/>
        </p:nvSpPr>
        <p:spPr>
          <a:xfrm>
            <a:off x="880113" y="6301012"/>
            <a:ext cx="883575" cy="369332"/>
          </a:xfrm>
          <a:prstGeom prst="rect">
            <a:avLst/>
          </a:prstGeom>
          <a:noFill/>
          <a:ln>
            <a:noFill/>
          </a:ln>
        </p:spPr>
        <p:txBody>
          <a:bodyPr wrap="square" rtlCol="0">
            <a:spAutoFit/>
          </a:bodyPr>
          <a:lstStyle/>
          <a:p>
            <a:r>
              <a:rPr lang="en-GB" dirty="0">
                <a:solidFill>
                  <a:schemeClr val="bg1"/>
                </a:solidFill>
              </a:rPr>
              <a:t>5cm</a:t>
            </a:r>
            <a:endParaRPr lang="en-US" dirty="0">
              <a:solidFill>
                <a:schemeClr val="bg1"/>
              </a:solidFill>
            </a:endParaRPr>
          </a:p>
        </p:txBody>
      </p:sp>
      <p:sp>
        <p:nvSpPr>
          <p:cNvPr id="20" name="TextBox 19">
            <a:extLst>
              <a:ext uri="{FF2B5EF4-FFF2-40B4-BE49-F238E27FC236}">
                <a16:creationId xmlns:a16="http://schemas.microsoft.com/office/drawing/2014/main" id="{252C1305-EE03-44F5-97E1-4AF0CC7C6A96}"/>
              </a:ext>
            </a:extLst>
          </p:cNvPr>
          <p:cNvSpPr txBox="1"/>
          <p:nvPr/>
        </p:nvSpPr>
        <p:spPr>
          <a:xfrm>
            <a:off x="75066" y="2849726"/>
            <a:ext cx="4136894" cy="369332"/>
          </a:xfrm>
          <a:prstGeom prst="rect">
            <a:avLst/>
          </a:prstGeom>
          <a:solidFill>
            <a:schemeClr val="bg1"/>
          </a:solidFill>
          <a:ln>
            <a:solidFill>
              <a:schemeClr val="tx1"/>
            </a:solidFill>
          </a:ln>
        </p:spPr>
        <p:txBody>
          <a:bodyPr wrap="square" rtlCol="0">
            <a:spAutoFit/>
          </a:bodyPr>
          <a:lstStyle/>
          <a:p>
            <a:r>
              <a:rPr lang="en-GB" dirty="0"/>
              <a:t>~25% less area than IPAC’21 magnets</a:t>
            </a:r>
          </a:p>
        </p:txBody>
      </p:sp>
      <p:sp>
        <p:nvSpPr>
          <p:cNvPr id="19" name="TextBox 18">
            <a:extLst>
              <a:ext uri="{FF2B5EF4-FFF2-40B4-BE49-F238E27FC236}">
                <a16:creationId xmlns:a16="http://schemas.microsoft.com/office/drawing/2014/main" id="{91A93E1F-48CA-4E6F-8ED8-9B8A8170ACD2}"/>
              </a:ext>
            </a:extLst>
          </p:cNvPr>
          <p:cNvSpPr txBox="1"/>
          <p:nvPr/>
        </p:nvSpPr>
        <p:spPr>
          <a:xfrm>
            <a:off x="4408682" y="2849726"/>
            <a:ext cx="4627814" cy="369332"/>
          </a:xfrm>
          <a:prstGeom prst="rect">
            <a:avLst/>
          </a:prstGeom>
          <a:solidFill>
            <a:schemeClr val="bg1"/>
          </a:solidFill>
          <a:ln>
            <a:solidFill>
              <a:schemeClr val="tx1"/>
            </a:solidFill>
          </a:ln>
        </p:spPr>
        <p:txBody>
          <a:bodyPr wrap="square" rtlCol="0">
            <a:spAutoFit/>
          </a:bodyPr>
          <a:lstStyle/>
          <a:p>
            <a:r>
              <a:rPr lang="en-GB" dirty="0"/>
              <a:t>CBETA magnets were from 38cm</a:t>
            </a:r>
            <a:r>
              <a:rPr lang="en-GB" baseline="30000" dirty="0"/>
              <a:t>2</a:t>
            </a:r>
            <a:r>
              <a:rPr lang="en-GB" dirty="0"/>
              <a:t> to 78cm</a:t>
            </a:r>
            <a:r>
              <a:rPr lang="en-GB" baseline="30000" dirty="0"/>
              <a:t>2</a:t>
            </a:r>
          </a:p>
        </p:txBody>
      </p:sp>
      <p:sp>
        <p:nvSpPr>
          <p:cNvPr id="21" name="TextBox 20">
            <a:extLst>
              <a:ext uri="{FF2B5EF4-FFF2-40B4-BE49-F238E27FC236}">
                <a16:creationId xmlns:a16="http://schemas.microsoft.com/office/drawing/2014/main" id="{234562F9-D895-46E2-A2B1-45F64C235714}"/>
              </a:ext>
            </a:extLst>
          </p:cNvPr>
          <p:cNvSpPr txBox="1"/>
          <p:nvPr/>
        </p:nvSpPr>
        <p:spPr>
          <a:xfrm>
            <a:off x="3360562" y="6430399"/>
            <a:ext cx="1271776" cy="369332"/>
          </a:xfrm>
          <a:prstGeom prst="rect">
            <a:avLst/>
          </a:prstGeom>
          <a:noFill/>
          <a:ln>
            <a:noFill/>
          </a:ln>
        </p:spPr>
        <p:txBody>
          <a:bodyPr wrap="square" rtlCol="0">
            <a:spAutoFit/>
          </a:bodyPr>
          <a:lstStyle/>
          <a:p>
            <a:r>
              <a:rPr lang="en-GB" dirty="0">
                <a:solidFill>
                  <a:schemeClr val="bg1"/>
                </a:solidFill>
              </a:rPr>
              <a:t>-65.6T/m</a:t>
            </a:r>
            <a:endParaRPr lang="en-US" dirty="0">
              <a:solidFill>
                <a:schemeClr val="bg1"/>
              </a:solidFill>
            </a:endParaRPr>
          </a:p>
        </p:txBody>
      </p:sp>
      <p:sp>
        <p:nvSpPr>
          <p:cNvPr id="22" name="TextBox 21">
            <a:extLst>
              <a:ext uri="{FF2B5EF4-FFF2-40B4-BE49-F238E27FC236}">
                <a16:creationId xmlns:a16="http://schemas.microsoft.com/office/drawing/2014/main" id="{534B3F72-1D01-4F8E-9215-43F9D59F45A1}"/>
              </a:ext>
            </a:extLst>
          </p:cNvPr>
          <p:cNvSpPr txBox="1"/>
          <p:nvPr/>
        </p:nvSpPr>
        <p:spPr>
          <a:xfrm>
            <a:off x="7851799" y="6430399"/>
            <a:ext cx="1271776" cy="369332"/>
          </a:xfrm>
          <a:prstGeom prst="rect">
            <a:avLst/>
          </a:prstGeom>
          <a:noFill/>
          <a:ln>
            <a:noFill/>
          </a:ln>
        </p:spPr>
        <p:txBody>
          <a:bodyPr wrap="square" rtlCol="0">
            <a:spAutoFit/>
          </a:bodyPr>
          <a:lstStyle/>
          <a:p>
            <a:r>
              <a:rPr lang="en-GB" dirty="0">
                <a:solidFill>
                  <a:schemeClr val="bg1"/>
                </a:solidFill>
              </a:rPr>
              <a:t>86.8 T/m</a:t>
            </a:r>
            <a:endParaRPr lang="en-US" dirty="0">
              <a:solidFill>
                <a:schemeClr val="bg1"/>
              </a:solidFill>
            </a:endParaRPr>
          </a:p>
        </p:txBody>
      </p:sp>
    </p:spTree>
    <p:extLst>
      <p:ext uri="{BB962C8B-B14F-4D97-AF65-F5344CB8AC3E}">
        <p14:creationId xmlns:p14="http://schemas.microsoft.com/office/powerpoint/2010/main" val="686369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A6B1-4BD6-4704-90A2-4B0D9A991D20}"/>
              </a:ext>
            </a:extLst>
          </p:cNvPr>
          <p:cNvSpPr>
            <a:spLocks noGrp="1"/>
          </p:cNvSpPr>
          <p:nvPr>
            <p:ph type="title"/>
          </p:nvPr>
        </p:nvSpPr>
        <p:spPr/>
        <p:txBody>
          <a:bodyPr/>
          <a:lstStyle/>
          <a:p>
            <a:r>
              <a:rPr lang="en-GB" dirty="0"/>
              <a:t>Try Larger Clearances</a:t>
            </a:r>
            <a:endParaRPr lang="en-US" dirty="0"/>
          </a:p>
        </p:txBody>
      </p:sp>
      <p:sp>
        <p:nvSpPr>
          <p:cNvPr id="3" name="Content Placeholder 2">
            <a:extLst>
              <a:ext uri="{FF2B5EF4-FFF2-40B4-BE49-F238E27FC236}">
                <a16:creationId xmlns:a16="http://schemas.microsoft.com/office/drawing/2014/main" id="{BDBFA7BC-158F-46FF-8F58-4D2181CED4EF}"/>
              </a:ext>
            </a:extLst>
          </p:cNvPr>
          <p:cNvSpPr>
            <a:spLocks noGrp="1"/>
          </p:cNvSpPr>
          <p:nvPr>
            <p:ph idx="1"/>
          </p:nvPr>
        </p:nvSpPr>
        <p:spPr/>
        <p:txBody>
          <a:bodyPr/>
          <a:lstStyle/>
          <a:p>
            <a:r>
              <a:rPr lang="en-GB" dirty="0"/>
              <a:t>NSLS-IIU recently doubled their exit slot height from 4mm to 8mm (y=±4mm)</a:t>
            </a:r>
          </a:p>
          <a:p>
            <a:pPr lvl="1"/>
            <a:r>
              <a:rPr lang="en-GB" dirty="0"/>
              <a:t>Allows vacuum chamber inside magnet</a:t>
            </a:r>
          </a:p>
          <a:p>
            <a:r>
              <a:rPr lang="en-GB" dirty="0"/>
              <a:t>Could try doing the same</a:t>
            </a:r>
          </a:p>
          <a:p>
            <a:pPr lvl="1"/>
            <a:r>
              <a:rPr lang="en-GB" dirty="0"/>
              <a:t>Also double beam-to-magnet clearance from 5mm to 10mm (for 20mm full height central aperture)</a:t>
            </a:r>
          </a:p>
          <a:p>
            <a:r>
              <a:rPr lang="en-GB" dirty="0"/>
              <a:t>Rescale gradients on July 30</a:t>
            </a:r>
            <a:r>
              <a:rPr lang="en-GB" baseline="30000" dirty="0"/>
              <a:t>th</a:t>
            </a:r>
            <a:r>
              <a:rPr lang="en-GB" dirty="0"/>
              <a:t> lattice to 50% to avoid field overshoot in larger clearance gap</a:t>
            </a:r>
          </a:p>
          <a:p>
            <a:pPr marL="0" indent="0">
              <a:buNone/>
            </a:pPr>
            <a:endParaRPr lang="en-GB" dirty="0"/>
          </a:p>
          <a:p>
            <a:endParaRPr lang="en-US" dirty="0"/>
          </a:p>
        </p:txBody>
      </p:sp>
      <p:sp>
        <p:nvSpPr>
          <p:cNvPr id="4" name="Date Placeholder 3">
            <a:extLst>
              <a:ext uri="{FF2B5EF4-FFF2-40B4-BE49-F238E27FC236}">
                <a16:creationId xmlns:a16="http://schemas.microsoft.com/office/drawing/2014/main" id="{940BC262-BAD9-4C86-AE6A-8A7E57A4A56F}"/>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F4B78A29-CDF5-4C0E-8516-6C2386657F32}"/>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027EC514-D007-4623-A475-1BF1D1635F27}"/>
              </a:ext>
            </a:extLst>
          </p:cNvPr>
          <p:cNvSpPr>
            <a:spLocks noGrp="1"/>
          </p:cNvSpPr>
          <p:nvPr>
            <p:ph type="sldNum" sz="quarter" idx="12"/>
          </p:nvPr>
        </p:nvSpPr>
        <p:spPr/>
        <p:txBody>
          <a:bodyPr/>
          <a:lstStyle/>
          <a:p>
            <a:pPr>
              <a:defRPr/>
            </a:pPr>
            <a:fld id="{C919DEF3-38EA-44F2-924B-3AA3B76DF1B8}" type="slidenum">
              <a:rPr lang="en-GB" altLang="en-US" smtClean="0"/>
              <a:pPr>
                <a:defRPr/>
              </a:pPr>
              <a:t>38</a:t>
            </a:fld>
            <a:endParaRPr lang="en-GB" altLang="en-US"/>
          </a:p>
        </p:txBody>
      </p:sp>
    </p:spTree>
    <p:extLst>
      <p:ext uri="{BB962C8B-B14F-4D97-AF65-F5344CB8AC3E}">
        <p14:creationId xmlns:p14="http://schemas.microsoft.com/office/powerpoint/2010/main" val="1787455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D51F-8B75-4D45-AEF6-E50812FCA342}"/>
              </a:ext>
            </a:extLst>
          </p:cNvPr>
          <p:cNvSpPr>
            <a:spLocks noGrp="1"/>
          </p:cNvSpPr>
          <p:nvPr>
            <p:ph type="title"/>
          </p:nvPr>
        </p:nvSpPr>
        <p:spPr/>
        <p:txBody>
          <a:bodyPr/>
          <a:lstStyle/>
          <a:p>
            <a:r>
              <a:rPr lang="en-US" dirty="0"/>
              <a:t>ESRF Upgrade Chamber ~9mm Slot</a:t>
            </a:r>
            <a:endParaRPr lang="en-GB" dirty="0"/>
          </a:p>
        </p:txBody>
      </p:sp>
      <p:pic>
        <p:nvPicPr>
          <p:cNvPr id="8" name="Content Placeholder 7" descr="Chart, radar chart&#10;&#10;Description automatically generated">
            <a:extLst>
              <a:ext uri="{FF2B5EF4-FFF2-40B4-BE49-F238E27FC236}">
                <a16:creationId xmlns:a16="http://schemas.microsoft.com/office/drawing/2014/main" id="{969D3FC0-653D-49A1-BF0A-387C7B511137}"/>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1628800"/>
            <a:ext cx="8229600" cy="4183956"/>
          </a:xfrm>
        </p:spPr>
      </p:pic>
      <p:sp>
        <p:nvSpPr>
          <p:cNvPr id="4" name="Date Placeholder 3">
            <a:extLst>
              <a:ext uri="{FF2B5EF4-FFF2-40B4-BE49-F238E27FC236}">
                <a16:creationId xmlns:a16="http://schemas.microsoft.com/office/drawing/2014/main" id="{C592ECF9-663B-40D4-919A-69B9D051CE9F}"/>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DFB56A49-21D4-4489-BD80-6EFFD08557AC}"/>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62077936-C15B-4229-BB8D-90AC7AE787FE}"/>
              </a:ext>
            </a:extLst>
          </p:cNvPr>
          <p:cNvSpPr>
            <a:spLocks noGrp="1"/>
          </p:cNvSpPr>
          <p:nvPr>
            <p:ph type="sldNum" sz="quarter" idx="12"/>
          </p:nvPr>
        </p:nvSpPr>
        <p:spPr/>
        <p:txBody>
          <a:bodyPr/>
          <a:lstStyle/>
          <a:p>
            <a:pPr>
              <a:defRPr/>
            </a:pPr>
            <a:fld id="{C919DEF3-38EA-44F2-924B-3AA3B76DF1B8}" type="slidenum">
              <a:rPr lang="en-GB" altLang="en-US" smtClean="0"/>
              <a:pPr>
                <a:defRPr/>
              </a:pPr>
              <a:t>39</a:t>
            </a:fld>
            <a:endParaRPr lang="en-GB" altLang="en-US"/>
          </a:p>
        </p:txBody>
      </p:sp>
      <p:sp>
        <p:nvSpPr>
          <p:cNvPr id="11" name="TextBox 10">
            <a:extLst>
              <a:ext uri="{FF2B5EF4-FFF2-40B4-BE49-F238E27FC236}">
                <a16:creationId xmlns:a16="http://schemas.microsoft.com/office/drawing/2014/main" id="{77968F64-C194-48F9-A895-9B52F7DCCCBD}"/>
              </a:ext>
            </a:extLst>
          </p:cNvPr>
          <p:cNvSpPr txBox="1"/>
          <p:nvPr/>
        </p:nvSpPr>
        <p:spPr>
          <a:xfrm>
            <a:off x="611560" y="5661248"/>
            <a:ext cx="6408712" cy="646331"/>
          </a:xfrm>
          <a:prstGeom prst="rect">
            <a:avLst/>
          </a:prstGeom>
          <a:solidFill>
            <a:schemeClr val="bg1"/>
          </a:solidFill>
          <a:ln>
            <a:solidFill>
              <a:schemeClr val="tx1"/>
            </a:solidFill>
          </a:ln>
        </p:spPr>
        <p:txBody>
          <a:bodyPr wrap="square" rtlCol="0">
            <a:spAutoFit/>
          </a:bodyPr>
          <a:lstStyle/>
          <a:p>
            <a:r>
              <a:rPr lang="en-US" i="1" u="none" strike="noStrike" baseline="0" dirty="0">
                <a:latin typeface="Arial" panose="020B0604020202020204" pitchFamily="34" charset="0"/>
                <a:cs typeface="Arial" panose="020B0604020202020204" pitchFamily="34" charset="0"/>
              </a:rPr>
              <a:t>Layout of the Vacuum System for a New ESRF Storage Ring</a:t>
            </a:r>
            <a:r>
              <a:rPr lang="en-US" u="none" strike="noStrike" baseline="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M. Hahn et al., Proc. IPAC’14</a:t>
            </a:r>
            <a:endParaRPr lang="en-GB"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063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2D9A9-9457-4DD8-8E29-E186BEEB5502}"/>
              </a:ext>
            </a:extLst>
          </p:cNvPr>
          <p:cNvSpPr>
            <a:spLocks noGrp="1"/>
          </p:cNvSpPr>
          <p:nvPr>
            <p:ph type="title"/>
          </p:nvPr>
        </p:nvSpPr>
        <p:spPr/>
        <p:txBody>
          <a:bodyPr/>
          <a:lstStyle/>
          <a:p>
            <a:r>
              <a:rPr lang="en-GB" dirty="0"/>
              <a:t>Permanent Magnet Design Rules</a:t>
            </a:r>
            <a:endParaRPr lang="en-US" dirty="0"/>
          </a:p>
        </p:txBody>
      </p:sp>
      <p:sp>
        <p:nvSpPr>
          <p:cNvPr id="3" name="Content Placeholder 2">
            <a:extLst>
              <a:ext uri="{FF2B5EF4-FFF2-40B4-BE49-F238E27FC236}">
                <a16:creationId xmlns:a16="http://schemas.microsoft.com/office/drawing/2014/main" id="{3795823F-3281-4113-AC9B-EF651D0F63AA}"/>
              </a:ext>
            </a:extLst>
          </p:cNvPr>
          <p:cNvSpPr>
            <a:spLocks noGrp="1"/>
          </p:cNvSpPr>
          <p:nvPr>
            <p:ph idx="1"/>
          </p:nvPr>
        </p:nvSpPr>
        <p:spPr/>
        <p:txBody>
          <a:bodyPr/>
          <a:lstStyle/>
          <a:p>
            <a:r>
              <a:rPr lang="en-GB" dirty="0"/>
              <a:t>Open midplane full height of 4mm (y=±2mm)</a:t>
            </a:r>
          </a:p>
          <a:p>
            <a:pPr lvl="1"/>
            <a:r>
              <a:rPr lang="en-GB" dirty="0"/>
              <a:t>Same as NSLS-IIU upgrade magnet (2020)</a:t>
            </a:r>
          </a:p>
          <a:p>
            <a:pPr lvl="2"/>
            <a:r>
              <a:rPr lang="en-GB" dirty="0"/>
              <a:t>Which is also 250T/m</a:t>
            </a:r>
          </a:p>
          <a:p>
            <a:r>
              <a:rPr lang="en-GB" dirty="0"/>
              <a:t>Beam-centroid-to-magnet clearance of 5mm</a:t>
            </a:r>
          </a:p>
          <a:p>
            <a:pPr lvl="1"/>
            <a:r>
              <a:rPr lang="en-GB" dirty="0"/>
              <a:t>Again, same as NSLSII-U, has R=5mm aperture</a:t>
            </a:r>
          </a:p>
          <a:p>
            <a:r>
              <a:rPr lang="en-GB" dirty="0"/>
              <a:t>B</a:t>
            </a:r>
            <a:r>
              <a:rPr lang="en-GB" baseline="-25000" dirty="0"/>
              <a:t>r</a:t>
            </a:r>
            <a:r>
              <a:rPr lang="en-GB" dirty="0"/>
              <a:t>=1.30T material</a:t>
            </a:r>
          </a:p>
          <a:p>
            <a:pPr lvl="1"/>
            <a:r>
              <a:rPr lang="en-US" dirty="0"/>
              <a:t>E.g. </a:t>
            </a:r>
            <a:r>
              <a:rPr lang="en-US" dirty="0" err="1"/>
              <a:t>AllStar</a:t>
            </a:r>
            <a:r>
              <a:rPr lang="en-US" dirty="0"/>
              <a:t> N42EH grade</a:t>
            </a:r>
          </a:p>
          <a:p>
            <a:pPr lvl="2"/>
            <a:r>
              <a:rPr lang="en-US" dirty="0"/>
              <a:t>Intrinsic coercivity </a:t>
            </a:r>
            <a:r>
              <a:rPr lang="en-US" dirty="0" err="1"/>
              <a:t>H</a:t>
            </a:r>
            <a:r>
              <a:rPr lang="en-US" baseline="-25000" dirty="0" err="1"/>
              <a:t>cj</a:t>
            </a:r>
            <a:r>
              <a:rPr lang="en-US" dirty="0"/>
              <a:t>=29.0kOe (without radiation)</a:t>
            </a:r>
          </a:p>
          <a:p>
            <a:pPr lvl="3"/>
            <a:r>
              <a:rPr lang="en-US" dirty="0"/>
              <a:t>I.e. </a:t>
            </a:r>
            <a:r>
              <a:rPr lang="en-US" dirty="0" err="1"/>
              <a:t>demagnetises</a:t>
            </a:r>
            <a:r>
              <a:rPr lang="en-US" dirty="0"/>
              <a:t> totally at </a:t>
            </a:r>
            <a:r>
              <a:rPr lang="en-US" dirty="0">
                <a:latin typeface="Symbol" panose="05050102010706020507" pitchFamily="18" charset="2"/>
              </a:rPr>
              <a:t>m</a:t>
            </a:r>
            <a:r>
              <a:rPr lang="en-US" baseline="-25000" dirty="0"/>
              <a:t>0</a:t>
            </a:r>
            <a:r>
              <a:rPr lang="en-US" dirty="0"/>
              <a:t>H=-2.9T (expect “knee” ~-2.7T)</a:t>
            </a:r>
          </a:p>
        </p:txBody>
      </p:sp>
      <p:sp>
        <p:nvSpPr>
          <p:cNvPr id="4" name="Date Placeholder 3">
            <a:extLst>
              <a:ext uri="{FF2B5EF4-FFF2-40B4-BE49-F238E27FC236}">
                <a16:creationId xmlns:a16="http://schemas.microsoft.com/office/drawing/2014/main" id="{AE5356AA-9CBD-4371-987D-D0D7C1C2DFC7}"/>
              </a:ext>
            </a:extLst>
          </p:cNvPr>
          <p:cNvSpPr>
            <a:spLocks noGrp="1"/>
          </p:cNvSpPr>
          <p:nvPr>
            <p:ph type="dt" sz="half" idx="10"/>
          </p:nvPr>
        </p:nvSpPr>
        <p:spPr/>
        <p:txBody>
          <a:bodyPr/>
          <a:lstStyle/>
          <a:p>
            <a:pPr>
              <a:defRPr/>
            </a:pPr>
            <a:r>
              <a:rPr lang="en-US"/>
              <a:t>September 28, 2021</a:t>
            </a:r>
            <a:endParaRPr lang="en-GB" dirty="0"/>
          </a:p>
        </p:txBody>
      </p:sp>
      <p:sp>
        <p:nvSpPr>
          <p:cNvPr id="5" name="Footer Placeholder 4">
            <a:extLst>
              <a:ext uri="{FF2B5EF4-FFF2-40B4-BE49-F238E27FC236}">
                <a16:creationId xmlns:a16="http://schemas.microsoft.com/office/drawing/2014/main" id="{3B9438D3-496B-4608-8C3E-CB386435EB9E}"/>
              </a:ext>
            </a:extLst>
          </p:cNvPr>
          <p:cNvSpPr>
            <a:spLocks noGrp="1"/>
          </p:cNvSpPr>
          <p:nvPr>
            <p:ph type="ftr" sz="quarter" idx="11"/>
          </p:nvPr>
        </p:nvSpPr>
        <p:spPr/>
        <p:txBody>
          <a:bodyPr/>
          <a:lstStyle/>
          <a:p>
            <a:pPr>
              <a:defRPr/>
            </a:pPr>
            <a:r>
              <a:rPr lang="en-GB"/>
              <a:t>Stephen Brooks, FFA’21 Workshop</a:t>
            </a:r>
            <a:endParaRPr lang="en-GB" dirty="0"/>
          </a:p>
        </p:txBody>
      </p:sp>
      <p:sp>
        <p:nvSpPr>
          <p:cNvPr id="6" name="Slide Number Placeholder 5">
            <a:extLst>
              <a:ext uri="{FF2B5EF4-FFF2-40B4-BE49-F238E27FC236}">
                <a16:creationId xmlns:a16="http://schemas.microsoft.com/office/drawing/2014/main" id="{90CAA574-6F45-4F08-834A-939602227A38}"/>
              </a:ext>
            </a:extLst>
          </p:cNvPr>
          <p:cNvSpPr>
            <a:spLocks noGrp="1"/>
          </p:cNvSpPr>
          <p:nvPr>
            <p:ph type="sldNum" sz="quarter" idx="12"/>
          </p:nvPr>
        </p:nvSpPr>
        <p:spPr/>
        <p:txBody>
          <a:bodyPr/>
          <a:lstStyle/>
          <a:p>
            <a:pPr>
              <a:defRPr/>
            </a:pPr>
            <a:fld id="{C919DEF3-38EA-44F2-924B-3AA3B76DF1B8}" type="slidenum">
              <a:rPr lang="en-GB" altLang="en-US" smtClean="0"/>
              <a:pPr>
                <a:defRPr/>
              </a:pPr>
              <a:t>4</a:t>
            </a:fld>
            <a:endParaRPr lang="en-GB" altLang="en-US"/>
          </a:p>
        </p:txBody>
      </p:sp>
    </p:spTree>
    <p:extLst>
      <p:ext uri="{BB962C8B-B14F-4D97-AF65-F5344CB8AC3E}">
        <p14:creationId xmlns:p14="http://schemas.microsoft.com/office/powerpoint/2010/main" val="2878932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3DB9431C-8653-42EB-B550-0B038D3D41BE}"/>
              </a:ext>
            </a:extLst>
          </p:cNvPr>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September 10, 2021</a:t>
            </a:r>
            <a:endParaRPr lang="en-GB" dirty="0"/>
          </a:p>
        </p:txBody>
      </p:sp>
      <p:sp>
        <p:nvSpPr>
          <p:cNvPr id="2" name="Title 1">
            <a:extLst>
              <a:ext uri="{FF2B5EF4-FFF2-40B4-BE49-F238E27FC236}">
                <a16:creationId xmlns:a16="http://schemas.microsoft.com/office/drawing/2014/main" id="{EBB3EFF3-8CD1-4BBE-9DE4-F390B3CBEDF9}"/>
              </a:ext>
            </a:extLst>
          </p:cNvPr>
          <p:cNvSpPr>
            <a:spLocks noGrp="1"/>
          </p:cNvSpPr>
          <p:nvPr>
            <p:ph type="title"/>
          </p:nvPr>
        </p:nvSpPr>
        <p:spPr/>
        <p:txBody>
          <a:bodyPr/>
          <a:lstStyle/>
          <a:p>
            <a:r>
              <a:rPr lang="en-GB" dirty="0"/>
              <a:t>Magnets: 4+4 FFA2, 50% gradient</a:t>
            </a:r>
            <a:endParaRPr lang="en-US" dirty="0"/>
          </a:p>
        </p:txBody>
      </p:sp>
      <p:sp>
        <p:nvSpPr>
          <p:cNvPr id="5" name="Footer Placeholder 4">
            <a:extLst>
              <a:ext uri="{FF2B5EF4-FFF2-40B4-BE49-F238E27FC236}">
                <a16:creationId xmlns:a16="http://schemas.microsoft.com/office/drawing/2014/main" id="{D20190A0-0D11-4B77-9405-F35CBB1A7125}"/>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0A9A3E9B-9DB5-407D-82B2-2FA03725BCD0}"/>
              </a:ext>
            </a:extLst>
          </p:cNvPr>
          <p:cNvSpPr>
            <a:spLocks noGrp="1"/>
          </p:cNvSpPr>
          <p:nvPr>
            <p:ph type="sldNum" sz="quarter" idx="12"/>
          </p:nvPr>
        </p:nvSpPr>
        <p:spPr/>
        <p:txBody>
          <a:bodyPr/>
          <a:lstStyle/>
          <a:p>
            <a:pPr>
              <a:defRPr/>
            </a:pPr>
            <a:fld id="{C919DEF3-38EA-44F2-924B-3AA3B76DF1B8}" type="slidenum">
              <a:rPr lang="en-GB" altLang="en-US" smtClean="0"/>
              <a:pPr>
                <a:defRPr/>
              </a:pPr>
              <a:t>40</a:t>
            </a:fld>
            <a:endParaRPr lang="en-GB" altLang="en-US"/>
          </a:p>
        </p:txBody>
      </p:sp>
      <p:pic>
        <p:nvPicPr>
          <p:cNvPr id="8" name="Picture 7">
            <a:extLst>
              <a:ext uri="{FF2B5EF4-FFF2-40B4-BE49-F238E27FC236}">
                <a16:creationId xmlns:a16="http://schemas.microsoft.com/office/drawing/2014/main" id="{8490E46A-21EB-49A9-95F8-FA6C2B10F6AE}"/>
              </a:ext>
            </a:extLst>
          </p:cNvPr>
          <p:cNvPicPr>
            <a:picLocks noChangeAspect="1"/>
          </p:cNvPicPr>
          <p:nvPr/>
        </p:nvPicPr>
        <p:blipFill rotWithShape="1">
          <a:blip r:embed="rId2"/>
          <a:srcRect l="17713" t="-339" r="17713" b="1"/>
          <a:stretch/>
        </p:blipFill>
        <p:spPr>
          <a:xfrm>
            <a:off x="4427984" y="2970174"/>
            <a:ext cx="4716016" cy="3887826"/>
          </a:xfrm>
          <a:prstGeom prst="rect">
            <a:avLst/>
          </a:prstGeom>
        </p:spPr>
      </p:pic>
      <p:sp>
        <p:nvSpPr>
          <p:cNvPr id="9" name="TextBox 8">
            <a:extLst>
              <a:ext uri="{FF2B5EF4-FFF2-40B4-BE49-F238E27FC236}">
                <a16:creationId xmlns:a16="http://schemas.microsoft.com/office/drawing/2014/main" id="{1E828990-7B96-42D4-A79E-33BC6EFCBF56}"/>
              </a:ext>
            </a:extLst>
          </p:cNvPr>
          <p:cNvSpPr txBox="1"/>
          <p:nvPr/>
        </p:nvSpPr>
        <p:spPr>
          <a:xfrm>
            <a:off x="6544057" y="2600842"/>
            <a:ext cx="505267" cy="369332"/>
          </a:xfrm>
          <a:prstGeom prst="rect">
            <a:avLst/>
          </a:prstGeom>
          <a:noFill/>
        </p:spPr>
        <p:txBody>
          <a:bodyPr wrap="none" rtlCol="0">
            <a:spAutoFit/>
          </a:bodyPr>
          <a:lstStyle/>
          <a:p>
            <a:r>
              <a:rPr lang="en-GB" dirty="0"/>
              <a:t>BD</a:t>
            </a:r>
            <a:endParaRPr lang="en-US" dirty="0"/>
          </a:p>
        </p:txBody>
      </p:sp>
      <p:sp>
        <p:nvSpPr>
          <p:cNvPr id="10" name="TextBox 9">
            <a:extLst>
              <a:ext uri="{FF2B5EF4-FFF2-40B4-BE49-F238E27FC236}">
                <a16:creationId xmlns:a16="http://schemas.microsoft.com/office/drawing/2014/main" id="{D4AF1F9A-A1C1-4F92-8A2C-6CD20E739D39}"/>
              </a:ext>
            </a:extLst>
          </p:cNvPr>
          <p:cNvSpPr txBox="1"/>
          <p:nvPr/>
        </p:nvSpPr>
        <p:spPr>
          <a:xfrm>
            <a:off x="7164288" y="2600842"/>
            <a:ext cx="1736373" cy="369332"/>
          </a:xfrm>
          <a:prstGeom prst="rect">
            <a:avLst/>
          </a:prstGeom>
          <a:noFill/>
        </p:spPr>
        <p:txBody>
          <a:bodyPr wrap="none" rtlCol="0">
            <a:spAutoFit/>
          </a:bodyPr>
          <a:lstStyle/>
          <a:p>
            <a:r>
              <a:rPr lang="en-GB" dirty="0"/>
              <a:t>27.1 units error</a:t>
            </a:r>
            <a:endParaRPr lang="en-US" dirty="0"/>
          </a:p>
        </p:txBody>
      </p:sp>
      <p:sp>
        <p:nvSpPr>
          <p:cNvPr id="11" name="TextBox 10">
            <a:extLst>
              <a:ext uri="{FF2B5EF4-FFF2-40B4-BE49-F238E27FC236}">
                <a16:creationId xmlns:a16="http://schemas.microsoft.com/office/drawing/2014/main" id="{BCCEB3C2-868C-42BF-A819-D80B97C531B0}"/>
              </a:ext>
            </a:extLst>
          </p:cNvPr>
          <p:cNvSpPr txBox="1"/>
          <p:nvPr/>
        </p:nvSpPr>
        <p:spPr>
          <a:xfrm>
            <a:off x="5073701" y="2600842"/>
            <a:ext cx="1154483" cy="369332"/>
          </a:xfrm>
          <a:prstGeom prst="rect">
            <a:avLst/>
          </a:prstGeom>
          <a:noFill/>
        </p:spPr>
        <p:txBody>
          <a:bodyPr wrap="none" rtlCol="0">
            <a:spAutoFit/>
          </a:bodyPr>
          <a:lstStyle/>
          <a:p>
            <a:r>
              <a:rPr lang="en-GB" dirty="0"/>
              <a:t>105.8cm</a:t>
            </a:r>
            <a:r>
              <a:rPr lang="en-GB" baseline="30000" dirty="0"/>
              <a:t>2</a:t>
            </a:r>
            <a:endParaRPr lang="en-US" baseline="30000" dirty="0"/>
          </a:p>
        </p:txBody>
      </p:sp>
      <p:sp>
        <p:nvSpPr>
          <p:cNvPr id="14" name="TextBox 13">
            <a:extLst>
              <a:ext uri="{FF2B5EF4-FFF2-40B4-BE49-F238E27FC236}">
                <a16:creationId xmlns:a16="http://schemas.microsoft.com/office/drawing/2014/main" id="{AE24BA74-B41B-4D8D-B72D-A92519D95165}"/>
              </a:ext>
            </a:extLst>
          </p:cNvPr>
          <p:cNvSpPr txBox="1"/>
          <p:nvPr/>
        </p:nvSpPr>
        <p:spPr>
          <a:xfrm>
            <a:off x="1981109" y="2589369"/>
            <a:ext cx="479618" cy="369332"/>
          </a:xfrm>
          <a:prstGeom prst="rect">
            <a:avLst/>
          </a:prstGeom>
          <a:noFill/>
        </p:spPr>
        <p:txBody>
          <a:bodyPr wrap="none" rtlCol="0">
            <a:spAutoFit/>
          </a:bodyPr>
          <a:lstStyle/>
          <a:p>
            <a:r>
              <a:rPr lang="en-GB" dirty="0"/>
              <a:t>BF</a:t>
            </a:r>
            <a:endParaRPr lang="en-US" dirty="0"/>
          </a:p>
        </p:txBody>
      </p:sp>
      <p:sp>
        <p:nvSpPr>
          <p:cNvPr id="15" name="TextBox 14">
            <a:extLst>
              <a:ext uri="{FF2B5EF4-FFF2-40B4-BE49-F238E27FC236}">
                <a16:creationId xmlns:a16="http://schemas.microsoft.com/office/drawing/2014/main" id="{02746DC3-2603-40BA-A9AD-0E2114BC1E3B}"/>
              </a:ext>
            </a:extLst>
          </p:cNvPr>
          <p:cNvSpPr txBox="1"/>
          <p:nvPr/>
        </p:nvSpPr>
        <p:spPr>
          <a:xfrm>
            <a:off x="2601340" y="2589369"/>
            <a:ext cx="1736373" cy="369332"/>
          </a:xfrm>
          <a:prstGeom prst="rect">
            <a:avLst/>
          </a:prstGeom>
          <a:noFill/>
        </p:spPr>
        <p:txBody>
          <a:bodyPr wrap="none" rtlCol="0">
            <a:spAutoFit/>
          </a:bodyPr>
          <a:lstStyle/>
          <a:p>
            <a:r>
              <a:rPr lang="en-GB" dirty="0"/>
              <a:t>32.5 units error</a:t>
            </a:r>
            <a:endParaRPr lang="en-US" dirty="0"/>
          </a:p>
        </p:txBody>
      </p:sp>
      <p:sp>
        <p:nvSpPr>
          <p:cNvPr id="16" name="TextBox 15">
            <a:extLst>
              <a:ext uri="{FF2B5EF4-FFF2-40B4-BE49-F238E27FC236}">
                <a16:creationId xmlns:a16="http://schemas.microsoft.com/office/drawing/2014/main" id="{5A756356-37D3-4278-91C6-5532657D37A7}"/>
              </a:ext>
            </a:extLst>
          </p:cNvPr>
          <p:cNvSpPr txBox="1"/>
          <p:nvPr/>
        </p:nvSpPr>
        <p:spPr>
          <a:xfrm>
            <a:off x="510753" y="2589369"/>
            <a:ext cx="1154483" cy="369332"/>
          </a:xfrm>
          <a:prstGeom prst="rect">
            <a:avLst/>
          </a:prstGeom>
          <a:noFill/>
        </p:spPr>
        <p:txBody>
          <a:bodyPr wrap="none" rtlCol="0">
            <a:spAutoFit/>
          </a:bodyPr>
          <a:lstStyle/>
          <a:p>
            <a:r>
              <a:rPr lang="en-GB" dirty="0"/>
              <a:t>100.4cm</a:t>
            </a:r>
            <a:r>
              <a:rPr lang="en-GB" baseline="30000" dirty="0"/>
              <a:t>2</a:t>
            </a:r>
            <a:endParaRPr lang="en-US" baseline="30000" dirty="0"/>
          </a:p>
        </p:txBody>
      </p:sp>
      <p:sp>
        <p:nvSpPr>
          <p:cNvPr id="17" name="Content Placeholder 2">
            <a:extLst>
              <a:ext uri="{FF2B5EF4-FFF2-40B4-BE49-F238E27FC236}">
                <a16:creationId xmlns:a16="http://schemas.microsoft.com/office/drawing/2014/main" id="{FCF69874-AE62-4AB6-91A6-F8AC9177FABD}"/>
              </a:ext>
            </a:extLst>
          </p:cNvPr>
          <p:cNvSpPr txBox="1">
            <a:spLocks/>
          </p:cNvSpPr>
          <p:nvPr/>
        </p:nvSpPr>
        <p:spPr bwMode="auto">
          <a:xfrm>
            <a:off x="457200" y="1340768"/>
            <a:ext cx="8229600" cy="478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n-US" sz="2800" kern="1200">
                <a:solidFill>
                  <a:srgbClr val="0070C0"/>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n-US" sz="2400" kern="1200">
                <a:solidFill>
                  <a:srgbClr val="00B050"/>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n-US" sz="2000" kern="1200">
                <a:solidFill>
                  <a:schemeClr val="accent6">
                    <a:lumMod val="75000"/>
                  </a:schemeClr>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n-GB" sz="2000" kern="1200">
                <a:solidFill>
                  <a:srgbClr val="C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Should be very similar, but 2x the size and 4x the area</a:t>
            </a:r>
          </a:p>
          <a:p>
            <a:endParaRPr lang="en-US" dirty="0"/>
          </a:p>
        </p:txBody>
      </p:sp>
      <p:sp>
        <p:nvSpPr>
          <p:cNvPr id="4" name="Date Placeholder 3">
            <a:extLst>
              <a:ext uri="{FF2B5EF4-FFF2-40B4-BE49-F238E27FC236}">
                <a16:creationId xmlns:a16="http://schemas.microsoft.com/office/drawing/2014/main" id="{204D10C8-8F46-47BD-9C1B-F33AE2F08652}"/>
              </a:ext>
            </a:extLst>
          </p:cNvPr>
          <p:cNvSpPr>
            <a:spLocks noGrp="1"/>
          </p:cNvSpPr>
          <p:nvPr>
            <p:ph type="dt" sz="half" idx="10"/>
          </p:nvPr>
        </p:nvSpPr>
        <p:spPr/>
        <p:txBody>
          <a:bodyPr/>
          <a:lstStyle/>
          <a:p>
            <a:pPr>
              <a:defRPr/>
            </a:pPr>
            <a:r>
              <a:rPr lang="en-US"/>
              <a:t>September 28, 2021</a:t>
            </a:r>
            <a:endParaRPr lang="en-GB"/>
          </a:p>
        </p:txBody>
      </p:sp>
      <p:pic>
        <p:nvPicPr>
          <p:cNvPr id="13" name="Content Placeholder 12" descr="Chart&#10;&#10;Description automatically generated">
            <a:extLst>
              <a:ext uri="{FF2B5EF4-FFF2-40B4-BE49-F238E27FC236}">
                <a16:creationId xmlns:a16="http://schemas.microsoft.com/office/drawing/2014/main" id="{9BC3B6E4-8FAB-421A-8AF4-E23182797F9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9897" r="19897"/>
          <a:stretch/>
        </p:blipFill>
        <p:spPr>
          <a:xfrm>
            <a:off x="26266" y="2980932"/>
            <a:ext cx="4401718" cy="3872646"/>
          </a:xfrm>
        </p:spPr>
      </p:pic>
      <p:cxnSp>
        <p:nvCxnSpPr>
          <p:cNvPr id="19" name="Straight Arrow Connector 18">
            <a:extLst>
              <a:ext uri="{FF2B5EF4-FFF2-40B4-BE49-F238E27FC236}">
                <a16:creationId xmlns:a16="http://schemas.microsoft.com/office/drawing/2014/main" id="{49231D15-1BE4-485A-BD19-A4530F116BD0}"/>
              </a:ext>
            </a:extLst>
          </p:cNvPr>
          <p:cNvCxnSpPr>
            <a:cxnSpLocks/>
          </p:cNvCxnSpPr>
          <p:nvPr/>
        </p:nvCxnSpPr>
        <p:spPr>
          <a:xfrm flipH="1">
            <a:off x="178074" y="6675625"/>
            <a:ext cx="2560364" cy="0"/>
          </a:xfrm>
          <a:prstGeom prst="straightConnector1">
            <a:avLst/>
          </a:prstGeom>
          <a:ln w="28575">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3C12027-FB8F-4A2B-8F87-AFBAA90CD365}"/>
              </a:ext>
            </a:extLst>
          </p:cNvPr>
          <p:cNvSpPr txBox="1"/>
          <p:nvPr/>
        </p:nvSpPr>
        <p:spPr>
          <a:xfrm>
            <a:off x="1082212" y="6308974"/>
            <a:ext cx="883575" cy="369332"/>
          </a:xfrm>
          <a:prstGeom prst="rect">
            <a:avLst/>
          </a:prstGeom>
          <a:noFill/>
          <a:ln>
            <a:noFill/>
          </a:ln>
        </p:spPr>
        <p:txBody>
          <a:bodyPr wrap="square" rtlCol="0">
            <a:spAutoFit/>
          </a:bodyPr>
          <a:lstStyle/>
          <a:p>
            <a:r>
              <a:rPr lang="en-GB" dirty="0">
                <a:solidFill>
                  <a:schemeClr val="bg1"/>
                </a:solidFill>
              </a:rPr>
              <a:t>10cm</a:t>
            </a:r>
            <a:endParaRPr lang="en-US" dirty="0">
              <a:solidFill>
                <a:schemeClr val="bg1"/>
              </a:solidFill>
            </a:endParaRPr>
          </a:p>
        </p:txBody>
      </p:sp>
      <p:sp>
        <p:nvSpPr>
          <p:cNvPr id="21" name="TextBox 20">
            <a:extLst>
              <a:ext uri="{FF2B5EF4-FFF2-40B4-BE49-F238E27FC236}">
                <a16:creationId xmlns:a16="http://schemas.microsoft.com/office/drawing/2014/main" id="{C4130550-9E5B-43FF-AF90-53DCA2A042CF}"/>
              </a:ext>
            </a:extLst>
          </p:cNvPr>
          <p:cNvSpPr txBox="1"/>
          <p:nvPr/>
        </p:nvSpPr>
        <p:spPr>
          <a:xfrm>
            <a:off x="4427984" y="2185989"/>
            <a:ext cx="4627814" cy="369332"/>
          </a:xfrm>
          <a:prstGeom prst="rect">
            <a:avLst/>
          </a:prstGeom>
          <a:solidFill>
            <a:schemeClr val="bg1"/>
          </a:solidFill>
          <a:ln>
            <a:solidFill>
              <a:schemeClr val="tx1"/>
            </a:solidFill>
          </a:ln>
        </p:spPr>
        <p:txBody>
          <a:bodyPr wrap="square" rtlCol="0">
            <a:spAutoFit/>
          </a:bodyPr>
          <a:lstStyle/>
          <a:p>
            <a:r>
              <a:rPr lang="en-GB" dirty="0"/>
              <a:t>CBETA magnets were from 38cm</a:t>
            </a:r>
            <a:r>
              <a:rPr lang="en-GB" baseline="30000" dirty="0"/>
              <a:t>2</a:t>
            </a:r>
            <a:r>
              <a:rPr lang="en-GB" dirty="0"/>
              <a:t> to 78cm</a:t>
            </a:r>
            <a:r>
              <a:rPr lang="en-GB" baseline="30000" dirty="0"/>
              <a:t>2</a:t>
            </a:r>
          </a:p>
        </p:txBody>
      </p:sp>
      <p:sp>
        <p:nvSpPr>
          <p:cNvPr id="22" name="TextBox 21">
            <a:extLst>
              <a:ext uri="{FF2B5EF4-FFF2-40B4-BE49-F238E27FC236}">
                <a16:creationId xmlns:a16="http://schemas.microsoft.com/office/drawing/2014/main" id="{7A2F1A08-DCEB-4E96-95CA-6701E361A054}"/>
              </a:ext>
            </a:extLst>
          </p:cNvPr>
          <p:cNvSpPr txBox="1"/>
          <p:nvPr/>
        </p:nvSpPr>
        <p:spPr>
          <a:xfrm>
            <a:off x="3360562" y="6430399"/>
            <a:ext cx="1271776" cy="369332"/>
          </a:xfrm>
          <a:prstGeom prst="rect">
            <a:avLst/>
          </a:prstGeom>
          <a:noFill/>
          <a:ln>
            <a:noFill/>
          </a:ln>
        </p:spPr>
        <p:txBody>
          <a:bodyPr wrap="square" rtlCol="0">
            <a:spAutoFit/>
          </a:bodyPr>
          <a:lstStyle/>
          <a:p>
            <a:r>
              <a:rPr lang="en-GB" dirty="0">
                <a:solidFill>
                  <a:schemeClr val="bg1"/>
                </a:solidFill>
              </a:rPr>
              <a:t>-32.8T/m</a:t>
            </a:r>
            <a:endParaRPr lang="en-US" dirty="0">
              <a:solidFill>
                <a:schemeClr val="bg1"/>
              </a:solidFill>
            </a:endParaRPr>
          </a:p>
        </p:txBody>
      </p:sp>
      <p:sp>
        <p:nvSpPr>
          <p:cNvPr id="23" name="TextBox 22">
            <a:extLst>
              <a:ext uri="{FF2B5EF4-FFF2-40B4-BE49-F238E27FC236}">
                <a16:creationId xmlns:a16="http://schemas.microsoft.com/office/drawing/2014/main" id="{EC94EB77-AF0D-439A-AEB9-B37E3FB3FEF6}"/>
              </a:ext>
            </a:extLst>
          </p:cNvPr>
          <p:cNvSpPr txBox="1"/>
          <p:nvPr/>
        </p:nvSpPr>
        <p:spPr>
          <a:xfrm>
            <a:off x="7851799" y="6430399"/>
            <a:ext cx="1271776" cy="369332"/>
          </a:xfrm>
          <a:prstGeom prst="rect">
            <a:avLst/>
          </a:prstGeom>
          <a:noFill/>
          <a:ln>
            <a:noFill/>
          </a:ln>
        </p:spPr>
        <p:txBody>
          <a:bodyPr wrap="square" rtlCol="0">
            <a:spAutoFit/>
          </a:bodyPr>
          <a:lstStyle/>
          <a:p>
            <a:r>
              <a:rPr lang="en-GB" dirty="0">
                <a:solidFill>
                  <a:schemeClr val="bg1"/>
                </a:solidFill>
              </a:rPr>
              <a:t>43.4 T/m</a:t>
            </a:r>
            <a:endParaRPr lang="en-US" dirty="0">
              <a:solidFill>
                <a:schemeClr val="bg1"/>
              </a:solidFill>
            </a:endParaRPr>
          </a:p>
        </p:txBody>
      </p:sp>
    </p:spTree>
    <p:extLst>
      <p:ext uri="{BB962C8B-B14F-4D97-AF65-F5344CB8AC3E}">
        <p14:creationId xmlns:p14="http://schemas.microsoft.com/office/powerpoint/2010/main" val="1149298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BD797-4DBB-4CDE-BE6B-10B19743A0EA}"/>
              </a:ext>
            </a:extLst>
          </p:cNvPr>
          <p:cNvSpPr>
            <a:spLocks noGrp="1"/>
          </p:cNvSpPr>
          <p:nvPr>
            <p:ph type="title"/>
          </p:nvPr>
        </p:nvSpPr>
        <p:spPr/>
        <p:txBody>
          <a:bodyPr/>
          <a:lstStyle/>
          <a:p>
            <a:r>
              <a:rPr lang="en-GB" dirty="0"/>
              <a:t>Demagnetisation in IPAC’21 magnets</a:t>
            </a:r>
            <a:endParaRPr lang="en-US" dirty="0"/>
          </a:p>
        </p:txBody>
      </p:sp>
      <p:pic>
        <p:nvPicPr>
          <p:cNvPr id="8" name="Content Placeholder 7" descr="Shape&#10;&#10;Description automatically generated">
            <a:extLst>
              <a:ext uri="{FF2B5EF4-FFF2-40B4-BE49-F238E27FC236}">
                <a16:creationId xmlns:a16="http://schemas.microsoft.com/office/drawing/2014/main" id="{F81D9A64-7D54-46AD-B540-3D850388DFD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3253" r="24225"/>
          <a:stretch/>
        </p:blipFill>
        <p:spPr>
          <a:xfrm>
            <a:off x="5580112" y="1688649"/>
            <a:ext cx="2520280" cy="2541731"/>
          </a:xfrm>
        </p:spPr>
      </p:pic>
      <p:sp>
        <p:nvSpPr>
          <p:cNvPr id="4" name="Date Placeholder 3">
            <a:extLst>
              <a:ext uri="{FF2B5EF4-FFF2-40B4-BE49-F238E27FC236}">
                <a16:creationId xmlns:a16="http://schemas.microsoft.com/office/drawing/2014/main" id="{6476E0D1-9683-4ACF-975C-1859EE9EF5C3}"/>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4FD58FDA-3ABD-416E-82A0-C679E8076611}"/>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683F4412-B072-42D9-AF5A-DF683424B984}"/>
              </a:ext>
            </a:extLst>
          </p:cNvPr>
          <p:cNvSpPr>
            <a:spLocks noGrp="1"/>
          </p:cNvSpPr>
          <p:nvPr>
            <p:ph type="sldNum" sz="quarter" idx="12"/>
          </p:nvPr>
        </p:nvSpPr>
        <p:spPr/>
        <p:txBody>
          <a:bodyPr/>
          <a:lstStyle/>
          <a:p>
            <a:pPr>
              <a:defRPr/>
            </a:pPr>
            <a:fld id="{C919DEF3-38EA-44F2-924B-3AA3B76DF1B8}" type="slidenum">
              <a:rPr lang="en-GB" altLang="en-US" smtClean="0"/>
              <a:pPr>
                <a:defRPr/>
              </a:pPr>
              <a:t>41</a:t>
            </a:fld>
            <a:endParaRPr lang="en-GB" altLang="en-US"/>
          </a:p>
        </p:txBody>
      </p:sp>
      <p:pic>
        <p:nvPicPr>
          <p:cNvPr id="10" name="Picture 9" descr="A picture containing text, laser, vector graphics&#10;&#10;Description automatically generated">
            <a:extLst>
              <a:ext uri="{FF2B5EF4-FFF2-40B4-BE49-F238E27FC236}">
                <a16:creationId xmlns:a16="http://schemas.microsoft.com/office/drawing/2014/main" id="{9216276A-DC05-48BD-94BB-92CBE44E61FC}"/>
              </a:ext>
            </a:extLst>
          </p:cNvPr>
          <p:cNvPicPr>
            <a:picLocks noChangeAspect="1"/>
          </p:cNvPicPr>
          <p:nvPr/>
        </p:nvPicPr>
        <p:blipFill rotWithShape="1">
          <a:blip r:embed="rId3">
            <a:extLst>
              <a:ext uri="{28A0092B-C50C-407E-A947-70E740481C1C}">
                <a14:useLocalDpi xmlns:a14="http://schemas.microsoft.com/office/drawing/2010/main" val="0"/>
              </a:ext>
            </a:extLst>
          </a:blip>
          <a:srcRect l="23134" r="23460"/>
          <a:stretch/>
        </p:blipFill>
        <p:spPr>
          <a:xfrm>
            <a:off x="0" y="1667152"/>
            <a:ext cx="4617270" cy="4579452"/>
          </a:xfrm>
          <a:prstGeom prst="rect">
            <a:avLst/>
          </a:prstGeom>
        </p:spPr>
      </p:pic>
      <p:sp>
        <p:nvSpPr>
          <p:cNvPr id="11" name="TextBox 10">
            <a:extLst>
              <a:ext uri="{FF2B5EF4-FFF2-40B4-BE49-F238E27FC236}">
                <a16:creationId xmlns:a16="http://schemas.microsoft.com/office/drawing/2014/main" id="{B0F5E759-F00C-4E57-AFE4-50582452F5E8}"/>
              </a:ext>
            </a:extLst>
          </p:cNvPr>
          <p:cNvSpPr txBox="1"/>
          <p:nvPr/>
        </p:nvSpPr>
        <p:spPr>
          <a:xfrm>
            <a:off x="2068826" y="1268760"/>
            <a:ext cx="479618" cy="369332"/>
          </a:xfrm>
          <a:prstGeom prst="rect">
            <a:avLst/>
          </a:prstGeom>
          <a:noFill/>
        </p:spPr>
        <p:txBody>
          <a:bodyPr wrap="none" rtlCol="0">
            <a:spAutoFit/>
          </a:bodyPr>
          <a:lstStyle/>
          <a:p>
            <a:r>
              <a:rPr lang="en-GB" dirty="0"/>
              <a:t>BF</a:t>
            </a:r>
            <a:endParaRPr lang="en-US" dirty="0"/>
          </a:p>
        </p:txBody>
      </p:sp>
      <p:sp>
        <p:nvSpPr>
          <p:cNvPr id="12" name="TextBox 11">
            <a:extLst>
              <a:ext uri="{FF2B5EF4-FFF2-40B4-BE49-F238E27FC236}">
                <a16:creationId xmlns:a16="http://schemas.microsoft.com/office/drawing/2014/main" id="{F188FC38-8681-489E-90B1-5DDB9FC1B7CF}"/>
              </a:ext>
            </a:extLst>
          </p:cNvPr>
          <p:cNvSpPr txBox="1"/>
          <p:nvPr/>
        </p:nvSpPr>
        <p:spPr>
          <a:xfrm>
            <a:off x="6587618" y="1319317"/>
            <a:ext cx="505267" cy="369332"/>
          </a:xfrm>
          <a:prstGeom prst="rect">
            <a:avLst/>
          </a:prstGeom>
          <a:noFill/>
        </p:spPr>
        <p:txBody>
          <a:bodyPr wrap="none" rtlCol="0">
            <a:spAutoFit/>
          </a:bodyPr>
          <a:lstStyle/>
          <a:p>
            <a:r>
              <a:rPr lang="en-GB" dirty="0"/>
              <a:t>BD</a:t>
            </a:r>
            <a:endParaRPr lang="en-US" dirty="0"/>
          </a:p>
        </p:txBody>
      </p:sp>
      <p:sp>
        <p:nvSpPr>
          <p:cNvPr id="13" name="TextBox 12">
            <a:extLst>
              <a:ext uri="{FF2B5EF4-FFF2-40B4-BE49-F238E27FC236}">
                <a16:creationId xmlns:a16="http://schemas.microsoft.com/office/drawing/2014/main" id="{C8328C52-5FC5-4B11-A2CC-8C27EB716F5A}"/>
              </a:ext>
            </a:extLst>
          </p:cNvPr>
          <p:cNvSpPr txBox="1"/>
          <p:nvPr/>
        </p:nvSpPr>
        <p:spPr>
          <a:xfrm>
            <a:off x="4817515" y="4302388"/>
            <a:ext cx="4146973" cy="2031325"/>
          </a:xfrm>
          <a:prstGeom prst="rect">
            <a:avLst/>
          </a:prstGeom>
          <a:noFill/>
        </p:spPr>
        <p:txBody>
          <a:bodyPr wrap="square" rtlCol="0">
            <a:spAutoFit/>
          </a:bodyPr>
          <a:lstStyle/>
          <a:p>
            <a:r>
              <a:rPr lang="en-GB" dirty="0"/>
              <a:t>Red areas show </a:t>
            </a:r>
            <a:r>
              <a:rPr lang="en-GB" dirty="0">
                <a:latin typeface="Symbol" panose="05050102010706020507" pitchFamily="18" charset="2"/>
              </a:rPr>
              <a:t>m</a:t>
            </a:r>
            <a:r>
              <a:rPr lang="en-GB" baseline="-25000" dirty="0"/>
              <a:t>0</a:t>
            </a:r>
            <a:r>
              <a:rPr lang="en-GB" dirty="0"/>
              <a:t>H &lt; -1.5T,</a:t>
            </a:r>
          </a:p>
          <a:p>
            <a:r>
              <a:rPr lang="en-GB" dirty="0"/>
              <a:t>yellow -1.5 &lt; </a:t>
            </a:r>
            <a:r>
              <a:rPr lang="en-GB" dirty="0">
                <a:latin typeface="Symbol" panose="05050102010706020507" pitchFamily="18" charset="2"/>
              </a:rPr>
              <a:t>m</a:t>
            </a:r>
            <a:r>
              <a:rPr lang="en-GB" baseline="-25000" dirty="0"/>
              <a:t>0</a:t>
            </a:r>
            <a:r>
              <a:rPr lang="en-GB" dirty="0"/>
              <a:t>H &lt; -1.0T, etc.</a:t>
            </a:r>
          </a:p>
          <a:p>
            <a:r>
              <a:rPr lang="en-GB" dirty="0"/>
              <a:t>Stripes are 0.1T intervals.</a:t>
            </a:r>
          </a:p>
          <a:p>
            <a:endParaRPr lang="en-GB" dirty="0"/>
          </a:p>
          <a:p>
            <a:r>
              <a:rPr lang="en-GB" dirty="0"/>
              <a:t>Looks like worst reverse flux value is around -2.3T, knee is -2.7T, likely OK without radiation but not much margin.</a:t>
            </a:r>
            <a:endParaRPr lang="en-US" dirty="0"/>
          </a:p>
        </p:txBody>
      </p:sp>
    </p:spTree>
    <p:extLst>
      <p:ext uri="{BB962C8B-B14F-4D97-AF65-F5344CB8AC3E}">
        <p14:creationId xmlns:p14="http://schemas.microsoft.com/office/powerpoint/2010/main" val="3514278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EAD6-1B81-4159-9B6F-0BCDC52A0CFC}"/>
              </a:ext>
            </a:extLst>
          </p:cNvPr>
          <p:cNvSpPr>
            <a:spLocks noGrp="1"/>
          </p:cNvSpPr>
          <p:nvPr>
            <p:ph type="title"/>
          </p:nvPr>
        </p:nvSpPr>
        <p:spPr/>
        <p:txBody>
          <a:bodyPr/>
          <a:lstStyle/>
          <a:p>
            <a:r>
              <a:rPr lang="en-GB" dirty="0"/>
              <a:t>Demagnetisation in new magnets</a:t>
            </a:r>
            <a:endParaRPr lang="en-US" dirty="0"/>
          </a:p>
        </p:txBody>
      </p:sp>
      <p:pic>
        <p:nvPicPr>
          <p:cNvPr id="8" name="Content Placeholder 7" descr="A screenshot of a computer&#10;&#10;Description automatically generated with medium confidence">
            <a:extLst>
              <a:ext uri="{FF2B5EF4-FFF2-40B4-BE49-F238E27FC236}">
                <a16:creationId xmlns:a16="http://schemas.microsoft.com/office/drawing/2014/main" id="{F6F39FBA-0942-4288-B0EA-7303B36A3AC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749" t="9378" r="31752" b="9378"/>
          <a:stretch/>
        </p:blipFill>
        <p:spPr>
          <a:xfrm>
            <a:off x="4787056" y="1626960"/>
            <a:ext cx="3899744" cy="4359116"/>
          </a:xfrm>
        </p:spPr>
      </p:pic>
      <p:sp>
        <p:nvSpPr>
          <p:cNvPr id="4" name="Date Placeholder 3">
            <a:extLst>
              <a:ext uri="{FF2B5EF4-FFF2-40B4-BE49-F238E27FC236}">
                <a16:creationId xmlns:a16="http://schemas.microsoft.com/office/drawing/2014/main" id="{215431D2-5A43-419A-BDB4-7CA7E79D7055}"/>
              </a:ext>
            </a:extLst>
          </p:cNvPr>
          <p:cNvSpPr>
            <a:spLocks noGrp="1"/>
          </p:cNvSpPr>
          <p:nvPr>
            <p:ph type="dt" sz="half" idx="10"/>
          </p:nvPr>
        </p:nvSpPr>
        <p:spPr/>
        <p:txBody>
          <a:bodyPr/>
          <a:lstStyle/>
          <a:p>
            <a:pPr>
              <a:defRPr/>
            </a:pPr>
            <a:r>
              <a:rPr lang="en-US"/>
              <a:t>September 28, 2021</a:t>
            </a:r>
            <a:endParaRPr lang="en-GB" dirty="0"/>
          </a:p>
        </p:txBody>
      </p:sp>
      <p:sp>
        <p:nvSpPr>
          <p:cNvPr id="5" name="Footer Placeholder 4">
            <a:extLst>
              <a:ext uri="{FF2B5EF4-FFF2-40B4-BE49-F238E27FC236}">
                <a16:creationId xmlns:a16="http://schemas.microsoft.com/office/drawing/2014/main" id="{D58E4F3E-8473-4376-BA54-9C58C2C65C68}"/>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AFB7C208-B6BA-4924-94D2-8A5AFB0D0064}"/>
              </a:ext>
            </a:extLst>
          </p:cNvPr>
          <p:cNvSpPr>
            <a:spLocks noGrp="1"/>
          </p:cNvSpPr>
          <p:nvPr>
            <p:ph type="sldNum" sz="quarter" idx="12"/>
          </p:nvPr>
        </p:nvSpPr>
        <p:spPr/>
        <p:txBody>
          <a:bodyPr/>
          <a:lstStyle/>
          <a:p>
            <a:pPr>
              <a:defRPr/>
            </a:pPr>
            <a:fld id="{C919DEF3-38EA-44F2-924B-3AA3B76DF1B8}" type="slidenum">
              <a:rPr lang="en-GB" altLang="en-US" smtClean="0"/>
              <a:pPr>
                <a:defRPr/>
              </a:pPr>
              <a:t>42</a:t>
            </a:fld>
            <a:endParaRPr lang="en-GB" altLang="en-US"/>
          </a:p>
        </p:txBody>
      </p:sp>
      <p:pic>
        <p:nvPicPr>
          <p:cNvPr id="10" name="Picture 9" descr="Diagram&#10;&#10;Description automatically generated">
            <a:extLst>
              <a:ext uri="{FF2B5EF4-FFF2-40B4-BE49-F238E27FC236}">
                <a16:creationId xmlns:a16="http://schemas.microsoft.com/office/drawing/2014/main" id="{34BCB1A1-9EA9-4426-9A85-8F7B448688E8}"/>
              </a:ext>
            </a:extLst>
          </p:cNvPr>
          <p:cNvPicPr>
            <a:picLocks noChangeAspect="1"/>
          </p:cNvPicPr>
          <p:nvPr/>
        </p:nvPicPr>
        <p:blipFill rotWithShape="1">
          <a:blip r:embed="rId3">
            <a:extLst>
              <a:ext uri="{28A0092B-C50C-407E-A947-70E740481C1C}">
                <a14:useLocalDpi xmlns:a14="http://schemas.microsoft.com/office/drawing/2010/main" val="0"/>
              </a:ext>
            </a:extLst>
          </a:blip>
          <a:srcRect l="28333" t="5000" r="27163" b="5000"/>
          <a:stretch/>
        </p:blipFill>
        <p:spPr>
          <a:xfrm>
            <a:off x="456289" y="1626960"/>
            <a:ext cx="4069432" cy="4359116"/>
          </a:xfrm>
          <a:prstGeom prst="rect">
            <a:avLst/>
          </a:prstGeom>
        </p:spPr>
      </p:pic>
      <p:sp>
        <p:nvSpPr>
          <p:cNvPr id="11" name="TextBox 10">
            <a:extLst>
              <a:ext uri="{FF2B5EF4-FFF2-40B4-BE49-F238E27FC236}">
                <a16:creationId xmlns:a16="http://schemas.microsoft.com/office/drawing/2014/main" id="{7E94D3A7-B405-4844-B673-0E8E1841A5EE}"/>
              </a:ext>
            </a:extLst>
          </p:cNvPr>
          <p:cNvSpPr txBox="1"/>
          <p:nvPr/>
        </p:nvSpPr>
        <p:spPr>
          <a:xfrm>
            <a:off x="2251196" y="1268760"/>
            <a:ext cx="479618" cy="369332"/>
          </a:xfrm>
          <a:prstGeom prst="rect">
            <a:avLst/>
          </a:prstGeom>
          <a:noFill/>
        </p:spPr>
        <p:txBody>
          <a:bodyPr wrap="none" rtlCol="0">
            <a:spAutoFit/>
          </a:bodyPr>
          <a:lstStyle/>
          <a:p>
            <a:r>
              <a:rPr lang="en-GB" dirty="0"/>
              <a:t>BF</a:t>
            </a:r>
            <a:endParaRPr lang="en-US" dirty="0"/>
          </a:p>
        </p:txBody>
      </p:sp>
      <p:sp>
        <p:nvSpPr>
          <p:cNvPr id="12" name="TextBox 11">
            <a:extLst>
              <a:ext uri="{FF2B5EF4-FFF2-40B4-BE49-F238E27FC236}">
                <a16:creationId xmlns:a16="http://schemas.microsoft.com/office/drawing/2014/main" id="{A1570B54-B2EA-48D7-9221-B6F3311F3AE1}"/>
              </a:ext>
            </a:extLst>
          </p:cNvPr>
          <p:cNvSpPr txBox="1"/>
          <p:nvPr/>
        </p:nvSpPr>
        <p:spPr>
          <a:xfrm>
            <a:off x="6515005" y="1268760"/>
            <a:ext cx="505267" cy="369332"/>
          </a:xfrm>
          <a:prstGeom prst="rect">
            <a:avLst/>
          </a:prstGeom>
          <a:noFill/>
        </p:spPr>
        <p:txBody>
          <a:bodyPr wrap="none" rtlCol="0">
            <a:spAutoFit/>
          </a:bodyPr>
          <a:lstStyle/>
          <a:p>
            <a:r>
              <a:rPr lang="en-GB" dirty="0"/>
              <a:t>BD</a:t>
            </a:r>
            <a:endParaRPr lang="en-US" dirty="0"/>
          </a:p>
        </p:txBody>
      </p:sp>
      <p:sp>
        <p:nvSpPr>
          <p:cNvPr id="13" name="TextBox 12">
            <a:extLst>
              <a:ext uri="{FF2B5EF4-FFF2-40B4-BE49-F238E27FC236}">
                <a16:creationId xmlns:a16="http://schemas.microsoft.com/office/drawing/2014/main" id="{50DD22A1-5337-45D5-986F-FB00B7E74290}"/>
              </a:ext>
            </a:extLst>
          </p:cNvPr>
          <p:cNvSpPr txBox="1"/>
          <p:nvPr/>
        </p:nvSpPr>
        <p:spPr>
          <a:xfrm>
            <a:off x="3720284" y="5590981"/>
            <a:ext cx="4812156" cy="646331"/>
          </a:xfrm>
          <a:prstGeom prst="rect">
            <a:avLst/>
          </a:prstGeom>
          <a:solidFill>
            <a:schemeClr val="bg1"/>
          </a:solidFill>
          <a:ln>
            <a:solidFill>
              <a:schemeClr val="tx1"/>
            </a:solidFill>
          </a:ln>
        </p:spPr>
        <p:txBody>
          <a:bodyPr wrap="square" rtlCol="0">
            <a:spAutoFit/>
          </a:bodyPr>
          <a:lstStyle/>
          <a:p>
            <a:r>
              <a:rPr lang="en-GB" dirty="0"/>
              <a:t>Could make the “high field” wedge at the end out of a different material grade, or </a:t>
            </a:r>
            <a:r>
              <a:rPr lang="en-GB" dirty="0" err="1"/>
              <a:t>SmCo</a:t>
            </a:r>
            <a:endParaRPr lang="en-GB" dirty="0"/>
          </a:p>
        </p:txBody>
      </p:sp>
    </p:spTree>
    <p:extLst>
      <p:ext uri="{BB962C8B-B14F-4D97-AF65-F5344CB8AC3E}">
        <p14:creationId xmlns:p14="http://schemas.microsoft.com/office/powerpoint/2010/main" val="2937006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B9E9-992B-49CE-9C5A-860B0E6C46AB}"/>
              </a:ext>
            </a:extLst>
          </p:cNvPr>
          <p:cNvSpPr>
            <a:spLocks noGrp="1"/>
          </p:cNvSpPr>
          <p:nvPr>
            <p:ph type="title"/>
          </p:nvPr>
        </p:nvSpPr>
        <p:spPr/>
        <p:txBody>
          <a:bodyPr/>
          <a:lstStyle/>
          <a:p>
            <a:r>
              <a:rPr lang="en-GB" dirty="0"/>
              <a:t>50% gradient / large clearance</a:t>
            </a:r>
            <a:endParaRPr lang="en-US" dirty="0"/>
          </a:p>
        </p:txBody>
      </p:sp>
      <p:pic>
        <p:nvPicPr>
          <p:cNvPr id="8" name="Content Placeholder 7" descr="A picture containing shape&#10;&#10;Description automatically generated">
            <a:extLst>
              <a:ext uri="{FF2B5EF4-FFF2-40B4-BE49-F238E27FC236}">
                <a16:creationId xmlns:a16="http://schemas.microsoft.com/office/drawing/2014/main" id="{BDA790C3-D95D-43FF-8988-0E803C718B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194" t="1559" r="18500" b="1301"/>
          <a:stretch/>
        </p:blipFill>
        <p:spPr>
          <a:xfrm>
            <a:off x="0" y="1786805"/>
            <a:ext cx="4716016" cy="4234482"/>
          </a:xfrm>
        </p:spPr>
      </p:pic>
      <p:sp>
        <p:nvSpPr>
          <p:cNvPr id="4" name="Date Placeholder 3">
            <a:extLst>
              <a:ext uri="{FF2B5EF4-FFF2-40B4-BE49-F238E27FC236}">
                <a16:creationId xmlns:a16="http://schemas.microsoft.com/office/drawing/2014/main" id="{AFF9D38F-9744-493A-8528-57486915BBC4}"/>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607D86A8-E8B5-4982-AC53-FF014531D0EB}"/>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FFEC111A-8EF4-4C3B-A1BF-F7037867F3F0}"/>
              </a:ext>
            </a:extLst>
          </p:cNvPr>
          <p:cNvSpPr>
            <a:spLocks noGrp="1"/>
          </p:cNvSpPr>
          <p:nvPr>
            <p:ph type="sldNum" sz="quarter" idx="12"/>
          </p:nvPr>
        </p:nvSpPr>
        <p:spPr/>
        <p:txBody>
          <a:bodyPr/>
          <a:lstStyle/>
          <a:p>
            <a:pPr>
              <a:defRPr/>
            </a:pPr>
            <a:fld id="{C919DEF3-38EA-44F2-924B-3AA3B76DF1B8}" type="slidenum">
              <a:rPr lang="en-GB" altLang="en-US" smtClean="0"/>
              <a:pPr>
                <a:defRPr/>
              </a:pPr>
              <a:t>43</a:t>
            </a:fld>
            <a:endParaRPr lang="en-GB" altLang="en-US"/>
          </a:p>
        </p:txBody>
      </p:sp>
      <p:pic>
        <p:nvPicPr>
          <p:cNvPr id="10" name="Picture 9" descr="A picture containing shape&#10;&#10;Description automatically generated">
            <a:extLst>
              <a:ext uri="{FF2B5EF4-FFF2-40B4-BE49-F238E27FC236}">
                <a16:creationId xmlns:a16="http://schemas.microsoft.com/office/drawing/2014/main" id="{EF12FB36-BF13-4301-85ED-497C05A66E60}"/>
              </a:ext>
            </a:extLst>
          </p:cNvPr>
          <p:cNvPicPr>
            <a:picLocks noChangeAspect="1"/>
          </p:cNvPicPr>
          <p:nvPr/>
        </p:nvPicPr>
        <p:blipFill rotWithShape="1">
          <a:blip r:embed="rId3">
            <a:extLst>
              <a:ext uri="{28A0092B-C50C-407E-A947-70E740481C1C}">
                <a14:useLocalDpi xmlns:a14="http://schemas.microsoft.com/office/drawing/2010/main" val="0"/>
              </a:ext>
            </a:extLst>
          </a:blip>
          <a:srcRect l="20863" r="23747"/>
          <a:stretch/>
        </p:blipFill>
        <p:spPr>
          <a:xfrm>
            <a:off x="4716016" y="1786806"/>
            <a:ext cx="4427984" cy="4234482"/>
          </a:xfrm>
          <a:prstGeom prst="rect">
            <a:avLst/>
          </a:prstGeom>
        </p:spPr>
      </p:pic>
      <p:sp>
        <p:nvSpPr>
          <p:cNvPr id="11" name="TextBox 10">
            <a:extLst>
              <a:ext uri="{FF2B5EF4-FFF2-40B4-BE49-F238E27FC236}">
                <a16:creationId xmlns:a16="http://schemas.microsoft.com/office/drawing/2014/main" id="{A7CA4E24-AEDF-467E-8B5A-42633B6F920B}"/>
              </a:ext>
            </a:extLst>
          </p:cNvPr>
          <p:cNvSpPr txBox="1"/>
          <p:nvPr/>
        </p:nvSpPr>
        <p:spPr>
          <a:xfrm>
            <a:off x="1954716" y="1417472"/>
            <a:ext cx="479618" cy="369332"/>
          </a:xfrm>
          <a:prstGeom prst="rect">
            <a:avLst/>
          </a:prstGeom>
          <a:noFill/>
        </p:spPr>
        <p:txBody>
          <a:bodyPr wrap="none" rtlCol="0">
            <a:spAutoFit/>
          </a:bodyPr>
          <a:lstStyle/>
          <a:p>
            <a:r>
              <a:rPr lang="en-GB" dirty="0"/>
              <a:t>BF</a:t>
            </a:r>
            <a:endParaRPr lang="en-US" dirty="0"/>
          </a:p>
        </p:txBody>
      </p:sp>
      <p:sp>
        <p:nvSpPr>
          <p:cNvPr id="12" name="TextBox 11">
            <a:extLst>
              <a:ext uri="{FF2B5EF4-FFF2-40B4-BE49-F238E27FC236}">
                <a16:creationId xmlns:a16="http://schemas.microsoft.com/office/drawing/2014/main" id="{8D46E3DC-9E07-49D2-99A8-838808FDD73C}"/>
              </a:ext>
            </a:extLst>
          </p:cNvPr>
          <p:cNvSpPr txBox="1"/>
          <p:nvPr/>
        </p:nvSpPr>
        <p:spPr>
          <a:xfrm>
            <a:off x="6804248" y="1410742"/>
            <a:ext cx="505267" cy="369332"/>
          </a:xfrm>
          <a:prstGeom prst="rect">
            <a:avLst/>
          </a:prstGeom>
          <a:noFill/>
        </p:spPr>
        <p:txBody>
          <a:bodyPr wrap="none" rtlCol="0">
            <a:spAutoFit/>
          </a:bodyPr>
          <a:lstStyle/>
          <a:p>
            <a:r>
              <a:rPr lang="en-GB" dirty="0"/>
              <a:t>BD</a:t>
            </a:r>
            <a:endParaRPr lang="en-US" dirty="0"/>
          </a:p>
        </p:txBody>
      </p:sp>
      <p:sp>
        <p:nvSpPr>
          <p:cNvPr id="13" name="TextBox 12">
            <a:extLst>
              <a:ext uri="{FF2B5EF4-FFF2-40B4-BE49-F238E27FC236}">
                <a16:creationId xmlns:a16="http://schemas.microsoft.com/office/drawing/2014/main" id="{A1BABA8E-4E73-48EE-B950-E9799270E261}"/>
              </a:ext>
            </a:extLst>
          </p:cNvPr>
          <p:cNvSpPr txBox="1"/>
          <p:nvPr/>
        </p:nvSpPr>
        <p:spPr>
          <a:xfrm>
            <a:off x="6016388" y="5843354"/>
            <a:ext cx="2832916" cy="369332"/>
          </a:xfrm>
          <a:prstGeom prst="rect">
            <a:avLst/>
          </a:prstGeom>
          <a:solidFill>
            <a:schemeClr val="bg1"/>
          </a:solidFill>
          <a:ln>
            <a:solidFill>
              <a:schemeClr val="tx1"/>
            </a:solidFill>
          </a:ln>
        </p:spPr>
        <p:txBody>
          <a:bodyPr wrap="square" rtlCol="0">
            <a:spAutoFit/>
          </a:bodyPr>
          <a:lstStyle/>
          <a:p>
            <a:r>
              <a:rPr lang="en-GB" dirty="0"/>
              <a:t>Very similar, scaled up 2x</a:t>
            </a:r>
          </a:p>
        </p:txBody>
      </p:sp>
    </p:spTree>
    <p:extLst>
      <p:ext uri="{BB962C8B-B14F-4D97-AF65-F5344CB8AC3E}">
        <p14:creationId xmlns:p14="http://schemas.microsoft.com/office/powerpoint/2010/main" val="1049152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2940-3BCA-48F3-BDA2-18748E7C1403}"/>
              </a:ext>
            </a:extLst>
          </p:cNvPr>
          <p:cNvSpPr>
            <a:spLocks noGrp="1"/>
          </p:cNvSpPr>
          <p:nvPr>
            <p:ph type="title"/>
          </p:nvPr>
        </p:nvSpPr>
        <p:spPr>
          <a:xfrm>
            <a:off x="457200" y="44624"/>
            <a:ext cx="8229600" cy="1143000"/>
          </a:xfrm>
        </p:spPr>
        <p:txBody>
          <a:bodyPr/>
          <a:lstStyle/>
          <a:p>
            <a:r>
              <a:rPr lang="en-US" dirty="0"/>
              <a:t>All Magnets for 5+3 FFA1 and FFA2</a:t>
            </a:r>
            <a:endParaRPr lang="en-GB" dirty="0"/>
          </a:p>
        </p:txBody>
      </p:sp>
      <p:sp>
        <p:nvSpPr>
          <p:cNvPr id="4" name="Date Placeholder 3">
            <a:extLst>
              <a:ext uri="{FF2B5EF4-FFF2-40B4-BE49-F238E27FC236}">
                <a16:creationId xmlns:a16="http://schemas.microsoft.com/office/drawing/2014/main" id="{841D1C5D-C52E-4F57-98A7-9629FD4E0AC9}"/>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3EBFF972-3E5E-4975-831F-95E7562CBBE7}"/>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BF8AEBAA-0E71-4B97-8275-5C19B10F4087}"/>
              </a:ext>
            </a:extLst>
          </p:cNvPr>
          <p:cNvSpPr>
            <a:spLocks noGrp="1"/>
          </p:cNvSpPr>
          <p:nvPr>
            <p:ph type="sldNum" sz="quarter" idx="12"/>
          </p:nvPr>
        </p:nvSpPr>
        <p:spPr/>
        <p:txBody>
          <a:bodyPr/>
          <a:lstStyle/>
          <a:p>
            <a:pPr>
              <a:defRPr/>
            </a:pPr>
            <a:fld id="{C919DEF3-38EA-44F2-924B-3AA3B76DF1B8}" type="slidenum">
              <a:rPr lang="en-GB" altLang="en-US" smtClean="0"/>
              <a:pPr>
                <a:defRPr/>
              </a:pPr>
              <a:t>44</a:t>
            </a:fld>
            <a:endParaRPr lang="en-GB" altLang="en-US"/>
          </a:p>
        </p:txBody>
      </p:sp>
      <p:pic>
        <p:nvPicPr>
          <p:cNvPr id="8" name="Picture 7">
            <a:extLst>
              <a:ext uri="{FF2B5EF4-FFF2-40B4-BE49-F238E27FC236}">
                <a16:creationId xmlns:a16="http://schemas.microsoft.com/office/drawing/2014/main" id="{5745B7B4-453B-4950-BA2B-9F35ECD9E7B0}"/>
              </a:ext>
            </a:extLst>
          </p:cNvPr>
          <p:cNvPicPr>
            <a:picLocks noChangeAspect="1"/>
          </p:cNvPicPr>
          <p:nvPr/>
        </p:nvPicPr>
        <p:blipFill rotWithShape="1">
          <a:blip r:embed="rId2"/>
          <a:srcRect l="35365" t="20389" r="25643" b="21032"/>
          <a:stretch/>
        </p:blipFill>
        <p:spPr>
          <a:xfrm>
            <a:off x="1499096" y="1417800"/>
            <a:ext cx="2963540" cy="2362200"/>
          </a:xfrm>
          <a:prstGeom prst="rect">
            <a:avLst/>
          </a:prstGeom>
        </p:spPr>
      </p:pic>
      <p:sp>
        <p:nvSpPr>
          <p:cNvPr id="9" name="TextBox 8">
            <a:extLst>
              <a:ext uri="{FF2B5EF4-FFF2-40B4-BE49-F238E27FC236}">
                <a16:creationId xmlns:a16="http://schemas.microsoft.com/office/drawing/2014/main" id="{A8F727AB-4621-4908-A8F9-35BF948BDBC2}"/>
              </a:ext>
            </a:extLst>
          </p:cNvPr>
          <p:cNvSpPr txBox="1"/>
          <p:nvPr/>
        </p:nvSpPr>
        <p:spPr>
          <a:xfrm>
            <a:off x="2741057" y="908720"/>
            <a:ext cx="479618" cy="369332"/>
          </a:xfrm>
          <a:prstGeom prst="rect">
            <a:avLst/>
          </a:prstGeom>
          <a:noFill/>
        </p:spPr>
        <p:txBody>
          <a:bodyPr wrap="none" rtlCol="0">
            <a:spAutoFit/>
          </a:bodyPr>
          <a:lstStyle/>
          <a:p>
            <a:r>
              <a:rPr lang="en-GB" dirty="0"/>
              <a:t>BF</a:t>
            </a:r>
            <a:endParaRPr lang="en-US" dirty="0"/>
          </a:p>
        </p:txBody>
      </p:sp>
      <p:sp>
        <p:nvSpPr>
          <p:cNvPr id="10" name="TextBox 9">
            <a:extLst>
              <a:ext uri="{FF2B5EF4-FFF2-40B4-BE49-F238E27FC236}">
                <a16:creationId xmlns:a16="http://schemas.microsoft.com/office/drawing/2014/main" id="{72B08774-8604-4807-BB0D-693CAF76C895}"/>
              </a:ext>
            </a:extLst>
          </p:cNvPr>
          <p:cNvSpPr txBox="1"/>
          <p:nvPr/>
        </p:nvSpPr>
        <p:spPr>
          <a:xfrm>
            <a:off x="6405396" y="908720"/>
            <a:ext cx="505267" cy="369332"/>
          </a:xfrm>
          <a:prstGeom prst="rect">
            <a:avLst/>
          </a:prstGeom>
          <a:noFill/>
        </p:spPr>
        <p:txBody>
          <a:bodyPr wrap="none" rtlCol="0">
            <a:spAutoFit/>
          </a:bodyPr>
          <a:lstStyle/>
          <a:p>
            <a:r>
              <a:rPr lang="en-GB" dirty="0"/>
              <a:t>BD</a:t>
            </a:r>
            <a:endParaRPr lang="en-US" dirty="0"/>
          </a:p>
        </p:txBody>
      </p:sp>
      <p:sp>
        <p:nvSpPr>
          <p:cNvPr id="11" name="TextBox 10">
            <a:extLst>
              <a:ext uri="{FF2B5EF4-FFF2-40B4-BE49-F238E27FC236}">
                <a16:creationId xmlns:a16="http://schemas.microsoft.com/office/drawing/2014/main" id="{08677B55-486A-4F57-A7C5-C24CA361BEFE}"/>
              </a:ext>
            </a:extLst>
          </p:cNvPr>
          <p:cNvSpPr txBox="1"/>
          <p:nvPr/>
        </p:nvSpPr>
        <p:spPr>
          <a:xfrm>
            <a:off x="446129" y="2414234"/>
            <a:ext cx="736164" cy="369332"/>
          </a:xfrm>
          <a:prstGeom prst="rect">
            <a:avLst/>
          </a:prstGeom>
          <a:noFill/>
        </p:spPr>
        <p:txBody>
          <a:bodyPr wrap="none" rtlCol="0">
            <a:spAutoFit/>
          </a:bodyPr>
          <a:lstStyle/>
          <a:p>
            <a:r>
              <a:rPr lang="en-GB" dirty="0"/>
              <a:t>FFA1</a:t>
            </a:r>
            <a:endParaRPr lang="en-US" dirty="0"/>
          </a:p>
        </p:txBody>
      </p:sp>
      <p:sp>
        <p:nvSpPr>
          <p:cNvPr id="12" name="TextBox 11">
            <a:extLst>
              <a:ext uri="{FF2B5EF4-FFF2-40B4-BE49-F238E27FC236}">
                <a16:creationId xmlns:a16="http://schemas.microsoft.com/office/drawing/2014/main" id="{8CC99A43-530A-459F-923C-B20EA9AED75B}"/>
              </a:ext>
            </a:extLst>
          </p:cNvPr>
          <p:cNvSpPr txBox="1"/>
          <p:nvPr/>
        </p:nvSpPr>
        <p:spPr>
          <a:xfrm>
            <a:off x="446129" y="4779555"/>
            <a:ext cx="736164" cy="369332"/>
          </a:xfrm>
          <a:prstGeom prst="rect">
            <a:avLst/>
          </a:prstGeom>
          <a:noFill/>
        </p:spPr>
        <p:txBody>
          <a:bodyPr wrap="none" rtlCol="0">
            <a:spAutoFit/>
          </a:bodyPr>
          <a:lstStyle/>
          <a:p>
            <a:r>
              <a:rPr lang="en-GB" dirty="0"/>
              <a:t>FFA2</a:t>
            </a:r>
            <a:endParaRPr lang="en-US" dirty="0"/>
          </a:p>
        </p:txBody>
      </p:sp>
      <p:pic>
        <p:nvPicPr>
          <p:cNvPr id="14" name="Picture 13">
            <a:extLst>
              <a:ext uri="{FF2B5EF4-FFF2-40B4-BE49-F238E27FC236}">
                <a16:creationId xmlns:a16="http://schemas.microsoft.com/office/drawing/2014/main" id="{BDE4F8DD-2781-4107-A7D8-0596F1E6AC64}"/>
              </a:ext>
            </a:extLst>
          </p:cNvPr>
          <p:cNvPicPr>
            <a:picLocks noChangeAspect="1"/>
          </p:cNvPicPr>
          <p:nvPr/>
        </p:nvPicPr>
        <p:blipFill rotWithShape="1">
          <a:blip r:embed="rId3"/>
          <a:srcRect l="27163" t="19110" r="35695" b="19372"/>
          <a:stretch/>
        </p:blipFill>
        <p:spPr>
          <a:xfrm>
            <a:off x="5185889" y="1305269"/>
            <a:ext cx="2944280" cy="2587263"/>
          </a:xfrm>
          <a:prstGeom prst="rect">
            <a:avLst/>
          </a:prstGeom>
        </p:spPr>
      </p:pic>
      <p:pic>
        <p:nvPicPr>
          <p:cNvPr id="16" name="Picture 15">
            <a:extLst>
              <a:ext uri="{FF2B5EF4-FFF2-40B4-BE49-F238E27FC236}">
                <a16:creationId xmlns:a16="http://schemas.microsoft.com/office/drawing/2014/main" id="{0628FEAF-6C62-4426-A998-D02F473992D5}"/>
              </a:ext>
            </a:extLst>
          </p:cNvPr>
          <p:cNvPicPr>
            <a:picLocks noChangeAspect="1"/>
          </p:cNvPicPr>
          <p:nvPr/>
        </p:nvPicPr>
        <p:blipFill rotWithShape="1">
          <a:blip r:embed="rId4"/>
          <a:srcRect l="31389" t="12042" r="22438" b="13089"/>
          <a:stretch/>
        </p:blipFill>
        <p:spPr>
          <a:xfrm>
            <a:off x="1775287" y="3927077"/>
            <a:ext cx="2411159" cy="2074288"/>
          </a:xfrm>
          <a:prstGeom prst="rect">
            <a:avLst/>
          </a:prstGeom>
        </p:spPr>
      </p:pic>
      <p:pic>
        <p:nvPicPr>
          <p:cNvPr id="18" name="Picture 17">
            <a:extLst>
              <a:ext uri="{FF2B5EF4-FFF2-40B4-BE49-F238E27FC236}">
                <a16:creationId xmlns:a16="http://schemas.microsoft.com/office/drawing/2014/main" id="{3AF5F9F1-7D0B-4A0C-A8D4-F3ECF5DB95AE}"/>
              </a:ext>
            </a:extLst>
          </p:cNvPr>
          <p:cNvPicPr>
            <a:picLocks noChangeAspect="1"/>
          </p:cNvPicPr>
          <p:nvPr/>
        </p:nvPicPr>
        <p:blipFill rotWithShape="1">
          <a:blip r:embed="rId5"/>
          <a:srcRect l="31944" t="23560" r="36613" b="24084"/>
          <a:stretch/>
        </p:blipFill>
        <p:spPr>
          <a:xfrm>
            <a:off x="5427284" y="3876936"/>
            <a:ext cx="2461491" cy="2174571"/>
          </a:xfrm>
          <a:prstGeom prst="rect">
            <a:avLst/>
          </a:prstGeom>
        </p:spPr>
      </p:pic>
      <p:sp>
        <p:nvSpPr>
          <p:cNvPr id="19" name="TextBox 18">
            <a:extLst>
              <a:ext uri="{FF2B5EF4-FFF2-40B4-BE49-F238E27FC236}">
                <a16:creationId xmlns:a16="http://schemas.microsoft.com/office/drawing/2014/main" id="{B357EB23-70B4-4157-97FF-EDDF3F96C612}"/>
              </a:ext>
            </a:extLst>
          </p:cNvPr>
          <p:cNvSpPr txBox="1"/>
          <p:nvPr/>
        </p:nvSpPr>
        <p:spPr>
          <a:xfrm>
            <a:off x="401726" y="6018502"/>
            <a:ext cx="8340548" cy="369332"/>
          </a:xfrm>
          <a:prstGeom prst="rect">
            <a:avLst/>
          </a:prstGeom>
          <a:solidFill>
            <a:schemeClr val="bg1"/>
          </a:solidFill>
          <a:ln>
            <a:solidFill>
              <a:schemeClr val="tx1"/>
            </a:solidFill>
          </a:ln>
        </p:spPr>
        <p:txBody>
          <a:bodyPr wrap="square" rtlCol="0">
            <a:spAutoFit/>
          </a:bodyPr>
          <a:lstStyle/>
          <a:p>
            <a:r>
              <a:rPr lang="en-GB" dirty="0"/>
              <a:t>FFA2 magnets scaled to 50% gradient, FFA1 at 100% (aperture already large)</a:t>
            </a:r>
          </a:p>
        </p:txBody>
      </p:sp>
      <p:sp>
        <p:nvSpPr>
          <p:cNvPr id="20" name="TextBox 19">
            <a:extLst>
              <a:ext uri="{FF2B5EF4-FFF2-40B4-BE49-F238E27FC236}">
                <a16:creationId xmlns:a16="http://schemas.microsoft.com/office/drawing/2014/main" id="{582428A6-4B22-4557-A06C-572122109F5A}"/>
              </a:ext>
            </a:extLst>
          </p:cNvPr>
          <p:cNvSpPr txBox="1"/>
          <p:nvPr/>
        </p:nvSpPr>
        <p:spPr>
          <a:xfrm>
            <a:off x="1496653" y="1431597"/>
            <a:ext cx="1026243" cy="369332"/>
          </a:xfrm>
          <a:prstGeom prst="rect">
            <a:avLst/>
          </a:prstGeom>
          <a:noFill/>
        </p:spPr>
        <p:txBody>
          <a:bodyPr wrap="none" rtlCol="0">
            <a:spAutoFit/>
          </a:bodyPr>
          <a:lstStyle/>
          <a:p>
            <a:r>
              <a:rPr lang="en-GB" dirty="0">
                <a:solidFill>
                  <a:schemeClr val="bg1"/>
                </a:solidFill>
              </a:rPr>
              <a:t>96.9cm</a:t>
            </a:r>
            <a:r>
              <a:rPr lang="en-GB" baseline="30000" dirty="0">
                <a:solidFill>
                  <a:schemeClr val="bg1"/>
                </a:solidFill>
              </a:rPr>
              <a:t>2</a:t>
            </a:r>
            <a:endParaRPr lang="en-US" baseline="30000" dirty="0">
              <a:solidFill>
                <a:schemeClr val="bg1"/>
              </a:solidFill>
            </a:endParaRPr>
          </a:p>
        </p:txBody>
      </p:sp>
      <p:sp>
        <p:nvSpPr>
          <p:cNvPr id="21" name="TextBox 20">
            <a:extLst>
              <a:ext uri="{FF2B5EF4-FFF2-40B4-BE49-F238E27FC236}">
                <a16:creationId xmlns:a16="http://schemas.microsoft.com/office/drawing/2014/main" id="{B59FE0FE-9071-4936-A3FF-C8BEA728CCED}"/>
              </a:ext>
            </a:extLst>
          </p:cNvPr>
          <p:cNvSpPr txBox="1"/>
          <p:nvPr/>
        </p:nvSpPr>
        <p:spPr>
          <a:xfrm>
            <a:off x="5165616" y="1320058"/>
            <a:ext cx="1154483" cy="369332"/>
          </a:xfrm>
          <a:prstGeom prst="rect">
            <a:avLst/>
          </a:prstGeom>
          <a:noFill/>
        </p:spPr>
        <p:txBody>
          <a:bodyPr wrap="none" rtlCol="0">
            <a:spAutoFit/>
          </a:bodyPr>
          <a:lstStyle/>
          <a:p>
            <a:r>
              <a:rPr lang="en-GB" dirty="0">
                <a:solidFill>
                  <a:schemeClr val="bg1"/>
                </a:solidFill>
              </a:rPr>
              <a:t>107.1cm</a:t>
            </a:r>
            <a:r>
              <a:rPr lang="en-GB" baseline="30000" dirty="0">
                <a:solidFill>
                  <a:schemeClr val="bg1"/>
                </a:solidFill>
              </a:rPr>
              <a:t>2</a:t>
            </a:r>
            <a:endParaRPr lang="en-US" baseline="30000" dirty="0">
              <a:solidFill>
                <a:schemeClr val="bg1"/>
              </a:solidFill>
            </a:endParaRPr>
          </a:p>
        </p:txBody>
      </p:sp>
      <p:sp>
        <p:nvSpPr>
          <p:cNvPr id="22" name="TextBox 21">
            <a:extLst>
              <a:ext uri="{FF2B5EF4-FFF2-40B4-BE49-F238E27FC236}">
                <a16:creationId xmlns:a16="http://schemas.microsoft.com/office/drawing/2014/main" id="{C3E3CC41-486A-44AE-8BA0-AD142C0A7717}"/>
              </a:ext>
            </a:extLst>
          </p:cNvPr>
          <p:cNvSpPr txBox="1"/>
          <p:nvPr/>
        </p:nvSpPr>
        <p:spPr>
          <a:xfrm>
            <a:off x="1775914" y="3927077"/>
            <a:ext cx="1026243" cy="369332"/>
          </a:xfrm>
          <a:prstGeom prst="rect">
            <a:avLst/>
          </a:prstGeom>
          <a:noFill/>
        </p:spPr>
        <p:txBody>
          <a:bodyPr wrap="none" rtlCol="0">
            <a:spAutoFit/>
          </a:bodyPr>
          <a:lstStyle/>
          <a:p>
            <a:r>
              <a:rPr lang="en-GB" dirty="0">
                <a:solidFill>
                  <a:schemeClr val="bg1"/>
                </a:solidFill>
              </a:rPr>
              <a:t>72.8cm</a:t>
            </a:r>
            <a:r>
              <a:rPr lang="en-GB" baseline="30000" dirty="0">
                <a:solidFill>
                  <a:schemeClr val="bg1"/>
                </a:solidFill>
              </a:rPr>
              <a:t>2</a:t>
            </a:r>
            <a:endParaRPr lang="en-US" baseline="30000" dirty="0">
              <a:solidFill>
                <a:schemeClr val="bg1"/>
              </a:solidFill>
            </a:endParaRPr>
          </a:p>
        </p:txBody>
      </p:sp>
      <p:sp>
        <p:nvSpPr>
          <p:cNvPr id="23" name="TextBox 22">
            <a:extLst>
              <a:ext uri="{FF2B5EF4-FFF2-40B4-BE49-F238E27FC236}">
                <a16:creationId xmlns:a16="http://schemas.microsoft.com/office/drawing/2014/main" id="{4ABA733F-2026-4B29-8891-3232CF993356}"/>
              </a:ext>
            </a:extLst>
          </p:cNvPr>
          <p:cNvSpPr txBox="1"/>
          <p:nvPr/>
        </p:nvSpPr>
        <p:spPr>
          <a:xfrm>
            <a:off x="5417965" y="3861048"/>
            <a:ext cx="1026243" cy="369332"/>
          </a:xfrm>
          <a:prstGeom prst="rect">
            <a:avLst/>
          </a:prstGeom>
          <a:noFill/>
        </p:spPr>
        <p:txBody>
          <a:bodyPr wrap="none" rtlCol="0">
            <a:spAutoFit/>
          </a:bodyPr>
          <a:lstStyle/>
          <a:p>
            <a:r>
              <a:rPr lang="en-GB" dirty="0">
                <a:solidFill>
                  <a:schemeClr val="bg1"/>
                </a:solidFill>
              </a:rPr>
              <a:t>78.7cm</a:t>
            </a:r>
            <a:r>
              <a:rPr lang="en-GB" baseline="30000" dirty="0">
                <a:solidFill>
                  <a:schemeClr val="bg1"/>
                </a:solidFill>
              </a:rPr>
              <a:t>2</a:t>
            </a:r>
            <a:endParaRPr lang="en-US" baseline="30000" dirty="0">
              <a:solidFill>
                <a:schemeClr val="bg1"/>
              </a:solidFill>
            </a:endParaRPr>
          </a:p>
        </p:txBody>
      </p:sp>
      <p:sp>
        <p:nvSpPr>
          <p:cNvPr id="24" name="TextBox 23">
            <a:extLst>
              <a:ext uri="{FF2B5EF4-FFF2-40B4-BE49-F238E27FC236}">
                <a16:creationId xmlns:a16="http://schemas.microsoft.com/office/drawing/2014/main" id="{35F10221-221F-4151-AD7E-56D3BB01B8FB}"/>
              </a:ext>
            </a:extLst>
          </p:cNvPr>
          <p:cNvSpPr txBox="1"/>
          <p:nvPr/>
        </p:nvSpPr>
        <p:spPr>
          <a:xfrm>
            <a:off x="4260777" y="4078354"/>
            <a:ext cx="1237167" cy="1754326"/>
          </a:xfrm>
          <a:prstGeom prst="rect">
            <a:avLst/>
          </a:prstGeom>
          <a:noFill/>
        </p:spPr>
        <p:txBody>
          <a:bodyPr wrap="square" rtlCol="0">
            <a:spAutoFit/>
          </a:bodyPr>
          <a:lstStyle/>
          <a:p>
            <a:r>
              <a:rPr lang="en-GB" dirty="0"/>
              <a:t>All gradients between 35T/m and 43T/m</a:t>
            </a:r>
            <a:endParaRPr lang="en-US" dirty="0"/>
          </a:p>
        </p:txBody>
      </p:sp>
      <p:cxnSp>
        <p:nvCxnSpPr>
          <p:cNvPr id="27" name="Straight Arrow Connector 26">
            <a:extLst>
              <a:ext uri="{FF2B5EF4-FFF2-40B4-BE49-F238E27FC236}">
                <a16:creationId xmlns:a16="http://schemas.microsoft.com/office/drawing/2014/main" id="{07EF34E4-93B2-4DF8-A652-5A443934A77C}"/>
              </a:ext>
            </a:extLst>
          </p:cNvPr>
          <p:cNvCxnSpPr>
            <a:cxnSpLocks/>
          </p:cNvCxnSpPr>
          <p:nvPr/>
        </p:nvCxnSpPr>
        <p:spPr>
          <a:xfrm flipH="1">
            <a:off x="5276421" y="3741401"/>
            <a:ext cx="1905429" cy="0"/>
          </a:xfrm>
          <a:prstGeom prst="straightConnector1">
            <a:avLst/>
          </a:prstGeom>
          <a:ln w="28575">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DFE3F29-66E0-428D-AD0F-07A71E36F0AA}"/>
              </a:ext>
            </a:extLst>
          </p:cNvPr>
          <p:cNvSpPr txBox="1"/>
          <p:nvPr/>
        </p:nvSpPr>
        <p:spPr>
          <a:xfrm>
            <a:off x="5847184" y="3417613"/>
            <a:ext cx="883575" cy="369332"/>
          </a:xfrm>
          <a:prstGeom prst="rect">
            <a:avLst/>
          </a:prstGeom>
          <a:noFill/>
          <a:ln>
            <a:noFill/>
          </a:ln>
        </p:spPr>
        <p:txBody>
          <a:bodyPr wrap="square" rtlCol="0">
            <a:spAutoFit/>
          </a:bodyPr>
          <a:lstStyle/>
          <a:p>
            <a:r>
              <a:rPr lang="en-GB" dirty="0">
                <a:solidFill>
                  <a:schemeClr val="bg1"/>
                </a:solidFill>
              </a:rPr>
              <a:t>10cm</a:t>
            </a:r>
            <a:endParaRPr lang="en-US" dirty="0">
              <a:solidFill>
                <a:schemeClr val="bg1"/>
              </a:solidFill>
            </a:endParaRPr>
          </a:p>
        </p:txBody>
      </p:sp>
    </p:spTree>
    <p:extLst>
      <p:ext uri="{BB962C8B-B14F-4D97-AF65-F5344CB8AC3E}">
        <p14:creationId xmlns:p14="http://schemas.microsoft.com/office/powerpoint/2010/main" val="3071727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A23F-CFC4-4BF1-94EB-962C5DE823A8}"/>
              </a:ext>
            </a:extLst>
          </p:cNvPr>
          <p:cNvSpPr>
            <a:spLocks noGrp="1"/>
          </p:cNvSpPr>
          <p:nvPr>
            <p:ph type="title"/>
          </p:nvPr>
        </p:nvSpPr>
        <p:spPr/>
        <p:txBody>
          <a:bodyPr/>
          <a:lstStyle/>
          <a:p>
            <a:r>
              <a:rPr lang="en-GB" dirty="0"/>
              <a:t>Summary (updated magnets)</a:t>
            </a:r>
            <a:endParaRPr lang="en-US" dirty="0"/>
          </a:p>
        </p:txBody>
      </p:sp>
      <p:sp>
        <p:nvSpPr>
          <p:cNvPr id="3" name="Content Placeholder 2">
            <a:extLst>
              <a:ext uri="{FF2B5EF4-FFF2-40B4-BE49-F238E27FC236}">
                <a16:creationId xmlns:a16="http://schemas.microsoft.com/office/drawing/2014/main" id="{352B234C-88F6-4A43-B08D-FEFB9F39C208}"/>
              </a:ext>
            </a:extLst>
          </p:cNvPr>
          <p:cNvSpPr>
            <a:spLocks noGrp="1"/>
          </p:cNvSpPr>
          <p:nvPr>
            <p:ph idx="1"/>
          </p:nvPr>
        </p:nvSpPr>
        <p:spPr>
          <a:xfrm>
            <a:off x="457200" y="1484784"/>
            <a:ext cx="8229600" cy="4641379"/>
          </a:xfrm>
        </p:spPr>
        <p:txBody>
          <a:bodyPr/>
          <a:lstStyle/>
          <a:p>
            <a:r>
              <a:rPr lang="en-GB" dirty="0"/>
              <a:t>Reduced peak field allows larger apertures</a:t>
            </a:r>
          </a:p>
          <a:p>
            <a:pPr lvl="1"/>
            <a:r>
              <a:rPr lang="en-GB" dirty="0"/>
              <a:t>Easier to fit vacuum chamber and beam through</a:t>
            </a:r>
          </a:p>
          <a:p>
            <a:pPr lvl="2"/>
            <a:r>
              <a:rPr lang="en-GB" dirty="0"/>
              <a:t>The 10mm-to-magnet should give 7-8mm to pipe</a:t>
            </a:r>
          </a:p>
          <a:p>
            <a:r>
              <a:rPr lang="en-GB" dirty="0"/>
              <a:t>What height should the synchrotron radiation slot be?</a:t>
            </a:r>
          </a:p>
          <a:p>
            <a:pPr lvl="1"/>
            <a:r>
              <a:rPr lang="en-GB" dirty="0"/>
              <a:t>E.g. 8mm full height minus both sides of chamber</a:t>
            </a:r>
          </a:p>
          <a:p>
            <a:pPr lvl="1"/>
            <a:r>
              <a:rPr lang="en-GB" dirty="0"/>
              <a:t>When known, can optimise lattice gradient</a:t>
            </a:r>
          </a:p>
          <a:p>
            <a:pPr lvl="2"/>
            <a:r>
              <a:rPr lang="en-GB" dirty="0"/>
              <a:t>Scaling law independent of maximum field, SR etc.</a:t>
            </a:r>
          </a:p>
          <a:p>
            <a:r>
              <a:rPr lang="en-GB" dirty="0"/>
              <a:t>LDRD funding from Oct 2021 </a:t>
            </a:r>
            <a:r>
              <a:rPr lang="en-GB" dirty="0">
                <a:sym typeface="Wingdings" panose="05000000000000000000" pitchFamily="2" charset="2"/>
              </a:rPr>
              <a:t></a:t>
            </a:r>
            <a:r>
              <a:rPr lang="en-GB" dirty="0"/>
              <a:t> prototypes</a:t>
            </a:r>
            <a:endParaRPr lang="en-US" dirty="0"/>
          </a:p>
        </p:txBody>
      </p:sp>
      <p:sp>
        <p:nvSpPr>
          <p:cNvPr id="4" name="Date Placeholder 3">
            <a:extLst>
              <a:ext uri="{FF2B5EF4-FFF2-40B4-BE49-F238E27FC236}">
                <a16:creationId xmlns:a16="http://schemas.microsoft.com/office/drawing/2014/main" id="{46502B2A-D32C-478E-B5CD-19B02741A6E9}"/>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7FA742FB-41F0-4A20-8681-94B6CC7DFDF6}"/>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60F0ECB9-DE58-4374-A9EA-78927ACDCCD1}"/>
              </a:ext>
            </a:extLst>
          </p:cNvPr>
          <p:cNvSpPr>
            <a:spLocks noGrp="1"/>
          </p:cNvSpPr>
          <p:nvPr>
            <p:ph type="sldNum" sz="quarter" idx="12"/>
          </p:nvPr>
        </p:nvSpPr>
        <p:spPr/>
        <p:txBody>
          <a:bodyPr/>
          <a:lstStyle/>
          <a:p>
            <a:pPr>
              <a:defRPr/>
            </a:pPr>
            <a:fld id="{C919DEF3-38EA-44F2-924B-3AA3B76DF1B8}" type="slidenum">
              <a:rPr lang="en-GB" altLang="en-US" smtClean="0"/>
              <a:pPr>
                <a:defRPr/>
              </a:pPr>
              <a:t>45</a:t>
            </a:fld>
            <a:endParaRPr lang="en-GB" altLang="en-US"/>
          </a:p>
        </p:txBody>
      </p:sp>
    </p:spTree>
    <p:extLst>
      <p:ext uri="{BB962C8B-B14F-4D97-AF65-F5344CB8AC3E}">
        <p14:creationId xmlns:p14="http://schemas.microsoft.com/office/powerpoint/2010/main" val="98098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2B3C-7022-40E0-8ABC-806EAD3A7266}"/>
              </a:ext>
            </a:extLst>
          </p:cNvPr>
          <p:cNvSpPr>
            <a:spLocks noGrp="1"/>
          </p:cNvSpPr>
          <p:nvPr>
            <p:ph type="title"/>
          </p:nvPr>
        </p:nvSpPr>
        <p:spPr/>
        <p:txBody>
          <a:bodyPr/>
          <a:lstStyle/>
          <a:p>
            <a:r>
              <a:rPr lang="en-GB" dirty="0"/>
              <a:t>Run </a:t>
            </a:r>
            <a:r>
              <a:rPr lang="en-GB" dirty="0" err="1"/>
              <a:t>HalbachArea</a:t>
            </a:r>
            <a:r>
              <a:rPr lang="en-GB" dirty="0"/>
              <a:t> Script</a:t>
            </a:r>
            <a:endParaRPr lang="en-US" dirty="0"/>
          </a:p>
        </p:txBody>
      </p:sp>
      <p:sp>
        <p:nvSpPr>
          <p:cNvPr id="3" name="Content Placeholder 2">
            <a:extLst>
              <a:ext uri="{FF2B5EF4-FFF2-40B4-BE49-F238E27FC236}">
                <a16:creationId xmlns:a16="http://schemas.microsoft.com/office/drawing/2014/main" id="{B77058E5-671D-48A6-97EC-87DDF4F0FFFE}"/>
              </a:ext>
            </a:extLst>
          </p:cNvPr>
          <p:cNvSpPr>
            <a:spLocks noGrp="1"/>
          </p:cNvSpPr>
          <p:nvPr>
            <p:ph idx="1"/>
          </p:nvPr>
        </p:nvSpPr>
        <p:spPr/>
        <p:txBody>
          <a:bodyPr/>
          <a:lstStyle/>
          <a:p>
            <a:r>
              <a:rPr lang="en-GB" dirty="0">
                <a:hlinkClick r:id="rId2"/>
              </a:rPr>
              <a:t>https://stephenbrooks.org/ap/halbacharea/</a:t>
            </a:r>
            <a:endParaRPr lang="en-GB" dirty="0"/>
          </a:p>
          <a:p>
            <a:r>
              <a:rPr lang="en-GB" dirty="0"/>
              <a:t>Good field region of 9mm full width means:</a:t>
            </a:r>
          </a:p>
          <a:p>
            <a:pPr lvl="1"/>
            <a:r>
              <a:rPr lang="en-GB" dirty="0"/>
              <a:t>+/-4.5mm if re-</a:t>
            </a:r>
            <a:r>
              <a:rPr lang="en-GB" dirty="0" err="1"/>
              <a:t>centered</a:t>
            </a:r>
            <a:r>
              <a:rPr lang="en-GB" dirty="0"/>
              <a:t> in magnet</a:t>
            </a:r>
          </a:p>
          <a:p>
            <a:pPr lvl="1"/>
            <a:r>
              <a:rPr lang="en-GB" dirty="0"/>
              <a:t>Try </a:t>
            </a:r>
            <a:r>
              <a:rPr lang="en-GB" dirty="0" err="1"/>
              <a:t>R</a:t>
            </a:r>
            <a:r>
              <a:rPr lang="en-GB" baseline="-25000" dirty="0" err="1"/>
              <a:t>aperture</a:t>
            </a:r>
            <a:r>
              <a:rPr lang="en-GB" dirty="0"/>
              <a:t>=10mm to give &gt;5mm clearance</a:t>
            </a:r>
          </a:p>
          <a:p>
            <a:r>
              <a:rPr lang="en-GB" dirty="0">
                <a:solidFill>
                  <a:srgbClr val="FF0000"/>
                </a:solidFill>
              </a:rPr>
              <a:t>Does not converge</a:t>
            </a:r>
            <a:r>
              <a:rPr lang="en-GB" dirty="0"/>
              <a:t>, fields 25% wrong</a:t>
            </a:r>
            <a:endParaRPr lang="en-US" dirty="0"/>
          </a:p>
        </p:txBody>
      </p:sp>
      <p:sp>
        <p:nvSpPr>
          <p:cNvPr id="4" name="Date Placeholder 3">
            <a:extLst>
              <a:ext uri="{FF2B5EF4-FFF2-40B4-BE49-F238E27FC236}">
                <a16:creationId xmlns:a16="http://schemas.microsoft.com/office/drawing/2014/main" id="{823A5CBA-B208-4357-BDC2-9C42BC96DDB0}"/>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C2989CDF-CC11-4446-8AC1-C759EA6E597D}"/>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8A55BBE6-626D-41EE-876B-F3A15041ABE0}"/>
              </a:ext>
            </a:extLst>
          </p:cNvPr>
          <p:cNvSpPr>
            <a:spLocks noGrp="1"/>
          </p:cNvSpPr>
          <p:nvPr>
            <p:ph type="sldNum" sz="quarter" idx="12"/>
          </p:nvPr>
        </p:nvSpPr>
        <p:spPr/>
        <p:txBody>
          <a:bodyPr/>
          <a:lstStyle/>
          <a:p>
            <a:pPr>
              <a:defRPr/>
            </a:pPr>
            <a:fld id="{C919DEF3-38EA-44F2-924B-3AA3B76DF1B8}" type="slidenum">
              <a:rPr lang="en-GB" altLang="en-US" smtClean="0"/>
              <a:pPr>
                <a:defRPr/>
              </a:pPr>
              <a:t>5</a:t>
            </a:fld>
            <a:endParaRPr lang="en-GB" altLang="en-US"/>
          </a:p>
        </p:txBody>
      </p:sp>
    </p:spTree>
    <p:extLst>
      <p:ext uri="{BB962C8B-B14F-4D97-AF65-F5344CB8AC3E}">
        <p14:creationId xmlns:p14="http://schemas.microsoft.com/office/powerpoint/2010/main" val="39730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2B3C-7022-40E0-8ABC-806EAD3A7266}"/>
              </a:ext>
            </a:extLst>
          </p:cNvPr>
          <p:cNvSpPr>
            <a:spLocks noGrp="1"/>
          </p:cNvSpPr>
          <p:nvPr>
            <p:ph type="title"/>
          </p:nvPr>
        </p:nvSpPr>
        <p:spPr/>
        <p:txBody>
          <a:bodyPr/>
          <a:lstStyle/>
          <a:p>
            <a:r>
              <a:rPr lang="en-GB" dirty="0"/>
              <a:t>Reduce to </a:t>
            </a:r>
            <a:r>
              <a:rPr lang="en-GB" dirty="0" err="1"/>
              <a:t>R</a:t>
            </a:r>
            <a:r>
              <a:rPr lang="en-GB" baseline="-25000" dirty="0" err="1"/>
              <a:t>aperture</a:t>
            </a:r>
            <a:r>
              <a:rPr lang="en-GB" dirty="0"/>
              <a:t>=7.5mm</a:t>
            </a:r>
            <a:endParaRPr lang="en-US" dirty="0"/>
          </a:p>
        </p:txBody>
      </p:sp>
      <p:sp>
        <p:nvSpPr>
          <p:cNvPr id="3" name="Content Placeholder 2">
            <a:extLst>
              <a:ext uri="{FF2B5EF4-FFF2-40B4-BE49-F238E27FC236}">
                <a16:creationId xmlns:a16="http://schemas.microsoft.com/office/drawing/2014/main" id="{B77058E5-671D-48A6-97EC-87DDF4F0FFFE}"/>
              </a:ext>
            </a:extLst>
          </p:cNvPr>
          <p:cNvSpPr>
            <a:spLocks noGrp="1"/>
          </p:cNvSpPr>
          <p:nvPr>
            <p:ph idx="1"/>
          </p:nvPr>
        </p:nvSpPr>
        <p:spPr/>
        <p:txBody>
          <a:bodyPr/>
          <a:lstStyle/>
          <a:p>
            <a:r>
              <a:rPr lang="en-GB" dirty="0"/>
              <a:t>Magnets converge but come out giant</a:t>
            </a:r>
            <a:endParaRPr lang="en-US" dirty="0"/>
          </a:p>
        </p:txBody>
      </p:sp>
      <p:sp>
        <p:nvSpPr>
          <p:cNvPr id="4" name="Date Placeholder 3">
            <a:extLst>
              <a:ext uri="{FF2B5EF4-FFF2-40B4-BE49-F238E27FC236}">
                <a16:creationId xmlns:a16="http://schemas.microsoft.com/office/drawing/2014/main" id="{823A5CBA-B208-4357-BDC2-9C42BC96DDB0}"/>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C2989CDF-CC11-4446-8AC1-C759EA6E597D}"/>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8A55BBE6-626D-41EE-876B-F3A15041ABE0}"/>
              </a:ext>
            </a:extLst>
          </p:cNvPr>
          <p:cNvSpPr>
            <a:spLocks noGrp="1"/>
          </p:cNvSpPr>
          <p:nvPr>
            <p:ph type="sldNum" sz="quarter" idx="12"/>
          </p:nvPr>
        </p:nvSpPr>
        <p:spPr/>
        <p:txBody>
          <a:bodyPr/>
          <a:lstStyle/>
          <a:p>
            <a:pPr>
              <a:defRPr/>
            </a:pPr>
            <a:fld id="{C919DEF3-38EA-44F2-924B-3AA3B76DF1B8}" type="slidenum">
              <a:rPr lang="en-GB" altLang="en-US" smtClean="0"/>
              <a:pPr>
                <a:defRPr/>
              </a:pPr>
              <a:t>6</a:t>
            </a:fld>
            <a:endParaRPr lang="en-GB" altLang="en-US"/>
          </a:p>
        </p:txBody>
      </p:sp>
      <p:pic>
        <p:nvPicPr>
          <p:cNvPr id="8" name="Picture 7">
            <a:extLst>
              <a:ext uri="{FF2B5EF4-FFF2-40B4-BE49-F238E27FC236}">
                <a16:creationId xmlns:a16="http://schemas.microsoft.com/office/drawing/2014/main" id="{2631111B-D3E8-4B3C-83F3-9651E7989D08}"/>
              </a:ext>
            </a:extLst>
          </p:cNvPr>
          <p:cNvPicPr>
            <a:picLocks noChangeAspect="1"/>
          </p:cNvPicPr>
          <p:nvPr/>
        </p:nvPicPr>
        <p:blipFill>
          <a:blip r:embed="rId2"/>
          <a:stretch>
            <a:fillRect/>
          </a:stretch>
        </p:blipFill>
        <p:spPr>
          <a:xfrm>
            <a:off x="1115616" y="2566848"/>
            <a:ext cx="2583180" cy="3674745"/>
          </a:xfrm>
          <a:prstGeom prst="rect">
            <a:avLst/>
          </a:prstGeom>
        </p:spPr>
      </p:pic>
      <p:pic>
        <p:nvPicPr>
          <p:cNvPr id="10" name="Picture 9">
            <a:extLst>
              <a:ext uri="{FF2B5EF4-FFF2-40B4-BE49-F238E27FC236}">
                <a16:creationId xmlns:a16="http://schemas.microsoft.com/office/drawing/2014/main" id="{8F053A8C-F969-4C1B-9FAB-EF59F6200A64}"/>
              </a:ext>
            </a:extLst>
          </p:cNvPr>
          <p:cNvPicPr>
            <a:picLocks noChangeAspect="1"/>
          </p:cNvPicPr>
          <p:nvPr/>
        </p:nvPicPr>
        <p:blipFill>
          <a:blip r:embed="rId3"/>
          <a:stretch>
            <a:fillRect/>
          </a:stretch>
        </p:blipFill>
        <p:spPr>
          <a:xfrm>
            <a:off x="5511497" y="2564904"/>
            <a:ext cx="2588895" cy="3674745"/>
          </a:xfrm>
          <a:prstGeom prst="rect">
            <a:avLst/>
          </a:prstGeom>
        </p:spPr>
      </p:pic>
      <p:sp>
        <p:nvSpPr>
          <p:cNvPr id="11" name="TextBox 10">
            <a:extLst>
              <a:ext uri="{FF2B5EF4-FFF2-40B4-BE49-F238E27FC236}">
                <a16:creationId xmlns:a16="http://schemas.microsoft.com/office/drawing/2014/main" id="{FEE03552-62F0-4BFC-930A-C7C6A82C0B5F}"/>
              </a:ext>
            </a:extLst>
          </p:cNvPr>
          <p:cNvSpPr txBox="1"/>
          <p:nvPr/>
        </p:nvSpPr>
        <p:spPr>
          <a:xfrm>
            <a:off x="2167397" y="2195572"/>
            <a:ext cx="479618" cy="369332"/>
          </a:xfrm>
          <a:prstGeom prst="rect">
            <a:avLst/>
          </a:prstGeom>
          <a:noFill/>
        </p:spPr>
        <p:txBody>
          <a:bodyPr wrap="none" rtlCol="0">
            <a:spAutoFit/>
          </a:bodyPr>
          <a:lstStyle/>
          <a:p>
            <a:r>
              <a:rPr lang="en-GB" dirty="0"/>
              <a:t>BF</a:t>
            </a:r>
            <a:endParaRPr lang="en-US" dirty="0"/>
          </a:p>
        </p:txBody>
      </p:sp>
      <p:sp>
        <p:nvSpPr>
          <p:cNvPr id="12" name="TextBox 11">
            <a:extLst>
              <a:ext uri="{FF2B5EF4-FFF2-40B4-BE49-F238E27FC236}">
                <a16:creationId xmlns:a16="http://schemas.microsoft.com/office/drawing/2014/main" id="{327C1CB6-9C6E-4C11-9D64-D154BEC279EE}"/>
              </a:ext>
            </a:extLst>
          </p:cNvPr>
          <p:cNvSpPr txBox="1"/>
          <p:nvPr/>
        </p:nvSpPr>
        <p:spPr>
          <a:xfrm>
            <a:off x="6563278" y="2195572"/>
            <a:ext cx="505267" cy="369332"/>
          </a:xfrm>
          <a:prstGeom prst="rect">
            <a:avLst/>
          </a:prstGeom>
          <a:noFill/>
        </p:spPr>
        <p:txBody>
          <a:bodyPr wrap="none" rtlCol="0">
            <a:spAutoFit/>
          </a:bodyPr>
          <a:lstStyle/>
          <a:p>
            <a:r>
              <a:rPr lang="en-GB" dirty="0"/>
              <a:t>BD</a:t>
            </a:r>
            <a:endParaRPr lang="en-US" dirty="0"/>
          </a:p>
        </p:txBody>
      </p:sp>
      <p:cxnSp>
        <p:nvCxnSpPr>
          <p:cNvPr id="14" name="Straight Arrow Connector 13">
            <a:extLst>
              <a:ext uri="{FF2B5EF4-FFF2-40B4-BE49-F238E27FC236}">
                <a16:creationId xmlns:a16="http://schemas.microsoft.com/office/drawing/2014/main" id="{EF66486B-0516-4E2F-9411-3F070C32C6EF}"/>
              </a:ext>
            </a:extLst>
          </p:cNvPr>
          <p:cNvCxnSpPr/>
          <p:nvPr/>
        </p:nvCxnSpPr>
        <p:spPr>
          <a:xfrm>
            <a:off x="4211960" y="2492896"/>
            <a:ext cx="0" cy="3791446"/>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FA72E0F-3D67-4F5C-A547-501F0349523E}"/>
              </a:ext>
            </a:extLst>
          </p:cNvPr>
          <p:cNvSpPr txBox="1"/>
          <p:nvPr/>
        </p:nvSpPr>
        <p:spPr>
          <a:xfrm>
            <a:off x="4211960" y="4203953"/>
            <a:ext cx="883575" cy="369332"/>
          </a:xfrm>
          <a:prstGeom prst="rect">
            <a:avLst/>
          </a:prstGeom>
          <a:noFill/>
        </p:spPr>
        <p:txBody>
          <a:bodyPr wrap="none" rtlCol="0">
            <a:spAutoFit/>
          </a:bodyPr>
          <a:lstStyle/>
          <a:p>
            <a:r>
              <a:rPr lang="en-GB" dirty="0"/>
              <a:t>&gt;30cm</a:t>
            </a:r>
            <a:endParaRPr lang="en-US" dirty="0"/>
          </a:p>
        </p:txBody>
      </p:sp>
      <p:sp>
        <p:nvSpPr>
          <p:cNvPr id="16" name="TextBox 15">
            <a:extLst>
              <a:ext uri="{FF2B5EF4-FFF2-40B4-BE49-F238E27FC236}">
                <a16:creationId xmlns:a16="http://schemas.microsoft.com/office/drawing/2014/main" id="{438128F9-88F7-432E-98F2-1A837DB5A75B}"/>
              </a:ext>
            </a:extLst>
          </p:cNvPr>
          <p:cNvSpPr txBox="1"/>
          <p:nvPr/>
        </p:nvSpPr>
        <p:spPr>
          <a:xfrm>
            <a:off x="2698957" y="2161512"/>
            <a:ext cx="1736373" cy="369332"/>
          </a:xfrm>
          <a:prstGeom prst="rect">
            <a:avLst/>
          </a:prstGeom>
          <a:noFill/>
        </p:spPr>
        <p:txBody>
          <a:bodyPr wrap="none" rtlCol="0">
            <a:spAutoFit/>
          </a:bodyPr>
          <a:lstStyle/>
          <a:p>
            <a:r>
              <a:rPr lang="en-GB" dirty="0"/>
              <a:t>20.2 units error</a:t>
            </a:r>
            <a:endParaRPr lang="en-US" dirty="0"/>
          </a:p>
        </p:txBody>
      </p:sp>
      <p:sp>
        <p:nvSpPr>
          <p:cNvPr id="17" name="TextBox 16">
            <a:extLst>
              <a:ext uri="{FF2B5EF4-FFF2-40B4-BE49-F238E27FC236}">
                <a16:creationId xmlns:a16="http://schemas.microsoft.com/office/drawing/2014/main" id="{9B49CA2C-27EE-473C-9DF2-58FD67033CD3}"/>
              </a:ext>
            </a:extLst>
          </p:cNvPr>
          <p:cNvSpPr txBox="1"/>
          <p:nvPr/>
        </p:nvSpPr>
        <p:spPr>
          <a:xfrm>
            <a:off x="7057350" y="2153627"/>
            <a:ext cx="1736373" cy="369332"/>
          </a:xfrm>
          <a:prstGeom prst="rect">
            <a:avLst/>
          </a:prstGeom>
          <a:noFill/>
        </p:spPr>
        <p:txBody>
          <a:bodyPr wrap="none" rtlCol="0">
            <a:spAutoFit/>
          </a:bodyPr>
          <a:lstStyle/>
          <a:p>
            <a:r>
              <a:rPr lang="en-GB" dirty="0"/>
              <a:t>14.4 units error</a:t>
            </a:r>
            <a:endParaRPr lang="en-US" dirty="0"/>
          </a:p>
        </p:txBody>
      </p:sp>
      <p:sp>
        <p:nvSpPr>
          <p:cNvPr id="18" name="TextBox 17">
            <a:extLst>
              <a:ext uri="{FF2B5EF4-FFF2-40B4-BE49-F238E27FC236}">
                <a16:creationId xmlns:a16="http://schemas.microsoft.com/office/drawing/2014/main" id="{8B8DB3D7-5FF3-47AC-839F-55EA3BE6B7A6}"/>
              </a:ext>
            </a:extLst>
          </p:cNvPr>
          <p:cNvSpPr txBox="1"/>
          <p:nvPr/>
        </p:nvSpPr>
        <p:spPr>
          <a:xfrm>
            <a:off x="4572000" y="5708075"/>
            <a:ext cx="3288258" cy="646331"/>
          </a:xfrm>
          <a:prstGeom prst="rect">
            <a:avLst/>
          </a:prstGeom>
          <a:solidFill>
            <a:schemeClr val="bg1"/>
          </a:solidFill>
          <a:ln>
            <a:solidFill>
              <a:schemeClr val="tx1"/>
            </a:solidFill>
          </a:ln>
        </p:spPr>
        <p:txBody>
          <a:bodyPr wrap="square" rtlCol="0">
            <a:spAutoFit/>
          </a:bodyPr>
          <a:lstStyle/>
          <a:p>
            <a:r>
              <a:rPr lang="en-GB" dirty="0"/>
              <a:t>Also only 3mm from beam to magnet, probably not feasible</a:t>
            </a:r>
            <a:endParaRPr lang="en-US" dirty="0"/>
          </a:p>
        </p:txBody>
      </p:sp>
    </p:spTree>
    <p:extLst>
      <p:ext uri="{BB962C8B-B14F-4D97-AF65-F5344CB8AC3E}">
        <p14:creationId xmlns:p14="http://schemas.microsoft.com/office/powerpoint/2010/main" val="76057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4074-8802-4D97-A1AF-E47A9B4397A6}"/>
              </a:ext>
            </a:extLst>
          </p:cNvPr>
          <p:cNvSpPr>
            <a:spLocks noGrp="1"/>
          </p:cNvSpPr>
          <p:nvPr>
            <p:ph type="title"/>
          </p:nvPr>
        </p:nvSpPr>
        <p:spPr/>
        <p:txBody>
          <a:bodyPr/>
          <a:lstStyle/>
          <a:p>
            <a:r>
              <a:rPr lang="en-GB" dirty="0"/>
              <a:t>Field Overshoot at High Gradient</a:t>
            </a:r>
            <a:endParaRPr lang="en-US" dirty="0"/>
          </a:p>
        </p:txBody>
      </p:sp>
      <p:sp>
        <p:nvSpPr>
          <p:cNvPr id="3" name="Content Placeholder 2">
            <a:extLst>
              <a:ext uri="{FF2B5EF4-FFF2-40B4-BE49-F238E27FC236}">
                <a16:creationId xmlns:a16="http://schemas.microsoft.com/office/drawing/2014/main" id="{E87ACFC5-C502-48E5-8912-2365210B7F05}"/>
              </a:ext>
            </a:extLst>
          </p:cNvPr>
          <p:cNvSpPr>
            <a:spLocks noGrp="1"/>
          </p:cNvSpPr>
          <p:nvPr>
            <p:ph idx="1"/>
          </p:nvPr>
        </p:nvSpPr>
        <p:spPr/>
        <p:txBody>
          <a:bodyPr/>
          <a:lstStyle/>
          <a:p>
            <a:r>
              <a:rPr lang="en-GB" dirty="0"/>
              <a:t>The 5mm clearance distance translates to a larger field increase for higher gradients</a:t>
            </a:r>
          </a:p>
          <a:p>
            <a:pPr lvl="1"/>
            <a:r>
              <a:rPr lang="en-GB" dirty="0"/>
              <a:t>E.g. at 250.9T/m it corresponds to 1.255T</a:t>
            </a:r>
          </a:p>
          <a:p>
            <a:pPr lvl="2"/>
            <a:r>
              <a:rPr lang="en-GB" dirty="0"/>
              <a:t>Makes 2.107T max field into 3.272T at “pole tip”</a:t>
            </a:r>
          </a:p>
          <a:p>
            <a:pPr lvl="1"/>
            <a:r>
              <a:rPr lang="en-GB" dirty="0"/>
              <a:t>At 125.5T/m it corresponds to 0.627T</a:t>
            </a:r>
          </a:p>
          <a:p>
            <a:pPr lvl="2"/>
            <a:r>
              <a:rPr lang="en-GB" dirty="0"/>
              <a:t>Now only becomes 2.689T at pole tip</a:t>
            </a:r>
          </a:p>
          <a:p>
            <a:r>
              <a:rPr lang="en-GB" dirty="0"/>
              <a:t>Not exact but gives idea of magnet difficulty</a:t>
            </a:r>
          </a:p>
          <a:p>
            <a:pPr lvl="1"/>
            <a:r>
              <a:rPr lang="en-GB" dirty="0"/>
              <a:t>Lower gradient can make magnet smaller even though good field aperture becomes larger</a:t>
            </a:r>
            <a:endParaRPr lang="en-US" dirty="0"/>
          </a:p>
        </p:txBody>
      </p:sp>
      <p:sp>
        <p:nvSpPr>
          <p:cNvPr id="4" name="Date Placeholder 3">
            <a:extLst>
              <a:ext uri="{FF2B5EF4-FFF2-40B4-BE49-F238E27FC236}">
                <a16:creationId xmlns:a16="http://schemas.microsoft.com/office/drawing/2014/main" id="{6D49590E-E55B-4CD2-921B-0AF962340D48}"/>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8C61753B-C549-48C1-BDB8-174F6AC86B0D}"/>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D9A4F08A-24D3-4A6B-A2D9-069D72784975}"/>
              </a:ext>
            </a:extLst>
          </p:cNvPr>
          <p:cNvSpPr>
            <a:spLocks noGrp="1"/>
          </p:cNvSpPr>
          <p:nvPr>
            <p:ph type="sldNum" sz="quarter" idx="12"/>
          </p:nvPr>
        </p:nvSpPr>
        <p:spPr/>
        <p:txBody>
          <a:bodyPr/>
          <a:lstStyle/>
          <a:p>
            <a:pPr>
              <a:defRPr/>
            </a:pPr>
            <a:fld id="{C919DEF3-38EA-44F2-924B-3AA3B76DF1B8}" type="slidenum">
              <a:rPr lang="en-GB" altLang="en-US" smtClean="0"/>
              <a:pPr>
                <a:defRPr/>
              </a:pPr>
              <a:t>7</a:t>
            </a:fld>
            <a:endParaRPr lang="en-GB" altLang="en-US"/>
          </a:p>
        </p:txBody>
      </p:sp>
    </p:spTree>
    <p:extLst>
      <p:ext uri="{BB962C8B-B14F-4D97-AF65-F5344CB8AC3E}">
        <p14:creationId xmlns:p14="http://schemas.microsoft.com/office/powerpoint/2010/main" val="347927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0F6FF28-477D-45ED-B100-989E52B363DE}"/>
              </a:ext>
            </a:extLst>
          </p:cNvPr>
          <p:cNvGraphicFramePr>
            <a:graphicFrameLocks noGrp="1"/>
          </p:cNvGraphicFramePr>
          <p:nvPr/>
        </p:nvGraphicFramePr>
        <p:xfrm>
          <a:off x="468313" y="1341438"/>
          <a:ext cx="8280400" cy="4495844"/>
        </p:xfrm>
        <a:graphic>
          <a:graphicData uri="http://schemas.openxmlformats.org/drawingml/2006/table">
            <a:tbl>
              <a:tblPr firstRow="1" bandRow="1">
                <a:tableStyleId>{5C22544A-7EE6-4342-B048-85BDC9FD1C3A}</a:tableStyleId>
              </a:tblPr>
              <a:tblGrid>
                <a:gridCol w="1944094">
                  <a:extLst>
                    <a:ext uri="{9D8B030D-6E8A-4147-A177-3AD203B41FA5}">
                      <a16:colId xmlns:a16="http://schemas.microsoft.com/office/drawing/2014/main" val="20000"/>
                    </a:ext>
                  </a:extLst>
                </a:gridCol>
                <a:gridCol w="876499">
                  <a:extLst>
                    <a:ext uri="{9D8B030D-6E8A-4147-A177-3AD203B41FA5}">
                      <a16:colId xmlns:a16="http://schemas.microsoft.com/office/drawing/2014/main" val="20001"/>
                    </a:ext>
                  </a:extLst>
                </a:gridCol>
                <a:gridCol w="773381">
                  <a:extLst>
                    <a:ext uri="{9D8B030D-6E8A-4147-A177-3AD203B41FA5}">
                      <a16:colId xmlns:a16="http://schemas.microsoft.com/office/drawing/2014/main" val="20002"/>
                    </a:ext>
                  </a:extLst>
                </a:gridCol>
                <a:gridCol w="849577">
                  <a:extLst>
                    <a:ext uri="{9D8B030D-6E8A-4147-A177-3AD203B41FA5}">
                      <a16:colId xmlns:a16="http://schemas.microsoft.com/office/drawing/2014/main" val="20003"/>
                    </a:ext>
                  </a:extLst>
                </a:gridCol>
                <a:gridCol w="1061526">
                  <a:extLst>
                    <a:ext uri="{9D8B030D-6E8A-4147-A177-3AD203B41FA5}">
                      <a16:colId xmlns:a16="http://schemas.microsoft.com/office/drawing/2014/main" val="20004"/>
                    </a:ext>
                  </a:extLst>
                </a:gridCol>
                <a:gridCol w="2775323">
                  <a:extLst>
                    <a:ext uri="{9D8B030D-6E8A-4147-A177-3AD203B41FA5}">
                      <a16:colId xmlns:a16="http://schemas.microsoft.com/office/drawing/2014/main" val="20005"/>
                    </a:ext>
                  </a:extLst>
                </a:gridCol>
              </a:tblGrid>
              <a:tr h="647802">
                <a:tc>
                  <a:txBody>
                    <a:bodyPr/>
                    <a:lstStyle/>
                    <a:p>
                      <a:pPr algn="l"/>
                      <a:r>
                        <a:rPr lang="en-GB" sz="1800" dirty="0"/>
                        <a:t>Scaling type</a:t>
                      </a:r>
                    </a:p>
                    <a:p>
                      <a:pPr algn="l"/>
                      <a:r>
                        <a:rPr lang="en-GB" sz="1800" baseline="0" dirty="0"/>
                        <a:t>(by factor a)</a:t>
                      </a:r>
                      <a:endParaRPr lang="en-GB" sz="1800" dirty="0"/>
                    </a:p>
                  </a:txBody>
                  <a:tcPr marL="91434" marR="91434" marT="45700" marB="45700" anchor="ctr"/>
                </a:tc>
                <a:tc>
                  <a:txBody>
                    <a:bodyPr/>
                    <a:lstStyle/>
                    <a:p>
                      <a:pPr algn="ctr"/>
                      <a:r>
                        <a:rPr lang="en-GB" sz="1800" dirty="0"/>
                        <a:t>Length</a:t>
                      </a:r>
                    </a:p>
                  </a:txBody>
                  <a:tcPr marL="91434" marR="91434" marT="45700" marB="45700" anchor="ctr"/>
                </a:tc>
                <a:tc>
                  <a:txBody>
                    <a:bodyPr/>
                    <a:lstStyle/>
                    <a:p>
                      <a:pPr algn="ctr"/>
                      <a:r>
                        <a:rPr lang="en-GB" sz="1800" dirty="0"/>
                        <a:t>Angle</a:t>
                      </a:r>
                    </a:p>
                  </a:txBody>
                  <a:tcPr marL="91434" marR="91434" marT="45700" marB="45700" anchor="ctr"/>
                </a:tc>
                <a:tc>
                  <a:txBody>
                    <a:bodyPr/>
                    <a:lstStyle/>
                    <a:p>
                      <a:pPr algn="ctr"/>
                      <a:r>
                        <a:rPr lang="en-GB" sz="1800" dirty="0"/>
                        <a:t>Dipole</a:t>
                      </a:r>
                    </a:p>
                  </a:txBody>
                  <a:tcPr marL="91434" marR="91434" marT="45700" marB="45700" anchor="ctr"/>
                </a:tc>
                <a:tc>
                  <a:txBody>
                    <a:bodyPr/>
                    <a:lstStyle/>
                    <a:p>
                      <a:pPr algn="ctr"/>
                      <a:r>
                        <a:rPr lang="en-GB" sz="1800" dirty="0"/>
                        <a:t>Gradient</a:t>
                      </a:r>
                    </a:p>
                  </a:txBody>
                  <a:tcPr marL="91434" marR="91434" marT="45700" marB="45700" anchor="ctr"/>
                </a:tc>
                <a:tc>
                  <a:txBody>
                    <a:bodyPr/>
                    <a:lstStyle/>
                    <a:p>
                      <a:pPr algn="ctr"/>
                      <a:r>
                        <a:rPr lang="en-GB" sz="1800" dirty="0"/>
                        <a:t>Quad</a:t>
                      </a:r>
                      <a:r>
                        <a:rPr lang="en-GB" sz="1800" baseline="0" dirty="0"/>
                        <a:t> offset (=dipole/grad)</a:t>
                      </a:r>
                    </a:p>
                    <a:p>
                      <a:pPr algn="ctr"/>
                      <a:r>
                        <a:rPr lang="en-GB" sz="1800" baseline="0" dirty="0"/>
                        <a:t>&amp; orbit excursion</a:t>
                      </a:r>
                      <a:endParaRPr lang="en-GB" sz="1800" dirty="0"/>
                    </a:p>
                  </a:txBody>
                  <a:tcPr marL="91434" marR="91434" marT="45700" marB="45700" anchor="ctr"/>
                </a:tc>
                <a:extLst>
                  <a:ext uri="{0D108BD9-81ED-4DB2-BD59-A6C34878D82A}">
                    <a16:rowId xmlns:a16="http://schemas.microsoft.com/office/drawing/2014/main" val="10000"/>
                  </a:ext>
                </a:extLst>
              </a:tr>
              <a:tr h="647802">
                <a:tc>
                  <a:txBody>
                    <a:bodyPr/>
                    <a:lstStyle/>
                    <a:p>
                      <a:pPr algn="l"/>
                      <a:r>
                        <a:rPr lang="en-GB" sz="1800" dirty="0"/>
                        <a:t>Momentum</a:t>
                      </a:r>
                      <a:r>
                        <a:rPr lang="en-GB" sz="1800" baseline="0" dirty="0"/>
                        <a:t> (~energy)</a:t>
                      </a:r>
                      <a:endParaRPr lang="en-GB" sz="1800" dirty="0"/>
                    </a:p>
                  </a:txBody>
                  <a:tcPr marL="91434" marR="91434" marT="45700" marB="45700" anchor="ctr"/>
                </a:tc>
                <a:tc>
                  <a:txBody>
                    <a:bodyPr/>
                    <a:lstStyle/>
                    <a:p>
                      <a:pPr algn="ctr"/>
                      <a:r>
                        <a:rPr lang="en-GB" sz="1800" dirty="0"/>
                        <a:t>1</a:t>
                      </a:r>
                    </a:p>
                  </a:txBody>
                  <a:tcPr marL="91434" marR="91434" marT="45700" marB="45700" anchor="ctr"/>
                </a:tc>
                <a:tc>
                  <a:txBody>
                    <a:bodyPr/>
                    <a:lstStyle/>
                    <a:p>
                      <a:pPr algn="ctr"/>
                      <a:r>
                        <a:rPr lang="en-GB" sz="1800" dirty="0"/>
                        <a:t>1</a:t>
                      </a:r>
                    </a:p>
                  </a:txBody>
                  <a:tcPr marL="91434" marR="91434" marT="45700" marB="45700" anchor="ctr"/>
                </a:tc>
                <a:tc>
                  <a:txBody>
                    <a:bodyPr/>
                    <a:lstStyle/>
                    <a:p>
                      <a:pPr algn="ctr"/>
                      <a:r>
                        <a:rPr lang="en-GB" sz="1800" dirty="0"/>
                        <a:t>a</a:t>
                      </a:r>
                    </a:p>
                  </a:txBody>
                  <a:tcPr marL="91434" marR="91434" marT="45700" marB="45700" anchor="ctr"/>
                </a:tc>
                <a:tc>
                  <a:txBody>
                    <a:bodyPr/>
                    <a:lstStyle/>
                    <a:p>
                      <a:pPr algn="ctr"/>
                      <a:r>
                        <a:rPr lang="en-GB" sz="1800" dirty="0"/>
                        <a:t>a</a:t>
                      </a:r>
                    </a:p>
                  </a:txBody>
                  <a:tcPr marL="91434" marR="91434" marT="45700" marB="45700" anchor="ctr"/>
                </a:tc>
                <a:tc>
                  <a:txBody>
                    <a:bodyPr/>
                    <a:lstStyle/>
                    <a:p>
                      <a:pPr algn="ctr"/>
                      <a:r>
                        <a:rPr lang="en-GB" sz="1800" dirty="0"/>
                        <a:t>1</a:t>
                      </a:r>
                    </a:p>
                  </a:txBody>
                  <a:tcPr marL="91434" marR="91434" marT="45700" marB="45700" anchor="ctr"/>
                </a:tc>
                <a:extLst>
                  <a:ext uri="{0D108BD9-81ED-4DB2-BD59-A6C34878D82A}">
                    <a16:rowId xmlns:a16="http://schemas.microsoft.com/office/drawing/2014/main" val="10001"/>
                  </a:ext>
                </a:extLst>
              </a:tr>
              <a:tr h="365716">
                <a:tc>
                  <a:txBody>
                    <a:bodyPr/>
                    <a:lstStyle/>
                    <a:p>
                      <a:pPr algn="l"/>
                      <a:r>
                        <a:rPr lang="en-GB" sz="1800" dirty="0"/>
                        <a:t>Machine</a:t>
                      </a:r>
                      <a:r>
                        <a:rPr lang="en-GB" sz="1800" baseline="0" dirty="0"/>
                        <a:t> radius</a:t>
                      </a:r>
                      <a:endParaRPr lang="en-GB" sz="1800" dirty="0"/>
                    </a:p>
                  </a:txBody>
                  <a:tcPr marL="91434" marR="91434" marT="45700" marB="45700" anchor="ctr">
                    <a:lnB w="28575" cap="flat" cmpd="sng" algn="ctr">
                      <a:solidFill>
                        <a:srgbClr val="00B050"/>
                      </a:solidFill>
                      <a:prstDash val="solid"/>
                      <a:round/>
                      <a:headEnd type="none" w="med" len="med"/>
                      <a:tailEnd type="none" w="med" len="med"/>
                    </a:lnB>
                  </a:tcPr>
                </a:tc>
                <a:tc>
                  <a:txBody>
                    <a:bodyPr/>
                    <a:lstStyle/>
                    <a:p>
                      <a:pPr algn="ctr"/>
                      <a:r>
                        <a:rPr lang="en-GB" sz="1800" dirty="0"/>
                        <a:t>a</a:t>
                      </a:r>
                    </a:p>
                  </a:txBody>
                  <a:tcPr marL="91434" marR="91434" marT="45700" marB="45700" anchor="ctr">
                    <a:lnB w="28575" cap="flat" cmpd="sng" algn="ctr">
                      <a:solidFill>
                        <a:srgbClr val="00B050"/>
                      </a:solidFill>
                      <a:prstDash val="solid"/>
                      <a:round/>
                      <a:headEnd type="none" w="med" len="med"/>
                      <a:tailEnd type="none" w="med" len="med"/>
                    </a:lnB>
                  </a:tcPr>
                </a:tc>
                <a:tc>
                  <a:txBody>
                    <a:bodyPr/>
                    <a:lstStyle/>
                    <a:p>
                      <a:pPr algn="ctr"/>
                      <a:r>
                        <a:rPr lang="en-GB" sz="1800" dirty="0"/>
                        <a:t>1</a:t>
                      </a:r>
                    </a:p>
                  </a:txBody>
                  <a:tcPr marL="91434" marR="91434" marT="45700" marB="45700" anchor="ctr">
                    <a:lnB w="28575" cap="flat" cmpd="sng" algn="ctr">
                      <a:solidFill>
                        <a:srgbClr val="00B050"/>
                      </a:solidFill>
                      <a:prstDash val="solid"/>
                      <a:round/>
                      <a:headEnd type="none" w="med" len="med"/>
                      <a:tailEnd type="none" w="med" len="med"/>
                    </a:lnB>
                  </a:tcPr>
                </a:tc>
                <a:tc>
                  <a:txBody>
                    <a:bodyPr/>
                    <a:lstStyle/>
                    <a:p>
                      <a:pPr algn="ctr"/>
                      <a:r>
                        <a:rPr lang="en-GB" sz="1800" dirty="0"/>
                        <a:t>a</a:t>
                      </a:r>
                      <a:r>
                        <a:rPr lang="en-GB" sz="1800" baseline="30000" dirty="0"/>
                        <a:t>-1</a:t>
                      </a:r>
                    </a:p>
                  </a:txBody>
                  <a:tcPr marL="91434" marR="91434" marT="45700" marB="45700" anchor="ctr">
                    <a:lnB w="28575" cap="flat" cmpd="sng" algn="ctr">
                      <a:solidFill>
                        <a:srgbClr val="00B050"/>
                      </a:solidFill>
                      <a:prstDash val="solid"/>
                      <a:round/>
                      <a:headEnd type="none" w="med" len="med"/>
                      <a:tailEnd type="none" w="med" len="med"/>
                    </a:lnB>
                  </a:tcPr>
                </a:tc>
                <a:tc>
                  <a:txBody>
                    <a:bodyPr/>
                    <a:lstStyle/>
                    <a:p>
                      <a:pPr algn="ctr"/>
                      <a:r>
                        <a:rPr lang="en-GB" sz="1800" dirty="0"/>
                        <a:t>a</a:t>
                      </a:r>
                      <a:r>
                        <a:rPr lang="en-GB" sz="1800" baseline="30000" dirty="0"/>
                        <a:t>-2</a:t>
                      </a:r>
                    </a:p>
                  </a:txBody>
                  <a:tcPr marL="91434" marR="91434" marT="45700" marB="45700" anchor="ctr">
                    <a:lnB w="28575" cap="flat" cmpd="sng" algn="ctr">
                      <a:solidFill>
                        <a:srgbClr val="00B050"/>
                      </a:solidFill>
                      <a:prstDash val="solid"/>
                      <a:round/>
                      <a:headEnd type="none" w="med" len="med"/>
                      <a:tailEnd type="none" w="med" len="med"/>
                    </a:lnB>
                  </a:tcPr>
                </a:tc>
                <a:tc>
                  <a:txBody>
                    <a:bodyPr/>
                    <a:lstStyle/>
                    <a:p>
                      <a:pPr algn="ctr"/>
                      <a:r>
                        <a:rPr lang="en-GB" sz="1800" dirty="0"/>
                        <a:t>a</a:t>
                      </a:r>
                    </a:p>
                  </a:txBody>
                  <a:tcPr marL="91434" marR="91434" marT="45700" marB="45700" anchor="ctr">
                    <a:lnB w="28575"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2"/>
                  </a:ext>
                </a:extLst>
              </a:tr>
              <a:tr h="914347">
                <a:tc>
                  <a:txBody>
                    <a:bodyPr/>
                    <a:lstStyle/>
                    <a:p>
                      <a:pPr algn="l"/>
                      <a:r>
                        <a:rPr lang="en-GB" sz="1800" dirty="0"/>
                        <a:t>FFA beta length (fixed bend radius, fixed cell tune)</a:t>
                      </a:r>
                    </a:p>
                  </a:txBody>
                  <a:tcPr marL="91434" marR="91434" marT="45700" marB="45700" anchor="ctr">
                    <a:lnL w="28575" cap="flat" cmpd="sng" algn="ctr">
                      <a:solidFill>
                        <a:srgbClr val="00B050"/>
                      </a:solidFill>
                      <a:prstDash val="solid"/>
                      <a:round/>
                      <a:headEnd type="none" w="med" len="med"/>
                      <a:tailEnd type="none" w="med" len="med"/>
                    </a:lnL>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algn="ctr"/>
                      <a:r>
                        <a:rPr lang="en-GB" sz="1800" dirty="0"/>
                        <a:t>a</a:t>
                      </a:r>
                    </a:p>
                  </a:txBody>
                  <a:tcPr marL="91434" marR="91434" marT="45700" marB="45700" anchor="ct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algn="ctr"/>
                      <a:r>
                        <a:rPr lang="en-GB" sz="1800" dirty="0"/>
                        <a:t>a</a:t>
                      </a:r>
                    </a:p>
                  </a:txBody>
                  <a:tcPr marL="91434" marR="91434" marT="45700" marB="45700" anchor="ct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algn="ctr"/>
                      <a:r>
                        <a:rPr lang="en-GB" sz="1800" dirty="0"/>
                        <a:t>1</a:t>
                      </a:r>
                    </a:p>
                  </a:txBody>
                  <a:tcPr marL="91434" marR="91434" marT="45700" marB="45700" anchor="ct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a</a:t>
                      </a:r>
                      <a:r>
                        <a:rPr lang="en-GB" sz="1800" baseline="30000" dirty="0"/>
                        <a:t>-2</a:t>
                      </a:r>
                    </a:p>
                  </a:txBody>
                  <a:tcPr marL="91434" marR="91434" marT="45700" marB="45700" anchor="ct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a</a:t>
                      </a:r>
                      <a:r>
                        <a:rPr lang="en-GB" sz="1800" baseline="30000" dirty="0"/>
                        <a:t>2</a:t>
                      </a:r>
                    </a:p>
                  </a:txBody>
                  <a:tcPr marL="91434" marR="91434" marT="45700" marB="45700" anchor="ctr">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3"/>
                  </a:ext>
                </a:extLst>
              </a:tr>
              <a:tr h="822908">
                <a:tc>
                  <a:txBody>
                    <a:bodyPr/>
                    <a:lstStyle/>
                    <a:p>
                      <a:pPr algn="l"/>
                      <a:r>
                        <a:rPr lang="en-GB" sz="1800" dirty="0"/>
                        <a:t>FFA</a:t>
                      </a:r>
                    </a:p>
                    <a:p>
                      <a:pPr algn="l"/>
                      <a:r>
                        <a:rPr lang="en-GB" sz="1800" dirty="0"/>
                        <a:t>arc-to-straight</a:t>
                      </a:r>
                    </a:p>
                    <a:p>
                      <a:pPr algn="l"/>
                      <a:r>
                        <a:rPr lang="en-GB" sz="1200" dirty="0"/>
                        <a:t>(=row</a:t>
                      </a:r>
                      <a:r>
                        <a:rPr lang="en-GB" sz="1200" baseline="0" dirty="0"/>
                        <a:t> 3/row 2</a:t>
                      </a:r>
                      <a:r>
                        <a:rPr lang="en-GB" sz="1200" dirty="0"/>
                        <a:t>)</a:t>
                      </a:r>
                    </a:p>
                  </a:txBody>
                  <a:tcPr marL="91434" marR="91434" marT="45700" marB="45700" anchor="ctr">
                    <a:lnT w="28575" cap="flat" cmpd="sng" algn="ctr">
                      <a:solidFill>
                        <a:srgbClr val="00B05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GB" sz="1800" dirty="0"/>
                        <a:t>1</a:t>
                      </a:r>
                    </a:p>
                  </a:txBody>
                  <a:tcPr marL="91434" marR="91434" marT="45700" marB="45700" anchor="ctr">
                    <a:lnT w="28575" cap="flat" cmpd="sng" algn="ctr">
                      <a:solidFill>
                        <a:srgbClr val="00B05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GB" sz="1800" dirty="0"/>
                        <a:t>a</a:t>
                      </a:r>
                    </a:p>
                  </a:txBody>
                  <a:tcPr marL="91434" marR="91434" marT="45700" marB="45700" anchor="ctr">
                    <a:lnT w="28575" cap="flat" cmpd="sng" algn="ctr">
                      <a:solidFill>
                        <a:srgbClr val="00B05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GB" sz="1800" dirty="0"/>
                        <a:t>a</a:t>
                      </a:r>
                    </a:p>
                  </a:txBody>
                  <a:tcPr marL="91434" marR="91434" marT="45700" marB="45700" anchor="ctr">
                    <a:lnT w="28575" cap="flat" cmpd="sng" algn="ctr">
                      <a:solidFill>
                        <a:srgbClr val="00B05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GB" sz="1800" dirty="0"/>
                        <a:t>1</a:t>
                      </a:r>
                    </a:p>
                  </a:txBody>
                  <a:tcPr marL="91434" marR="91434" marT="45700" marB="45700" anchor="ctr">
                    <a:lnT w="28575" cap="flat" cmpd="sng" algn="ctr">
                      <a:solidFill>
                        <a:srgbClr val="00B05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GB" sz="1800" dirty="0"/>
                        <a:t>a</a:t>
                      </a:r>
                    </a:p>
                  </a:txBody>
                  <a:tcPr marL="91434" marR="91434" marT="45700" marB="45700" anchor="ctr">
                    <a:lnT w="28575" cap="flat" cmpd="sng" algn="ctr">
                      <a:solidFill>
                        <a:srgbClr val="00B050"/>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004"/>
                  </a:ext>
                </a:extLst>
              </a:tr>
              <a:tr h="1097224">
                <a:tc>
                  <a:txBody>
                    <a:bodyPr/>
                    <a:lstStyle/>
                    <a:p>
                      <a:pPr algn="l"/>
                      <a:r>
                        <a:rPr lang="en-GB" sz="1800" dirty="0"/>
                        <a:t>FFA radius</a:t>
                      </a:r>
                      <a:r>
                        <a:rPr lang="en-GB" sz="1800" baseline="0" dirty="0"/>
                        <a:t> with fixed orbit excursion and field </a:t>
                      </a:r>
                      <a:r>
                        <a:rPr lang="en-GB" sz="1200" baseline="0" dirty="0"/>
                        <a:t>(row 2*row 1/sqrt(row 3))</a:t>
                      </a:r>
                      <a:endParaRPr lang="en-GB" sz="1200" dirty="0"/>
                    </a:p>
                  </a:txBody>
                  <a:tcPr marL="91434" marR="91434" marT="45700" marB="4570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t>a</a:t>
                      </a:r>
                      <a:r>
                        <a:rPr lang="en-GB" sz="1800" baseline="30000" dirty="0"/>
                        <a:t>1/2</a:t>
                      </a:r>
                    </a:p>
                  </a:txBody>
                  <a:tcPr marL="91434" marR="91434" marT="45700" marB="4570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a</a:t>
                      </a:r>
                      <a:r>
                        <a:rPr lang="en-GB" sz="1800" baseline="30000" dirty="0"/>
                        <a:t>-1/2</a:t>
                      </a:r>
                    </a:p>
                  </a:txBody>
                  <a:tcPr marL="91434" marR="91434" marT="45700" marB="4570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t>1</a:t>
                      </a:r>
                    </a:p>
                  </a:txBody>
                  <a:tcPr marL="91434" marR="91434" marT="45700" marB="4570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t>1</a:t>
                      </a:r>
                    </a:p>
                  </a:txBody>
                  <a:tcPr marL="91434" marR="91434" marT="45700" marB="45700" anchor="ctr">
                    <a:lnL w="12700" cmpd="sng">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t>1</a:t>
                      </a:r>
                    </a:p>
                  </a:txBody>
                  <a:tcPr marL="91434" marR="91434" marT="45700" marB="45700"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4151" name="Title 1">
            <a:extLst>
              <a:ext uri="{FF2B5EF4-FFF2-40B4-BE49-F238E27FC236}">
                <a16:creationId xmlns:a16="http://schemas.microsoft.com/office/drawing/2014/main" id="{10C4BFC8-BFD5-47C0-8652-5FAF9B62A668}"/>
              </a:ext>
            </a:extLst>
          </p:cNvPr>
          <p:cNvSpPr>
            <a:spLocks noGrp="1"/>
          </p:cNvSpPr>
          <p:nvPr>
            <p:ph type="title"/>
          </p:nvPr>
        </p:nvSpPr>
        <p:spPr/>
        <p:txBody>
          <a:bodyPr/>
          <a:lstStyle/>
          <a:p>
            <a:r>
              <a:rPr altLang="en-US" dirty="0"/>
              <a:t>FFA scaling* laws</a:t>
            </a:r>
          </a:p>
        </p:txBody>
      </p:sp>
      <p:sp>
        <p:nvSpPr>
          <p:cNvPr id="4152" name="Content Placeholder 2">
            <a:extLst>
              <a:ext uri="{FF2B5EF4-FFF2-40B4-BE49-F238E27FC236}">
                <a16:creationId xmlns:a16="http://schemas.microsoft.com/office/drawing/2014/main" id="{2F5EF77D-EF8A-472F-BAC0-B86DA4C0AC2A}"/>
              </a:ext>
            </a:extLst>
          </p:cNvPr>
          <p:cNvSpPr>
            <a:spLocks noGrp="1"/>
          </p:cNvSpPr>
          <p:nvPr>
            <p:ph idx="1"/>
          </p:nvPr>
        </p:nvSpPr>
        <p:spPr>
          <a:xfrm>
            <a:off x="6675438" y="0"/>
            <a:ext cx="2459037" cy="360363"/>
          </a:xfrm>
        </p:spPr>
        <p:txBody>
          <a:bodyPr/>
          <a:lstStyle/>
          <a:p>
            <a:pPr marL="0" indent="0">
              <a:buFont typeface="Arial" panose="020B0604020202020204" pitchFamily="34" charset="0"/>
              <a:buNone/>
            </a:pPr>
            <a:r>
              <a:rPr lang="en-US" altLang="en-US" sz="1800" dirty="0"/>
              <a:t>* not scaling FFA laws</a:t>
            </a:r>
            <a:endParaRPr lang="en-GB" altLang="en-US" sz="1800" dirty="0"/>
          </a:p>
        </p:txBody>
      </p:sp>
      <p:sp>
        <p:nvSpPr>
          <p:cNvPr id="4" name="Date Placeholder 3">
            <a:extLst>
              <a:ext uri="{FF2B5EF4-FFF2-40B4-BE49-F238E27FC236}">
                <a16:creationId xmlns:a16="http://schemas.microsoft.com/office/drawing/2014/main" id="{6E0C1786-0C13-4452-8C47-C6D4F59BADF1}"/>
              </a:ext>
            </a:extLst>
          </p:cNvPr>
          <p:cNvSpPr>
            <a:spLocks noGrp="1"/>
          </p:cNvSpPr>
          <p:nvPr>
            <p:ph type="dt" sz="quarter"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76675A62-B22C-4B16-ABE9-150617ADBA2A}"/>
              </a:ext>
            </a:extLst>
          </p:cNvPr>
          <p:cNvSpPr>
            <a:spLocks noGrp="1"/>
          </p:cNvSpPr>
          <p:nvPr>
            <p:ph type="ftr" sz="quarter" idx="11"/>
          </p:nvPr>
        </p:nvSpPr>
        <p:spPr/>
        <p:txBody>
          <a:bodyPr/>
          <a:lstStyle/>
          <a:p>
            <a:pPr>
              <a:defRPr/>
            </a:pPr>
            <a:r>
              <a:rPr lang="en-GB"/>
              <a:t>Stephen Brooks, FFA’21 Workshop</a:t>
            </a:r>
          </a:p>
        </p:txBody>
      </p:sp>
      <p:sp>
        <p:nvSpPr>
          <p:cNvPr id="4155" name="Slide Number Placeholder 5">
            <a:extLst>
              <a:ext uri="{FF2B5EF4-FFF2-40B4-BE49-F238E27FC236}">
                <a16:creationId xmlns:a16="http://schemas.microsoft.com/office/drawing/2014/main" id="{480D6BB4-3F99-4DAD-A0B8-F7A008D28B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B05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E46C0A"/>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C0000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C0000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C0000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C0000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C00000"/>
                </a:solidFill>
                <a:latin typeface="Calibri" panose="020F0502020204030204" pitchFamily="34" charset="0"/>
              </a:defRPr>
            </a:lvl9pPr>
          </a:lstStyle>
          <a:p>
            <a:pPr>
              <a:spcBef>
                <a:spcPct val="0"/>
              </a:spcBef>
              <a:buFontTx/>
              <a:buNone/>
            </a:pPr>
            <a:fld id="{16DE6FCE-BBF0-4FAD-8004-58EA41325C2B}" type="slidenum">
              <a:rPr lang="en-GB" altLang="en-US" sz="1200">
                <a:solidFill>
                  <a:srgbClr val="898989"/>
                </a:solidFill>
              </a:rPr>
              <a:pPr>
                <a:spcBef>
                  <a:spcPct val="0"/>
                </a:spcBef>
                <a:buFontTx/>
                <a:buNone/>
              </a:pPr>
              <a:t>8</a:t>
            </a:fld>
            <a:endParaRPr lang="en-GB" altLang="en-US" sz="1200">
              <a:solidFill>
                <a:srgbClr val="898989"/>
              </a:solidFill>
            </a:endParaRPr>
          </a:p>
        </p:txBody>
      </p:sp>
      <p:sp>
        <p:nvSpPr>
          <p:cNvPr id="4156" name="Content Placeholder 2">
            <a:extLst>
              <a:ext uri="{FF2B5EF4-FFF2-40B4-BE49-F238E27FC236}">
                <a16:creationId xmlns:a16="http://schemas.microsoft.com/office/drawing/2014/main" id="{6E6340D9-B0C9-4084-8C92-81ABA531EBB8}"/>
              </a:ext>
            </a:extLst>
          </p:cNvPr>
          <p:cNvSpPr txBox="1">
            <a:spLocks/>
          </p:cNvSpPr>
          <p:nvPr/>
        </p:nvSpPr>
        <p:spPr bwMode="auto">
          <a:xfrm>
            <a:off x="468313" y="6021388"/>
            <a:ext cx="82804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0070C0"/>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00B050"/>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E46C0A"/>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rgbClr val="C00000"/>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C00000"/>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C00000"/>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C00000"/>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C00000"/>
                </a:solidFill>
                <a:latin typeface="Calibri" panose="020F0502020204030204" pitchFamily="34" charset="0"/>
              </a:defRPr>
            </a:lvl9pPr>
          </a:lstStyle>
          <a:p>
            <a:pPr>
              <a:buFont typeface="Arial" panose="020B0604020202020204" pitchFamily="34" charset="0"/>
              <a:buNone/>
            </a:pPr>
            <a:r>
              <a:rPr lang="en-US" altLang="en-US" sz="1800" dirty="0">
                <a:solidFill>
                  <a:srgbClr val="00B050"/>
                </a:solidFill>
              </a:rPr>
              <a:t>This one</a:t>
            </a:r>
            <a:r>
              <a:rPr lang="en-US" altLang="en-US" sz="1800" dirty="0"/>
              <a:t> is the knob for changing gradients and orbit range: an engineering trade-off</a:t>
            </a:r>
            <a:endParaRPr lang="en-GB" altLang="en-US" sz="1800" dirty="0"/>
          </a:p>
        </p:txBody>
      </p:sp>
      <p:cxnSp>
        <p:nvCxnSpPr>
          <p:cNvPr id="7" name="Straight Arrow Connector 6">
            <a:extLst>
              <a:ext uri="{FF2B5EF4-FFF2-40B4-BE49-F238E27FC236}">
                <a16:creationId xmlns:a16="http://schemas.microsoft.com/office/drawing/2014/main" id="{9398B5BE-0BCB-41BB-8BB1-0890C02DDABA}"/>
              </a:ext>
            </a:extLst>
          </p:cNvPr>
          <p:cNvCxnSpPr/>
          <p:nvPr/>
        </p:nvCxnSpPr>
        <p:spPr>
          <a:xfrm flipV="1">
            <a:off x="2463800" y="3933825"/>
            <a:ext cx="0" cy="2178050"/>
          </a:xfrm>
          <a:prstGeom prst="straightConnector1">
            <a:avLst/>
          </a:prstGeom>
          <a:ln w="28575">
            <a:solidFill>
              <a:srgbClr val="00B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EE52-D2E3-4600-A65F-30686FAA8109}"/>
              </a:ext>
            </a:extLst>
          </p:cNvPr>
          <p:cNvSpPr>
            <a:spLocks noGrp="1"/>
          </p:cNvSpPr>
          <p:nvPr>
            <p:ph type="title"/>
          </p:nvPr>
        </p:nvSpPr>
        <p:spPr/>
        <p:txBody>
          <a:bodyPr/>
          <a:lstStyle/>
          <a:p>
            <a:r>
              <a:rPr lang="en-GB" dirty="0"/>
              <a:t>Lattice Scaled to 50% Gradient</a:t>
            </a:r>
            <a:endParaRPr lang="en-US" dirty="0"/>
          </a:p>
        </p:txBody>
      </p:sp>
      <p:sp>
        <p:nvSpPr>
          <p:cNvPr id="3" name="Content Placeholder 2">
            <a:extLst>
              <a:ext uri="{FF2B5EF4-FFF2-40B4-BE49-F238E27FC236}">
                <a16:creationId xmlns:a16="http://schemas.microsoft.com/office/drawing/2014/main" id="{2DBBD17A-4311-46A0-B670-36611FF5454D}"/>
              </a:ext>
            </a:extLst>
          </p:cNvPr>
          <p:cNvSpPr>
            <a:spLocks noGrp="1"/>
          </p:cNvSpPr>
          <p:nvPr>
            <p:ph idx="1"/>
          </p:nvPr>
        </p:nvSpPr>
        <p:spPr>
          <a:xfrm>
            <a:off x="457200" y="1279301"/>
            <a:ext cx="8229600" cy="4525963"/>
          </a:xfrm>
        </p:spPr>
        <p:txBody>
          <a:bodyPr/>
          <a:lstStyle/>
          <a:p>
            <a:r>
              <a:rPr lang="en-GB" dirty="0"/>
              <a:t>Original</a:t>
            </a:r>
          </a:p>
          <a:p>
            <a:endParaRPr lang="en-GB" dirty="0"/>
          </a:p>
          <a:p>
            <a:endParaRPr lang="en-GB" dirty="0"/>
          </a:p>
          <a:p>
            <a:endParaRPr lang="en-GB" dirty="0"/>
          </a:p>
          <a:p>
            <a:r>
              <a:rPr lang="en-GB" dirty="0"/>
              <a:t>50% gradient, 2x beam excursion</a:t>
            </a:r>
            <a:endParaRPr lang="en-US" dirty="0"/>
          </a:p>
        </p:txBody>
      </p:sp>
      <p:sp>
        <p:nvSpPr>
          <p:cNvPr id="4" name="Date Placeholder 3">
            <a:extLst>
              <a:ext uri="{FF2B5EF4-FFF2-40B4-BE49-F238E27FC236}">
                <a16:creationId xmlns:a16="http://schemas.microsoft.com/office/drawing/2014/main" id="{1E75C95A-3D76-48CB-BB12-F802D7A4A41D}"/>
              </a:ext>
            </a:extLst>
          </p:cNvPr>
          <p:cNvSpPr>
            <a:spLocks noGrp="1"/>
          </p:cNvSpPr>
          <p:nvPr>
            <p:ph type="dt" sz="half" idx="10"/>
          </p:nvPr>
        </p:nvSpPr>
        <p:spPr/>
        <p:txBody>
          <a:bodyPr/>
          <a:lstStyle/>
          <a:p>
            <a:pPr>
              <a:defRPr/>
            </a:pPr>
            <a:r>
              <a:rPr lang="en-US"/>
              <a:t>September 28, 2021</a:t>
            </a:r>
            <a:endParaRPr lang="en-GB"/>
          </a:p>
        </p:txBody>
      </p:sp>
      <p:sp>
        <p:nvSpPr>
          <p:cNvPr id="5" name="Footer Placeholder 4">
            <a:extLst>
              <a:ext uri="{FF2B5EF4-FFF2-40B4-BE49-F238E27FC236}">
                <a16:creationId xmlns:a16="http://schemas.microsoft.com/office/drawing/2014/main" id="{761E4AD4-903F-4ADF-9844-4B0470BD743B}"/>
              </a:ext>
            </a:extLst>
          </p:cNvPr>
          <p:cNvSpPr>
            <a:spLocks noGrp="1"/>
          </p:cNvSpPr>
          <p:nvPr>
            <p:ph type="ftr" sz="quarter" idx="11"/>
          </p:nvPr>
        </p:nvSpPr>
        <p:spPr/>
        <p:txBody>
          <a:bodyPr/>
          <a:lstStyle/>
          <a:p>
            <a:pPr>
              <a:defRPr/>
            </a:pPr>
            <a:r>
              <a:rPr lang="en-GB"/>
              <a:t>Stephen Brooks, FFA’21 Workshop</a:t>
            </a:r>
          </a:p>
        </p:txBody>
      </p:sp>
      <p:sp>
        <p:nvSpPr>
          <p:cNvPr id="6" name="Slide Number Placeholder 5">
            <a:extLst>
              <a:ext uri="{FF2B5EF4-FFF2-40B4-BE49-F238E27FC236}">
                <a16:creationId xmlns:a16="http://schemas.microsoft.com/office/drawing/2014/main" id="{61DDFE8E-75E2-405A-9D12-A30446610921}"/>
              </a:ext>
            </a:extLst>
          </p:cNvPr>
          <p:cNvSpPr>
            <a:spLocks noGrp="1"/>
          </p:cNvSpPr>
          <p:nvPr>
            <p:ph type="sldNum" sz="quarter" idx="12"/>
          </p:nvPr>
        </p:nvSpPr>
        <p:spPr/>
        <p:txBody>
          <a:bodyPr/>
          <a:lstStyle/>
          <a:p>
            <a:pPr>
              <a:defRPr/>
            </a:pPr>
            <a:fld id="{C919DEF3-38EA-44F2-924B-3AA3B76DF1B8}" type="slidenum">
              <a:rPr lang="en-GB" altLang="en-US" smtClean="0"/>
              <a:pPr>
                <a:defRPr/>
              </a:pPr>
              <a:t>9</a:t>
            </a:fld>
            <a:endParaRPr lang="en-GB" altLang="en-US"/>
          </a:p>
        </p:txBody>
      </p:sp>
      <p:graphicFrame>
        <p:nvGraphicFramePr>
          <p:cNvPr id="7" name="Table 11">
            <a:extLst>
              <a:ext uri="{FF2B5EF4-FFF2-40B4-BE49-F238E27FC236}">
                <a16:creationId xmlns:a16="http://schemas.microsoft.com/office/drawing/2014/main" id="{B5CB1367-DDF1-4C00-9717-36EDB55D7B70}"/>
              </a:ext>
            </a:extLst>
          </p:cNvPr>
          <p:cNvGraphicFramePr>
            <a:graphicFrameLocks/>
          </p:cNvGraphicFramePr>
          <p:nvPr/>
        </p:nvGraphicFramePr>
        <p:xfrm>
          <a:off x="457200" y="1942365"/>
          <a:ext cx="8229599" cy="138176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3876829671"/>
                    </a:ext>
                  </a:extLst>
                </a:gridCol>
                <a:gridCol w="1175657">
                  <a:extLst>
                    <a:ext uri="{9D8B030D-6E8A-4147-A177-3AD203B41FA5}">
                      <a16:colId xmlns:a16="http://schemas.microsoft.com/office/drawing/2014/main" val="1951351446"/>
                    </a:ext>
                  </a:extLst>
                </a:gridCol>
                <a:gridCol w="1175657">
                  <a:extLst>
                    <a:ext uri="{9D8B030D-6E8A-4147-A177-3AD203B41FA5}">
                      <a16:colId xmlns:a16="http://schemas.microsoft.com/office/drawing/2014/main" val="2164315263"/>
                    </a:ext>
                  </a:extLst>
                </a:gridCol>
                <a:gridCol w="1175657">
                  <a:extLst>
                    <a:ext uri="{9D8B030D-6E8A-4147-A177-3AD203B41FA5}">
                      <a16:colId xmlns:a16="http://schemas.microsoft.com/office/drawing/2014/main" val="1632662537"/>
                    </a:ext>
                  </a:extLst>
                </a:gridCol>
                <a:gridCol w="1175657">
                  <a:extLst>
                    <a:ext uri="{9D8B030D-6E8A-4147-A177-3AD203B41FA5}">
                      <a16:colId xmlns:a16="http://schemas.microsoft.com/office/drawing/2014/main" val="3515728570"/>
                    </a:ext>
                  </a:extLst>
                </a:gridCol>
                <a:gridCol w="1175657">
                  <a:extLst>
                    <a:ext uri="{9D8B030D-6E8A-4147-A177-3AD203B41FA5}">
                      <a16:colId xmlns:a16="http://schemas.microsoft.com/office/drawing/2014/main" val="2832370089"/>
                    </a:ext>
                  </a:extLst>
                </a:gridCol>
                <a:gridCol w="1175657">
                  <a:extLst>
                    <a:ext uri="{9D8B030D-6E8A-4147-A177-3AD203B41FA5}">
                      <a16:colId xmlns:a16="http://schemas.microsoft.com/office/drawing/2014/main" val="716741227"/>
                    </a:ext>
                  </a:extLst>
                </a:gridCol>
              </a:tblGrid>
              <a:tr h="370840">
                <a:tc>
                  <a:txBody>
                    <a:bodyPr/>
                    <a:lstStyle/>
                    <a:p>
                      <a:r>
                        <a:rPr lang="en-GB" dirty="0"/>
                        <a:t>Magnet</a:t>
                      </a:r>
                      <a:endParaRPr lang="en-US" dirty="0"/>
                    </a:p>
                  </a:txBody>
                  <a:tcPr/>
                </a:tc>
                <a:tc>
                  <a:txBody>
                    <a:bodyPr/>
                    <a:lstStyle/>
                    <a:p>
                      <a:r>
                        <a:rPr lang="en-GB" dirty="0"/>
                        <a:t>Dipole at x=0 (T)</a:t>
                      </a:r>
                      <a:endParaRPr lang="en-US" dirty="0"/>
                    </a:p>
                  </a:txBody>
                  <a:tcPr/>
                </a:tc>
                <a:tc>
                  <a:txBody>
                    <a:bodyPr/>
                    <a:lstStyle/>
                    <a:p>
                      <a:r>
                        <a:rPr lang="en-GB" dirty="0"/>
                        <a:t>Gradient (T/m)</a:t>
                      </a:r>
                      <a:endParaRPr lang="en-US" dirty="0"/>
                    </a:p>
                  </a:txBody>
                  <a:tcPr/>
                </a:tc>
                <a:tc>
                  <a:txBody>
                    <a:bodyPr/>
                    <a:lstStyle/>
                    <a:p>
                      <a:r>
                        <a:rPr lang="en-GB" dirty="0" err="1"/>
                        <a:t>Xmin</a:t>
                      </a:r>
                      <a:r>
                        <a:rPr lang="en-GB" dirty="0"/>
                        <a:t> (mm)</a:t>
                      </a:r>
                      <a:endParaRPr lang="en-US" dirty="0"/>
                    </a:p>
                  </a:txBody>
                  <a:tcPr/>
                </a:tc>
                <a:tc>
                  <a:txBody>
                    <a:bodyPr/>
                    <a:lstStyle/>
                    <a:p>
                      <a:r>
                        <a:rPr lang="en-GB" dirty="0" err="1"/>
                        <a:t>Xmax</a:t>
                      </a:r>
                      <a:r>
                        <a:rPr lang="en-GB" dirty="0"/>
                        <a:t> (mm)</a:t>
                      </a:r>
                      <a:endParaRPr lang="en-US" dirty="0"/>
                    </a:p>
                  </a:txBody>
                  <a:tcPr/>
                </a:tc>
                <a:tc>
                  <a:txBody>
                    <a:bodyPr/>
                    <a:lstStyle/>
                    <a:p>
                      <a:r>
                        <a:rPr lang="en-GB" dirty="0"/>
                        <a:t>B(</a:t>
                      </a:r>
                      <a:r>
                        <a:rPr lang="en-GB" dirty="0" err="1"/>
                        <a:t>Xmin</a:t>
                      </a:r>
                      <a:r>
                        <a:rPr lang="en-GB" dirty="0"/>
                        <a:t>) (T)</a:t>
                      </a:r>
                      <a:endParaRPr lang="en-US" dirty="0"/>
                    </a:p>
                  </a:txBody>
                  <a:tcPr/>
                </a:tc>
                <a:tc>
                  <a:txBody>
                    <a:bodyPr/>
                    <a:lstStyle/>
                    <a:p>
                      <a:r>
                        <a:rPr lang="en-GB" dirty="0"/>
                        <a:t>B(</a:t>
                      </a:r>
                      <a:r>
                        <a:rPr lang="en-GB" dirty="0" err="1"/>
                        <a:t>Xmax</a:t>
                      </a:r>
                      <a:r>
                        <a:rPr lang="en-GB" dirty="0"/>
                        <a:t>) (T)</a:t>
                      </a:r>
                      <a:endParaRPr lang="en-US" dirty="0"/>
                    </a:p>
                  </a:txBody>
                  <a:tcPr/>
                </a:tc>
                <a:extLst>
                  <a:ext uri="{0D108BD9-81ED-4DB2-BD59-A6C34878D82A}">
                    <a16:rowId xmlns:a16="http://schemas.microsoft.com/office/drawing/2014/main" val="232211044"/>
                  </a:ext>
                </a:extLst>
              </a:tr>
              <a:tr h="370840">
                <a:tc>
                  <a:txBody>
                    <a:bodyPr/>
                    <a:lstStyle/>
                    <a:p>
                      <a:r>
                        <a:rPr lang="en-GB" dirty="0"/>
                        <a:t>BF</a:t>
                      </a:r>
                      <a:endParaRPr lang="en-US" dirty="0"/>
                    </a:p>
                  </a:txBody>
                  <a:tcPr/>
                </a:tc>
                <a:tc>
                  <a:txBody>
                    <a:bodyPr/>
                    <a:lstStyle/>
                    <a:p>
                      <a:r>
                        <a:rPr lang="en-GB" dirty="0"/>
                        <a:t>0.681</a:t>
                      </a:r>
                      <a:endParaRPr lang="en-US" dirty="0"/>
                    </a:p>
                  </a:txBody>
                  <a:tcPr/>
                </a:tc>
                <a:tc>
                  <a:txBody>
                    <a:bodyPr/>
                    <a:lstStyle/>
                    <a:p>
                      <a:r>
                        <a:rPr lang="en-GB" dirty="0"/>
                        <a:t>250.91</a:t>
                      </a:r>
                      <a:endParaRPr lang="en-US" dirty="0"/>
                    </a:p>
                  </a:txBody>
                  <a:tcPr/>
                </a:tc>
                <a:tc>
                  <a:txBody>
                    <a:bodyPr/>
                    <a:lstStyle/>
                    <a:p>
                      <a:r>
                        <a:rPr lang="en-GB" dirty="0"/>
                        <a:t>-5</a:t>
                      </a:r>
                      <a:endParaRPr lang="en-US" dirty="0"/>
                    </a:p>
                  </a:txBody>
                  <a:tcPr/>
                </a:tc>
                <a:tc>
                  <a:txBody>
                    <a:bodyPr/>
                    <a:lstStyle/>
                    <a:p>
                      <a:r>
                        <a:rPr lang="en-GB" dirty="0"/>
                        <a:t>4</a:t>
                      </a:r>
                      <a:endParaRPr lang="en-US" dirty="0"/>
                    </a:p>
                  </a:txBody>
                  <a:tcPr/>
                </a:tc>
                <a:tc>
                  <a:txBody>
                    <a:bodyPr/>
                    <a:lstStyle/>
                    <a:p>
                      <a:r>
                        <a:rPr lang="en-GB" dirty="0"/>
                        <a:t>-0.574</a:t>
                      </a:r>
                      <a:endParaRPr lang="en-US" dirty="0"/>
                    </a:p>
                  </a:txBody>
                  <a:tcPr/>
                </a:tc>
                <a:tc>
                  <a:txBody>
                    <a:bodyPr/>
                    <a:lstStyle/>
                    <a:p>
                      <a:r>
                        <a:rPr lang="en-GB" dirty="0"/>
                        <a:t>1.685</a:t>
                      </a:r>
                      <a:endParaRPr lang="en-US" dirty="0"/>
                    </a:p>
                  </a:txBody>
                  <a:tcPr/>
                </a:tc>
                <a:extLst>
                  <a:ext uri="{0D108BD9-81ED-4DB2-BD59-A6C34878D82A}">
                    <a16:rowId xmlns:a16="http://schemas.microsoft.com/office/drawing/2014/main" val="3258298454"/>
                  </a:ext>
                </a:extLst>
              </a:tr>
              <a:tr h="370840">
                <a:tc>
                  <a:txBody>
                    <a:bodyPr/>
                    <a:lstStyle/>
                    <a:p>
                      <a:r>
                        <a:rPr lang="en-GB" dirty="0"/>
                        <a:t>BD</a:t>
                      </a:r>
                      <a:endParaRPr lang="en-US" dirty="0"/>
                    </a:p>
                  </a:txBody>
                  <a:tcPr/>
                </a:tc>
                <a:tc>
                  <a:txBody>
                    <a:bodyPr/>
                    <a:lstStyle/>
                    <a:p>
                      <a:r>
                        <a:rPr lang="en-GB" dirty="0"/>
                        <a:t>0.941</a:t>
                      </a:r>
                      <a:endParaRPr lang="en-US" dirty="0"/>
                    </a:p>
                  </a:txBody>
                  <a:tcPr/>
                </a:tc>
                <a:tc>
                  <a:txBody>
                    <a:bodyPr/>
                    <a:lstStyle/>
                    <a:p>
                      <a:r>
                        <a:rPr lang="en-GB" dirty="0"/>
                        <a:t>-233.13</a:t>
                      </a:r>
                      <a:endParaRPr lang="en-US" dirty="0"/>
                    </a:p>
                  </a:txBody>
                  <a:tcPr/>
                </a:tc>
                <a:tc>
                  <a:txBody>
                    <a:bodyPr/>
                    <a:lstStyle/>
                    <a:p>
                      <a:r>
                        <a:rPr lang="en-GB" dirty="0"/>
                        <a:t>-5</a:t>
                      </a:r>
                      <a:endParaRPr lang="en-US" dirty="0"/>
                    </a:p>
                  </a:txBody>
                  <a:tcPr/>
                </a:tc>
                <a:tc>
                  <a:txBody>
                    <a:bodyPr/>
                    <a:lstStyle/>
                    <a:p>
                      <a:r>
                        <a:rPr lang="en-GB" dirty="0"/>
                        <a:t>4</a:t>
                      </a:r>
                      <a:endParaRPr lang="en-US" dirty="0"/>
                    </a:p>
                  </a:txBody>
                  <a:tcPr/>
                </a:tc>
                <a:tc>
                  <a:txBody>
                    <a:bodyPr/>
                    <a:lstStyle/>
                    <a:p>
                      <a:r>
                        <a:rPr lang="en-GB" dirty="0"/>
                        <a:t>2.107</a:t>
                      </a:r>
                      <a:endParaRPr lang="en-US" dirty="0"/>
                    </a:p>
                  </a:txBody>
                  <a:tcPr/>
                </a:tc>
                <a:tc>
                  <a:txBody>
                    <a:bodyPr/>
                    <a:lstStyle/>
                    <a:p>
                      <a:r>
                        <a:rPr lang="en-GB" dirty="0"/>
                        <a:t>0.008</a:t>
                      </a:r>
                      <a:endParaRPr lang="en-US" dirty="0"/>
                    </a:p>
                  </a:txBody>
                  <a:tcPr/>
                </a:tc>
                <a:extLst>
                  <a:ext uri="{0D108BD9-81ED-4DB2-BD59-A6C34878D82A}">
                    <a16:rowId xmlns:a16="http://schemas.microsoft.com/office/drawing/2014/main" val="3903500717"/>
                  </a:ext>
                </a:extLst>
              </a:tr>
            </a:tbl>
          </a:graphicData>
        </a:graphic>
      </p:graphicFrame>
      <p:graphicFrame>
        <p:nvGraphicFramePr>
          <p:cNvPr id="8" name="Table 11">
            <a:extLst>
              <a:ext uri="{FF2B5EF4-FFF2-40B4-BE49-F238E27FC236}">
                <a16:creationId xmlns:a16="http://schemas.microsoft.com/office/drawing/2014/main" id="{F64B9481-8739-4826-AF89-1C58753C9829}"/>
              </a:ext>
            </a:extLst>
          </p:cNvPr>
          <p:cNvGraphicFramePr>
            <a:graphicFrameLocks/>
          </p:cNvGraphicFramePr>
          <p:nvPr/>
        </p:nvGraphicFramePr>
        <p:xfrm>
          <a:off x="457199" y="4246021"/>
          <a:ext cx="8229599" cy="138176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3876829671"/>
                    </a:ext>
                  </a:extLst>
                </a:gridCol>
                <a:gridCol w="1175657">
                  <a:extLst>
                    <a:ext uri="{9D8B030D-6E8A-4147-A177-3AD203B41FA5}">
                      <a16:colId xmlns:a16="http://schemas.microsoft.com/office/drawing/2014/main" val="1951351446"/>
                    </a:ext>
                  </a:extLst>
                </a:gridCol>
                <a:gridCol w="1175657">
                  <a:extLst>
                    <a:ext uri="{9D8B030D-6E8A-4147-A177-3AD203B41FA5}">
                      <a16:colId xmlns:a16="http://schemas.microsoft.com/office/drawing/2014/main" val="2164315263"/>
                    </a:ext>
                  </a:extLst>
                </a:gridCol>
                <a:gridCol w="1175657">
                  <a:extLst>
                    <a:ext uri="{9D8B030D-6E8A-4147-A177-3AD203B41FA5}">
                      <a16:colId xmlns:a16="http://schemas.microsoft.com/office/drawing/2014/main" val="1632662537"/>
                    </a:ext>
                  </a:extLst>
                </a:gridCol>
                <a:gridCol w="1175657">
                  <a:extLst>
                    <a:ext uri="{9D8B030D-6E8A-4147-A177-3AD203B41FA5}">
                      <a16:colId xmlns:a16="http://schemas.microsoft.com/office/drawing/2014/main" val="3515728570"/>
                    </a:ext>
                  </a:extLst>
                </a:gridCol>
                <a:gridCol w="1175657">
                  <a:extLst>
                    <a:ext uri="{9D8B030D-6E8A-4147-A177-3AD203B41FA5}">
                      <a16:colId xmlns:a16="http://schemas.microsoft.com/office/drawing/2014/main" val="2832370089"/>
                    </a:ext>
                  </a:extLst>
                </a:gridCol>
                <a:gridCol w="1175657">
                  <a:extLst>
                    <a:ext uri="{9D8B030D-6E8A-4147-A177-3AD203B41FA5}">
                      <a16:colId xmlns:a16="http://schemas.microsoft.com/office/drawing/2014/main" val="716741227"/>
                    </a:ext>
                  </a:extLst>
                </a:gridCol>
              </a:tblGrid>
              <a:tr h="370840">
                <a:tc>
                  <a:txBody>
                    <a:bodyPr/>
                    <a:lstStyle/>
                    <a:p>
                      <a:r>
                        <a:rPr lang="en-GB" dirty="0"/>
                        <a:t>Magnet</a:t>
                      </a:r>
                      <a:endParaRPr lang="en-US" dirty="0"/>
                    </a:p>
                  </a:txBody>
                  <a:tcPr/>
                </a:tc>
                <a:tc>
                  <a:txBody>
                    <a:bodyPr/>
                    <a:lstStyle/>
                    <a:p>
                      <a:r>
                        <a:rPr lang="en-GB" dirty="0"/>
                        <a:t>Dipole at x=0 (T)</a:t>
                      </a:r>
                      <a:endParaRPr lang="en-US" dirty="0"/>
                    </a:p>
                  </a:txBody>
                  <a:tcPr/>
                </a:tc>
                <a:tc>
                  <a:txBody>
                    <a:bodyPr/>
                    <a:lstStyle/>
                    <a:p>
                      <a:r>
                        <a:rPr lang="en-GB" dirty="0"/>
                        <a:t>Gradient (T/m)</a:t>
                      </a:r>
                      <a:endParaRPr lang="en-US" dirty="0"/>
                    </a:p>
                  </a:txBody>
                  <a:tcPr/>
                </a:tc>
                <a:tc>
                  <a:txBody>
                    <a:bodyPr/>
                    <a:lstStyle/>
                    <a:p>
                      <a:r>
                        <a:rPr lang="en-GB" dirty="0" err="1"/>
                        <a:t>Xmin</a:t>
                      </a:r>
                      <a:r>
                        <a:rPr lang="en-GB" dirty="0"/>
                        <a:t> (mm)</a:t>
                      </a:r>
                      <a:endParaRPr lang="en-US" dirty="0"/>
                    </a:p>
                  </a:txBody>
                  <a:tcPr/>
                </a:tc>
                <a:tc>
                  <a:txBody>
                    <a:bodyPr/>
                    <a:lstStyle/>
                    <a:p>
                      <a:r>
                        <a:rPr lang="en-GB" dirty="0" err="1"/>
                        <a:t>Xmax</a:t>
                      </a:r>
                      <a:r>
                        <a:rPr lang="en-GB" dirty="0"/>
                        <a:t> (mm)</a:t>
                      </a:r>
                      <a:endParaRPr lang="en-US" dirty="0"/>
                    </a:p>
                  </a:txBody>
                  <a:tcPr/>
                </a:tc>
                <a:tc>
                  <a:txBody>
                    <a:bodyPr/>
                    <a:lstStyle/>
                    <a:p>
                      <a:r>
                        <a:rPr lang="en-GB" dirty="0"/>
                        <a:t>B(</a:t>
                      </a:r>
                      <a:r>
                        <a:rPr lang="en-GB" dirty="0" err="1"/>
                        <a:t>Xmin</a:t>
                      </a:r>
                      <a:r>
                        <a:rPr lang="en-GB" dirty="0"/>
                        <a:t>) (T)</a:t>
                      </a:r>
                      <a:endParaRPr lang="en-US" dirty="0"/>
                    </a:p>
                  </a:txBody>
                  <a:tcPr/>
                </a:tc>
                <a:tc>
                  <a:txBody>
                    <a:bodyPr/>
                    <a:lstStyle/>
                    <a:p>
                      <a:r>
                        <a:rPr lang="en-GB" dirty="0"/>
                        <a:t>B(</a:t>
                      </a:r>
                      <a:r>
                        <a:rPr lang="en-GB" dirty="0" err="1"/>
                        <a:t>Xmax</a:t>
                      </a:r>
                      <a:r>
                        <a:rPr lang="en-GB" dirty="0"/>
                        <a:t>) (T)</a:t>
                      </a:r>
                      <a:endParaRPr lang="en-US" dirty="0"/>
                    </a:p>
                  </a:txBody>
                  <a:tcPr/>
                </a:tc>
                <a:extLst>
                  <a:ext uri="{0D108BD9-81ED-4DB2-BD59-A6C34878D82A}">
                    <a16:rowId xmlns:a16="http://schemas.microsoft.com/office/drawing/2014/main" val="232211044"/>
                  </a:ext>
                </a:extLst>
              </a:tr>
              <a:tr h="370840">
                <a:tc>
                  <a:txBody>
                    <a:bodyPr/>
                    <a:lstStyle/>
                    <a:p>
                      <a:r>
                        <a:rPr lang="en-GB" dirty="0"/>
                        <a:t>BF</a:t>
                      </a:r>
                      <a:endParaRPr lang="en-US" dirty="0"/>
                    </a:p>
                  </a:txBody>
                  <a:tcPr/>
                </a:tc>
                <a:tc>
                  <a:txBody>
                    <a:bodyPr/>
                    <a:lstStyle/>
                    <a:p>
                      <a:r>
                        <a:rPr lang="en-GB" dirty="0"/>
                        <a:t>0.681</a:t>
                      </a:r>
                      <a:endParaRPr lang="en-US" dirty="0"/>
                    </a:p>
                  </a:txBody>
                  <a:tcPr/>
                </a:tc>
                <a:tc>
                  <a:txBody>
                    <a:bodyPr/>
                    <a:lstStyle/>
                    <a:p>
                      <a:r>
                        <a:rPr lang="en-GB" dirty="0"/>
                        <a:t>125.46</a:t>
                      </a:r>
                      <a:endParaRPr lang="en-US" dirty="0"/>
                    </a:p>
                  </a:txBody>
                  <a:tcPr/>
                </a:tc>
                <a:tc>
                  <a:txBody>
                    <a:bodyPr/>
                    <a:lstStyle/>
                    <a:p>
                      <a:r>
                        <a:rPr lang="en-GB" dirty="0"/>
                        <a:t>-10</a:t>
                      </a:r>
                      <a:endParaRPr lang="en-US" dirty="0"/>
                    </a:p>
                  </a:txBody>
                  <a:tcPr/>
                </a:tc>
                <a:tc>
                  <a:txBody>
                    <a:bodyPr/>
                    <a:lstStyle/>
                    <a:p>
                      <a:r>
                        <a:rPr lang="en-GB" dirty="0"/>
                        <a:t>8</a:t>
                      </a:r>
                      <a:endParaRPr lang="en-US" dirty="0"/>
                    </a:p>
                  </a:txBody>
                  <a:tcPr/>
                </a:tc>
                <a:tc>
                  <a:txBody>
                    <a:bodyPr/>
                    <a:lstStyle/>
                    <a:p>
                      <a:r>
                        <a:rPr lang="en-GB" dirty="0"/>
                        <a:t>-0.574</a:t>
                      </a:r>
                      <a:endParaRPr lang="en-US" dirty="0"/>
                    </a:p>
                  </a:txBody>
                  <a:tcPr/>
                </a:tc>
                <a:tc>
                  <a:txBody>
                    <a:bodyPr/>
                    <a:lstStyle/>
                    <a:p>
                      <a:r>
                        <a:rPr lang="en-GB" dirty="0"/>
                        <a:t>1.685</a:t>
                      </a:r>
                      <a:endParaRPr lang="en-US" dirty="0"/>
                    </a:p>
                  </a:txBody>
                  <a:tcPr/>
                </a:tc>
                <a:extLst>
                  <a:ext uri="{0D108BD9-81ED-4DB2-BD59-A6C34878D82A}">
                    <a16:rowId xmlns:a16="http://schemas.microsoft.com/office/drawing/2014/main" val="3258298454"/>
                  </a:ext>
                </a:extLst>
              </a:tr>
              <a:tr h="370840">
                <a:tc>
                  <a:txBody>
                    <a:bodyPr/>
                    <a:lstStyle/>
                    <a:p>
                      <a:r>
                        <a:rPr lang="en-GB" dirty="0"/>
                        <a:t>BD</a:t>
                      </a:r>
                      <a:endParaRPr lang="en-US" dirty="0"/>
                    </a:p>
                  </a:txBody>
                  <a:tcPr/>
                </a:tc>
                <a:tc>
                  <a:txBody>
                    <a:bodyPr/>
                    <a:lstStyle/>
                    <a:p>
                      <a:r>
                        <a:rPr lang="en-GB" dirty="0"/>
                        <a:t>0.941</a:t>
                      </a:r>
                      <a:endParaRPr lang="en-US" dirty="0"/>
                    </a:p>
                  </a:txBody>
                  <a:tcPr/>
                </a:tc>
                <a:tc>
                  <a:txBody>
                    <a:bodyPr/>
                    <a:lstStyle/>
                    <a:p>
                      <a:r>
                        <a:rPr lang="en-GB" dirty="0"/>
                        <a:t>-116.57</a:t>
                      </a:r>
                      <a:endParaRPr lang="en-US" dirty="0"/>
                    </a:p>
                  </a:txBody>
                  <a:tcPr/>
                </a:tc>
                <a:tc>
                  <a:txBody>
                    <a:bodyPr/>
                    <a:lstStyle/>
                    <a:p>
                      <a:r>
                        <a:rPr lang="en-GB" dirty="0"/>
                        <a:t>-10</a:t>
                      </a:r>
                      <a:endParaRPr lang="en-US" dirty="0"/>
                    </a:p>
                  </a:txBody>
                  <a:tcPr/>
                </a:tc>
                <a:tc>
                  <a:txBody>
                    <a:bodyPr/>
                    <a:lstStyle/>
                    <a:p>
                      <a:r>
                        <a:rPr lang="en-GB" dirty="0"/>
                        <a:t>8</a:t>
                      </a:r>
                      <a:endParaRPr lang="en-US" dirty="0"/>
                    </a:p>
                  </a:txBody>
                  <a:tcPr/>
                </a:tc>
                <a:tc>
                  <a:txBody>
                    <a:bodyPr/>
                    <a:lstStyle/>
                    <a:p>
                      <a:r>
                        <a:rPr lang="en-GB" dirty="0"/>
                        <a:t>2.107</a:t>
                      </a:r>
                      <a:endParaRPr lang="en-US" dirty="0"/>
                    </a:p>
                  </a:txBody>
                  <a:tcPr/>
                </a:tc>
                <a:tc>
                  <a:txBody>
                    <a:bodyPr/>
                    <a:lstStyle/>
                    <a:p>
                      <a:r>
                        <a:rPr lang="en-GB" dirty="0"/>
                        <a:t>0.008</a:t>
                      </a:r>
                      <a:endParaRPr lang="en-US" dirty="0"/>
                    </a:p>
                  </a:txBody>
                  <a:tcPr/>
                </a:tc>
                <a:extLst>
                  <a:ext uri="{0D108BD9-81ED-4DB2-BD59-A6C34878D82A}">
                    <a16:rowId xmlns:a16="http://schemas.microsoft.com/office/drawing/2014/main" val="3903500717"/>
                  </a:ext>
                </a:extLst>
              </a:tr>
            </a:tbl>
          </a:graphicData>
        </a:graphic>
      </p:graphicFrame>
      <p:sp>
        <p:nvSpPr>
          <p:cNvPr id="9" name="TextBox 8">
            <a:extLst>
              <a:ext uri="{FF2B5EF4-FFF2-40B4-BE49-F238E27FC236}">
                <a16:creationId xmlns:a16="http://schemas.microsoft.com/office/drawing/2014/main" id="{8585C5A1-C1C6-48D7-B0D9-32DC9B9464C1}"/>
              </a:ext>
            </a:extLst>
          </p:cNvPr>
          <p:cNvSpPr txBox="1"/>
          <p:nvPr/>
        </p:nvSpPr>
        <p:spPr>
          <a:xfrm>
            <a:off x="4894484" y="5710019"/>
            <a:ext cx="3792314" cy="646331"/>
          </a:xfrm>
          <a:prstGeom prst="rect">
            <a:avLst/>
          </a:prstGeom>
          <a:solidFill>
            <a:schemeClr val="bg1"/>
          </a:solidFill>
          <a:ln>
            <a:solidFill>
              <a:schemeClr val="tx1"/>
            </a:solidFill>
          </a:ln>
        </p:spPr>
        <p:txBody>
          <a:bodyPr wrap="square" rtlCol="0">
            <a:spAutoFit/>
          </a:bodyPr>
          <a:lstStyle/>
          <a:p>
            <a:r>
              <a:rPr lang="en-GB" dirty="0"/>
              <a:t>NB: length and bend angles of elements to be multiplied by sqrt(2)</a:t>
            </a:r>
            <a:endParaRPr lang="en-US" dirty="0"/>
          </a:p>
        </p:txBody>
      </p:sp>
    </p:spTree>
    <p:extLst>
      <p:ext uri="{BB962C8B-B14F-4D97-AF65-F5344CB8AC3E}">
        <p14:creationId xmlns:p14="http://schemas.microsoft.com/office/powerpoint/2010/main" val="3117977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85566</TotalTime>
  <Words>2763</Words>
  <Application>Microsoft Office PowerPoint</Application>
  <PresentationFormat>On-screen Show (4:3)</PresentationFormat>
  <Paragraphs>675</Paragraphs>
  <Slides>45</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Calibri Light</vt:lpstr>
      <vt:lpstr>Symbol</vt:lpstr>
      <vt:lpstr>Office Theme</vt:lpstr>
      <vt:lpstr>1_Office Theme</vt:lpstr>
      <vt:lpstr>CEBAF 20GeV FFA Upgrade</vt:lpstr>
      <vt:lpstr>CEBAF ~20GeV FFA Upgrade</vt:lpstr>
      <vt:lpstr>Parameters from IPAC’21 Paper</vt:lpstr>
      <vt:lpstr>Permanent Magnet Design Rules</vt:lpstr>
      <vt:lpstr>Run HalbachArea Script</vt:lpstr>
      <vt:lpstr>Reduce to Raperture=7.5mm</vt:lpstr>
      <vt:lpstr>Field Overshoot at High Gradient</vt:lpstr>
      <vt:lpstr>FFA scaling* laws</vt:lpstr>
      <vt:lpstr>Lattice Scaled to 50% Gradient</vt:lpstr>
      <vt:lpstr>Gradient Tradeoff Example</vt:lpstr>
      <vt:lpstr>Clearance Tradeoff Example</vt:lpstr>
      <vt:lpstr>Clearance vs. Gradient Example</vt:lpstr>
      <vt:lpstr>Using Raperture=15mm (Rfield=10mm)</vt:lpstr>
      <vt:lpstr>Need Some Ideas (idea #1)</vt:lpstr>
      <vt:lpstr>[IPAC’21] Halbach Magnet Variations</vt:lpstr>
      <vt:lpstr>Unused Region in BD (idea #2)</vt:lpstr>
      <vt:lpstr>Trimming the BD Aperture Range</vt:lpstr>
      <vt:lpstr>Finally!</vt:lpstr>
      <vt:lpstr>Demagnetisation?</vt:lpstr>
      <vt:lpstr>B-H Curve and Demagnetisation</vt:lpstr>
      <vt:lpstr>What about with 100% gradients?</vt:lpstr>
      <vt:lpstr>Summary (IPAC’21 magnets)</vt:lpstr>
      <vt:lpstr>Existing 12GeV CEBAF Energies</vt:lpstr>
      <vt:lpstr>Upgraded CEBAF Injector Energy</vt:lpstr>
      <vt:lpstr>Energies with One FFA (4+7 turns)</vt:lpstr>
      <vt:lpstr>Energies with Two FFAs (3+(4+4))</vt:lpstr>
      <vt:lpstr>Energies with Two FFAs (3+(5+3))</vt:lpstr>
      <vt:lpstr>Lattice Optimisation Rules</vt:lpstr>
      <vt:lpstr>MAD-style Lattices</vt:lpstr>
      <vt:lpstr>Max Field on Beams</vt:lpstr>
      <vt:lpstr>SR Loss Per Half-Turn</vt:lpstr>
      <vt:lpstr>Performance Comparison</vt:lpstr>
      <vt:lpstr>Path Length</vt:lpstr>
      <vt:lpstr>Orbit Excursion</vt:lpstr>
      <vt:lpstr>Summary (one vs. two FFAs)</vt:lpstr>
      <vt:lpstr>Max Field on Beams</vt:lpstr>
      <vt:lpstr>Magnets for July 30th 4+4 FFA2</vt:lpstr>
      <vt:lpstr>Try Larger Clearances</vt:lpstr>
      <vt:lpstr>ESRF Upgrade Chamber ~9mm Slot</vt:lpstr>
      <vt:lpstr>Magnets: 4+4 FFA2, 50% gradient</vt:lpstr>
      <vt:lpstr>Demagnetisation in IPAC’21 magnets</vt:lpstr>
      <vt:lpstr>Demagnetisation in new magnets</vt:lpstr>
      <vt:lpstr>50% gradient / large clearance</vt:lpstr>
      <vt:lpstr>All Magnets for 5+3 FFA1 and FFA2</vt:lpstr>
      <vt:lpstr>Summary (updated magnets)</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dc:title>
  <dc:creator>Stephen Brooks</dc:creator>
  <cp:lastModifiedBy>Brooks, Stephen</cp:lastModifiedBy>
  <cp:revision>1564</cp:revision>
  <dcterms:created xsi:type="dcterms:W3CDTF">2012-11-14T19:21:06Z</dcterms:created>
  <dcterms:modified xsi:type="dcterms:W3CDTF">2021-09-22T19:17:32Z</dcterms:modified>
</cp:coreProperties>
</file>