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4"/>
  </p:notesMasterIdLst>
  <p:handoutMasterIdLst>
    <p:handoutMasterId r:id="rId55"/>
  </p:handoutMasterIdLst>
  <p:sldIdLst>
    <p:sldId id="511" r:id="rId3"/>
    <p:sldId id="719" r:id="rId4"/>
    <p:sldId id="705" r:id="rId5"/>
    <p:sldId id="706" r:id="rId6"/>
    <p:sldId id="707" r:id="rId7"/>
    <p:sldId id="716" r:id="rId8"/>
    <p:sldId id="714" r:id="rId9"/>
    <p:sldId id="715" r:id="rId10"/>
    <p:sldId id="746" r:id="rId11"/>
    <p:sldId id="744" r:id="rId12"/>
    <p:sldId id="747" r:id="rId13"/>
    <p:sldId id="748" r:id="rId14"/>
    <p:sldId id="745" r:id="rId15"/>
    <p:sldId id="708" r:id="rId16"/>
    <p:sldId id="756" r:id="rId17"/>
    <p:sldId id="651" r:id="rId18"/>
    <p:sldId id="653" r:id="rId19"/>
    <p:sldId id="736" r:id="rId20"/>
    <p:sldId id="656" r:id="rId21"/>
    <p:sldId id="723" r:id="rId22"/>
    <p:sldId id="654" r:id="rId23"/>
    <p:sldId id="728" r:id="rId24"/>
    <p:sldId id="729" r:id="rId25"/>
    <p:sldId id="733" r:id="rId26"/>
    <p:sldId id="724" r:id="rId27"/>
    <p:sldId id="657" r:id="rId28"/>
    <p:sldId id="658" r:id="rId29"/>
    <p:sldId id="735" r:id="rId30"/>
    <p:sldId id="727" r:id="rId31"/>
    <p:sldId id="732" r:id="rId32"/>
    <p:sldId id="738" r:id="rId33"/>
    <p:sldId id="757" r:id="rId34"/>
    <p:sldId id="743" r:id="rId35"/>
    <p:sldId id="751" r:id="rId36"/>
    <p:sldId id="741" r:id="rId37"/>
    <p:sldId id="750" r:id="rId38"/>
    <p:sldId id="755" r:id="rId39"/>
    <p:sldId id="734" r:id="rId40"/>
    <p:sldId id="742" r:id="rId41"/>
    <p:sldId id="725" r:id="rId42"/>
    <p:sldId id="730" r:id="rId43"/>
    <p:sldId id="752" r:id="rId44"/>
    <p:sldId id="753" r:id="rId45"/>
    <p:sldId id="754" r:id="rId46"/>
    <p:sldId id="722" r:id="rId47"/>
    <p:sldId id="712" r:id="rId48"/>
    <p:sldId id="720" r:id="rId49"/>
    <p:sldId id="749" r:id="rId50"/>
    <p:sldId id="737" r:id="rId51"/>
    <p:sldId id="739" r:id="rId52"/>
    <p:sldId id="740" r:id="rId5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00FF00"/>
    <a:srgbClr val="FF00FF"/>
    <a:srgbClr val="C0504D"/>
    <a:srgbClr val="C000C0"/>
    <a:srgbClr val="9BBB59"/>
    <a:srgbClr val="DAEFC3"/>
    <a:srgbClr val="C4E59F"/>
    <a:srgbClr val="CCEC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4" autoAdjust="0"/>
    <p:restoredTop sz="94411" autoAdjust="0"/>
  </p:normalViewPr>
  <p:slideViewPr>
    <p:cSldViewPr>
      <p:cViewPr varScale="1">
        <p:scale>
          <a:sx n="80" d="100"/>
          <a:sy n="80" d="100"/>
        </p:scale>
        <p:origin x="494" y="53"/>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8" d="100"/>
          <a:sy n="58" d="100"/>
        </p:scale>
        <p:origin x="-301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E8CE96F-9641-4202-B9F0-B2E2AD14F4BD}" type="datetimeFigureOut">
              <a:rPr lang="en-US"/>
              <a:pPr>
                <a:defRPr/>
              </a:pPr>
              <a:t>2022-Sep-19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2F2E411-6695-4ACB-AE03-92CB8347E17E}" type="slidenum">
              <a:rPr lang="en-US" altLang="en-US"/>
              <a:pPr>
                <a:defRPr/>
              </a:pPr>
              <a:t>‹#›</a:t>
            </a:fld>
            <a:endParaRPr lang="en-US" altLang="en-US"/>
          </a:p>
        </p:txBody>
      </p:sp>
    </p:spTree>
    <p:extLst>
      <p:ext uri="{BB962C8B-B14F-4D97-AF65-F5344CB8AC3E}">
        <p14:creationId xmlns:p14="http://schemas.microsoft.com/office/powerpoint/2010/main" val="2632437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DF3A463C-B3F1-4D95-AAE7-A01F53C12740}" type="datetimeFigureOut">
              <a:rPr lang="en-GB"/>
              <a:pPr>
                <a:defRPr/>
              </a:pPr>
              <a:t>19/09/2022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967DA4B-B3FA-4324-8CF5-89A932D8686A}" type="slidenum">
              <a:rPr lang="en-GB" altLang="en-US"/>
              <a:pPr>
                <a:defRPr/>
              </a:pPr>
              <a:t>‹#›</a:t>
            </a:fld>
            <a:endParaRPr lang="en-GB" altLang="en-US"/>
          </a:p>
        </p:txBody>
      </p:sp>
    </p:spTree>
    <p:extLst>
      <p:ext uri="{BB962C8B-B14F-4D97-AF65-F5344CB8AC3E}">
        <p14:creationId xmlns:p14="http://schemas.microsoft.com/office/powerpoint/2010/main" val="24800712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967DA4B-B3FA-4324-8CF5-89A932D8686A}" type="slidenum">
              <a:rPr lang="en-GB" altLang="en-US" smtClean="0"/>
              <a:pPr>
                <a:defRPr/>
              </a:pPr>
              <a:t>46</a:t>
            </a:fld>
            <a:endParaRPr lang="en-GB" altLang="en-US"/>
          </a:p>
        </p:txBody>
      </p:sp>
    </p:spTree>
    <p:extLst>
      <p:ext uri="{BB962C8B-B14F-4D97-AF65-F5344CB8AC3E}">
        <p14:creationId xmlns:p14="http://schemas.microsoft.com/office/powerpoint/2010/main" val="124480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October 2022</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Stephen Brooks, ERL’22</a:t>
            </a:r>
            <a:endParaRPr lang="en-GB"/>
          </a:p>
        </p:txBody>
      </p:sp>
      <p:sp>
        <p:nvSpPr>
          <p:cNvPr id="6" name="Slide Number Placeholder 5"/>
          <p:cNvSpPr>
            <a:spLocks noGrp="1"/>
          </p:cNvSpPr>
          <p:nvPr>
            <p:ph type="sldNum" sz="quarter" idx="12"/>
          </p:nvPr>
        </p:nvSpPr>
        <p:spPr/>
        <p:txBody>
          <a:bodyPr/>
          <a:lstStyle>
            <a:lvl1pPr>
              <a:defRPr/>
            </a:lvl1pPr>
          </a:lstStyle>
          <a:p>
            <a:pPr>
              <a:defRPr/>
            </a:pPr>
            <a:fld id="{6CDAA19B-55B7-43F6-A431-B5698B9D349F}" type="slidenum">
              <a:rPr lang="en-GB" altLang="en-US"/>
              <a:pPr>
                <a:defRPr/>
              </a:pPr>
              <a:t>‹#›</a:t>
            </a:fld>
            <a:endParaRPr lang="en-GB" altLang="en-US"/>
          </a:p>
        </p:txBody>
      </p:sp>
    </p:spTree>
    <p:extLst>
      <p:ext uri="{BB962C8B-B14F-4D97-AF65-F5344CB8AC3E}">
        <p14:creationId xmlns:p14="http://schemas.microsoft.com/office/powerpoint/2010/main" val="85901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030A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a:solidFill>
                  <a:srgbClr val="0070C0"/>
                </a:solidFill>
              </a:defRPr>
            </a:lvl2pPr>
            <a:lvl3pPr>
              <a:defRPr>
                <a:solidFill>
                  <a:srgbClr val="00B050"/>
                </a:solidFill>
              </a:defRPr>
            </a:lvl3pPr>
            <a:lvl4pPr>
              <a:defRPr>
                <a:solidFill>
                  <a:schemeClr val="accent6">
                    <a:lumMod val="75000"/>
                  </a:schemeClr>
                </a:solidFill>
              </a:defRPr>
            </a:lvl4pPr>
            <a:lvl5pPr>
              <a:defRPr>
                <a:solidFill>
                  <a:srgbClr val="C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October 2022</a:t>
            </a:r>
            <a:endParaRPr lang="en-GB"/>
          </a:p>
        </p:txBody>
      </p:sp>
      <p:sp>
        <p:nvSpPr>
          <p:cNvPr id="5" name="Footer Placeholder 4"/>
          <p:cNvSpPr>
            <a:spLocks noGrp="1"/>
          </p:cNvSpPr>
          <p:nvPr>
            <p:ph type="ftr" sz="quarter" idx="11"/>
          </p:nvPr>
        </p:nvSpPr>
        <p:spPr/>
        <p:txBody>
          <a:bodyPr/>
          <a:lstStyle>
            <a:lvl1pPr>
              <a:defRPr/>
            </a:lvl1pPr>
          </a:lstStyle>
          <a:p>
            <a:pPr>
              <a:defRPr/>
            </a:pPr>
            <a:r>
              <a:rPr lang="en-US"/>
              <a:t>Stephen Brooks, ERL’22</a:t>
            </a:r>
            <a:endParaRPr lang="en-GB"/>
          </a:p>
        </p:txBody>
      </p:sp>
      <p:sp>
        <p:nvSpPr>
          <p:cNvPr id="6" name="Slide Number Placeholder 5"/>
          <p:cNvSpPr>
            <a:spLocks noGrp="1"/>
          </p:cNvSpPr>
          <p:nvPr>
            <p:ph type="sldNum" sz="quarter" idx="12"/>
          </p:nvPr>
        </p:nvSpPr>
        <p:spPr/>
        <p:txBody>
          <a:bodyPr/>
          <a:lstStyle>
            <a:lvl1pPr>
              <a:defRPr/>
            </a:lvl1pPr>
          </a:lstStyle>
          <a:p>
            <a:pPr>
              <a:defRPr/>
            </a:pPr>
            <a:fld id="{C919DEF3-38EA-44F2-924B-3AA3B76DF1B8}" type="slidenum">
              <a:rPr lang="en-GB" altLang="en-US"/>
              <a:pPr>
                <a:defRPr/>
              </a:pPr>
              <a:t>‹#›</a:t>
            </a:fld>
            <a:endParaRPr lang="en-GB" altLang="en-US"/>
          </a:p>
        </p:txBody>
      </p:sp>
    </p:spTree>
    <p:extLst>
      <p:ext uri="{BB962C8B-B14F-4D97-AF65-F5344CB8AC3E}">
        <p14:creationId xmlns:p14="http://schemas.microsoft.com/office/powerpoint/2010/main" val="275165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886200" y="0"/>
            <a:ext cx="5257800" cy="1066800"/>
          </a:xfrm>
          <a:prstGeom prst="rect">
            <a:avLst/>
          </a:prstGeom>
          <a:noFill/>
          <a:effectLst/>
          <a:scene3d>
            <a:camera prst="orthographicFront"/>
            <a:lightRig rig="glow" dir="t">
              <a:rot lat="0" lon="0" rev="6360000"/>
            </a:lightRig>
          </a:scene3d>
          <a:sp3d contourW="1000" prstMaterial="flat">
            <a:bevelT w="95250" h="101600"/>
            <a:contourClr>
              <a:schemeClr val="dk1">
                <a:satMod val="300000"/>
              </a:schemeClr>
            </a:contourClr>
          </a:sp3d>
        </p:spPr>
        <p:style>
          <a:lnRef idx="0">
            <a:schemeClr val="dk1"/>
          </a:lnRef>
          <a:fillRef idx="3">
            <a:schemeClr val="dk1"/>
          </a:fillRef>
          <a:effectRef idx="3">
            <a:schemeClr val="dk1"/>
          </a:effectRef>
          <a:fontRef idx="none"/>
        </p:style>
        <p:txBody>
          <a:bodyPr anchor="t">
            <a:normAutofit/>
          </a:bodyPr>
          <a:lstStyle>
            <a:lvl1pPr algn="r">
              <a:defRPr sz="3200">
                <a:ln>
                  <a:noFill/>
                </a:ln>
                <a:solidFill>
                  <a:srgbClr val="FFFFCC"/>
                </a:solidFill>
              </a:defRPr>
            </a:lvl1pPr>
          </a:lstStyle>
          <a:p>
            <a:r>
              <a:rPr lang="en-US" dirty="0"/>
              <a:t>Click to edit Master title style</a:t>
            </a:r>
          </a:p>
        </p:txBody>
      </p:sp>
      <p:sp>
        <p:nvSpPr>
          <p:cNvPr id="8" name="Slide Number Placeholder 5"/>
          <p:cNvSpPr txBox="1">
            <a:spLocks/>
          </p:cNvSpPr>
          <p:nvPr userDrawn="1"/>
        </p:nvSpPr>
        <p:spPr>
          <a:xfrm>
            <a:off x="8077200" y="6492875"/>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9FF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FFCC"/>
                </a:solidFill>
                <a:latin typeface="+mj-lt"/>
              </a:rPr>
              <a:t> Page </a:t>
            </a:r>
            <a:fld id="{77AA60D7-E052-4FF8-8EB3-82792E6B1490}" type="slidenum">
              <a:rPr lang="en-US" smtClean="0">
                <a:solidFill>
                  <a:srgbClr val="FFFFCC"/>
                </a:solidFill>
                <a:latin typeface="+mj-lt"/>
              </a:rPr>
              <a:pPr/>
              <a:t>‹#›</a:t>
            </a:fld>
            <a:endParaRPr lang="en-US" dirty="0">
              <a:solidFill>
                <a:srgbClr val="FFFFCC"/>
              </a:solidFill>
              <a:latin typeface="+mj-lt"/>
            </a:endParaRPr>
          </a:p>
        </p:txBody>
      </p:sp>
    </p:spTree>
    <p:extLst>
      <p:ext uri="{BB962C8B-B14F-4D97-AF65-F5344CB8AC3E}">
        <p14:creationId xmlns:p14="http://schemas.microsoft.com/office/powerpoint/2010/main" val="258988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a:t>October 2022</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a:t>Stephen Brooks, ERL’22</a:t>
            </a:r>
            <a:endParaRPr lang="en-GB"/>
          </a:p>
        </p:txBody>
      </p:sp>
      <p:sp>
        <p:nvSpPr>
          <p:cNvPr id="6" name="Slide Number Placeholder 5"/>
          <p:cNvSpPr>
            <a:spLocks noGrp="1"/>
          </p:cNvSpPr>
          <p:nvPr>
            <p:ph type="sldNum" sz="quarter" idx="12"/>
          </p:nvPr>
        </p:nvSpPr>
        <p:spPr/>
        <p:txBody>
          <a:bodyPr/>
          <a:lstStyle>
            <a:lvl1pPr>
              <a:defRPr/>
            </a:lvl1pPr>
          </a:lstStyle>
          <a:p>
            <a:pPr>
              <a:defRPr/>
            </a:pPr>
            <a:fld id="{706EC404-890E-41D9-B785-78F74B1E75A9}" type="slidenum">
              <a:rPr lang="en-GB" altLang="en-US"/>
              <a:pPr>
                <a:defRPr/>
              </a:pPr>
              <a:t>‹#›</a:t>
            </a:fld>
            <a:endParaRPr lang="en-GB" altLang="en-US"/>
          </a:p>
        </p:txBody>
      </p:sp>
    </p:spTree>
    <p:extLst>
      <p:ext uri="{BB962C8B-B14F-4D97-AF65-F5344CB8AC3E}">
        <p14:creationId xmlns:p14="http://schemas.microsoft.com/office/powerpoint/2010/main" val="3572317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080C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2pPr>
              <a:defRPr>
                <a:solidFill>
                  <a:srgbClr val="00B0F0"/>
                </a:solidFill>
              </a:defRPr>
            </a:lvl2pPr>
            <a:lvl3pPr>
              <a:defRPr>
                <a:solidFill>
                  <a:srgbClr val="00DC64"/>
                </a:solidFill>
              </a:defRPr>
            </a:lvl3pPr>
            <a:lvl4pPr>
              <a:defRPr>
                <a:solidFill>
                  <a:schemeClr val="accent6">
                    <a:lumMod val="75000"/>
                  </a:schemeClr>
                </a:solidFill>
              </a:defRPr>
            </a:lvl4pPr>
            <a:lvl5pPr>
              <a:defRPr>
                <a:solidFill>
                  <a:srgbClr val="C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a:t>October 2022</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en-US"/>
              <a:t>Stephen Brooks, ERL’22</a:t>
            </a:r>
            <a:endParaRPr lang="en-GB"/>
          </a:p>
        </p:txBody>
      </p:sp>
      <p:sp>
        <p:nvSpPr>
          <p:cNvPr id="6" name="Slide Number Placeholder 5"/>
          <p:cNvSpPr>
            <a:spLocks noGrp="1"/>
          </p:cNvSpPr>
          <p:nvPr>
            <p:ph type="sldNum" sz="quarter" idx="12"/>
          </p:nvPr>
        </p:nvSpPr>
        <p:spPr/>
        <p:txBody>
          <a:bodyPr/>
          <a:lstStyle>
            <a:lvl1pPr>
              <a:defRPr/>
            </a:lvl1pPr>
          </a:lstStyle>
          <a:p>
            <a:pPr>
              <a:defRPr/>
            </a:pPr>
            <a:fld id="{B2CE1426-49D9-4400-AE85-1D8D350657F9}" type="slidenum">
              <a:rPr lang="en-GB" altLang="en-US"/>
              <a:pPr>
                <a:defRPr/>
              </a:pPr>
              <a:t>‹#›</a:t>
            </a:fld>
            <a:endParaRPr lang="en-GB" altLang="en-US"/>
          </a:p>
        </p:txBody>
      </p:sp>
    </p:spTree>
    <p:extLst>
      <p:ext uri="{BB962C8B-B14F-4D97-AF65-F5344CB8AC3E}">
        <p14:creationId xmlns:p14="http://schemas.microsoft.com/office/powerpoint/2010/main" val="2891380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7596188" y="0"/>
            <a:ext cx="1547812" cy="6858000"/>
          </a:xfrm>
          <a:prstGeom prst="rect">
            <a:avLst/>
          </a:prstGeom>
          <a:gradFill>
            <a:gsLst>
              <a:gs pos="0">
                <a:schemeClr val="accent5">
                  <a:lumMod val="40000"/>
                  <a:lumOff val="6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userDrawn="1"/>
        </p:nvSpPr>
        <p:spPr>
          <a:xfrm>
            <a:off x="0" y="0"/>
            <a:ext cx="1547813" cy="6858000"/>
          </a:xfrm>
          <a:prstGeom prst="rect">
            <a:avLst/>
          </a:prstGeom>
          <a:gradFill>
            <a:gsLst>
              <a:gs pos="0">
                <a:schemeClr val="accent5">
                  <a:lumMod val="40000"/>
                  <a:lumOff val="6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en-US"/>
              <a:t>October 2022</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en-US"/>
              <a:t>Stephen Brooks, ERL’22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9D7176B4-3FF4-42B2-A64D-8907BC728C1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3" r:id="rId3"/>
  </p:sldLayoutIdLst>
  <p:hf hdr="0"/>
  <p:txStyles>
    <p:titleStyle>
      <a:lvl1pPr algn="ctr" rtl="0" eaLnBrk="0" fontAlgn="base" hangingPunct="0">
        <a:spcBef>
          <a:spcPct val="0"/>
        </a:spcBef>
        <a:spcAft>
          <a:spcPct val="0"/>
        </a:spcAft>
        <a:defRPr lang="en-GB" sz="4400" kern="1200" dirty="0">
          <a:solidFill>
            <a:srgbClr val="7030A0"/>
          </a:solidFill>
          <a:latin typeface="+mj-lt"/>
          <a:ea typeface="+mj-ea"/>
          <a:cs typeface="+mj-cs"/>
        </a:defRPr>
      </a:lvl1pPr>
      <a:lvl2pPr algn="ctr" rtl="0" eaLnBrk="0" fontAlgn="base" hangingPunct="0">
        <a:spcBef>
          <a:spcPct val="0"/>
        </a:spcBef>
        <a:spcAft>
          <a:spcPct val="0"/>
        </a:spcAft>
        <a:defRPr sz="4400">
          <a:solidFill>
            <a:srgbClr val="7030A0"/>
          </a:solidFill>
          <a:latin typeface="Calibri" pitchFamily="34" charset="0"/>
        </a:defRPr>
      </a:lvl2pPr>
      <a:lvl3pPr algn="ctr" rtl="0" eaLnBrk="0" fontAlgn="base" hangingPunct="0">
        <a:spcBef>
          <a:spcPct val="0"/>
        </a:spcBef>
        <a:spcAft>
          <a:spcPct val="0"/>
        </a:spcAft>
        <a:defRPr sz="4400">
          <a:solidFill>
            <a:srgbClr val="7030A0"/>
          </a:solidFill>
          <a:latin typeface="Calibri" pitchFamily="34" charset="0"/>
        </a:defRPr>
      </a:lvl3pPr>
      <a:lvl4pPr algn="ctr" rtl="0" eaLnBrk="0" fontAlgn="base" hangingPunct="0">
        <a:spcBef>
          <a:spcPct val="0"/>
        </a:spcBef>
        <a:spcAft>
          <a:spcPct val="0"/>
        </a:spcAft>
        <a:defRPr sz="4400">
          <a:solidFill>
            <a:srgbClr val="7030A0"/>
          </a:solidFill>
          <a:latin typeface="Calibri" pitchFamily="34" charset="0"/>
        </a:defRPr>
      </a:lvl4pPr>
      <a:lvl5pPr algn="ctr" rtl="0" eaLnBrk="0" fontAlgn="base" hangingPunct="0">
        <a:spcBef>
          <a:spcPct val="0"/>
        </a:spcBef>
        <a:spcAft>
          <a:spcPct val="0"/>
        </a:spcAft>
        <a:defRPr sz="4400">
          <a:solidFill>
            <a:srgbClr val="7030A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dirty="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dirty="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dirty="0">
          <a:solidFill>
            <a:srgbClr val="E46C0A"/>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dirty="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rot="10800000">
            <a:off x="7596188" y="0"/>
            <a:ext cx="1547812"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userDrawn="1"/>
        </p:nvSpPr>
        <p:spPr>
          <a:xfrm>
            <a:off x="0" y="0"/>
            <a:ext cx="154781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Calibri Light" panose="020F0302020204030204" pitchFamily="34" charset="0"/>
                <a:cs typeface="+mn-cs"/>
              </a:defRPr>
            </a:lvl1pPr>
          </a:lstStyle>
          <a:p>
            <a:pPr>
              <a:defRPr/>
            </a:pPr>
            <a:r>
              <a:rPr lang="en-US"/>
              <a:t>October 2022</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Calibri Light" panose="020F0302020204030204" pitchFamily="34" charset="0"/>
                <a:cs typeface="+mn-cs"/>
              </a:defRPr>
            </a:lvl1pPr>
          </a:lstStyle>
          <a:p>
            <a:pPr>
              <a:defRPr/>
            </a:pPr>
            <a:r>
              <a:rPr lang="en-US"/>
              <a:t>Stephen Brooks, ERL’22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Light" pitchFamily="34" charset="0"/>
              </a:defRPr>
            </a:lvl1pPr>
          </a:lstStyle>
          <a:p>
            <a:pPr>
              <a:defRPr/>
            </a:pPr>
            <a:fld id="{6FD7CC7B-9D0C-4FC1-993A-D4FA53C1AD4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ctr" rtl="0" eaLnBrk="0" fontAlgn="base" hangingPunct="0">
        <a:spcBef>
          <a:spcPct val="0"/>
        </a:spcBef>
        <a:spcAft>
          <a:spcPct val="0"/>
        </a:spcAft>
        <a:defRPr lang="en-GB" sz="4400" kern="1200" dirty="0">
          <a:solidFill>
            <a:srgbClr val="A080C0"/>
          </a:solidFill>
          <a:latin typeface="Calibri Light" panose="020F0302020204030204" pitchFamily="34" charset="0"/>
          <a:ea typeface="+mj-ea"/>
          <a:cs typeface="+mj-cs"/>
        </a:defRPr>
      </a:lvl1pPr>
      <a:lvl2pPr algn="ctr" rtl="0" eaLnBrk="0" fontAlgn="base" hangingPunct="0">
        <a:spcBef>
          <a:spcPct val="0"/>
        </a:spcBef>
        <a:spcAft>
          <a:spcPct val="0"/>
        </a:spcAft>
        <a:defRPr sz="4400">
          <a:solidFill>
            <a:srgbClr val="A080C0"/>
          </a:solidFill>
          <a:latin typeface="Calibri Light" pitchFamily="34" charset="0"/>
        </a:defRPr>
      </a:lvl2pPr>
      <a:lvl3pPr algn="ctr" rtl="0" eaLnBrk="0" fontAlgn="base" hangingPunct="0">
        <a:spcBef>
          <a:spcPct val="0"/>
        </a:spcBef>
        <a:spcAft>
          <a:spcPct val="0"/>
        </a:spcAft>
        <a:defRPr sz="4400">
          <a:solidFill>
            <a:srgbClr val="A080C0"/>
          </a:solidFill>
          <a:latin typeface="Calibri Light" pitchFamily="34" charset="0"/>
        </a:defRPr>
      </a:lvl3pPr>
      <a:lvl4pPr algn="ctr" rtl="0" eaLnBrk="0" fontAlgn="base" hangingPunct="0">
        <a:spcBef>
          <a:spcPct val="0"/>
        </a:spcBef>
        <a:spcAft>
          <a:spcPct val="0"/>
        </a:spcAft>
        <a:defRPr sz="4400">
          <a:solidFill>
            <a:srgbClr val="A080C0"/>
          </a:solidFill>
          <a:latin typeface="Calibri Light" pitchFamily="34" charset="0"/>
        </a:defRPr>
      </a:lvl4pPr>
      <a:lvl5pPr algn="ctr" rtl="0" eaLnBrk="0" fontAlgn="base" hangingPunct="0">
        <a:spcBef>
          <a:spcPct val="0"/>
        </a:spcBef>
        <a:spcAft>
          <a:spcPct val="0"/>
        </a:spcAft>
        <a:defRPr sz="4400">
          <a:solidFill>
            <a:srgbClr val="A080C0"/>
          </a:solidFill>
          <a:latin typeface="Calibri Light"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Calibri Light" panose="020F0302020204030204" pitchFamily="34" charset="0"/>
          <a:ea typeface="+mn-ea"/>
          <a:cs typeface="+mn-cs"/>
        </a:defRPr>
      </a:lvl1pPr>
      <a:lvl2pPr marL="742950" indent="-285750" algn="l" rtl="0" eaLnBrk="0" fontAlgn="base" hangingPunct="0">
        <a:spcBef>
          <a:spcPct val="20000"/>
        </a:spcBef>
        <a:spcAft>
          <a:spcPct val="0"/>
        </a:spcAft>
        <a:buFont typeface="Arial" charset="0"/>
        <a:buChar char="–"/>
        <a:defRPr lang="en-US" sz="2800" kern="1200" dirty="0">
          <a:solidFill>
            <a:srgbClr val="00B0F0"/>
          </a:solidFill>
          <a:latin typeface="Calibri Light" panose="020F0302020204030204" pitchFamily="34" charset="0"/>
          <a:ea typeface="+mn-ea"/>
          <a:cs typeface="+mn-cs"/>
        </a:defRPr>
      </a:lvl2pPr>
      <a:lvl3pPr marL="1143000" indent="-228600" algn="l" rtl="0" eaLnBrk="0" fontAlgn="base" hangingPunct="0">
        <a:spcBef>
          <a:spcPct val="20000"/>
        </a:spcBef>
        <a:spcAft>
          <a:spcPct val="0"/>
        </a:spcAft>
        <a:buFont typeface="Arial" charset="0"/>
        <a:buChar char="•"/>
        <a:defRPr lang="en-US" sz="2400" kern="1200" dirty="0">
          <a:solidFill>
            <a:srgbClr val="00DC64"/>
          </a:solidFill>
          <a:latin typeface="Calibri Light" panose="020F0302020204030204" pitchFamily="34" charset="0"/>
          <a:ea typeface="+mn-ea"/>
          <a:cs typeface="+mn-cs"/>
        </a:defRPr>
      </a:lvl3pPr>
      <a:lvl4pPr marL="1600200" indent="-228600" algn="l" rtl="0" eaLnBrk="0" fontAlgn="base" hangingPunct="0">
        <a:spcBef>
          <a:spcPct val="20000"/>
        </a:spcBef>
        <a:spcAft>
          <a:spcPct val="0"/>
        </a:spcAft>
        <a:buFont typeface="Arial" charset="0"/>
        <a:buChar char="–"/>
        <a:defRPr lang="en-US" sz="2000" kern="1200" dirty="0">
          <a:solidFill>
            <a:srgbClr val="E46C0A"/>
          </a:solidFill>
          <a:latin typeface="Calibri Light" panose="020F0302020204030204" pitchFamily="34" charset="0"/>
          <a:ea typeface="+mn-ea"/>
          <a:cs typeface="+mn-cs"/>
        </a:defRPr>
      </a:lvl4pPr>
      <a:lvl5pPr marL="2057400" indent="-228600" algn="l" rtl="0" eaLnBrk="0" fontAlgn="base" hangingPunct="0">
        <a:spcBef>
          <a:spcPct val="20000"/>
        </a:spcBef>
        <a:spcAft>
          <a:spcPct val="0"/>
        </a:spcAft>
        <a:buFont typeface="Arial" charset="0"/>
        <a:buChar char="»"/>
        <a:defRPr lang="en-GB" sz="2000" kern="1200" dirty="0">
          <a:solidFill>
            <a:srgbClr val="C00000"/>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CBETA Multi-Turn Studies and Various Beam Dynamics Issues</a:t>
            </a:r>
            <a:endParaRPr lang="en-GB" dirty="0"/>
          </a:p>
        </p:txBody>
      </p:sp>
      <p:sp>
        <p:nvSpPr>
          <p:cNvPr id="2" name="Subtitle 1">
            <a:extLst>
              <a:ext uri="{FF2B5EF4-FFF2-40B4-BE49-F238E27FC236}">
                <a16:creationId xmlns:a16="http://schemas.microsoft.com/office/drawing/2014/main" id="{4927F54A-861D-4C23-96CC-31399197093D}"/>
              </a:ext>
            </a:extLst>
          </p:cNvPr>
          <p:cNvSpPr>
            <a:spLocks noGrp="1"/>
          </p:cNvSpPr>
          <p:nvPr>
            <p:ph type="subTitle" idx="1"/>
          </p:nvPr>
        </p:nvSpPr>
        <p:spPr/>
        <p:txBody>
          <a:bodyPr/>
          <a:lstStyle/>
          <a:p>
            <a:r>
              <a:rPr lang="en-GB"/>
              <a:t>Multi-turn correction, halo</a:t>
            </a:r>
            <a:r>
              <a:rPr lang="en-GB" dirty="0"/>
              <a:t>, quad </a:t>
            </a:r>
            <a:r>
              <a:rPr lang="en-GB" dirty="0" err="1"/>
              <a:t>centering</a:t>
            </a:r>
            <a:r>
              <a:rPr lang="en-GB" dirty="0"/>
              <a:t>, TOF correction, degaussing</a:t>
            </a:r>
            <a:endParaRPr lang="en-US" dirty="0"/>
          </a:p>
        </p:txBody>
      </p:sp>
      <p:sp>
        <p:nvSpPr>
          <p:cNvPr id="7" name="Date Placeholder 6"/>
          <p:cNvSpPr>
            <a:spLocks noGrp="1"/>
          </p:cNvSpPr>
          <p:nvPr>
            <p:ph type="dt" sz="half" idx="10"/>
          </p:nvPr>
        </p:nvSpPr>
        <p:spPr/>
        <p:txBody>
          <a:bodyPr/>
          <a:lstStyle/>
          <a:p>
            <a:pPr>
              <a:defRPr/>
            </a:pPr>
            <a:r>
              <a:rPr lang="en-US"/>
              <a:t>October 2022</a:t>
            </a:r>
            <a:endParaRPr lang="en-GB" dirty="0"/>
          </a:p>
        </p:txBody>
      </p:sp>
      <p:sp>
        <p:nvSpPr>
          <p:cNvPr id="8" name="Footer Placeholder 7"/>
          <p:cNvSpPr>
            <a:spLocks noGrp="1"/>
          </p:cNvSpPr>
          <p:nvPr>
            <p:ph type="ftr" sz="quarter" idx="11"/>
          </p:nvPr>
        </p:nvSpPr>
        <p:spPr/>
        <p:txBody>
          <a:bodyPr/>
          <a:lstStyle/>
          <a:p>
            <a:pPr>
              <a:defRPr/>
            </a:pPr>
            <a:r>
              <a:rPr lang="en-US" dirty="0"/>
              <a:t>Stephen Brooks</a:t>
            </a:r>
            <a:r>
              <a:rPr lang="en-US"/>
              <a:t>, ERL’22</a:t>
            </a:r>
            <a:endParaRPr lang="en-GB" dirty="0"/>
          </a:p>
        </p:txBody>
      </p:sp>
      <p:sp>
        <p:nvSpPr>
          <p:cNvPr id="9" name="Slide Number Placeholder 8"/>
          <p:cNvSpPr>
            <a:spLocks noGrp="1"/>
          </p:cNvSpPr>
          <p:nvPr>
            <p:ph type="sldNum" sz="quarter" idx="12"/>
          </p:nvPr>
        </p:nvSpPr>
        <p:spPr/>
        <p:txBody>
          <a:bodyPr/>
          <a:lstStyle/>
          <a:p>
            <a:pPr>
              <a:defRPr/>
            </a:pPr>
            <a:fld id="{6CDAA19B-55B7-43F6-A431-B5698B9D349F}" type="slidenum">
              <a:rPr lang="en-GB" altLang="en-US" smtClean="0"/>
              <a:pPr>
                <a:defRPr/>
              </a:pPr>
              <a:t>1</a:t>
            </a:fld>
            <a:endParaRPr lang="en-GB" altLang="en-US"/>
          </a:p>
        </p:txBody>
      </p:sp>
    </p:spTree>
    <p:extLst>
      <p:ext uri="{BB962C8B-B14F-4D97-AF65-F5344CB8AC3E}">
        <p14:creationId xmlns:p14="http://schemas.microsoft.com/office/powerpoint/2010/main" val="791382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90A8C4-8C5A-42CE-8A43-B460708BCEE1}"/>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6C07E37D-370D-4959-8BC9-1EB46A32A56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CE52A2B2-92F3-405E-8090-B7E9769DE084}"/>
              </a:ext>
            </a:extLst>
          </p:cNvPr>
          <p:cNvSpPr>
            <a:spLocks noGrp="1"/>
          </p:cNvSpPr>
          <p:nvPr>
            <p:ph type="sldNum" sz="quarter" idx="12"/>
          </p:nvPr>
        </p:nvSpPr>
        <p:spPr/>
        <p:txBody>
          <a:bodyPr/>
          <a:lstStyle/>
          <a:p>
            <a:pPr>
              <a:defRPr/>
            </a:pPr>
            <a:fld id="{C919DEF3-38EA-44F2-924B-3AA3B76DF1B8}" type="slidenum">
              <a:rPr lang="en-GB" altLang="en-US" smtClean="0"/>
              <a:pPr>
                <a:defRPr/>
              </a:pPr>
              <a:t>10</a:t>
            </a:fld>
            <a:endParaRPr lang="en-GB" altLang="en-US"/>
          </a:p>
        </p:txBody>
      </p:sp>
      <p:pic>
        <p:nvPicPr>
          <p:cNvPr id="10" name="Content Placeholder 9">
            <a:extLst>
              <a:ext uri="{FF2B5EF4-FFF2-40B4-BE49-F238E27FC236}">
                <a16:creationId xmlns:a16="http://schemas.microsoft.com/office/drawing/2014/main" id="{20DE35B2-8822-40A0-A128-C0346B8938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8" name="Title 7">
            <a:extLst>
              <a:ext uri="{FF2B5EF4-FFF2-40B4-BE49-F238E27FC236}">
                <a16:creationId xmlns:a16="http://schemas.microsoft.com/office/drawing/2014/main" id="{C4FF7B89-6A52-4816-9387-433ABDE12D49}"/>
              </a:ext>
            </a:extLst>
          </p:cNvPr>
          <p:cNvSpPr>
            <a:spLocks noGrp="1"/>
          </p:cNvSpPr>
          <p:nvPr>
            <p:ph type="title"/>
          </p:nvPr>
        </p:nvSpPr>
        <p:spPr>
          <a:xfrm>
            <a:off x="457200" y="44624"/>
            <a:ext cx="8229600" cy="1143000"/>
          </a:xfrm>
        </p:spPr>
        <p:txBody>
          <a:bodyPr/>
          <a:lstStyle/>
          <a:p>
            <a:r>
              <a:rPr lang="en-US" dirty="0"/>
              <a:t>IS1SCR02-MS1QUA03_centered</a:t>
            </a:r>
          </a:p>
        </p:txBody>
      </p:sp>
      <p:sp>
        <p:nvSpPr>
          <p:cNvPr id="11" name="TextBox 10">
            <a:extLst>
              <a:ext uri="{FF2B5EF4-FFF2-40B4-BE49-F238E27FC236}">
                <a16:creationId xmlns:a16="http://schemas.microsoft.com/office/drawing/2014/main" id="{F527B12D-24FF-4C24-98D9-B20251DEDF38}"/>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3136866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BBE5-ACEA-4DC3-9FD6-2497605BA5B1}"/>
              </a:ext>
            </a:extLst>
          </p:cNvPr>
          <p:cNvSpPr>
            <a:spLocks noGrp="1"/>
          </p:cNvSpPr>
          <p:nvPr>
            <p:ph type="title"/>
          </p:nvPr>
        </p:nvSpPr>
        <p:spPr>
          <a:xfrm>
            <a:off x="457200" y="44624"/>
            <a:ext cx="8229600" cy="1143000"/>
          </a:xfrm>
        </p:spPr>
        <p:txBody>
          <a:bodyPr/>
          <a:lstStyle/>
          <a:p>
            <a:r>
              <a:rPr lang="en-US" dirty="0"/>
              <a:t>IR1SCR02-MS1QUA03_centered</a:t>
            </a:r>
          </a:p>
        </p:txBody>
      </p:sp>
      <p:pic>
        <p:nvPicPr>
          <p:cNvPr id="8" name="Content Placeholder 7">
            <a:extLst>
              <a:ext uri="{FF2B5EF4-FFF2-40B4-BE49-F238E27FC236}">
                <a16:creationId xmlns:a16="http://schemas.microsoft.com/office/drawing/2014/main" id="{1911BC18-CA83-4914-9E57-E1E0AB176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4" name="Date Placeholder 3">
            <a:extLst>
              <a:ext uri="{FF2B5EF4-FFF2-40B4-BE49-F238E27FC236}">
                <a16:creationId xmlns:a16="http://schemas.microsoft.com/office/drawing/2014/main" id="{1063FE81-A84B-41F7-B49A-D550A6DCD6DF}"/>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D26613BE-8F85-43C7-93F8-632BBADA81F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2033834B-1B68-4949-8E1E-C74265F08DD1}"/>
              </a:ext>
            </a:extLst>
          </p:cNvPr>
          <p:cNvSpPr>
            <a:spLocks noGrp="1"/>
          </p:cNvSpPr>
          <p:nvPr>
            <p:ph type="sldNum" sz="quarter" idx="12"/>
          </p:nvPr>
        </p:nvSpPr>
        <p:spPr/>
        <p:txBody>
          <a:bodyPr/>
          <a:lstStyle/>
          <a:p>
            <a:pPr>
              <a:defRPr/>
            </a:pPr>
            <a:fld id="{C919DEF3-38EA-44F2-924B-3AA3B76DF1B8}" type="slidenum">
              <a:rPr lang="en-GB" altLang="en-US" smtClean="0"/>
              <a:pPr>
                <a:defRPr/>
              </a:pPr>
              <a:t>11</a:t>
            </a:fld>
            <a:endParaRPr lang="en-GB" altLang="en-US"/>
          </a:p>
        </p:txBody>
      </p:sp>
      <p:sp>
        <p:nvSpPr>
          <p:cNvPr id="10" name="TextBox 9">
            <a:extLst>
              <a:ext uri="{FF2B5EF4-FFF2-40B4-BE49-F238E27FC236}">
                <a16:creationId xmlns:a16="http://schemas.microsoft.com/office/drawing/2014/main" id="{3F03F0C6-515A-4714-94EC-D1DA865DAE03}"/>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655564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6020-51C4-45E7-A077-104763B4A07F}"/>
              </a:ext>
            </a:extLst>
          </p:cNvPr>
          <p:cNvSpPr>
            <a:spLocks noGrp="1"/>
          </p:cNvSpPr>
          <p:nvPr>
            <p:ph type="title"/>
          </p:nvPr>
        </p:nvSpPr>
        <p:spPr>
          <a:xfrm>
            <a:off x="457200" y="44624"/>
            <a:ext cx="8229600" cy="1143000"/>
          </a:xfrm>
        </p:spPr>
        <p:txBody>
          <a:bodyPr/>
          <a:lstStyle/>
          <a:p>
            <a:r>
              <a:rPr lang="en-US" dirty="0"/>
              <a:t>IR1SCR01-MS1QUA03_centered</a:t>
            </a:r>
          </a:p>
        </p:txBody>
      </p:sp>
      <p:pic>
        <p:nvPicPr>
          <p:cNvPr id="8" name="Content Placeholder 7">
            <a:extLst>
              <a:ext uri="{FF2B5EF4-FFF2-40B4-BE49-F238E27FC236}">
                <a16:creationId xmlns:a16="http://schemas.microsoft.com/office/drawing/2014/main" id="{49BF2958-0E50-4D5E-B600-DABA480AD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057" y="1600200"/>
            <a:ext cx="6009885" cy="4525963"/>
          </a:xfrm>
        </p:spPr>
      </p:pic>
      <p:sp>
        <p:nvSpPr>
          <p:cNvPr id="4" name="Date Placeholder 3">
            <a:extLst>
              <a:ext uri="{FF2B5EF4-FFF2-40B4-BE49-F238E27FC236}">
                <a16:creationId xmlns:a16="http://schemas.microsoft.com/office/drawing/2014/main" id="{BB4C4CEA-AE08-4E93-A2E4-817C82FA28E9}"/>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CB1F8065-FC2A-449E-919E-C00D294D9A47}"/>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A7D0622E-B4D4-4249-8CAA-6A71A74542DA}"/>
              </a:ext>
            </a:extLst>
          </p:cNvPr>
          <p:cNvSpPr>
            <a:spLocks noGrp="1"/>
          </p:cNvSpPr>
          <p:nvPr>
            <p:ph type="sldNum" sz="quarter" idx="12"/>
          </p:nvPr>
        </p:nvSpPr>
        <p:spPr/>
        <p:txBody>
          <a:bodyPr/>
          <a:lstStyle/>
          <a:p>
            <a:pPr>
              <a:defRPr/>
            </a:pPr>
            <a:fld id="{C919DEF3-38EA-44F2-924B-3AA3B76DF1B8}" type="slidenum">
              <a:rPr lang="en-GB" altLang="en-US" smtClean="0"/>
              <a:pPr>
                <a:defRPr/>
              </a:pPr>
              <a:t>12</a:t>
            </a:fld>
            <a:endParaRPr lang="en-GB" altLang="en-US"/>
          </a:p>
        </p:txBody>
      </p:sp>
      <p:sp>
        <p:nvSpPr>
          <p:cNvPr id="9" name="TextBox 8">
            <a:extLst>
              <a:ext uri="{FF2B5EF4-FFF2-40B4-BE49-F238E27FC236}">
                <a16:creationId xmlns:a16="http://schemas.microsoft.com/office/drawing/2014/main" id="{89E44A5C-11AA-4FE0-8399-7CEF0C1E46F4}"/>
              </a:ext>
            </a:extLst>
          </p:cNvPr>
          <p:cNvSpPr txBox="1"/>
          <p:nvPr/>
        </p:nvSpPr>
        <p:spPr>
          <a:xfrm>
            <a:off x="755576" y="908720"/>
            <a:ext cx="7848872" cy="646331"/>
          </a:xfrm>
          <a:prstGeom prst="rect">
            <a:avLst/>
          </a:prstGeom>
          <a:noFill/>
        </p:spPr>
        <p:txBody>
          <a:bodyPr wrap="square" rtlCol="0">
            <a:spAutoFit/>
          </a:bodyPr>
          <a:lstStyle/>
          <a:p>
            <a:r>
              <a:rPr lang="en-GB" dirty="0" err="1"/>
              <a:t>Centered</a:t>
            </a:r>
            <a:r>
              <a:rPr lang="en-GB" dirty="0"/>
              <a:t> quad was swung through whole range, beam centre does not move no matter how far downstream the screen is</a:t>
            </a:r>
            <a:endParaRPr lang="en-US" dirty="0"/>
          </a:p>
        </p:txBody>
      </p:sp>
    </p:spTree>
    <p:extLst>
      <p:ext uri="{BB962C8B-B14F-4D97-AF65-F5344CB8AC3E}">
        <p14:creationId xmlns:p14="http://schemas.microsoft.com/office/powerpoint/2010/main" val="158291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AF65-9987-4017-AE16-83CD2E13D999}"/>
              </a:ext>
            </a:extLst>
          </p:cNvPr>
          <p:cNvSpPr>
            <a:spLocks noGrp="1"/>
          </p:cNvSpPr>
          <p:nvPr>
            <p:ph type="title"/>
          </p:nvPr>
        </p:nvSpPr>
        <p:spPr>
          <a:xfrm>
            <a:off x="457200" y="44624"/>
            <a:ext cx="8229600" cy="1143000"/>
          </a:xfrm>
        </p:spPr>
        <p:txBody>
          <a:bodyPr/>
          <a:lstStyle/>
          <a:p>
            <a:r>
              <a:rPr lang="en-GB" dirty="0"/>
              <a:t>Quads as BPMs Tool</a:t>
            </a:r>
            <a:endParaRPr lang="en-US" dirty="0"/>
          </a:p>
        </p:txBody>
      </p:sp>
      <p:sp>
        <p:nvSpPr>
          <p:cNvPr id="3" name="Content Placeholder 2">
            <a:extLst>
              <a:ext uri="{FF2B5EF4-FFF2-40B4-BE49-F238E27FC236}">
                <a16:creationId xmlns:a16="http://schemas.microsoft.com/office/drawing/2014/main" id="{097480F8-A683-47C8-A4E7-727C486B5065}"/>
              </a:ext>
            </a:extLst>
          </p:cNvPr>
          <p:cNvSpPr>
            <a:spLocks noGrp="1"/>
          </p:cNvSpPr>
          <p:nvPr>
            <p:ph idx="1"/>
          </p:nvPr>
        </p:nvSpPr>
        <p:spPr>
          <a:xfrm>
            <a:off x="457200" y="1135285"/>
            <a:ext cx="8229600" cy="4525963"/>
          </a:xfrm>
        </p:spPr>
        <p:txBody>
          <a:bodyPr/>
          <a:lstStyle/>
          <a:p>
            <a:r>
              <a:rPr lang="en-GB" dirty="0"/>
              <a:t>The movement of beam due to quad variation can be used to estimate the beam position in the quad, provided that there are no elements between that quad and the next BPM</a:t>
            </a:r>
            <a:endParaRPr lang="en-US" dirty="0"/>
          </a:p>
        </p:txBody>
      </p:sp>
      <p:sp>
        <p:nvSpPr>
          <p:cNvPr id="4" name="Date Placeholder 3">
            <a:extLst>
              <a:ext uri="{FF2B5EF4-FFF2-40B4-BE49-F238E27FC236}">
                <a16:creationId xmlns:a16="http://schemas.microsoft.com/office/drawing/2014/main" id="{D0A98B22-BECA-4AEE-8733-36C95531B6FC}"/>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AC5CA4C7-6DB4-4DDE-A842-359D6D7E6F24}"/>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D296F010-51F3-4B12-ADEC-C25B7EE64B1A}"/>
              </a:ext>
            </a:extLst>
          </p:cNvPr>
          <p:cNvSpPr>
            <a:spLocks noGrp="1"/>
          </p:cNvSpPr>
          <p:nvPr>
            <p:ph type="sldNum" sz="quarter" idx="12"/>
          </p:nvPr>
        </p:nvSpPr>
        <p:spPr/>
        <p:txBody>
          <a:bodyPr/>
          <a:lstStyle/>
          <a:p>
            <a:pPr>
              <a:defRPr/>
            </a:pPr>
            <a:fld id="{C919DEF3-38EA-44F2-924B-3AA3B76DF1B8}" type="slidenum">
              <a:rPr lang="en-GB" altLang="en-US" smtClean="0"/>
              <a:pPr>
                <a:defRPr/>
              </a:pPr>
              <a:t>13</a:t>
            </a:fld>
            <a:endParaRPr lang="en-GB" altLang="en-US"/>
          </a:p>
        </p:txBody>
      </p:sp>
      <p:grpSp>
        <p:nvGrpSpPr>
          <p:cNvPr id="11" name="Group 10">
            <a:extLst>
              <a:ext uri="{FF2B5EF4-FFF2-40B4-BE49-F238E27FC236}">
                <a16:creationId xmlns:a16="http://schemas.microsoft.com/office/drawing/2014/main" id="{947EA405-75C4-4A9B-88B2-6D653CFD14E2}"/>
              </a:ext>
            </a:extLst>
          </p:cNvPr>
          <p:cNvGrpSpPr/>
          <p:nvPr/>
        </p:nvGrpSpPr>
        <p:grpSpPr>
          <a:xfrm>
            <a:off x="1031489" y="3212976"/>
            <a:ext cx="7081022" cy="3154012"/>
            <a:chOff x="1043608" y="3703988"/>
            <a:chExt cx="7081022" cy="3154012"/>
          </a:xfrm>
        </p:grpSpPr>
        <p:pic>
          <p:nvPicPr>
            <p:cNvPr id="8" name="Picture 7">
              <a:extLst>
                <a:ext uri="{FF2B5EF4-FFF2-40B4-BE49-F238E27FC236}">
                  <a16:creationId xmlns:a16="http://schemas.microsoft.com/office/drawing/2014/main" id="{814A8A3C-F0E9-4D25-97C0-772DC8073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703988"/>
              <a:ext cx="3521048" cy="3154012"/>
            </a:xfrm>
            <a:prstGeom prst="rect">
              <a:avLst/>
            </a:prstGeom>
          </p:spPr>
        </p:pic>
        <p:pic>
          <p:nvPicPr>
            <p:cNvPr id="10" name="Picture 9">
              <a:extLst>
                <a:ext uri="{FF2B5EF4-FFF2-40B4-BE49-F238E27FC236}">
                  <a16:creationId xmlns:a16="http://schemas.microsoft.com/office/drawing/2014/main" id="{05101410-88BB-4594-A958-B77A10DC3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656" y="3703988"/>
              <a:ext cx="3559974" cy="3154012"/>
            </a:xfrm>
            <a:prstGeom prst="rect">
              <a:avLst/>
            </a:prstGeom>
          </p:spPr>
        </p:pic>
      </p:grpSp>
    </p:spTree>
    <p:extLst>
      <p:ext uri="{BB962C8B-B14F-4D97-AF65-F5344CB8AC3E}">
        <p14:creationId xmlns:p14="http://schemas.microsoft.com/office/powerpoint/2010/main" val="146141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3CF4-AE14-4F85-8968-C893BF8C6EA0}"/>
              </a:ext>
            </a:extLst>
          </p:cNvPr>
          <p:cNvSpPr>
            <a:spLocks noGrp="1"/>
          </p:cNvSpPr>
          <p:nvPr>
            <p:ph type="title"/>
          </p:nvPr>
        </p:nvSpPr>
        <p:spPr/>
        <p:txBody>
          <a:bodyPr/>
          <a:lstStyle/>
          <a:p>
            <a:r>
              <a:rPr lang="en-GB"/>
              <a:t>Commissioning results: orbit correction in fixed-field loop</a:t>
            </a:r>
            <a:endParaRPr lang="en-US"/>
          </a:p>
        </p:txBody>
      </p:sp>
      <p:sp>
        <p:nvSpPr>
          <p:cNvPr id="4" name="Date Placeholder 3">
            <a:extLst>
              <a:ext uri="{FF2B5EF4-FFF2-40B4-BE49-F238E27FC236}">
                <a16:creationId xmlns:a16="http://schemas.microsoft.com/office/drawing/2014/main" id="{A85C38AE-B41E-4A9E-A56A-CACACA54EDDF}"/>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D28113FE-1A38-4493-9A88-88E6F8A3161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3D70C6B5-96FB-4351-9E51-B5F9D5F31FC9}"/>
              </a:ext>
            </a:extLst>
          </p:cNvPr>
          <p:cNvSpPr>
            <a:spLocks noGrp="1"/>
          </p:cNvSpPr>
          <p:nvPr>
            <p:ph type="sldNum" sz="quarter" idx="12"/>
          </p:nvPr>
        </p:nvSpPr>
        <p:spPr/>
        <p:txBody>
          <a:bodyPr/>
          <a:lstStyle/>
          <a:p>
            <a:pPr>
              <a:defRPr/>
            </a:pPr>
            <a:fld id="{C919DEF3-38EA-44F2-924B-3AA3B76DF1B8}" type="slidenum">
              <a:rPr lang="en-GB" altLang="en-US" smtClean="0"/>
              <a:pPr>
                <a:defRPr/>
              </a:pPr>
              <a:t>14</a:t>
            </a:fld>
            <a:endParaRPr lang="en-GB" altLang="en-US"/>
          </a:p>
        </p:txBody>
      </p:sp>
      <p:sp>
        <p:nvSpPr>
          <p:cNvPr id="9" name="TextBox 8">
            <a:extLst>
              <a:ext uri="{FF2B5EF4-FFF2-40B4-BE49-F238E27FC236}">
                <a16:creationId xmlns:a16="http://schemas.microsoft.com/office/drawing/2014/main" id="{FFA754C9-5A40-4B11-80B2-5A4C6CFB2620}"/>
              </a:ext>
            </a:extLst>
          </p:cNvPr>
          <p:cNvSpPr txBox="1"/>
          <p:nvPr/>
        </p:nvSpPr>
        <p:spPr>
          <a:xfrm>
            <a:off x="1115616" y="3429000"/>
            <a:ext cx="6912769" cy="369332"/>
          </a:xfrm>
          <a:prstGeom prst="rect">
            <a:avLst/>
          </a:prstGeom>
          <a:noFill/>
        </p:spPr>
        <p:txBody>
          <a:bodyPr wrap="square" rtlCol="0">
            <a:spAutoFit/>
          </a:bodyPr>
          <a:lstStyle/>
          <a:p>
            <a:r>
              <a:rPr lang="en-GB"/>
              <a:t>The very first beam through the fixed-field loop on May 7, 2019</a:t>
            </a:r>
            <a:endParaRPr lang="en-US"/>
          </a:p>
        </p:txBody>
      </p:sp>
      <p:pic>
        <p:nvPicPr>
          <p:cNvPr id="11" name="Picture 10">
            <a:extLst>
              <a:ext uri="{FF2B5EF4-FFF2-40B4-BE49-F238E27FC236}">
                <a16:creationId xmlns:a16="http://schemas.microsoft.com/office/drawing/2014/main" id="{93DE3D33-B16C-4FDD-83E2-A23BFEA91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874282"/>
            <a:ext cx="4745628" cy="2491455"/>
          </a:xfrm>
          <a:prstGeom prst="rect">
            <a:avLst/>
          </a:prstGeom>
        </p:spPr>
      </p:pic>
      <p:sp>
        <p:nvSpPr>
          <p:cNvPr id="12" name="TextBox 11">
            <a:extLst>
              <a:ext uri="{FF2B5EF4-FFF2-40B4-BE49-F238E27FC236}">
                <a16:creationId xmlns:a16="http://schemas.microsoft.com/office/drawing/2014/main" id="{28E1F09B-D06B-42B9-93B9-8BCAFABFE407}"/>
              </a:ext>
            </a:extLst>
          </p:cNvPr>
          <p:cNvSpPr txBox="1"/>
          <p:nvPr/>
        </p:nvSpPr>
        <p:spPr>
          <a:xfrm>
            <a:off x="5853420" y="4593176"/>
            <a:ext cx="2679020" cy="1477328"/>
          </a:xfrm>
          <a:prstGeom prst="rect">
            <a:avLst/>
          </a:prstGeom>
          <a:noFill/>
        </p:spPr>
        <p:txBody>
          <a:bodyPr wrap="square" rtlCol="0">
            <a:spAutoFit/>
          </a:bodyPr>
          <a:lstStyle/>
          <a:p>
            <a:r>
              <a:rPr lang="en-GB" dirty="0"/>
              <a:t>Corrected beam </a:t>
            </a:r>
            <a:r>
              <a:rPr lang="en-GB" b="1" dirty="0"/>
              <a:t>using section-by-section local SVD</a:t>
            </a:r>
            <a:r>
              <a:rPr lang="en-GB" dirty="0"/>
              <a:t> (did not converge for whole FFA)</a:t>
            </a:r>
          </a:p>
          <a:p>
            <a:r>
              <a:rPr lang="en-GB" dirty="0"/>
              <a:t>(June 12, 2019)</a:t>
            </a:r>
            <a:endParaRPr lang="en-US" dirty="0"/>
          </a:p>
        </p:txBody>
      </p:sp>
      <p:pic>
        <p:nvPicPr>
          <p:cNvPr id="7" name="Picture 6">
            <a:extLst>
              <a:ext uri="{FF2B5EF4-FFF2-40B4-BE49-F238E27FC236}">
                <a16:creationId xmlns:a16="http://schemas.microsoft.com/office/drawing/2014/main" id="{DCD8619C-6004-474B-A3AD-C328BE30D1D5}"/>
              </a:ext>
            </a:extLst>
          </p:cNvPr>
          <p:cNvPicPr>
            <a:picLocks noChangeAspect="1"/>
          </p:cNvPicPr>
          <p:nvPr/>
        </p:nvPicPr>
        <p:blipFill>
          <a:blip r:embed="rId3"/>
          <a:stretch>
            <a:fillRect/>
          </a:stretch>
        </p:blipFill>
        <p:spPr>
          <a:xfrm>
            <a:off x="1219612" y="1611841"/>
            <a:ext cx="6704776" cy="1841500"/>
          </a:xfrm>
          <a:prstGeom prst="rect">
            <a:avLst/>
          </a:prstGeom>
        </p:spPr>
      </p:pic>
    </p:spTree>
    <p:extLst>
      <p:ext uri="{BB962C8B-B14F-4D97-AF65-F5344CB8AC3E}">
        <p14:creationId xmlns:p14="http://schemas.microsoft.com/office/powerpoint/2010/main" val="3650724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E804B51-EFA0-47C1-96E4-CB348FAD1019}"/>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859336"/>
            <a:ext cx="9144000" cy="5139329"/>
          </a:xfrm>
        </p:spPr>
      </p:pic>
      <p:sp>
        <p:nvSpPr>
          <p:cNvPr id="4" name="Date Placeholder 3">
            <a:extLst>
              <a:ext uri="{FF2B5EF4-FFF2-40B4-BE49-F238E27FC236}">
                <a16:creationId xmlns:a16="http://schemas.microsoft.com/office/drawing/2014/main" id="{665BF1F1-DE33-45E7-935C-A7F5BC56CEB6}"/>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BD085FF1-F3FC-4F6F-BAF2-12837A00795B}"/>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55FBEB91-D050-4D4E-9237-AFA863143BB8}"/>
              </a:ext>
            </a:extLst>
          </p:cNvPr>
          <p:cNvSpPr>
            <a:spLocks noGrp="1"/>
          </p:cNvSpPr>
          <p:nvPr>
            <p:ph type="sldNum" sz="quarter" idx="12"/>
          </p:nvPr>
        </p:nvSpPr>
        <p:spPr/>
        <p:txBody>
          <a:bodyPr/>
          <a:lstStyle/>
          <a:p>
            <a:pPr>
              <a:defRPr/>
            </a:pPr>
            <a:fld id="{C919DEF3-38EA-44F2-924B-3AA3B76DF1B8}" type="slidenum">
              <a:rPr lang="en-GB" altLang="en-US" smtClean="0"/>
              <a:pPr>
                <a:defRPr/>
              </a:pPr>
              <a:t>15</a:t>
            </a:fld>
            <a:endParaRPr lang="en-GB" altLang="en-US"/>
          </a:p>
        </p:txBody>
      </p:sp>
    </p:spTree>
    <p:extLst>
      <p:ext uri="{BB962C8B-B14F-4D97-AF65-F5344CB8AC3E}">
        <p14:creationId xmlns:p14="http://schemas.microsoft.com/office/powerpoint/2010/main" val="3213257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5A66-0F26-458D-AB71-D706B4D7119A}"/>
              </a:ext>
            </a:extLst>
          </p:cNvPr>
          <p:cNvSpPr>
            <a:spLocks noGrp="1"/>
          </p:cNvSpPr>
          <p:nvPr>
            <p:ph type="title"/>
          </p:nvPr>
        </p:nvSpPr>
        <p:spPr/>
        <p:txBody>
          <a:bodyPr>
            <a:normAutofit fontScale="90000"/>
          </a:bodyPr>
          <a:lstStyle/>
          <a:p>
            <a:r>
              <a:rPr lang="en-GB"/>
              <a:t>Full Response Matrices from CBETA-V</a:t>
            </a:r>
            <a:endParaRPr lang="en-US"/>
          </a:p>
        </p:txBody>
      </p:sp>
      <p:sp>
        <p:nvSpPr>
          <p:cNvPr id="3" name="Content Placeholder 2">
            <a:extLst>
              <a:ext uri="{FF2B5EF4-FFF2-40B4-BE49-F238E27FC236}">
                <a16:creationId xmlns:a16="http://schemas.microsoft.com/office/drawing/2014/main" id="{4E028D1C-78C7-4F2A-A08B-1FAE26C72A62}"/>
              </a:ext>
            </a:extLst>
          </p:cNvPr>
          <p:cNvSpPr>
            <a:spLocks noGrp="1"/>
          </p:cNvSpPr>
          <p:nvPr>
            <p:ph idx="1"/>
          </p:nvPr>
        </p:nvSpPr>
        <p:spPr/>
        <p:txBody>
          <a:bodyPr/>
          <a:lstStyle/>
          <a:p>
            <a:r>
              <a:rPr lang="en-GB"/>
              <a:t>FFA correctors </a:t>
            </a:r>
            <a:r>
              <a:rPr lang="en-GB">
                <a:sym typeface="Wingdings" panose="05000000000000000000" pitchFamily="2" charset="2"/>
              </a:rPr>
              <a:t></a:t>
            </a:r>
            <a:r>
              <a:rPr lang="en-GB"/>
              <a:t> FFA BPMs</a:t>
            </a:r>
          </a:p>
          <a:p>
            <a:r>
              <a:rPr lang="en-GB"/>
              <a:t>One baseline setting and then one-sided differences (1+107=108 settings total)</a:t>
            </a:r>
            <a:endParaRPr lang="en-US"/>
          </a:p>
        </p:txBody>
      </p:sp>
      <p:sp>
        <p:nvSpPr>
          <p:cNvPr id="4" name="Date Placeholder 3">
            <a:extLst>
              <a:ext uri="{FF2B5EF4-FFF2-40B4-BE49-F238E27FC236}">
                <a16:creationId xmlns:a16="http://schemas.microsoft.com/office/drawing/2014/main" id="{BC47105D-95D7-4939-923C-B694A126F91E}"/>
              </a:ext>
            </a:extLst>
          </p:cNvPr>
          <p:cNvSpPr>
            <a:spLocks noGrp="1"/>
          </p:cNvSpPr>
          <p:nvPr>
            <p:ph type="dt" sz="half" idx="10"/>
          </p:nvPr>
        </p:nvSpPr>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21AA61EA-8EF5-4347-A9D6-A942153348B1}"/>
              </a:ext>
            </a:extLst>
          </p:cNvPr>
          <p:cNvSpPr>
            <a:spLocks noGrp="1"/>
          </p:cNvSpPr>
          <p:nvPr>
            <p:ph type="ftr" sz="quarter" idx="11"/>
          </p:nvPr>
        </p:nvSpPr>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04F5B568-1DF9-4B0E-B6C5-918914ECDDF7}"/>
              </a:ext>
            </a:extLst>
          </p:cNvPr>
          <p:cNvSpPr>
            <a:spLocks noGrp="1"/>
          </p:cNvSpPr>
          <p:nvPr>
            <p:ph type="sldNum" sz="quarter" idx="12"/>
          </p:nvPr>
        </p:nvSpPr>
        <p:spPr/>
        <p:txBody>
          <a:bodyPr/>
          <a:lstStyle/>
          <a:p>
            <a:pPr>
              <a:defRPr/>
            </a:pPr>
            <a:fld id="{C919DEF3-38EA-44F2-924B-3AA3B76DF1B8}" type="slidenum">
              <a:rPr lang="en-GB" altLang="en-US" smtClean="0"/>
              <a:pPr>
                <a:defRPr/>
              </a:pPr>
              <a:t>16</a:t>
            </a:fld>
            <a:endParaRPr lang="en-GB" altLang="en-US" dirty="0"/>
          </a:p>
        </p:txBody>
      </p:sp>
      <p:pic>
        <p:nvPicPr>
          <p:cNvPr id="8" name="Picture 7">
            <a:extLst>
              <a:ext uri="{FF2B5EF4-FFF2-40B4-BE49-F238E27FC236}">
                <a16:creationId xmlns:a16="http://schemas.microsoft.com/office/drawing/2014/main" id="{8AEEDD5A-B86F-45BA-B3A9-4B27578E4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00466"/>
            <a:ext cx="4799928" cy="3032831"/>
          </a:xfrm>
          <a:prstGeom prst="rect">
            <a:avLst/>
          </a:prstGeom>
        </p:spPr>
      </p:pic>
      <p:pic>
        <p:nvPicPr>
          <p:cNvPr id="12" name="Picture 11">
            <a:extLst>
              <a:ext uri="{FF2B5EF4-FFF2-40B4-BE49-F238E27FC236}">
                <a16:creationId xmlns:a16="http://schemas.microsoft.com/office/drawing/2014/main" id="{35CA0F49-AF0B-4FBB-A719-136AEB92B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454" y="3428999"/>
            <a:ext cx="4799928" cy="3032831"/>
          </a:xfrm>
          <a:prstGeom prst="rect">
            <a:avLst/>
          </a:prstGeom>
        </p:spPr>
      </p:pic>
      <p:sp>
        <p:nvSpPr>
          <p:cNvPr id="13" name="TextBox 12">
            <a:extLst>
              <a:ext uri="{FF2B5EF4-FFF2-40B4-BE49-F238E27FC236}">
                <a16:creationId xmlns:a16="http://schemas.microsoft.com/office/drawing/2014/main" id="{E9313BA2-CAAB-4ABB-8156-912CD1E9D58D}"/>
              </a:ext>
            </a:extLst>
          </p:cNvPr>
          <p:cNvSpPr txBox="1"/>
          <p:nvPr/>
        </p:nvSpPr>
        <p:spPr>
          <a:xfrm>
            <a:off x="2533224" y="4077071"/>
            <a:ext cx="1368152" cy="646331"/>
          </a:xfrm>
          <a:prstGeom prst="rect">
            <a:avLst/>
          </a:prstGeom>
          <a:noFill/>
        </p:spPr>
        <p:txBody>
          <a:bodyPr wrap="square" rtlCol="0">
            <a:spAutoFit/>
          </a:bodyPr>
          <a:lstStyle/>
          <a:p>
            <a:r>
              <a:rPr lang="en-GB"/>
              <a:t>Horizontal correctors</a:t>
            </a:r>
            <a:endParaRPr lang="en-US"/>
          </a:p>
        </p:txBody>
      </p:sp>
      <p:sp>
        <p:nvSpPr>
          <p:cNvPr id="14" name="TextBox 13">
            <a:extLst>
              <a:ext uri="{FF2B5EF4-FFF2-40B4-BE49-F238E27FC236}">
                <a16:creationId xmlns:a16="http://schemas.microsoft.com/office/drawing/2014/main" id="{CFA95B4F-0DDE-44B1-8A38-B8E5921A0C23}"/>
              </a:ext>
            </a:extLst>
          </p:cNvPr>
          <p:cNvSpPr txBox="1"/>
          <p:nvPr/>
        </p:nvSpPr>
        <p:spPr>
          <a:xfrm>
            <a:off x="7164288" y="4077071"/>
            <a:ext cx="1368152" cy="646331"/>
          </a:xfrm>
          <a:prstGeom prst="rect">
            <a:avLst/>
          </a:prstGeom>
          <a:noFill/>
        </p:spPr>
        <p:txBody>
          <a:bodyPr wrap="square" rtlCol="0">
            <a:spAutoFit/>
          </a:bodyPr>
          <a:lstStyle/>
          <a:p>
            <a:r>
              <a:rPr lang="en-GB"/>
              <a:t>Vertical correctors</a:t>
            </a:r>
            <a:endParaRPr lang="en-US"/>
          </a:p>
        </p:txBody>
      </p:sp>
    </p:spTree>
    <p:extLst>
      <p:ext uri="{BB962C8B-B14F-4D97-AF65-F5344CB8AC3E}">
        <p14:creationId xmlns:p14="http://schemas.microsoft.com/office/powerpoint/2010/main" val="3146153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56BA-D662-4587-B53C-363CCAAECD32}"/>
              </a:ext>
            </a:extLst>
          </p:cNvPr>
          <p:cNvSpPr>
            <a:spLocks noGrp="1"/>
          </p:cNvSpPr>
          <p:nvPr>
            <p:ph type="title"/>
          </p:nvPr>
        </p:nvSpPr>
        <p:spPr>
          <a:xfrm>
            <a:off x="457200" y="274638"/>
            <a:ext cx="8229600" cy="1143000"/>
          </a:xfrm>
        </p:spPr>
        <p:txBody>
          <a:bodyPr>
            <a:normAutofit/>
          </a:bodyPr>
          <a:lstStyle/>
          <a:p>
            <a:r>
              <a:rPr lang="en-GB"/>
              <a:t>Compare to Real Data (escan.mat)</a:t>
            </a:r>
            <a:endParaRPr lang="en-US"/>
          </a:p>
        </p:txBody>
      </p:sp>
      <p:sp>
        <p:nvSpPr>
          <p:cNvPr id="3" name="Content Placeholder 2">
            <a:extLst>
              <a:ext uri="{FF2B5EF4-FFF2-40B4-BE49-F238E27FC236}">
                <a16:creationId xmlns:a16="http://schemas.microsoft.com/office/drawing/2014/main" id="{B1032C92-9836-4D45-A8B8-061F787A643A}"/>
              </a:ext>
            </a:extLst>
          </p:cNvPr>
          <p:cNvSpPr>
            <a:spLocks noGrp="1"/>
          </p:cNvSpPr>
          <p:nvPr>
            <p:ph idx="1"/>
          </p:nvPr>
        </p:nvSpPr>
        <p:spPr>
          <a:xfrm>
            <a:off x="457200" y="1600200"/>
            <a:ext cx="8229600" cy="4525963"/>
          </a:xfrm>
        </p:spPr>
        <p:txBody>
          <a:bodyPr/>
          <a:lstStyle/>
          <a:p>
            <a:endParaRPr lang="en-GB"/>
          </a:p>
          <a:p>
            <a:endParaRPr lang="en-GB"/>
          </a:p>
          <a:p>
            <a:endParaRPr lang="en-GB"/>
          </a:p>
          <a:p>
            <a:r>
              <a:rPr lang="en-GB"/>
              <a:t>Below: CBETA-V goes in and out of phase with reality so no wonder we can’t correct globally</a:t>
            </a:r>
          </a:p>
          <a:p>
            <a:endParaRPr lang="en-GB"/>
          </a:p>
          <a:p>
            <a:endParaRPr lang="en-US"/>
          </a:p>
        </p:txBody>
      </p:sp>
      <p:sp>
        <p:nvSpPr>
          <p:cNvPr id="4" name="Date Placeholder 3">
            <a:extLst>
              <a:ext uri="{FF2B5EF4-FFF2-40B4-BE49-F238E27FC236}">
                <a16:creationId xmlns:a16="http://schemas.microsoft.com/office/drawing/2014/main" id="{00F5C4DA-890A-45D0-98D7-A5951A063A9F}"/>
              </a:ext>
            </a:extLst>
          </p:cNvPr>
          <p:cNvSpPr>
            <a:spLocks noGrp="1"/>
          </p:cNvSpPr>
          <p:nvPr>
            <p:ph type="dt" sz="half" idx="10"/>
          </p:nvPr>
        </p:nvSpPr>
        <p:spPr>
          <a:xfrm>
            <a:off x="457200" y="6356350"/>
            <a:ext cx="2133600" cy="365125"/>
          </a:xfrm>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3BC8CEE9-106E-43E9-879F-61DD48F09572}"/>
              </a:ext>
            </a:extLst>
          </p:cNvPr>
          <p:cNvSpPr>
            <a:spLocks noGrp="1"/>
          </p:cNvSpPr>
          <p:nvPr>
            <p:ph type="ftr" sz="quarter" idx="11"/>
          </p:nvPr>
        </p:nvSpPr>
        <p:spPr>
          <a:xfrm>
            <a:off x="3124200" y="6356350"/>
            <a:ext cx="2895600" cy="365125"/>
          </a:xfrm>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14C35465-FCE8-4465-82EF-140525984B1B}"/>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17</a:t>
            </a:fld>
            <a:endParaRPr lang="en-GB" altLang="en-US" dirty="0"/>
          </a:p>
        </p:txBody>
      </p:sp>
      <p:pic>
        <p:nvPicPr>
          <p:cNvPr id="8" name="Picture 7">
            <a:extLst>
              <a:ext uri="{FF2B5EF4-FFF2-40B4-BE49-F238E27FC236}">
                <a16:creationId xmlns:a16="http://schemas.microsoft.com/office/drawing/2014/main" id="{1D224815-87A6-498B-ACF1-15090B9A6A73}"/>
              </a:ext>
            </a:extLst>
          </p:cNvPr>
          <p:cNvPicPr>
            <a:picLocks noChangeAspect="1"/>
          </p:cNvPicPr>
          <p:nvPr/>
        </p:nvPicPr>
        <p:blipFill>
          <a:blip r:embed="rId2"/>
          <a:stretch>
            <a:fillRect/>
          </a:stretch>
        </p:blipFill>
        <p:spPr>
          <a:xfrm>
            <a:off x="0" y="1340768"/>
            <a:ext cx="9144000" cy="1825807"/>
          </a:xfrm>
          <a:prstGeom prst="rect">
            <a:avLst/>
          </a:prstGeom>
        </p:spPr>
      </p:pic>
      <p:pic>
        <p:nvPicPr>
          <p:cNvPr id="9" name="Picture 8">
            <a:extLst>
              <a:ext uri="{FF2B5EF4-FFF2-40B4-BE49-F238E27FC236}">
                <a16:creationId xmlns:a16="http://schemas.microsoft.com/office/drawing/2014/main" id="{678530B5-259F-4DD9-BE35-578D80D98C9C}"/>
              </a:ext>
            </a:extLst>
          </p:cNvPr>
          <p:cNvPicPr>
            <a:picLocks noChangeAspect="1"/>
          </p:cNvPicPr>
          <p:nvPr/>
        </p:nvPicPr>
        <p:blipFill>
          <a:blip r:embed="rId3"/>
          <a:stretch>
            <a:fillRect/>
          </a:stretch>
        </p:blipFill>
        <p:spPr>
          <a:xfrm>
            <a:off x="0" y="4365104"/>
            <a:ext cx="9144000" cy="2035326"/>
          </a:xfrm>
          <a:prstGeom prst="rect">
            <a:avLst/>
          </a:prstGeom>
        </p:spPr>
      </p:pic>
    </p:spTree>
    <p:extLst>
      <p:ext uri="{BB962C8B-B14F-4D97-AF65-F5344CB8AC3E}">
        <p14:creationId xmlns:p14="http://schemas.microsoft.com/office/powerpoint/2010/main" val="657266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046E-F12B-4A2C-A79C-DDD16720285E}"/>
              </a:ext>
            </a:extLst>
          </p:cNvPr>
          <p:cNvSpPr>
            <a:spLocks noGrp="1"/>
          </p:cNvSpPr>
          <p:nvPr>
            <p:ph type="title"/>
          </p:nvPr>
        </p:nvSpPr>
        <p:spPr/>
        <p:txBody>
          <a:bodyPr/>
          <a:lstStyle/>
          <a:p>
            <a:r>
              <a:rPr lang="en-GB"/>
              <a:t>Cumulative Phase Advances</a:t>
            </a:r>
            <a:endParaRPr lang="en-US"/>
          </a:p>
        </p:txBody>
      </p:sp>
      <p:pic>
        <p:nvPicPr>
          <p:cNvPr id="8" name="Content Placeholder 7">
            <a:extLst>
              <a:ext uri="{FF2B5EF4-FFF2-40B4-BE49-F238E27FC236}">
                <a16:creationId xmlns:a16="http://schemas.microsoft.com/office/drawing/2014/main" id="{C112FAAA-5360-4D98-8B32-4C0D56407CCE}"/>
              </a:ext>
            </a:extLst>
          </p:cNvPr>
          <p:cNvPicPr>
            <a:picLocks noGrp="1" noChangeAspect="1"/>
          </p:cNvPicPr>
          <p:nvPr>
            <p:ph idx="1"/>
          </p:nvPr>
        </p:nvPicPr>
        <p:blipFill>
          <a:blip r:embed="rId2"/>
          <a:stretch>
            <a:fillRect/>
          </a:stretch>
        </p:blipFill>
        <p:spPr>
          <a:xfrm>
            <a:off x="585875" y="1417638"/>
            <a:ext cx="8018572" cy="4819674"/>
          </a:xfrm>
          <a:prstGeom prst="rect">
            <a:avLst/>
          </a:prstGeom>
        </p:spPr>
      </p:pic>
      <p:sp>
        <p:nvSpPr>
          <p:cNvPr id="4" name="Date Placeholder 3">
            <a:extLst>
              <a:ext uri="{FF2B5EF4-FFF2-40B4-BE49-F238E27FC236}">
                <a16:creationId xmlns:a16="http://schemas.microsoft.com/office/drawing/2014/main" id="{9154FDAC-0546-4E9E-8D99-2CC7B7B6F5F4}"/>
              </a:ext>
            </a:extLst>
          </p:cNvPr>
          <p:cNvSpPr>
            <a:spLocks noGrp="1"/>
          </p:cNvSpPr>
          <p:nvPr>
            <p:ph type="dt" sz="half" idx="10"/>
          </p:nvPr>
        </p:nvSpPr>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AA153CA7-7B0A-4246-B649-1E4B7DF7DF7D}"/>
              </a:ext>
            </a:extLst>
          </p:cNvPr>
          <p:cNvSpPr>
            <a:spLocks noGrp="1"/>
          </p:cNvSpPr>
          <p:nvPr>
            <p:ph type="ftr" sz="quarter" idx="11"/>
          </p:nvPr>
        </p:nvSpPr>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73B8E16E-4782-4B16-9E18-8699E45847F9}"/>
              </a:ext>
            </a:extLst>
          </p:cNvPr>
          <p:cNvSpPr>
            <a:spLocks noGrp="1"/>
          </p:cNvSpPr>
          <p:nvPr>
            <p:ph type="sldNum" sz="quarter" idx="12"/>
          </p:nvPr>
        </p:nvSpPr>
        <p:spPr/>
        <p:txBody>
          <a:bodyPr/>
          <a:lstStyle/>
          <a:p>
            <a:pPr>
              <a:defRPr/>
            </a:pPr>
            <a:fld id="{C919DEF3-38EA-44F2-924B-3AA3B76DF1B8}" type="slidenum">
              <a:rPr lang="en-GB" altLang="en-US" smtClean="0"/>
              <a:pPr>
                <a:defRPr/>
              </a:pPr>
              <a:t>18</a:t>
            </a:fld>
            <a:endParaRPr lang="en-GB" altLang="en-US" dirty="0"/>
          </a:p>
        </p:txBody>
      </p:sp>
      <p:sp>
        <p:nvSpPr>
          <p:cNvPr id="9" name="TextBox 8">
            <a:extLst>
              <a:ext uri="{FF2B5EF4-FFF2-40B4-BE49-F238E27FC236}">
                <a16:creationId xmlns:a16="http://schemas.microsoft.com/office/drawing/2014/main" id="{D3F1FAFE-4D42-42D3-9774-4A40683F7C01}"/>
              </a:ext>
            </a:extLst>
          </p:cNvPr>
          <p:cNvSpPr txBox="1"/>
          <p:nvPr/>
        </p:nvSpPr>
        <p:spPr>
          <a:xfrm>
            <a:off x="7406823" y="5742833"/>
            <a:ext cx="825867" cy="369332"/>
          </a:xfrm>
          <a:prstGeom prst="rect">
            <a:avLst/>
          </a:prstGeom>
          <a:noFill/>
        </p:spPr>
        <p:txBody>
          <a:bodyPr wrap="none" rtlCol="0">
            <a:spAutoFit/>
          </a:bodyPr>
          <a:lstStyle/>
          <a:p>
            <a:r>
              <a:rPr lang="en-GB"/>
              <a:t>(RHS)</a:t>
            </a:r>
            <a:endParaRPr lang="en-US"/>
          </a:p>
        </p:txBody>
      </p:sp>
      <p:sp>
        <p:nvSpPr>
          <p:cNvPr id="10" name="TextBox 9">
            <a:extLst>
              <a:ext uri="{FF2B5EF4-FFF2-40B4-BE49-F238E27FC236}">
                <a16:creationId xmlns:a16="http://schemas.microsoft.com/office/drawing/2014/main" id="{B01A6452-BC21-4230-B975-FC149D5B4E7C}"/>
              </a:ext>
            </a:extLst>
          </p:cNvPr>
          <p:cNvSpPr txBox="1"/>
          <p:nvPr/>
        </p:nvSpPr>
        <p:spPr>
          <a:xfrm>
            <a:off x="1115616" y="2204864"/>
            <a:ext cx="3888432" cy="646331"/>
          </a:xfrm>
          <a:prstGeom prst="rect">
            <a:avLst/>
          </a:prstGeom>
          <a:noFill/>
        </p:spPr>
        <p:txBody>
          <a:bodyPr wrap="square" rtlCol="0">
            <a:spAutoFit/>
          </a:bodyPr>
          <a:lstStyle/>
          <a:p>
            <a:r>
              <a:rPr lang="en-GB"/>
              <a:t>I replaced obviously bad data points by the average of their neighbours</a:t>
            </a:r>
            <a:endParaRPr lang="en-US"/>
          </a:p>
        </p:txBody>
      </p:sp>
    </p:spTree>
    <p:extLst>
      <p:ext uri="{BB962C8B-B14F-4D97-AF65-F5344CB8AC3E}">
        <p14:creationId xmlns:p14="http://schemas.microsoft.com/office/powerpoint/2010/main" val="213080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4D79-C2E6-49F4-A88B-2C148C809073}"/>
              </a:ext>
            </a:extLst>
          </p:cNvPr>
          <p:cNvSpPr>
            <a:spLocks noGrp="1"/>
          </p:cNvSpPr>
          <p:nvPr>
            <p:ph type="title"/>
          </p:nvPr>
        </p:nvSpPr>
        <p:spPr/>
        <p:txBody>
          <a:bodyPr/>
          <a:lstStyle/>
          <a:p>
            <a:r>
              <a:rPr lang="en-GB"/>
              <a:t>Semi-Empirical Response Matrix</a:t>
            </a:r>
            <a:endParaRPr lang="en-US"/>
          </a:p>
        </p:txBody>
      </p:sp>
      <p:sp>
        <p:nvSpPr>
          <p:cNvPr id="3" name="Content Placeholder 2">
            <a:extLst>
              <a:ext uri="{FF2B5EF4-FFF2-40B4-BE49-F238E27FC236}">
                <a16:creationId xmlns:a16="http://schemas.microsoft.com/office/drawing/2014/main" id="{347DDF1D-071E-491F-94FF-8BF850B69E67}"/>
              </a:ext>
            </a:extLst>
          </p:cNvPr>
          <p:cNvSpPr>
            <a:spLocks noGrp="1"/>
          </p:cNvSpPr>
          <p:nvPr>
            <p:ph idx="1"/>
          </p:nvPr>
        </p:nvSpPr>
        <p:spPr/>
        <p:txBody>
          <a:bodyPr/>
          <a:lstStyle/>
          <a:p>
            <a:r>
              <a:rPr lang="en-GB"/>
              <a:t>Take the oval shape from the CBETA-V response matrix</a:t>
            </a:r>
          </a:p>
          <a:p>
            <a:r>
              <a:rPr lang="en-GB"/>
              <a:t>Take the phase advances from the real data</a:t>
            </a:r>
          </a:p>
          <a:p>
            <a:r>
              <a:rPr lang="en-GB"/>
              <a:t>Matrix[a</a:t>
            </a:r>
            <a:r>
              <a:rPr lang="en-GB">
                <a:sym typeface="Wingdings" panose="05000000000000000000" pitchFamily="2" charset="2"/>
              </a:rPr>
              <a:t>b] = make_oval(sin(</a:t>
            </a:r>
            <a:r>
              <a:rPr lang="en-GB">
                <a:latin typeface="Symbol" panose="05050102010706020507" pitchFamily="18" charset="2"/>
                <a:sym typeface="Wingdings" panose="05000000000000000000" pitchFamily="2" charset="2"/>
              </a:rPr>
              <a:t>q</a:t>
            </a:r>
            <a:r>
              <a:rPr lang="en-GB">
                <a:sym typeface="Wingdings" panose="05000000000000000000" pitchFamily="2" charset="2"/>
              </a:rPr>
              <a:t>),-cos(</a:t>
            </a:r>
            <a:r>
              <a:rPr lang="en-GB">
                <a:latin typeface="Symbol" panose="05050102010706020507" pitchFamily="18" charset="2"/>
                <a:sym typeface="Wingdings" panose="05000000000000000000" pitchFamily="2" charset="2"/>
              </a:rPr>
              <a:t>q</a:t>
            </a:r>
            <a:r>
              <a:rPr lang="en-GB">
                <a:sym typeface="Wingdings" panose="05000000000000000000" pitchFamily="2" charset="2"/>
              </a:rPr>
              <a:t>))</a:t>
            </a:r>
          </a:p>
          <a:p>
            <a:pPr lvl="1"/>
            <a:r>
              <a:rPr lang="en-GB">
                <a:sym typeface="Wingdings" panose="05000000000000000000" pitchFamily="2" charset="2"/>
              </a:rPr>
              <a:t>where </a:t>
            </a:r>
            <a:r>
              <a:rPr lang="en-GB">
                <a:latin typeface="Symbol" panose="05050102010706020507" pitchFamily="18" charset="2"/>
                <a:sym typeface="Wingdings" panose="05000000000000000000" pitchFamily="2" charset="2"/>
              </a:rPr>
              <a:t>q</a:t>
            </a:r>
            <a:r>
              <a:rPr lang="en-GB">
                <a:sym typeface="Wingdings" panose="05000000000000000000" pitchFamily="2" charset="2"/>
              </a:rPr>
              <a:t> = phase[b] - phase[a] + 0.1696 radians</a:t>
            </a:r>
          </a:p>
          <a:p>
            <a:pPr lvl="2"/>
            <a:r>
              <a:rPr lang="en-GB">
                <a:sym typeface="Wingdings" panose="05000000000000000000" pitchFamily="2" charset="2"/>
              </a:rPr>
              <a:t>where 0.1696 radians is a fudge that I fit to get the aa diagonal entries right, in other words the phase advance from the corrector to the same cell BPM</a:t>
            </a:r>
          </a:p>
          <a:p>
            <a:pPr lvl="1"/>
            <a:r>
              <a:rPr lang="en-GB">
                <a:sym typeface="Wingdings" panose="05000000000000000000" pitchFamily="2" charset="2"/>
              </a:rPr>
              <a:t>make_oval is just the inverse of unoval</a:t>
            </a:r>
            <a:endParaRPr lang="en-US"/>
          </a:p>
        </p:txBody>
      </p:sp>
      <p:sp>
        <p:nvSpPr>
          <p:cNvPr id="4" name="Date Placeholder 3">
            <a:extLst>
              <a:ext uri="{FF2B5EF4-FFF2-40B4-BE49-F238E27FC236}">
                <a16:creationId xmlns:a16="http://schemas.microsoft.com/office/drawing/2014/main" id="{E0419D15-03B9-4837-80BB-15A8D226F85A}"/>
              </a:ext>
            </a:extLst>
          </p:cNvPr>
          <p:cNvSpPr>
            <a:spLocks noGrp="1"/>
          </p:cNvSpPr>
          <p:nvPr>
            <p:ph type="dt" sz="half" idx="10"/>
          </p:nvPr>
        </p:nvSpPr>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05681E9E-2103-4891-A80B-38085C9588DC}"/>
              </a:ext>
            </a:extLst>
          </p:cNvPr>
          <p:cNvSpPr>
            <a:spLocks noGrp="1"/>
          </p:cNvSpPr>
          <p:nvPr>
            <p:ph type="ftr" sz="quarter" idx="11"/>
          </p:nvPr>
        </p:nvSpPr>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87F133E0-B0E0-4FE4-A021-7D44D632D727}"/>
              </a:ext>
            </a:extLst>
          </p:cNvPr>
          <p:cNvSpPr>
            <a:spLocks noGrp="1"/>
          </p:cNvSpPr>
          <p:nvPr>
            <p:ph type="sldNum" sz="quarter" idx="12"/>
          </p:nvPr>
        </p:nvSpPr>
        <p:spPr/>
        <p:txBody>
          <a:bodyPr/>
          <a:lstStyle/>
          <a:p>
            <a:pPr>
              <a:defRPr/>
            </a:pPr>
            <a:fld id="{C919DEF3-38EA-44F2-924B-3AA3B76DF1B8}" type="slidenum">
              <a:rPr lang="en-GB" altLang="en-US" smtClean="0"/>
              <a:pPr>
                <a:defRPr/>
              </a:pPr>
              <a:t>19</a:t>
            </a:fld>
            <a:endParaRPr lang="en-GB" altLang="en-US" dirty="0"/>
          </a:p>
        </p:txBody>
      </p:sp>
      <p:sp>
        <p:nvSpPr>
          <p:cNvPr id="7" name="TextBox 6">
            <a:extLst>
              <a:ext uri="{FF2B5EF4-FFF2-40B4-BE49-F238E27FC236}">
                <a16:creationId xmlns:a16="http://schemas.microsoft.com/office/drawing/2014/main" id="{27D6E2DB-B6CB-42B7-9A08-DFC4C664F13E}"/>
              </a:ext>
            </a:extLst>
          </p:cNvPr>
          <p:cNvSpPr txBox="1"/>
          <p:nvPr/>
        </p:nvSpPr>
        <p:spPr>
          <a:xfrm>
            <a:off x="3923929" y="2134597"/>
            <a:ext cx="4896543" cy="646331"/>
          </a:xfrm>
          <a:prstGeom prst="rect">
            <a:avLst/>
          </a:prstGeom>
          <a:noFill/>
        </p:spPr>
        <p:txBody>
          <a:bodyPr wrap="square" rtlCol="0">
            <a:spAutoFit/>
          </a:bodyPr>
          <a:lstStyle/>
          <a:p>
            <a:r>
              <a:rPr lang="en-GB" sz="1200"/>
              <a:t>In this case the escan.mat used bumps made from dipoles in the splitter, whereas we want to get the response to FFA correctors like was done in the virtual machine response matrix</a:t>
            </a:r>
            <a:endParaRPr lang="en-US" sz="1200"/>
          </a:p>
        </p:txBody>
      </p:sp>
    </p:spTree>
    <p:extLst>
      <p:ext uri="{BB962C8B-B14F-4D97-AF65-F5344CB8AC3E}">
        <p14:creationId xmlns:p14="http://schemas.microsoft.com/office/powerpoint/2010/main" val="256039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D7F69-83A4-407C-96E3-CB703EB383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575" y="2215755"/>
            <a:ext cx="8685604" cy="4885653"/>
          </a:xfrm>
          <a:prstGeom prst="rect">
            <a:avLst/>
          </a:prstGeom>
        </p:spPr>
      </p:pic>
      <p:sp>
        <p:nvSpPr>
          <p:cNvPr id="4" name="Date Placeholder 3">
            <a:extLst>
              <a:ext uri="{FF2B5EF4-FFF2-40B4-BE49-F238E27FC236}">
                <a16:creationId xmlns:a16="http://schemas.microsoft.com/office/drawing/2014/main" id="{0A330FE7-6C68-413D-B7D0-BE4D87B174F6}"/>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FCCF0075-E8F2-48E8-9B23-A0F46D4C3CAC}"/>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9E109333-5B7B-4251-8112-2D440BF49098}"/>
              </a:ext>
            </a:extLst>
          </p:cNvPr>
          <p:cNvSpPr>
            <a:spLocks noGrp="1"/>
          </p:cNvSpPr>
          <p:nvPr>
            <p:ph type="sldNum" sz="quarter" idx="12"/>
          </p:nvPr>
        </p:nvSpPr>
        <p:spPr/>
        <p:txBody>
          <a:bodyPr/>
          <a:lstStyle/>
          <a:p>
            <a:pPr>
              <a:defRPr/>
            </a:pPr>
            <a:fld id="{C919DEF3-38EA-44F2-924B-3AA3B76DF1B8}" type="slidenum">
              <a:rPr lang="en-GB" altLang="en-US" smtClean="0"/>
              <a:pPr>
                <a:defRPr/>
              </a:pPr>
              <a:t>2</a:t>
            </a:fld>
            <a:endParaRPr lang="en-GB" altLang="en-US"/>
          </a:p>
        </p:txBody>
      </p:sp>
      <p:pic>
        <p:nvPicPr>
          <p:cNvPr id="8" name="Picture 7">
            <a:extLst>
              <a:ext uri="{FF2B5EF4-FFF2-40B4-BE49-F238E27FC236}">
                <a16:creationId xmlns:a16="http://schemas.microsoft.com/office/drawing/2014/main" id="{1B1A86DF-D9BB-4E81-8F12-BE231F42BB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16016" y="116632"/>
            <a:ext cx="3960440" cy="2140321"/>
          </a:xfrm>
          <a:prstGeom prst="rect">
            <a:avLst/>
          </a:prstGeom>
        </p:spPr>
      </p:pic>
      <p:sp>
        <p:nvSpPr>
          <p:cNvPr id="10" name="TextBox 9">
            <a:extLst>
              <a:ext uri="{FF2B5EF4-FFF2-40B4-BE49-F238E27FC236}">
                <a16:creationId xmlns:a16="http://schemas.microsoft.com/office/drawing/2014/main" id="{350BC04C-A620-4B0C-8644-1B88161D8927}"/>
              </a:ext>
            </a:extLst>
          </p:cNvPr>
          <p:cNvSpPr txBox="1"/>
          <p:nvPr/>
        </p:nvSpPr>
        <p:spPr>
          <a:xfrm>
            <a:off x="719572" y="1556792"/>
            <a:ext cx="3312367" cy="646331"/>
          </a:xfrm>
          <a:prstGeom prst="rect">
            <a:avLst/>
          </a:prstGeom>
          <a:noFill/>
        </p:spPr>
        <p:txBody>
          <a:bodyPr wrap="square" rtlCol="0">
            <a:spAutoFit/>
          </a:bodyPr>
          <a:lstStyle/>
          <a:p>
            <a:r>
              <a:rPr lang="en-GB"/>
              <a:t>Main linac is a 1.3GHz SCRF module with six 5-cell cavities </a:t>
            </a:r>
          </a:p>
        </p:txBody>
      </p:sp>
      <p:sp>
        <p:nvSpPr>
          <p:cNvPr id="11" name="TextBox 10">
            <a:extLst>
              <a:ext uri="{FF2B5EF4-FFF2-40B4-BE49-F238E27FC236}">
                <a16:creationId xmlns:a16="http://schemas.microsoft.com/office/drawing/2014/main" id="{8A26599B-89CF-4591-95B6-6760E2388216}"/>
              </a:ext>
            </a:extLst>
          </p:cNvPr>
          <p:cNvSpPr txBox="1"/>
          <p:nvPr/>
        </p:nvSpPr>
        <p:spPr>
          <a:xfrm>
            <a:off x="4644008" y="2331539"/>
            <a:ext cx="1042273" cy="369332"/>
          </a:xfrm>
          <a:prstGeom prst="rect">
            <a:avLst/>
          </a:prstGeom>
          <a:solidFill>
            <a:schemeClr val="bg1"/>
          </a:solidFill>
          <a:ln>
            <a:solidFill>
              <a:schemeClr val="tx1"/>
            </a:solidFill>
          </a:ln>
        </p:spPr>
        <p:txBody>
          <a:bodyPr wrap="none" rtlCol="0">
            <a:spAutoFit/>
          </a:bodyPr>
          <a:lstStyle/>
          <a:p>
            <a:r>
              <a:rPr lang="en-GB">
                <a:solidFill>
                  <a:schemeClr val="accent1"/>
                </a:solidFill>
              </a:rPr>
              <a:t>±36MeV</a:t>
            </a:r>
            <a:endParaRPr lang="en-US">
              <a:solidFill>
                <a:schemeClr val="accent1"/>
              </a:solidFill>
            </a:endParaRPr>
          </a:p>
        </p:txBody>
      </p:sp>
      <p:sp>
        <p:nvSpPr>
          <p:cNvPr id="12" name="TextBox 11">
            <a:extLst>
              <a:ext uri="{FF2B5EF4-FFF2-40B4-BE49-F238E27FC236}">
                <a16:creationId xmlns:a16="http://schemas.microsoft.com/office/drawing/2014/main" id="{A55BEAC6-99FD-4AF4-97AF-5CFB0B4EC58C}"/>
              </a:ext>
            </a:extLst>
          </p:cNvPr>
          <p:cNvSpPr txBox="1"/>
          <p:nvPr/>
        </p:nvSpPr>
        <p:spPr>
          <a:xfrm>
            <a:off x="102866" y="3375654"/>
            <a:ext cx="787395" cy="369332"/>
          </a:xfrm>
          <a:prstGeom prst="rect">
            <a:avLst/>
          </a:prstGeom>
          <a:solidFill>
            <a:schemeClr val="bg1"/>
          </a:solidFill>
          <a:ln>
            <a:solidFill>
              <a:schemeClr val="tx1"/>
            </a:solidFill>
          </a:ln>
        </p:spPr>
        <p:txBody>
          <a:bodyPr wrap="none" rtlCol="0">
            <a:spAutoFit/>
          </a:bodyPr>
          <a:lstStyle/>
          <a:p>
            <a:r>
              <a:rPr lang="en-GB">
                <a:solidFill>
                  <a:schemeClr val="accent1"/>
                </a:solidFill>
              </a:rPr>
              <a:t>6MeV</a:t>
            </a:r>
            <a:endParaRPr lang="en-US">
              <a:solidFill>
                <a:schemeClr val="accent1"/>
              </a:solidFill>
            </a:endParaRPr>
          </a:p>
        </p:txBody>
      </p:sp>
      <p:sp>
        <p:nvSpPr>
          <p:cNvPr id="13" name="TextBox 12">
            <a:extLst>
              <a:ext uri="{FF2B5EF4-FFF2-40B4-BE49-F238E27FC236}">
                <a16:creationId xmlns:a16="http://schemas.microsoft.com/office/drawing/2014/main" id="{05CBB99B-8CC4-4AE1-9B99-1038039E7555}"/>
              </a:ext>
            </a:extLst>
          </p:cNvPr>
          <p:cNvSpPr txBox="1"/>
          <p:nvPr/>
        </p:nvSpPr>
        <p:spPr>
          <a:xfrm>
            <a:off x="8282757" y="3284984"/>
            <a:ext cx="787395" cy="369332"/>
          </a:xfrm>
          <a:prstGeom prst="rect">
            <a:avLst/>
          </a:prstGeom>
          <a:solidFill>
            <a:schemeClr val="bg1"/>
          </a:solidFill>
          <a:ln>
            <a:solidFill>
              <a:schemeClr val="tx1"/>
            </a:solidFill>
          </a:ln>
        </p:spPr>
        <p:txBody>
          <a:bodyPr wrap="none" rtlCol="0">
            <a:spAutoFit/>
          </a:bodyPr>
          <a:lstStyle/>
          <a:p>
            <a:r>
              <a:rPr lang="en-GB">
                <a:solidFill>
                  <a:schemeClr val="accent1"/>
                </a:solidFill>
              </a:rPr>
              <a:t>6MeV</a:t>
            </a:r>
            <a:endParaRPr lang="en-US">
              <a:solidFill>
                <a:schemeClr val="accent1"/>
              </a:solidFill>
            </a:endParaRPr>
          </a:p>
        </p:txBody>
      </p:sp>
      <p:sp>
        <p:nvSpPr>
          <p:cNvPr id="14" name="TextBox 13">
            <a:extLst>
              <a:ext uri="{FF2B5EF4-FFF2-40B4-BE49-F238E27FC236}">
                <a16:creationId xmlns:a16="http://schemas.microsoft.com/office/drawing/2014/main" id="{4D3ABC1A-14DD-40F3-BF2B-DC93F0A1A92F}"/>
              </a:ext>
            </a:extLst>
          </p:cNvPr>
          <p:cNvSpPr txBox="1"/>
          <p:nvPr/>
        </p:nvSpPr>
        <p:spPr>
          <a:xfrm>
            <a:off x="7164288" y="5363924"/>
            <a:ext cx="1377300" cy="369332"/>
          </a:xfrm>
          <a:prstGeom prst="rect">
            <a:avLst/>
          </a:prstGeom>
          <a:solidFill>
            <a:schemeClr val="bg1"/>
          </a:solidFill>
          <a:ln>
            <a:solidFill>
              <a:schemeClr val="tx1"/>
            </a:solidFill>
          </a:ln>
        </p:spPr>
        <p:txBody>
          <a:bodyPr wrap="none" rtlCol="0">
            <a:spAutoFit/>
          </a:bodyPr>
          <a:lstStyle/>
          <a:p>
            <a:r>
              <a:rPr lang="en-GB">
                <a:solidFill>
                  <a:schemeClr val="accent1"/>
                </a:solidFill>
              </a:rPr>
              <a:t>42-150MeV</a:t>
            </a:r>
            <a:endParaRPr lang="en-US">
              <a:solidFill>
                <a:schemeClr val="accent1"/>
              </a:solidFill>
            </a:endParaRPr>
          </a:p>
        </p:txBody>
      </p:sp>
      <p:sp>
        <p:nvSpPr>
          <p:cNvPr id="15" name="TextBox 14">
            <a:extLst>
              <a:ext uri="{FF2B5EF4-FFF2-40B4-BE49-F238E27FC236}">
                <a16:creationId xmlns:a16="http://schemas.microsoft.com/office/drawing/2014/main" id="{F0AE84A4-68B3-4475-8ED7-50493F292B94}"/>
              </a:ext>
            </a:extLst>
          </p:cNvPr>
          <p:cNvSpPr txBox="1"/>
          <p:nvPr/>
        </p:nvSpPr>
        <p:spPr>
          <a:xfrm>
            <a:off x="6372200" y="4206163"/>
            <a:ext cx="2116798" cy="369332"/>
          </a:xfrm>
          <a:prstGeom prst="rect">
            <a:avLst/>
          </a:prstGeom>
          <a:solidFill>
            <a:schemeClr val="bg1"/>
          </a:solidFill>
          <a:ln>
            <a:solidFill>
              <a:schemeClr val="tx1"/>
            </a:solidFill>
          </a:ln>
        </p:spPr>
        <p:txBody>
          <a:bodyPr wrap="none" rtlCol="0">
            <a:spAutoFit/>
          </a:bodyPr>
          <a:lstStyle/>
          <a:p>
            <a:r>
              <a:rPr lang="en-GB">
                <a:solidFill>
                  <a:schemeClr val="accent1"/>
                </a:solidFill>
              </a:rPr>
              <a:t>42,78,114,150MeV</a:t>
            </a:r>
            <a:endParaRPr lang="en-US">
              <a:solidFill>
                <a:schemeClr val="accent1"/>
              </a:solidFill>
            </a:endParaRPr>
          </a:p>
        </p:txBody>
      </p:sp>
      <p:sp>
        <p:nvSpPr>
          <p:cNvPr id="16" name="Title 1">
            <a:extLst>
              <a:ext uri="{FF2B5EF4-FFF2-40B4-BE49-F238E27FC236}">
                <a16:creationId xmlns:a16="http://schemas.microsoft.com/office/drawing/2014/main" id="{05811145-F856-4EEF-A50D-9285602EE0CE}"/>
              </a:ext>
            </a:extLst>
          </p:cNvPr>
          <p:cNvSpPr>
            <a:spLocks noGrp="1"/>
          </p:cNvSpPr>
          <p:nvPr>
            <p:ph type="title"/>
          </p:nvPr>
        </p:nvSpPr>
        <p:spPr>
          <a:xfrm>
            <a:off x="719572" y="476672"/>
            <a:ext cx="3312367" cy="594295"/>
          </a:xfrm>
        </p:spPr>
        <p:txBody>
          <a:bodyPr/>
          <a:lstStyle/>
          <a:p>
            <a:r>
              <a:rPr lang="en-GB"/>
              <a:t>Layout &amp; Parameters</a:t>
            </a:r>
            <a:endParaRPr lang="en-US"/>
          </a:p>
        </p:txBody>
      </p:sp>
      <p:sp>
        <p:nvSpPr>
          <p:cNvPr id="18" name="TextBox 17">
            <a:extLst>
              <a:ext uri="{FF2B5EF4-FFF2-40B4-BE49-F238E27FC236}">
                <a16:creationId xmlns:a16="http://schemas.microsoft.com/office/drawing/2014/main" id="{2BF6526A-FF10-4898-9DD4-86C6A5022C6A}"/>
              </a:ext>
            </a:extLst>
          </p:cNvPr>
          <p:cNvSpPr txBox="1"/>
          <p:nvPr/>
        </p:nvSpPr>
        <p:spPr>
          <a:xfrm>
            <a:off x="-43497" y="2382497"/>
            <a:ext cx="1080120" cy="369332"/>
          </a:xfrm>
          <a:prstGeom prst="rect">
            <a:avLst/>
          </a:prstGeom>
          <a:noFill/>
        </p:spPr>
        <p:txBody>
          <a:bodyPr wrap="square" rtlCol="0">
            <a:spAutoFit/>
          </a:bodyPr>
          <a:lstStyle/>
          <a:p>
            <a:r>
              <a:rPr lang="en-GB"/>
              <a:t>Source</a:t>
            </a:r>
          </a:p>
        </p:txBody>
      </p:sp>
      <p:sp>
        <p:nvSpPr>
          <p:cNvPr id="19" name="TextBox 18">
            <a:extLst>
              <a:ext uri="{FF2B5EF4-FFF2-40B4-BE49-F238E27FC236}">
                <a16:creationId xmlns:a16="http://schemas.microsoft.com/office/drawing/2014/main" id="{5E0D98ED-2A4A-48CD-8557-7FC532A04526}"/>
              </a:ext>
            </a:extLst>
          </p:cNvPr>
          <p:cNvSpPr txBox="1"/>
          <p:nvPr/>
        </p:nvSpPr>
        <p:spPr>
          <a:xfrm>
            <a:off x="-67668" y="2993637"/>
            <a:ext cx="2376264" cy="369332"/>
          </a:xfrm>
          <a:prstGeom prst="rect">
            <a:avLst/>
          </a:prstGeom>
          <a:noFill/>
        </p:spPr>
        <p:txBody>
          <a:bodyPr wrap="square" rtlCol="0">
            <a:spAutoFit/>
          </a:bodyPr>
          <a:lstStyle/>
          <a:p>
            <a:r>
              <a:rPr lang="en-GB"/>
              <a:t>Injector cryomodule</a:t>
            </a:r>
          </a:p>
        </p:txBody>
      </p:sp>
      <p:sp>
        <p:nvSpPr>
          <p:cNvPr id="20" name="TextBox 19">
            <a:extLst>
              <a:ext uri="{FF2B5EF4-FFF2-40B4-BE49-F238E27FC236}">
                <a16:creationId xmlns:a16="http://schemas.microsoft.com/office/drawing/2014/main" id="{D7902B35-E220-4E33-9C9C-F72C96A17B82}"/>
              </a:ext>
            </a:extLst>
          </p:cNvPr>
          <p:cNvSpPr txBox="1"/>
          <p:nvPr/>
        </p:nvSpPr>
        <p:spPr>
          <a:xfrm>
            <a:off x="3961616" y="2718175"/>
            <a:ext cx="2583905" cy="369332"/>
          </a:xfrm>
          <a:prstGeom prst="rect">
            <a:avLst/>
          </a:prstGeom>
          <a:noFill/>
        </p:spPr>
        <p:txBody>
          <a:bodyPr wrap="square" rtlCol="0">
            <a:spAutoFit/>
          </a:bodyPr>
          <a:lstStyle/>
          <a:p>
            <a:r>
              <a:rPr lang="en-GB"/>
              <a:t>Main linac cryomodule</a:t>
            </a:r>
          </a:p>
        </p:txBody>
      </p:sp>
      <p:sp>
        <p:nvSpPr>
          <p:cNvPr id="21" name="TextBox 20">
            <a:extLst>
              <a:ext uri="{FF2B5EF4-FFF2-40B4-BE49-F238E27FC236}">
                <a16:creationId xmlns:a16="http://schemas.microsoft.com/office/drawing/2014/main" id="{06B84128-B69E-41C6-9BB4-6DA359EAB098}"/>
              </a:ext>
            </a:extLst>
          </p:cNvPr>
          <p:cNvSpPr txBox="1"/>
          <p:nvPr/>
        </p:nvSpPr>
        <p:spPr>
          <a:xfrm>
            <a:off x="8284044" y="2347306"/>
            <a:ext cx="786108" cy="646331"/>
          </a:xfrm>
          <a:prstGeom prst="rect">
            <a:avLst/>
          </a:prstGeom>
          <a:noFill/>
        </p:spPr>
        <p:txBody>
          <a:bodyPr wrap="square" rtlCol="0">
            <a:spAutoFit/>
          </a:bodyPr>
          <a:lstStyle/>
          <a:p>
            <a:pPr algn="ctr"/>
            <a:r>
              <a:rPr lang="en-GB"/>
              <a:t>Beam stop</a:t>
            </a:r>
          </a:p>
        </p:txBody>
      </p:sp>
      <p:sp>
        <p:nvSpPr>
          <p:cNvPr id="22" name="TextBox 21">
            <a:extLst>
              <a:ext uri="{FF2B5EF4-FFF2-40B4-BE49-F238E27FC236}">
                <a16:creationId xmlns:a16="http://schemas.microsoft.com/office/drawing/2014/main" id="{33E76F49-5989-4C6E-B867-E4CEC61A89F9}"/>
              </a:ext>
            </a:extLst>
          </p:cNvPr>
          <p:cNvSpPr txBox="1"/>
          <p:nvPr/>
        </p:nvSpPr>
        <p:spPr>
          <a:xfrm>
            <a:off x="4418348" y="3568209"/>
            <a:ext cx="1394743" cy="646331"/>
          </a:xfrm>
          <a:prstGeom prst="rect">
            <a:avLst/>
          </a:prstGeom>
          <a:noFill/>
        </p:spPr>
        <p:txBody>
          <a:bodyPr wrap="square" rtlCol="0">
            <a:spAutoFit/>
          </a:bodyPr>
          <a:lstStyle/>
          <a:p>
            <a:pPr algn="ctr"/>
            <a:r>
              <a:rPr lang="en-GB"/>
              <a:t>Diagnostic line</a:t>
            </a:r>
          </a:p>
        </p:txBody>
      </p:sp>
      <p:sp>
        <p:nvSpPr>
          <p:cNvPr id="23" name="TextBox 22">
            <a:extLst>
              <a:ext uri="{FF2B5EF4-FFF2-40B4-BE49-F238E27FC236}">
                <a16:creationId xmlns:a16="http://schemas.microsoft.com/office/drawing/2014/main" id="{9F9F53C3-B6FF-4A9B-A511-DBEB5ED51C4E}"/>
              </a:ext>
            </a:extLst>
          </p:cNvPr>
          <p:cNvSpPr txBox="1"/>
          <p:nvPr/>
        </p:nvSpPr>
        <p:spPr>
          <a:xfrm>
            <a:off x="6822723" y="3853142"/>
            <a:ext cx="1215752" cy="369332"/>
          </a:xfrm>
          <a:prstGeom prst="rect">
            <a:avLst/>
          </a:prstGeom>
          <a:noFill/>
        </p:spPr>
        <p:txBody>
          <a:bodyPr wrap="square" rtlCol="0">
            <a:spAutoFit/>
          </a:bodyPr>
          <a:lstStyle/>
          <a:p>
            <a:r>
              <a:rPr lang="en-GB"/>
              <a:t>Splitter A</a:t>
            </a:r>
          </a:p>
        </p:txBody>
      </p:sp>
      <p:sp>
        <p:nvSpPr>
          <p:cNvPr id="24" name="TextBox 23">
            <a:extLst>
              <a:ext uri="{FF2B5EF4-FFF2-40B4-BE49-F238E27FC236}">
                <a16:creationId xmlns:a16="http://schemas.microsoft.com/office/drawing/2014/main" id="{203455C2-B661-4B90-B275-E3790D562EA2}"/>
              </a:ext>
            </a:extLst>
          </p:cNvPr>
          <p:cNvSpPr txBox="1"/>
          <p:nvPr/>
        </p:nvSpPr>
        <p:spPr>
          <a:xfrm>
            <a:off x="1948682" y="3771519"/>
            <a:ext cx="1215752" cy="369332"/>
          </a:xfrm>
          <a:prstGeom prst="rect">
            <a:avLst/>
          </a:prstGeom>
          <a:noFill/>
        </p:spPr>
        <p:txBody>
          <a:bodyPr wrap="square" rtlCol="0">
            <a:spAutoFit/>
          </a:bodyPr>
          <a:lstStyle/>
          <a:p>
            <a:r>
              <a:rPr lang="en-GB"/>
              <a:t>Splitter B</a:t>
            </a:r>
          </a:p>
        </p:txBody>
      </p:sp>
      <p:sp>
        <p:nvSpPr>
          <p:cNvPr id="25" name="TextBox 24">
            <a:extLst>
              <a:ext uri="{FF2B5EF4-FFF2-40B4-BE49-F238E27FC236}">
                <a16:creationId xmlns:a16="http://schemas.microsoft.com/office/drawing/2014/main" id="{3DA2D111-BF7E-45A5-B482-4815621CAE83}"/>
              </a:ext>
            </a:extLst>
          </p:cNvPr>
          <p:cNvSpPr txBox="1"/>
          <p:nvPr/>
        </p:nvSpPr>
        <p:spPr>
          <a:xfrm>
            <a:off x="8172400" y="4774321"/>
            <a:ext cx="762451" cy="369332"/>
          </a:xfrm>
          <a:prstGeom prst="rect">
            <a:avLst/>
          </a:prstGeom>
          <a:noFill/>
        </p:spPr>
        <p:txBody>
          <a:bodyPr wrap="square" rtlCol="0">
            <a:spAutoFit/>
          </a:bodyPr>
          <a:lstStyle/>
          <a:p>
            <a:r>
              <a:rPr lang="en-GB"/>
              <a:t>Arc A</a:t>
            </a:r>
          </a:p>
        </p:txBody>
      </p:sp>
      <p:sp>
        <p:nvSpPr>
          <p:cNvPr id="26" name="TextBox 25">
            <a:extLst>
              <a:ext uri="{FF2B5EF4-FFF2-40B4-BE49-F238E27FC236}">
                <a16:creationId xmlns:a16="http://schemas.microsoft.com/office/drawing/2014/main" id="{37B74DA3-399C-4292-9AEC-043AF60E8A87}"/>
              </a:ext>
            </a:extLst>
          </p:cNvPr>
          <p:cNvSpPr txBox="1"/>
          <p:nvPr/>
        </p:nvSpPr>
        <p:spPr>
          <a:xfrm>
            <a:off x="923947" y="4937457"/>
            <a:ext cx="762451" cy="369332"/>
          </a:xfrm>
          <a:prstGeom prst="rect">
            <a:avLst/>
          </a:prstGeom>
          <a:noFill/>
        </p:spPr>
        <p:txBody>
          <a:bodyPr wrap="square" rtlCol="0">
            <a:spAutoFit/>
          </a:bodyPr>
          <a:lstStyle/>
          <a:p>
            <a:r>
              <a:rPr lang="en-GB"/>
              <a:t>Arc B</a:t>
            </a:r>
          </a:p>
        </p:txBody>
      </p:sp>
      <p:sp>
        <p:nvSpPr>
          <p:cNvPr id="27" name="TextBox 26">
            <a:extLst>
              <a:ext uri="{FF2B5EF4-FFF2-40B4-BE49-F238E27FC236}">
                <a16:creationId xmlns:a16="http://schemas.microsoft.com/office/drawing/2014/main" id="{55B01F81-935D-4B9E-8CA5-23D926D44C68}"/>
              </a:ext>
            </a:extLst>
          </p:cNvPr>
          <p:cNvSpPr txBox="1"/>
          <p:nvPr/>
        </p:nvSpPr>
        <p:spPr>
          <a:xfrm>
            <a:off x="1606765" y="5766747"/>
            <a:ext cx="1429026" cy="369332"/>
          </a:xfrm>
          <a:prstGeom prst="rect">
            <a:avLst/>
          </a:prstGeom>
          <a:noFill/>
        </p:spPr>
        <p:txBody>
          <a:bodyPr wrap="square" rtlCol="0">
            <a:spAutoFit/>
          </a:bodyPr>
          <a:lstStyle/>
          <a:p>
            <a:r>
              <a:rPr lang="en-GB"/>
              <a:t>Transition B</a:t>
            </a:r>
          </a:p>
        </p:txBody>
      </p:sp>
      <p:sp>
        <p:nvSpPr>
          <p:cNvPr id="28" name="TextBox 27">
            <a:extLst>
              <a:ext uri="{FF2B5EF4-FFF2-40B4-BE49-F238E27FC236}">
                <a16:creationId xmlns:a16="http://schemas.microsoft.com/office/drawing/2014/main" id="{4B8AD149-A462-4E0D-BCD0-7418AB973432}"/>
              </a:ext>
            </a:extLst>
          </p:cNvPr>
          <p:cNvSpPr txBox="1"/>
          <p:nvPr/>
        </p:nvSpPr>
        <p:spPr>
          <a:xfrm>
            <a:off x="6822723" y="5766747"/>
            <a:ext cx="1429026" cy="369332"/>
          </a:xfrm>
          <a:prstGeom prst="rect">
            <a:avLst/>
          </a:prstGeom>
          <a:noFill/>
        </p:spPr>
        <p:txBody>
          <a:bodyPr wrap="square" rtlCol="0">
            <a:spAutoFit/>
          </a:bodyPr>
          <a:lstStyle/>
          <a:p>
            <a:r>
              <a:rPr lang="en-GB"/>
              <a:t>Transition A</a:t>
            </a:r>
          </a:p>
        </p:txBody>
      </p:sp>
      <p:sp>
        <p:nvSpPr>
          <p:cNvPr id="29" name="TextBox 28">
            <a:extLst>
              <a:ext uri="{FF2B5EF4-FFF2-40B4-BE49-F238E27FC236}">
                <a16:creationId xmlns:a16="http://schemas.microsoft.com/office/drawing/2014/main" id="{6D898CC7-D889-43B7-8A38-591EFD709CF1}"/>
              </a:ext>
            </a:extLst>
          </p:cNvPr>
          <p:cNvSpPr txBox="1"/>
          <p:nvPr/>
        </p:nvSpPr>
        <p:spPr>
          <a:xfrm>
            <a:off x="4584043" y="5766747"/>
            <a:ext cx="1063352" cy="369332"/>
          </a:xfrm>
          <a:prstGeom prst="rect">
            <a:avLst/>
          </a:prstGeom>
          <a:noFill/>
        </p:spPr>
        <p:txBody>
          <a:bodyPr wrap="square" rtlCol="0">
            <a:spAutoFit/>
          </a:bodyPr>
          <a:lstStyle/>
          <a:p>
            <a:r>
              <a:rPr lang="en-GB"/>
              <a:t>Straight</a:t>
            </a:r>
          </a:p>
        </p:txBody>
      </p:sp>
      <p:pic>
        <p:nvPicPr>
          <p:cNvPr id="30" name="Picture 29">
            <a:extLst>
              <a:ext uri="{FF2B5EF4-FFF2-40B4-BE49-F238E27FC236}">
                <a16:creationId xmlns:a16="http://schemas.microsoft.com/office/drawing/2014/main" id="{356DEB62-5107-4470-B5A8-667948F21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658" y="4653136"/>
            <a:ext cx="2276412" cy="830554"/>
          </a:xfrm>
          <a:prstGeom prst="rect">
            <a:avLst/>
          </a:prstGeom>
        </p:spPr>
      </p:pic>
    </p:spTree>
    <p:extLst>
      <p:ext uri="{BB962C8B-B14F-4D97-AF65-F5344CB8AC3E}">
        <p14:creationId xmlns:p14="http://schemas.microsoft.com/office/powerpoint/2010/main" val="2665118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6766-BF70-45F7-B5D8-CCEDC9AC224F}"/>
              </a:ext>
            </a:extLst>
          </p:cNvPr>
          <p:cNvSpPr>
            <a:spLocks noGrp="1"/>
          </p:cNvSpPr>
          <p:nvPr>
            <p:ph type="title"/>
          </p:nvPr>
        </p:nvSpPr>
        <p:spPr/>
        <p:txBody>
          <a:bodyPr/>
          <a:lstStyle/>
          <a:p>
            <a:r>
              <a:rPr lang="en-GB"/>
              <a:t>One-turn Whole-FFA SVD Correction</a:t>
            </a:r>
            <a:endParaRPr lang="en-US"/>
          </a:p>
        </p:txBody>
      </p:sp>
      <p:pic>
        <p:nvPicPr>
          <p:cNvPr id="8" name="Content Placeholder 7">
            <a:extLst>
              <a:ext uri="{FF2B5EF4-FFF2-40B4-BE49-F238E27FC236}">
                <a16:creationId xmlns:a16="http://schemas.microsoft.com/office/drawing/2014/main" id="{66FBCDE0-D0FC-4AF2-903D-7A1E7ED33F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67823"/>
            <a:ext cx="8229600" cy="2790717"/>
          </a:xfrm>
        </p:spPr>
      </p:pic>
      <p:sp>
        <p:nvSpPr>
          <p:cNvPr id="4" name="Date Placeholder 3">
            <a:extLst>
              <a:ext uri="{FF2B5EF4-FFF2-40B4-BE49-F238E27FC236}">
                <a16:creationId xmlns:a16="http://schemas.microsoft.com/office/drawing/2014/main" id="{E56E6707-AD68-4519-AC7A-9C6892F0E568}"/>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C78EB538-B121-4328-AA72-39A625CB01A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2D55A507-CFFF-4436-8566-92F3DC9144A1}"/>
              </a:ext>
            </a:extLst>
          </p:cNvPr>
          <p:cNvSpPr>
            <a:spLocks noGrp="1"/>
          </p:cNvSpPr>
          <p:nvPr>
            <p:ph type="sldNum" sz="quarter" idx="12"/>
          </p:nvPr>
        </p:nvSpPr>
        <p:spPr/>
        <p:txBody>
          <a:bodyPr/>
          <a:lstStyle/>
          <a:p>
            <a:pPr>
              <a:defRPr/>
            </a:pPr>
            <a:fld id="{C919DEF3-38EA-44F2-924B-3AA3B76DF1B8}" type="slidenum">
              <a:rPr lang="en-GB" altLang="en-US" smtClean="0"/>
              <a:pPr>
                <a:defRPr/>
              </a:pPr>
              <a:t>20</a:t>
            </a:fld>
            <a:endParaRPr lang="en-GB" altLang="en-US"/>
          </a:p>
        </p:txBody>
      </p:sp>
      <p:sp>
        <p:nvSpPr>
          <p:cNvPr id="9" name="TextBox 8">
            <a:extLst>
              <a:ext uri="{FF2B5EF4-FFF2-40B4-BE49-F238E27FC236}">
                <a16:creationId xmlns:a16="http://schemas.microsoft.com/office/drawing/2014/main" id="{E73A6DFD-9B6C-438C-85B2-2261BCC10A5F}"/>
              </a:ext>
            </a:extLst>
          </p:cNvPr>
          <p:cNvSpPr txBox="1"/>
          <p:nvPr/>
        </p:nvSpPr>
        <p:spPr>
          <a:xfrm>
            <a:off x="755576" y="1774557"/>
            <a:ext cx="7848872" cy="646331"/>
          </a:xfrm>
          <a:prstGeom prst="rect">
            <a:avLst/>
          </a:prstGeom>
          <a:noFill/>
        </p:spPr>
        <p:txBody>
          <a:bodyPr wrap="square" rtlCol="0">
            <a:spAutoFit/>
          </a:bodyPr>
          <a:lstStyle/>
          <a:p>
            <a:r>
              <a:rPr lang="en-GB" dirty="0"/>
              <a:t>This used an FFA response matrix generated semi-empirically from the phase advances of the first two corrector orbit bumps in each plane</a:t>
            </a:r>
            <a:endParaRPr lang="en-US" dirty="0"/>
          </a:p>
        </p:txBody>
      </p:sp>
      <p:sp>
        <p:nvSpPr>
          <p:cNvPr id="10" name="TextBox 9">
            <a:extLst>
              <a:ext uri="{FF2B5EF4-FFF2-40B4-BE49-F238E27FC236}">
                <a16:creationId xmlns:a16="http://schemas.microsoft.com/office/drawing/2014/main" id="{59A3B6D1-CD5F-405E-8616-434206DFFEB3}"/>
              </a:ext>
            </a:extLst>
          </p:cNvPr>
          <p:cNvSpPr txBox="1"/>
          <p:nvPr/>
        </p:nvSpPr>
        <p:spPr>
          <a:xfrm>
            <a:off x="6732240" y="5314399"/>
            <a:ext cx="2602633" cy="369332"/>
          </a:xfrm>
          <a:prstGeom prst="rect">
            <a:avLst/>
          </a:prstGeom>
          <a:noFill/>
        </p:spPr>
        <p:txBody>
          <a:bodyPr wrap="square" rtlCol="0">
            <a:spAutoFit/>
          </a:bodyPr>
          <a:lstStyle/>
          <a:p>
            <a:r>
              <a:rPr lang="en-GB"/>
              <a:t>(October 24, 2019)</a:t>
            </a:r>
            <a:endParaRPr lang="en-US"/>
          </a:p>
        </p:txBody>
      </p:sp>
    </p:spTree>
    <p:extLst>
      <p:ext uri="{BB962C8B-B14F-4D97-AF65-F5344CB8AC3E}">
        <p14:creationId xmlns:p14="http://schemas.microsoft.com/office/powerpoint/2010/main" val="47602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D8131-E0DC-4986-92E4-F8BDF835E989}"/>
              </a:ext>
            </a:extLst>
          </p:cNvPr>
          <p:cNvSpPr>
            <a:spLocks noGrp="1"/>
          </p:cNvSpPr>
          <p:nvPr>
            <p:ph type="title"/>
          </p:nvPr>
        </p:nvSpPr>
        <p:spPr/>
        <p:txBody>
          <a:bodyPr/>
          <a:lstStyle/>
          <a:p>
            <a:r>
              <a:rPr lang="en-GB"/>
              <a:t>Get the 107x107 real matrices?</a:t>
            </a:r>
            <a:endParaRPr lang="en-US"/>
          </a:p>
        </p:txBody>
      </p:sp>
      <p:sp>
        <p:nvSpPr>
          <p:cNvPr id="3" name="Content Placeholder 2">
            <a:extLst>
              <a:ext uri="{FF2B5EF4-FFF2-40B4-BE49-F238E27FC236}">
                <a16:creationId xmlns:a16="http://schemas.microsoft.com/office/drawing/2014/main" id="{AB94D943-2525-4878-B47B-D4DAD64C229B}"/>
              </a:ext>
            </a:extLst>
          </p:cNvPr>
          <p:cNvSpPr>
            <a:spLocks noGrp="1"/>
          </p:cNvSpPr>
          <p:nvPr>
            <p:ph idx="1"/>
          </p:nvPr>
        </p:nvSpPr>
        <p:spPr/>
        <p:txBody>
          <a:bodyPr/>
          <a:lstStyle/>
          <a:p>
            <a:r>
              <a:rPr lang="en-GB" dirty="0"/>
              <a:t>Scott says this takes too long</a:t>
            </a:r>
          </a:p>
          <a:p>
            <a:r>
              <a:rPr lang="en-GB" dirty="0"/>
              <a:t>Turns out it’s OK if we only do it occasionally</a:t>
            </a:r>
          </a:p>
          <a:p>
            <a:pPr lvl="1"/>
            <a:r>
              <a:rPr lang="en-GB" dirty="0"/>
              <a:t>Kirsten did it in 1-2 hours</a:t>
            </a:r>
          </a:p>
          <a:p>
            <a:r>
              <a:rPr lang="en-GB" dirty="0"/>
              <a:t>Why did we want to do this? (once)</a:t>
            </a:r>
          </a:p>
          <a:p>
            <a:pPr lvl="1"/>
            <a:r>
              <a:rPr lang="en-GB" dirty="0"/>
              <a:t>This will show any swapped, disconnected or backwards BPMs as “wrong-looking” rows</a:t>
            </a:r>
          </a:p>
          <a:p>
            <a:pPr lvl="1"/>
            <a:r>
              <a:rPr lang="en-GB" dirty="0"/>
              <a:t>Any swapped, disconnected or backwards correctors as “wrong-looking” columns</a:t>
            </a:r>
          </a:p>
        </p:txBody>
      </p:sp>
      <p:sp>
        <p:nvSpPr>
          <p:cNvPr id="4" name="Date Placeholder 3">
            <a:extLst>
              <a:ext uri="{FF2B5EF4-FFF2-40B4-BE49-F238E27FC236}">
                <a16:creationId xmlns:a16="http://schemas.microsoft.com/office/drawing/2014/main" id="{CD23D9CD-E88A-460C-8397-6B39950D0BE0}"/>
              </a:ext>
            </a:extLst>
          </p:cNvPr>
          <p:cNvSpPr>
            <a:spLocks noGrp="1"/>
          </p:cNvSpPr>
          <p:nvPr>
            <p:ph type="dt" sz="half" idx="10"/>
          </p:nvPr>
        </p:nvSpPr>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D11159F4-F28F-4B44-9C9C-72BA091748E0}"/>
              </a:ext>
            </a:extLst>
          </p:cNvPr>
          <p:cNvSpPr>
            <a:spLocks noGrp="1"/>
          </p:cNvSpPr>
          <p:nvPr>
            <p:ph type="ftr" sz="quarter" idx="11"/>
          </p:nvPr>
        </p:nvSpPr>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B04CF901-D2F7-4F6F-94B2-1061AB4724F7}"/>
              </a:ext>
            </a:extLst>
          </p:cNvPr>
          <p:cNvSpPr>
            <a:spLocks noGrp="1"/>
          </p:cNvSpPr>
          <p:nvPr>
            <p:ph type="sldNum" sz="quarter" idx="12"/>
          </p:nvPr>
        </p:nvSpPr>
        <p:spPr/>
        <p:txBody>
          <a:bodyPr/>
          <a:lstStyle/>
          <a:p>
            <a:pPr>
              <a:defRPr/>
            </a:pPr>
            <a:fld id="{C919DEF3-38EA-44F2-924B-3AA3B76DF1B8}" type="slidenum">
              <a:rPr lang="en-GB" altLang="en-US" smtClean="0"/>
              <a:pPr>
                <a:defRPr/>
              </a:pPr>
              <a:t>21</a:t>
            </a:fld>
            <a:endParaRPr lang="en-GB" altLang="en-US" dirty="0"/>
          </a:p>
        </p:txBody>
      </p:sp>
    </p:spTree>
    <p:extLst>
      <p:ext uri="{BB962C8B-B14F-4D97-AF65-F5344CB8AC3E}">
        <p14:creationId xmlns:p14="http://schemas.microsoft.com/office/powerpoint/2010/main" val="1808588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2630-E605-42BC-9083-119F2841AE27}"/>
              </a:ext>
            </a:extLst>
          </p:cNvPr>
          <p:cNvSpPr>
            <a:spLocks noGrp="1"/>
          </p:cNvSpPr>
          <p:nvPr>
            <p:ph type="title"/>
          </p:nvPr>
        </p:nvSpPr>
        <p:spPr/>
        <p:txBody>
          <a:bodyPr/>
          <a:lstStyle/>
          <a:p>
            <a:r>
              <a:rPr lang="en-GB"/>
              <a:t>Real Machine Response Matrix</a:t>
            </a:r>
            <a:endParaRPr lang="en-US"/>
          </a:p>
        </p:txBody>
      </p:sp>
      <p:pic>
        <p:nvPicPr>
          <p:cNvPr id="8" name="Content Placeholder 7">
            <a:extLst>
              <a:ext uri="{FF2B5EF4-FFF2-40B4-BE49-F238E27FC236}">
                <a16:creationId xmlns:a16="http://schemas.microsoft.com/office/drawing/2014/main" id="{2FAF464C-8705-4B68-BB64-CDC5E0EE7D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62242"/>
            <a:ext cx="8229600" cy="4401879"/>
          </a:xfrm>
        </p:spPr>
      </p:pic>
      <p:sp>
        <p:nvSpPr>
          <p:cNvPr id="4" name="Date Placeholder 3">
            <a:extLst>
              <a:ext uri="{FF2B5EF4-FFF2-40B4-BE49-F238E27FC236}">
                <a16:creationId xmlns:a16="http://schemas.microsoft.com/office/drawing/2014/main" id="{775BDCA6-9011-4D22-AD34-20FF7E715636}"/>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900C84F4-A0CA-4CFD-BD1F-2678B7ACB096}"/>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6320796F-88C3-41AC-A282-B6BA8F1AADBD}"/>
              </a:ext>
            </a:extLst>
          </p:cNvPr>
          <p:cNvSpPr>
            <a:spLocks noGrp="1"/>
          </p:cNvSpPr>
          <p:nvPr>
            <p:ph type="sldNum" sz="quarter" idx="12"/>
          </p:nvPr>
        </p:nvSpPr>
        <p:spPr/>
        <p:txBody>
          <a:bodyPr/>
          <a:lstStyle/>
          <a:p>
            <a:pPr>
              <a:defRPr/>
            </a:pPr>
            <a:fld id="{C919DEF3-38EA-44F2-924B-3AA3B76DF1B8}" type="slidenum">
              <a:rPr lang="en-GB" altLang="en-US" smtClean="0"/>
              <a:pPr>
                <a:defRPr/>
              </a:pPr>
              <a:t>22</a:t>
            </a:fld>
            <a:endParaRPr lang="en-GB" altLang="en-US"/>
          </a:p>
        </p:txBody>
      </p:sp>
      <p:sp>
        <p:nvSpPr>
          <p:cNvPr id="7" name="TextBox 6">
            <a:extLst>
              <a:ext uri="{FF2B5EF4-FFF2-40B4-BE49-F238E27FC236}">
                <a16:creationId xmlns:a16="http://schemas.microsoft.com/office/drawing/2014/main" id="{70B88869-DC2E-485A-9B59-80FEAC4C3692}"/>
              </a:ext>
            </a:extLst>
          </p:cNvPr>
          <p:cNvSpPr txBox="1"/>
          <p:nvPr/>
        </p:nvSpPr>
        <p:spPr>
          <a:xfrm>
            <a:off x="6660232" y="1292910"/>
            <a:ext cx="2602633" cy="369332"/>
          </a:xfrm>
          <a:prstGeom prst="rect">
            <a:avLst/>
          </a:prstGeom>
          <a:noFill/>
        </p:spPr>
        <p:txBody>
          <a:bodyPr wrap="square" rtlCol="0">
            <a:spAutoFit/>
          </a:bodyPr>
          <a:lstStyle/>
          <a:p>
            <a:r>
              <a:rPr lang="en-GB"/>
              <a:t>(October 25, 2019)</a:t>
            </a:r>
            <a:endParaRPr lang="en-US"/>
          </a:p>
        </p:txBody>
      </p:sp>
    </p:spTree>
    <p:extLst>
      <p:ext uri="{BB962C8B-B14F-4D97-AF65-F5344CB8AC3E}">
        <p14:creationId xmlns:p14="http://schemas.microsoft.com/office/powerpoint/2010/main" val="586945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B6CF-5115-4B43-8C86-B0BDD3B939AD}"/>
              </a:ext>
            </a:extLst>
          </p:cNvPr>
          <p:cNvSpPr>
            <a:spLocks noGrp="1"/>
          </p:cNvSpPr>
          <p:nvPr>
            <p:ph type="title"/>
          </p:nvPr>
        </p:nvSpPr>
        <p:spPr/>
        <p:txBody>
          <a:bodyPr/>
          <a:lstStyle/>
          <a:p>
            <a:r>
              <a:rPr lang="en-GB"/>
              <a:t>and the Y BPM Plane</a:t>
            </a:r>
            <a:endParaRPr lang="en-US"/>
          </a:p>
        </p:txBody>
      </p:sp>
      <p:pic>
        <p:nvPicPr>
          <p:cNvPr id="8" name="Content Placeholder 7">
            <a:extLst>
              <a:ext uri="{FF2B5EF4-FFF2-40B4-BE49-F238E27FC236}">
                <a16:creationId xmlns:a16="http://schemas.microsoft.com/office/drawing/2014/main" id="{46E93658-5A20-497E-A86D-68AE39C0C6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55419"/>
            <a:ext cx="8229600" cy="4415525"/>
          </a:xfrm>
        </p:spPr>
      </p:pic>
      <p:sp>
        <p:nvSpPr>
          <p:cNvPr id="4" name="Date Placeholder 3">
            <a:extLst>
              <a:ext uri="{FF2B5EF4-FFF2-40B4-BE49-F238E27FC236}">
                <a16:creationId xmlns:a16="http://schemas.microsoft.com/office/drawing/2014/main" id="{D8351F54-56FC-4C40-AA0C-DF2F8ED3B0D5}"/>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88866E71-F8C1-40E4-9DE4-932A1448F6A7}"/>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AC29E65C-7FA3-4687-9608-E727D1E231D2}"/>
              </a:ext>
            </a:extLst>
          </p:cNvPr>
          <p:cNvSpPr>
            <a:spLocks noGrp="1"/>
          </p:cNvSpPr>
          <p:nvPr>
            <p:ph type="sldNum" sz="quarter" idx="12"/>
          </p:nvPr>
        </p:nvSpPr>
        <p:spPr/>
        <p:txBody>
          <a:bodyPr/>
          <a:lstStyle/>
          <a:p>
            <a:pPr>
              <a:defRPr/>
            </a:pPr>
            <a:fld id="{C919DEF3-38EA-44F2-924B-3AA3B76DF1B8}" type="slidenum">
              <a:rPr lang="en-GB" altLang="en-US" smtClean="0"/>
              <a:pPr>
                <a:defRPr/>
              </a:pPr>
              <a:t>23</a:t>
            </a:fld>
            <a:endParaRPr lang="en-GB" altLang="en-US"/>
          </a:p>
        </p:txBody>
      </p:sp>
      <p:sp>
        <p:nvSpPr>
          <p:cNvPr id="9" name="TextBox 8">
            <a:extLst>
              <a:ext uri="{FF2B5EF4-FFF2-40B4-BE49-F238E27FC236}">
                <a16:creationId xmlns:a16="http://schemas.microsoft.com/office/drawing/2014/main" id="{F0AC621B-EAD8-473F-9DAA-C002C93ABBEC}"/>
              </a:ext>
            </a:extLst>
          </p:cNvPr>
          <p:cNvSpPr txBox="1"/>
          <p:nvPr/>
        </p:nvSpPr>
        <p:spPr>
          <a:xfrm>
            <a:off x="6660232" y="1292910"/>
            <a:ext cx="2602633" cy="369332"/>
          </a:xfrm>
          <a:prstGeom prst="rect">
            <a:avLst/>
          </a:prstGeom>
          <a:noFill/>
        </p:spPr>
        <p:txBody>
          <a:bodyPr wrap="square" rtlCol="0">
            <a:spAutoFit/>
          </a:bodyPr>
          <a:lstStyle/>
          <a:p>
            <a:r>
              <a:rPr lang="en-GB"/>
              <a:t>(October 25, 2019)</a:t>
            </a:r>
            <a:endParaRPr lang="en-US"/>
          </a:p>
        </p:txBody>
      </p:sp>
    </p:spTree>
    <p:extLst>
      <p:ext uri="{BB962C8B-B14F-4D97-AF65-F5344CB8AC3E}">
        <p14:creationId xmlns:p14="http://schemas.microsoft.com/office/powerpoint/2010/main" val="366122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21BC-026D-4ED4-9E1A-AC8159536746}"/>
              </a:ext>
            </a:extLst>
          </p:cNvPr>
          <p:cNvSpPr>
            <a:spLocks noGrp="1"/>
          </p:cNvSpPr>
          <p:nvPr>
            <p:ph type="title"/>
          </p:nvPr>
        </p:nvSpPr>
        <p:spPr/>
        <p:txBody>
          <a:bodyPr/>
          <a:lstStyle/>
          <a:p>
            <a:r>
              <a:rPr lang="en-GB"/>
              <a:t>Source of Tune Variation</a:t>
            </a:r>
            <a:endParaRPr lang="en-US"/>
          </a:p>
        </p:txBody>
      </p:sp>
      <p:sp>
        <p:nvSpPr>
          <p:cNvPr id="3" name="Content Placeholder 2">
            <a:extLst>
              <a:ext uri="{FF2B5EF4-FFF2-40B4-BE49-F238E27FC236}">
                <a16:creationId xmlns:a16="http://schemas.microsoft.com/office/drawing/2014/main" id="{7674B4A3-7892-4BE9-B85D-E27627E4C6D3}"/>
              </a:ext>
            </a:extLst>
          </p:cNvPr>
          <p:cNvSpPr>
            <a:spLocks noGrp="1"/>
          </p:cNvSpPr>
          <p:nvPr>
            <p:ph idx="1"/>
          </p:nvPr>
        </p:nvSpPr>
        <p:spPr/>
        <p:txBody>
          <a:bodyPr/>
          <a:lstStyle/>
          <a:p>
            <a:r>
              <a:rPr lang="en-GB"/>
              <a:t>Around Nov 7, 2019 I noticed the main source of tune variation was day-to-day variations in tunes (maybe from beam energy changes from the RF) and not section-to-section variations through the FFA line</a:t>
            </a:r>
          </a:p>
          <a:p>
            <a:pPr lvl="1"/>
            <a:r>
              <a:rPr lang="en-GB"/>
              <a:t>Wrote a program to generate artificial response matrices using just flat tunes, or flat tunes per FFA section</a:t>
            </a:r>
            <a:endParaRPr lang="en-US"/>
          </a:p>
        </p:txBody>
      </p:sp>
      <p:sp>
        <p:nvSpPr>
          <p:cNvPr id="4" name="Date Placeholder 3">
            <a:extLst>
              <a:ext uri="{FF2B5EF4-FFF2-40B4-BE49-F238E27FC236}">
                <a16:creationId xmlns:a16="http://schemas.microsoft.com/office/drawing/2014/main" id="{65C49F1F-D8C0-42C8-B7C3-C764488D7219}"/>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CF8F5D8A-FDD7-4F61-81AB-F370B517439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05FF9F28-0F46-4357-A40E-78854D63BE52}"/>
              </a:ext>
            </a:extLst>
          </p:cNvPr>
          <p:cNvSpPr>
            <a:spLocks noGrp="1"/>
          </p:cNvSpPr>
          <p:nvPr>
            <p:ph type="sldNum" sz="quarter" idx="12"/>
          </p:nvPr>
        </p:nvSpPr>
        <p:spPr/>
        <p:txBody>
          <a:bodyPr/>
          <a:lstStyle/>
          <a:p>
            <a:pPr>
              <a:defRPr/>
            </a:pPr>
            <a:fld id="{C919DEF3-38EA-44F2-924B-3AA3B76DF1B8}" type="slidenum">
              <a:rPr lang="en-GB" altLang="en-US" smtClean="0"/>
              <a:pPr>
                <a:defRPr/>
              </a:pPr>
              <a:t>24</a:t>
            </a:fld>
            <a:endParaRPr lang="en-GB" altLang="en-US"/>
          </a:p>
        </p:txBody>
      </p:sp>
    </p:spTree>
    <p:extLst>
      <p:ext uri="{BB962C8B-B14F-4D97-AF65-F5344CB8AC3E}">
        <p14:creationId xmlns:p14="http://schemas.microsoft.com/office/powerpoint/2010/main" val="1379716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528A-169D-4CF1-8D7D-B862F388691D}"/>
              </a:ext>
            </a:extLst>
          </p:cNvPr>
          <p:cNvSpPr>
            <a:spLocks noGrp="1"/>
          </p:cNvSpPr>
          <p:nvPr>
            <p:ph type="title"/>
          </p:nvPr>
        </p:nvSpPr>
        <p:spPr/>
        <p:txBody>
          <a:bodyPr/>
          <a:lstStyle/>
          <a:p>
            <a:r>
              <a:rPr lang="en-GB"/>
              <a:t>get_all_tunes</a:t>
            </a:r>
            <a:endParaRPr lang="en-US"/>
          </a:p>
        </p:txBody>
      </p:sp>
      <p:sp>
        <p:nvSpPr>
          <p:cNvPr id="4" name="Date Placeholder 3">
            <a:extLst>
              <a:ext uri="{FF2B5EF4-FFF2-40B4-BE49-F238E27FC236}">
                <a16:creationId xmlns:a16="http://schemas.microsoft.com/office/drawing/2014/main" id="{2DB8DEC0-1CAE-4F54-9BA9-D7C39C37C9B6}"/>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6FD9A282-ADC6-4399-A25F-C225FD9D6048}"/>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D7728A89-E4B6-4731-98B4-1794BF20D76D}"/>
              </a:ext>
            </a:extLst>
          </p:cNvPr>
          <p:cNvSpPr>
            <a:spLocks noGrp="1"/>
          </p:cNvSpPr>
          <p:nvPr>
            <p:ph type="sldNum" sz="quarter" idx="12"/>
          </p:nvPr>
        </p:nvSpPr>
        <p:spPr/>
        <p:txBody>
          <a:bodyPr/>
          <a:lstStyle/>
          <a:p>
            <a:pPr>
              <a:defRPr/>
            </a:pPr>
            <a:fld id="{C919DEF3-38EA-44F2-924B-3AA3B76DF1B8}" type="slidenum">
              <a:rPr lang="en-GB" altLang="en-US" smtClean="0"/>
              <a:pPr>
                <a:defRPr/>
              </a:pPr>
              <a:t>25</a:t>
            </a:fld>
            <a:endParaRPr lang="en-GB" altLang="en-US"/>
          </a:p>
        </p:txBody>
      </p:sp>
      <p:pic>
        <p:nvPicPr>
          <p:cNvPr id="9" name="Content Placeholder 8">
            <a:extLst>
              <a:ext uri="{FF2B5EF4-FFF2-40B4-BE49-F238E27FC236}">
                <a16:creationId xmlns:a16="http://schemas.microsoft.com/office/drawing/2014/main" id="{3775D8E1-9CBB-4C9B-B818-DF23FA7E52EF}"/>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3798630" y="1600200"/>
            <a:ext cx="4877826" cy="4525963"/>
          </a:xfrm>
          <a:prstGeom prst="rect">
            <a:avLst/>
          </a:prstGeom>
        </p:spPr>
      </p:pic>
      <p:sp>
        <p:nvSpPr>
          <p:cNvPr id="10" name="Content Placeholder 2">
            <a:extLst>
              <a:ext uri="{FF2B5EF4-FFF2-40B4-BE49-F238E27FC236}">
                <a16:creationId xmlns:a16="http://schemas.microsoft.com/office/drawing/2014/main" id="{AC3050A6-D7DD-44FA-9893-E23D054402EA}"/>
              </a:ext>
            </a:extLst>
          </p:cNvPr>
          <p:cNvSpPr txBox="1">
            <a:spLocks/>
          </p:cNvSpPr>
          <p:nvPr/>
        </p:nvSpPr>
        <p:spPr bwMode="auto">
          <a:xfrm>
            <a:off x="457200" y="1600200"/>
            <a:ext cx="33227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a:solidFill>
                  <a:schemeClr val="accent6">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t>Script produces orbit bumps</a:t>
            </a:r>
          </a:p>
          <a:p>
            <a:pPr lvl="1"/>
            <a:r>
              <a:rPr lang="en-GB"/>
              <a:t>Puts in beam screens as necessary</a:t>
            </a:r>
          </a:p>
          <a:p>
            <a:r>
              <a:rPr lang="en-GB"/>
              <a:t>Derives tune from the Fourier transform of the bumps </a:t>
            </a:r>
            <a:endParaRPr lang="en-US"/>
          </a:p>
        </p:txBody>
      </p:sp>
      <p:sp>
        <p:nvSpPr>
          <p:cNvPr id="8" name="TextBox 7">
            <a:extLst>
              <a:ext uri="{FF2B5EF4-FFF2-40B4-BE49-F238E27FC236}">
                <a16:creationId xmlns:a16="http://schemas.microsoft.com/office/drawing/2014/main" id="{361C3CE3-4544-45E1-A71A-DACB17772A19}"/>
              </a:ext>
            </a:extLst>
          </p:cNvPr>
          <p:cNvSpPr txBox="1"/>
          <p:nvPr/>
        </p:nvSpPr>
        <p:spPr>
          <a:xfrm>
            <a:off x="6948264" y="2276872"/>
            <a:ext cx="2602633" cy="369332"/>
          </a:xfrm>
          <a:prstGeom prst="rect">
            <a:avLst/>
          </a:prstGeom>
          <a:noFill/>
        </p:spPr>
        <p:txBody>
          <a:bodyPr wrap="square" rtlCol="0">
            <a:spAutoFit/>
          </a:bodyPr>
          <a:lstStyle/>
          <a:p>
            <a:r>
              <a:rPr lang="en-GB"/>
              <a:t>(November 7, 2019)</a:t>
            </a:r>
            <a:endParaRPr lang="en-US"/>
          </a:p>
        </p:txBody>
      </p:sp>
    </p:spTree>
    <p:extLst>
      <p:ext uri="{BB962C8B-B14F-4D97-AF65-F5344CB8AC3E}">
        <p14:creationId xmlns:p14="http://schemas.microsoft.com/office/powerpoint/2010/main" val="3694362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1A4CBB-9BCC-413E-8894-AB67E221DB08}"/>
              </a:ext>
            </a:extLst>
          </p:cNvPr>
          <p:cNvCxnSpPr/>
          <p:nvPr/>
        </p:nvCxnSpPr>
        <p:spPr>
          <a:xfrm>
            <a:off x="755576" y="2156916"/>
            <a:ext cx="4927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E9E481-A9AD-4C77-B7EF-33D1832FC7B7}"/>
              </a:ext>
            </a:extLst>
          </p:cNvPr>
          <p:cNvSpPr>
            <a:spLocks noGrp="1"/>
          </p:cNvSpPr>
          <p:nvPr>
            <p:ph type="title"/>
          </p:nvPr>
        </p:nvSpPr>
        <p:spPr/>
        <p:txBody>
          <a:bodyPr/>
          <a:lstStyle/>
          <a:p>
            <a:r>
              <a:rPr lang="en-GB"/>
              <a:t>Multi-turn Response Matrix</a:t>
            </a:r>
            <a:endParaRPr lang="en-US"/>
          </a:p>
        </p:txBody>
      </p:sp>
      <p:sp>
        <p:nvSpPr>
          <p:cNvPr id="4" name="Date Placeholder 3">
            <a:extLst>
              <a:ext uri="{FF2B5EF4-FFF2-40B4-BE49-F238E27FC236}">
                <a16:creationId xmlns:a16="http://schemas.microsoft.com/office/drawing/2014/main" id="{1325EF98-E94E-4E6E-B4AF-347CCCB6EBBA}"/>
              </a:ext>
            </a:extLst>
          </p:cNvPr>
          <p:cNvSpPr>
            <a:spLocks noGrp="1"/>
          </p:cNvSpPr>
          <p:nvPr>
            <p:ph type="dt" sz="half" idx="10"/>
          </p:nvPr>
        </p:nvSpPr>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CF06DF9C-EC4D-435F-84AF-104E07472863}"/>
              </a:ext>
            </a:extLst>
          </p:cNvPr>
          <p:cNvSpPr>
            <a:spLocks noGrp="1"/>
          </p:cNvSpPr>
          <p:nvPr>
            <p:ph type="ftr" sz="quarter" idx="11"/>
          </p:nvPr>
        </p:nvSpPr>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8F0A851C-C1EE-4F8C-808C-C7C6F5C9F049}"/>
              </a:ext>
            </a:extLst>
          </p:cNvPr>
          <p:cNvSpPr>
            <a:spLocks noGrp="1"/>
          </p:cNvSpPr>
          <p:nvPr>
            <p:ph type="sldNum" sz="quarter" idx="12"/>
          </p:nvPr>
        </p:nvSpPr>
        <p:spPr/>
        <p:txBody>
          <a:bodyPr/>
          <a:lstStyle/>
          <a:p>
            <a:pPr>
              <a:defRPr/>
            </a:pPr>
            <a:fld id="{C919DEF3-38EA-44F2-924B-3AA3B76DF1B8}" type="slidenum">
              <a:rPr lang="en-GB" altLang="en-US" smtClean="0"/>
              <a:pPr>
                <a:defRPr/>
              </a:pPr>
              <a:t>26</a:t>
            </a:fld>
            <a:endParaRPr lang="en-GB" altLang="en-US" dirty="0"/>
          </a:p>
        </p:txBody>
      </p:sp>
      <p:sp>
        <p:nvSpPr>
          <p:cNvPr id="7" name="Rectangle 6">
            <a:extLst>
              <a:ext uri="{FF2B5EF4-FFF2-40B4-BE49-F238E27FC236}">
                <a16:creationId xmlns:a16="http://schemas.microsoft.com/office/drawing/2014/main" id="{E13FD2CA-2329-41D2-80A0-3B7A9F89675A}"/>
              </a:ext>
            </a:extLst>
          </p:cNvPr>
          <p:cNvSpPr/>
          <p:nvPr/>
        </p:nvSpPr>
        <p:spPr>
          <a:xfrm>
            <a:off x="6732240" y="2012900"/>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330826-30A4-4A3F-8447-36B3C85CE117}"/>
              </a:ext>
            </a:extLst>
          </p:cNvPr>
          <p:cNvSpPr/>
          <p:nvPr/>
        </p:nvSpPr>
        <p:spPr>
          <a:xfrm>
            <a:off x="5004048" y="2002842"/>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BD0D3-827C-43FC-AA32-F89A846C70BD}"/>
              </a:ext>
            </a:extLst>
          </p:cNvPr>
          <p:cNvSpPr/>
          <p:nvPr/>
        </p:nvSpPr>
        <p:spPr>
          <a:xfrm>
            <a:off x="3264507" y="2007871"/>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918FD-693F-4F0B-A817-078B1C7FC5E6}"/>
              </a:ext>
            </a:extLst>
          </p:cNvPr>
          <p:cNvSpPr/>
          <p:nvPr/>
        </p:nvSpPr>
        <p:spPr>
          <a:xfrm>
            <a:off x="1536315" y="1997813"/>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02A2049E-6DB9-4E47-A2E7-EB23C10B66B4}"/>
              </a:ext>
            </a:extLst>
          </p:cNvPr>
          <p:cNvSpPr/>
          <p:nvPr/>
        </p:nvSpPr>
        <p:spPr>
          <a:xfrm>
            <a:off x="1187624" y="20078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A01ED052-9099-4961-82B3-E2981E948FC0}"/>
              </a:ext>
            </a:extLst>
          </p:cNvPr>
          <p:cNvSpPr/>
          <p:nvPr/>
        </p:nvSpPr>
        <p:spPr>
          <a:xfrm>
            <a:off x="2976475" y="230680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12">
            <a:extLst>
              <a:ext uri="{FF2B5EF4-FFF2-40B4-BE49-F238E27FC236}">
                <a16:creationId xmlns:a16="http://schemas.microsoft.com/office/drawing/2014/main" id="{DEE5C7E5-8CCF-4021-8EA4-C3760ACEC138}"/>
              </a:ext>
            </a:extLst>
          </p:cNvPr>
          <p:cNvSpPr/>
          <p:nvPr/>
        </p:nvSpPr>
        <p:spPr>
          <a:xfrm>
            <a:off x="4716016" y="2599862"/>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D3703BF7-45D1-4778-9B1F-7C3B8386F138}"/>
              </a:ext>
            </a:extLst>
          </p:cNvPr>
          <p:cNvSpPr/>
          <p:nvPr/>
        </p:nvSpPr>
        <p:spPr>
          <a:xfrm>
            <a:off x="6444208" y="28957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F90B23-0613-4D70-B2E9-EDE03AD5F13C}"/>
              </a:ext>
            </a:extLst>
          </p:cNvPr>
          <p:cNvSpPr txBox="1"/>
          <p:nvPr/>
        </p:nvSpPr>
        <p:spPr>
          <a:xfrm>
            <a:off x="179512" y="1940892"/>
            <a:ext cx="1296144" cy="3416320"/>
          </a:xfrm>
          <a:prstGeom prst="rect">
            <a:avLst/>
          </a:prstGeom>
          <a:noFill/>
        </p:spPr>
        <p:txBody>
          <a:bodyPr wrap="square" rtlCol="0">
            <a:spAutoFit/>
          </a:bodyPr>
          <a:lstStyle/>
          <a:p>
            <a:r>
              <a:rPr lang="en-GB"/>
              <a:t>S1</a:t>
            </a:r>
          </a:p>
          <a:p>
            <a:r>
              <a:rPr lang="en-GB"/>
              <a:t>S2</a:t>
            </a:r>
          </a:p>
          <a:p>
            <a:r>
              <a:rPr lang="en-GB"/>
              <a:t>S3</a:t>
            </a:r>
          </a:p>
          <a:p>
            <a:r>
              <a:rPr lang="en-GB"/>
              <a:t>S4</a:t>
            </a:r>
          </a:p>
          <a:p>
            <a:endParaRPr lang="en-GB"/>
          </a:p>
          <a:p>
            <a:endParaRPr lang="en-GB"/>
          </a:p>
          <a:p>
            <a:r>
              <a:rPr lang="en-GB"/>
              <a:t>FFA correctors</a:t>
            </a:r>
          </a:p>
          <a:p>
            <a:endParaRPr lang="en-GB"/>
          </a:p>
          <a:p>
            <a:endParaRPr lang="en-GB"/>
          </a:p>
          <a:p>
            <a:endParaRPr lang="en-GB"/>
          </a:p>
          <a:p>
            <a:r>
              <a:rPr lang="en-GB"/>
              <a:t>make_oval</a:t>
            </a:r>
            <a:endParaRPr lang="en-US"/>
          </a:p>
        </p:txBody>
      </p:sp>
      <p:sp>
        <p:nvSpPr>
          <p:cNvPr id="16" name="TextBox 15">
            <a:extLst>
              <a:ext uri="{FF2B5EF4-FFF2-40B4-BE49-F238E27FC236}">
                <a16:creationId xmlns:a16="http://schemas.microsoft.com/office/drawing/2014/main" id="{3F80BD0D-58CD-4E99-9E1D-2FD7AB237092}"/>
              </a:ext>
            </a:extLst>
          </p:cNvPr>
          <p:cNvSpPr txBox="1"/>
          <p:nvPr/>
        </p:nvSpPr>
        <p:spPr>
          <a:xfrm>
            <a:off x="1498414" y="1366569"/>
            <a:ext cx="6745994" cy="646331"/>
          </a:xfrm>
          <a:prstGeom prst="rect">
            <a:avLst/>
          </a:prstGeom>
          <a:noFill/>
        </p:spPr>
        <p:txBody>
          <a:bodyPr wrap="square" rtlCol="0">
            <a:spAutoFit/>
          </a:bodyPr>
          <a:lstStyle/>
          <a:p>
            <a:r>
              <a:rPr lang="en-GB"/>
              <a:t>FFA BPMs</a:t>
            </a:r>
          </a:p>
          <a:p>
            <a:r>
              <a:rPr lang="en-GB"/>
              <a:t>42MeV		78MeV		114MeV		150MeV</a:t>
            </a:r>
            <a:endParaRPr lang="en-US"/>
          </a:p>
        </p:txBody>
      </p:sp>
      <p:sp>
        <p:nvSpPr>
          <p:cNvPr id="17" name="Freeform: Shape 16">
            <a:extLst>
              <a:ext uri="{FF2B5EF4-FFF2-40B4-BE49-F238E27FC236}">
                <a16:creationId xmlns:a16="http://schemas.microsoft.com/office/drawing/2014/main" id="{9A91D274-760D-4471-8415-5A1F94D75FD8}"/>
              </a:ext>
            </a:extLst>
          </p:cNvPr>
          <p:cNvSpPr/>
          <p:nvPr/>
        </p:nvSpPr>
        <p:spPr>
          <a:xfrm>
            <a:off x="2295806" y="3940149"/>
            <a:ext cx="681369"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C251315-CC92-45A3-8E91-0AF497CD2334}"/>
              </a:ext>
            </a:extLst>
          </p:cNvPr>
          <p:cNvSpPr/>
          <p:nvPr/>
        </p:nvSpPr>
        <p:spPr>
          <a:xfrm>
            <a:off x="3268494" y="2072010"/>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817C62B-8C8E-4583-8683-EA17397130A8}"/>
              </a:ext>
            </a:extLst>
          </p:cNvPr>
          <p:cNvSpPr/>
          <p:nvPr/>
        </p:nvSpPr>
        <p:spPr>
          <a:xfrm>
            <a:off x="5006503" y="1987704"/>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2F535A6-179E-4D1F-AE02-AB766C6202DE}"/>
              </a:ext>
            </a:extLst>
          </p:cNvPr>
          <p:cNvSpPr/>
          <p:nvPr/>
        </p:nvSpPr>
        <p:spPr>
          <a:xfrm>
            <a:off x="6731540" y="2081374"/>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A257367-101D-4CF0-B4F5-6C8435A50B14}"/>
              </a:ext>
            </a:extLst>
          </p:cNvPr>
          <p:cNvCxnSpPr>
            <a:cxnSpLocks/>
            <a:endCxn id="12" idx="1"/>
          </p:cNvCxnSpPr>
          <p:nvPr/>
        </p:nvCxnSpPr>
        <p:spPr>
          <a:xfrm>
            <a:off x="745849" y="2423686"/>
            <a:ext cx="22306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29083E58-4F74-4426-8638-72D67E8405C1}"/>
              </a:ext>
            </a:extLst>
          </p:cNvPr>
          <p:cNvSpPr/>
          <p:nvPr/>
        </p:nvSpPr>
        <p:spPr>
          <a:xfrm>
            <a:off x="3263341" y="2336599"/>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E99500-341F-4681-9B73-2C44AAC1B951}"/>
              </a:ext>
            </a:extLst>
          </p:cNvPr>
          <p:cNvCxnSpPr>
            <a:cxnSpLocks/>
            <a:endCxn id="13" idx="1"/>
          </p:cNvCxnSpPr>
          <p:nvPr/>
        </p:nvCxnSpPr>
        <p:spPr>
          <a:xfrm>
            <a:off x="745849" y="2691073"/>
            <a:ext cx="3970167" cy="2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137C9C-1CC1-42FB-AA02-963DDFFFC009}"/>
              </a:ext>
            </a:extLst>
          </p:cNvPr>
          <p:cNvCxnSpPr>
            <a:cxnSpLocks/>
            <a:endCxn id="14" idx="1"/>
          </p:cNvCxnSpPr>
          <p:nvPr/>
        </p:nvCxnSpPr>
        <p:spPr>
          <a:xfrm>
            <a:off x="755576" y="2954913"/>
            <a:ext cx="5688632" cy="57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F5EA702F-1A0A-49A3-8171-7FB5135E02FB}"/>
              </a:ext>
            </a:extLst>
          </p:cNvPr>
          <p:cNvSpPr/>
          <p:nvPr/>
        </p:nvSpPr>
        <p:spPr>
          <a:xfrm>
            <a:off x="5003260" y="2230382"/>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78E5BBA-8AB6-4431-A56F-F43DBD28EAE4}"/>
              </a:ext>
            </a:extLst>
          </p:cNvPr>
          <p:cNvSpPr/>
          <p:nvPr/>
        </p:nvSpPr>
        <p:spPr>
          <a:xfrm>
            <a:off x="5014609" y="2477318"/>
            <a:ext cx="146046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D32F4B4-2B1B-4DD0-9805-603BF0CAE772}"/>
              </a:ext>
            </a:extLst>
          </p:cNvPr>
          <p:cNvSpPr/>
          <p:nvPr/>
        </p:nvSpPr>
        <p:spPr>
          <a:xfrm>
            <a:off x="6742889" y="2339596"/>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ED3BF30F-8E2B-4BDF-BBFD-931C55FFB02A}"/>
              </a:ext>
            </a:extLst>
          </p:cNvPr>
          <p:cNvSpPr/>
          <p:nvPr/>
        </p:nvSpPr>
        <p:spPr>
          <a:xfrm>
            <a:off x="6731451" y="2564377"/>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F46681F6-0026-44E6-BCE0-31DFEA0A02B1}"/>
              </a:ext>
            </a:extLst>
          </p:cNvPr>
          <p:cNvSpPr/>
          <p:nvPr/>
        </p:nvSpPr>
        <p:spPr>
          <a:xfrm>
            <a:off x="6742800" y="2780569"/>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6E27-69FC-4A28-AFE3-C08B78FEDD77}"/>
              </a:ext>
            </a:extLst>
          </p:cNvPr>
          <p:cNvGrpSpPr/>
          <p:nvPr/>
        </p:nvGrpSpPr>
        <p:grpSpPr>
          <a:xfrm>
            <a:off x="1524000" y="3615478"/>
            <a:ext cx="1438117" cy="1307348"/>
            <a:chOff x="1524000" y="3735434"/>
            <a:chExt cx="1438117" cy="1307348"/>
          </a:xfrm>
        </p:grpSpPr>
        <p:sp>
          <p:nvSpPr>
            <p:cNvPr id="39" name="Explosion: 8 Points 38">
              <a:extLst>
                <a:ext uri="{FF2B5EF4-FFF2-40B4-BE49-F238E27FC236}">
                  <a16:creationId xmlns:a16="http://schemas.microsoft.com/office/drawing/2014/main" id="{586AD69B-3FBC-402F-BF04-3F07869A43DC}"/>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01F0B6EF-C9E1-4876-A390-C7C9F5E61A0D}"/>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40">
              <a:extLst>
                <a:ext uri="{FF2B5EF4-FFF2-40B4-BE49-F238E27FC236}">
                  <a16:creationId xmlns:a16="http://schemas.microsoft.com/office/drawing/2014/main" id="{56BC9BBB-2A29-4E01-B5AC-8A5AC3868D1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a:extLst>
                <a:ext uri="{FF2B5EF4-FFF2-40B4-BE49-F238E27FC236}">
                  <a16:creationId xmlns:a16="http://schemas.microsoft.com/office/drawing/2014/main" id="{F9302124-09D8-4776-A1C2-22CE0F9E0FD2}"/>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1EAD8632-33D4-4C8F-9CC1-1E49891CCC19}"/>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43">
              <a:extLst>
                <a:ext uri="{FF2B5EF4-FFF2-40B4-BE49-F238E27FC236}">
                  <a16:creationId xmlns:a16="http://schemas.microsoft.com/office/drawing/2014/main" id="{4AF2305E-C62F-4AAE-A435-2A9EC8457DF6}"/>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1ED1EB1-61CD-4A36-92D0-2E00BDEC91E1}"/>
              </a:ext>
            </a:extLst>
          </p:cNvPr>
          <p:cNvGrpSpPr/>
          <p:nvPr/>
        </p:nvGrpSpPr>
        <p:grpSpPr>
          <a:xfrm>
            <a:off x="3250149" y="3617365"/>
            <a:ext cx="1438117" cy="1307348"/>
            <a:chOff x="1524000" y="3735434"/>
            <a:chExt cx="1438117" cy="1307348"/>
          </a:xfrm>
        </p:grpSpPr>
        <p:sp>
          <p:nvSpPr>
            <p:cNvPr id="47" name="Explosion: 8 Points 46">
              <a:extLst>
                <a:ext uri="{FF2B5EF4-FFF2-40B4-BE49-F238E27FC236}">
                  <a16:creationId xmlns:a16="http://schemas.microsoft.com/office/drawing/2014/main" id="{78057A50-5288-4E06-999F-6ADC5648743A}"/>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D81E8E1-B880-4E23-9034-4F4EFFAE31B9}"/>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8B6A2416-8CF7-41D9-8297-F0B3C7D1B577}"/>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49">
              <a:extLst>
                <a:ext uri="{FF2B5EF4-FFF2-40B4-BE49-F238E27FC236}">
                  <a16:creationId xmlns:a16="http://schemas.microsoft.com/office/drawing/2014/main" id="{31ED1282-F6AE-4B4F-BA1F-17FF4147B63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50">
              <a:extLst>
                <a:ext uri="{FF2B5EF4-FFF2-40B4-BE49-F238E27FC236}">
                  <a16:creationId xmlns:a16="http://schemas.microsoft.com/office/drawing/2014/main" id="{9CEA6BD9-A2BA-4AE3-81CF-A8DEDBE73255}"/>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683119E-7A25-4AB2-A6F9-F62EF61CC3E0}"/>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9F41B08-5A92-43EC-B79E-CE7E129BE438}"/>
              </a:ext>
            </a:extLst>
          </p:cNvPr>
          <p:cNvGrpSpPr/>
          <p:nvPr/>
        </p:nvGrpSpPr>
        <p:grpSpPr>
          <a:xfrm>
            <a:off x="4998484" y="3618425"/>
            <a:ext cx="1438117" cy="1307348"/>
            <a:chOff x="1524000" y="3735434"/>
            <a:chExt cx="1438117" cy="1307348"/>
          </a:xfrm>
        </p:grpSpPr>
        <p:sp>
          <p:nvSpPr>
            <p:cNvPr id="54" name="Explosion: 8 Points 53">
              <a:extLst>
                <a:ext uri="{FF2B5EF4-FFF2-40B4-BE49-F238E27FC236}">
                  <a16:creationId xmlns:a16="http://schemas.microsoft.com/office/drawing/2014/main" id="{E6FB3C58-9B30-4DBC-AA85-098B9E118C79}"/>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54">
              <a:extLst>
                <a:ext uri="{FF2B5EF4-FFF2-40B4-BE49-F238E27FC236}">
                  <a16:creationId xmlns:a16="http://schemas.microsoft.com/office/drawing/2014/main" id="{150C3B6B-CC31-41DC-B0E6-8CBBE9A86CEC}"/>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55">
              <a:extLst>
                <a:ext uri="{FF2B5EF4-FFF2-40B4-BE49-F238E27FC236}">
                  <a16:creationId xmlns:a16="http://schemas.microsoft.com/office/drawing/2014/main" id="{AFC32568-F470-4346-B906-3D91BB01D67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56">
              <a:extLst>
                <a:ext uri="{FF2B5EF4-FFF2-40B4-BE49-F238E27FC236}">
                  <a16:creationId xmlns:a16="http://schemas.microsoft.com/office/drawing/2014/main" id="{473FBF02-0F3D-4196-B161-6EDBB03A4F5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57">
              <a:extLst>
                <a:ext uri="{FF2B5EF4-FFF2-40B4-BE49-F238E27FC236}">
                  <a16:creationId xmlns:a16="http://schemas.microsoft.com/office/drawing/2014/main" id="{DC590920-051F-4FB0-975B-C2143107B306}"/>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58">
              <a:extLst>
                <a:ext uri="{FF2B5EF4-FFF2-40B4-BE49-F238E27FC236}">
                  <a16:creationId xmlns:a16="http://schemas.microsoft.com/office/drawing/2014/main" id="{9A331618-6B8E-4A02-8367-D8EDBDC67717}"/>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F3D00EA-BA6D-4CC5-AFAA-53BBBAD265FE}"/>
              </a:ext>
            </a:extLst>
          </p:cNvPr>
          <p:cNvGrpSpPr/>
          <p:nvPr/>
        </p:nvGrpSpPr>
        <p:grpSpPr>
          <a:xfrm>
            <a:off x="6724633" y="3620312"/>
            <a:ext cx="1438117" cy="1307348"/>
            <a:chOff x="1524000" y="3735434"/>
            <a:chExt cx="1438117" cy="1307348"/>
          </a:xfrm>
        </p:grpSpPr>
        <p:sp>
          <p:nvSpPr>
            <p:cNvPr id="61" name="Explosion: 8 Points 60">
              <a:extLst>
                <a:ext uri="{FF2B5EF4-FFF2-40B4-BE49-F238E27FC236}">
                  <a16:creationId xmlns:a16="http://schemas.microsoft.com/office/drawing/2014/main" id="{3EE00421-83EF-4918-BDA3-97A63A5379F0}"/>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61">
              <a:extLst>
                <a:ext uri="{FF2B5EF4-FFF2-40B4-BE49-F238E27FC236}">
                  <a16:creationId xmlns:a16="http://schemas.microsoft.com/office/drawing/2014/main" id="{93CF85D8-D375-489C-A315-458E5CE131EA}"/>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62">
              <a:extLst>
                <a:ext uri="{FF2B5EF4-FFF2-40B4-BE49-F238E27FC236}">
                  <a16:creationId xmlns:a16="http://schemas.microsoft.com/office/drawing/2014/main" id="{B7A73E8F-4C35-4BA2-B287-C6DFA7FD7D1B}"/>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63">
              <a:extLst>
                <a:ext uri="{FF2B5EF4-FFF2-40B4-BE49-F238E27FC236}">
                  <a16:creationId xmlns:a16="http://schemas.microsoft.com/office/drawing/2014/main" id="{28CCB252-3BC7-4C7B-98F9-FAADBBB48609}"/>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64">
              <a:extLst>
                <a:ext uri="{FF2B5EF4-FFF2-40B4-BE49-F238E27FC236}">
                  <a16:creationId xmlns:a16="http://schemas.microsoft.com/office/drawing/2014/main" id="{7CB51D93-1A2B-420E-B278-BF45ED8999D1}"/>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65">
              <a:extLst>
                <a:ext uri="{FF2B5EF4-FFF2-40B4-BE49-F238E27FC236}">
                  <a16:creationId xmlns:a16="http://schemas.microsoft.com/office/drawing/2014/main" id="{E72F2A42-0726-4A33-9ED2-5193795E49CE}"/>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EC3FC1-C969-4946-BA16-2B0EE354120B}"/>
              </a:ext>
            </a:extLst>
          </p:cNvPr>
          <p:cNvCxnSpPr>
            <a:cxnSpLocks/>
            <a:endCxn id="39" idx="1"/>
          </p:cNvCxnSpPr>
          <p:nvPr/>
        </p:nvCxnSpPr>
        <p:spPr>
          <a:xfrm>
            <a:off x="1424080" y="3732363"/>
            <a:ext cx="9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AA01935-BFFB-42E2-B898-7440D094FDD7}"/>
              </a:ext>
            </a:extLst>
          </p:cNvPr>
          <p:cNvCxnSpPr>
            <a:cxnSpLocks/>
            <a:endCxn id="40" idx="1"/>
          </p:cNvCxnSpPr>
          <p:nvPr/>
        </p:nvCxnSpPr>
        <p:spPr>
          <a:xfrm flipV="1">
            <a:off x="1424080" y="3935686"/>
            <a:ext cx="329397" cy="76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FB10E-3705-4016-A9DD-2F89BB04F810}"/>
              </a:ext>
            </a:extLst>
          </p:cNvPr>
          <p:cNvCxnSpPr>
            <a:cxnSpLocks/>
            <a:endCxn id="41" idx="1"/>
          </p:cNvCxnSpPr>
          <p:nvPr/>
        </p:nvCxnSpPr>
        <p:spPr>
          <a:xfrm>
            <a:off x="1424080" y="4143364"/>
            <a:ext cx="5771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D1836A-83B0-4AF3-90FC-31E8EC41F682}"/>
              </a:ext>
            </a:extLst>
          </p:cNvPr>
          <p:cNvCxnSpPr>
            <a:cxnSpLocks/>
            <a:endCxn id="42" idx="1"/>
          </p:cNvCxnSpPr>
          <p:nvPr/>
        </p:nvCxnSpPr>
        <p:spPr>
          <a:xfrm>
            <a:off x="1438284" y="4343429"/>
            <a:ext cx="792404" cy="3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F8107A5-C661-45E7-9168-31843029ED53}"/>
              </a:ext>
            </a:extLst>
          </p:cNvPr>
          <p:cNvCxnSpPr>
            <a:cxnSpLocks/>
            <a:endCxn id="43" idx="1"/>
          </p:cNvCxnSpPr>
          <p:nvPr/>
        </p:nvCxnSpPr>
        <p:spPr>
          <a:xfrm>
            <a:off x="1438284" y="4543327"/>
            <a:ext cx="1006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DF7EE0-C7B1-49CE-9157-708D1E0C059E}"/>
              </a:ext>
            </a:extLst>
          </p:cNvPr>
          <p:cNvCxnSpPr>
            <a:cxnSpLocks/>
            <a:endCxn id="44" idx="1"/>
          </p:cNvCxnSpPr>
          <p:nvPr/>
        </p:nvCxnSpPr>
        <p:spPr>
          <a:xfrm>
            <a:off x="1424080" y="4746650"/>
            <a:ext cx="1250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2542E014-9EF0-4572-AE4E-CD810DB43F60}"/>
              </a:ext>
            </a:extLst>
          </p:cNvPr>
          <p:cNvSpPr/>
          <p:nvPr/>
        </p:nvSpPr>
        <p:spPr>
          <a:xfrm>
            <a:off x="1521685" y="1971491"/>
            <a:ext cx="1498060"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8905692A-D355-49BE-B598-7FCBA7FB71B0}"/>
              </a:ext>
            </a:extLst>
          </p:cNvPr>
          <p:cNvSpPr/>
          <p:nvPr/>
        </p:nvSpPr>
        <p:spPr>
          <a:xfrm>
            <a:off x="3253158" y="4029124"/>
            <a:ext cx="489759"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4F7FC5-4F14-44FD-86A4-3D67082B42E9}"/>
              </a:ext>
            </a:extLst>
          </p:cNvPr>
          <p:cNvSpPr/>
          <p:nvPr/>
        </p:nvSpPr>
        <p:spPr>
          <a:xfrm>
            <a:off x="4015392" y="3935788"/>
            <a:ext cx="672873" cy="432911"/>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72CD8243-0B0C-4092-904B-E6604BDD9CE8}"/>
              </a:ext>
            </a:extLst>
          </p:cNvPr>
          <p:cNvSpPr/>
          <p:nvPr/>
        </p:nvSpPr>
        <p:spPr>
          <a:xfrm>
            <a:off x="5015514" y="4111862"/>
            <a:ext cx="460182" cy="150726"/>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2ACF01B-67D8-41A3-BCD5-9C04156DA44E}"/>
              </a:ext>
            </a:extLst>
          </p:cNvPr>
          <p:cNvSpPr/>
          <p:nvPr/>
        </p:nvSpPr>
        <p:spPr>
          <a:xfrm>
            <a:off x="5778230" y="3927552"/>
            <a:ext cx="658372" cy="396822"/>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A9F25CE1-1B4D-42CD-A65B-844A0B334C7F}"/>
              </a:ext>
            </a:extLst>
          </p:cNvPr>
          <p:cNvSpPr/>
          <p:nvPr/>
        </p:nvSpPr>
        <p:spPr>
          <a:xfrm>
            <a:off x="6724633" y="4021720"/>
            <a:ext cx="492768" cy="22749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3D98A12-23F3-4AA1-A927-2220418386F8}"/>
              </a:ext>
            </a:extLst>
          </p:cNvPr>
          <p:cNvSpPr/>
          <p:nvPr/>
        </p:nvSpPr>
        <p:spPr>
          <a:xfrm>
            <a:off x="7490219" y="3908540"/>
            <a:ext cx="682181" cy="455448"/>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59D3068-54D0-4BA8-A32A-E35A169141A7}"/>
              </a:ext>
            </a:extLst>
          </p:cNvPr>
          <p:cNvSpPr txBox="1"/>
          <p:nvPr/>
        </p:nvSpPr>
        <p:spPr>
          <a:xfrm>
            <a:off x="251520" y="5662989"/>
            <a:ext cx="8568951" cy="646331"/>
          </a:xfrm>
          <a:prstGeom prst="rect">
            <a:avLst/>
          </a:prstGeom>
          <a:noFill/>
        </p:spPr>
        <p:txBody>
          <a:bodyPr wrap="square" rtlCol="0">
            <a:spAutoFit/>
          </a:bodyPr>
          <a:lstStyle/>
          <a:p>
            <a:r>
              <a:rPr lang="en-GB"/>
              <a:t>Two S1 corrector bumps should in theory give a set of phase advances through all turns at once, including turn-to-turn advances, plus phase space oval for each turn</a:t>
            </a:r>
            <a:endParaRPr lang="en-US"/>
          </a:p>
        </p:txBody>
      </p:sp>
      <p:sp>
        <p:nvSpPr>
          <p:cNvPr id="97" name="Oval 96">
            <a:extLst>
              <a:ext uri="{FF2B5EF4-FFF2-40B4-BE49-F238E27FC236}">
                <a16:creationId xmlns:a16="http://schemas.microsoft.com/office/drawing/2014/main" id="{5AAA56E0-3972-4579-B5C7-5F9D6921F34B}"/>
              </a:ext>
            </a:extLst>
          </p:cNvPr>
          <p:cNvSpPr/>
          <p:nvPr/>
        </p:nvSpPr>
        <p:spPr>
          <a:xfrm rot="1674907">
            <a:off x="2145227" y="4891974"/>
            <a:ext cx="150579" cy="62726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D62D943-67E7-4E9D-9C42-2DA4C049882C}"/>
              </a:ext>
            </a:extLst>
          </p:cNvPr>
          <p:cNvSpPr/>
          <p:nvPr/>
        </p:nvSpPr>
        <p:spPr>
          <a:xfrm rot="818779">
            <a:off x="3877227" y="5067707"/>
            <a:ext cx="214478" cy="43466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F85D0F0-D5CF-47CC-97B5-2AF53541D809}"/>
              </a:ext>
            </a:extLst>
          </p:cNvPr>
          <p:cNvSpPr/>
          <p:nvPr/>
        </p:nvSpPr>
        <p:spPr>
          <a:xfrm rot="20604031">
            <a:off x="5566791" y="5074653"/>
            <a:ext cx="300558" cy="406087"/>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5415774-FAD4-4619-A864-A4229B49DDE5}"/>
              </a:ext>
            </a:extLst>
          </p:cNvPr>
          <p:cNvSpPr/>
          <p:nvPr/>
        </p:nvSpPr>
        <p:spPr>
          <a:xfrm rot="19158695">
            <a:off x="7206716" y="4913267"/>
            <a:ext cx="438064" cy="600306"/>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63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F1A4CBB-9BCC-413E-8894-AB67E221DB08}"/>
              </a:ext>
            </a:extLst>
          </p:cNvPr>
          <p:cNvCxnSpPr/>
          <p:nvPr/>
        </p:nvCxnSpPr>
        <p:spPr>
          <a:xfrm>
            <a:off x="755576" y="2156916"/>
            <a:ext cx="4927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E9E481-A9AD-4C77-B7EF-33D1832FC7B7}"/>
              </a:ext>
            </a:extLst>
          </p:cNvPr>
          <p:cNvSpPr>
            <a:spLocks noGrp="1"/>
          </p:cNvSpPr>
          <p:nvPr>
            <p:ph type="title"/>
          </p:nvPr>
        </p:nvSpPr>
        <p:spPr/>
        <p:txBody>
          <a:bodyPr/>
          <a:lstStyle/>
          <a:p>
            <a:r>
              <a:rPr lang="en-GB" sz="3600" dirty="0"/>
              <a:t>Multi-turn Response Matrix with Correction in RX Combiners</a:t>
            </a:r>
            <a:endParaRPr lang="en-US" sz="3600" dirty="0"/>
          </a:p>
        </p:txBody>
      </p:sp>
      <p:sp>
        <p:nvSpPr>
          <p:cNvPr id="4" name="Date Placeholder 3">
            <a:extLst>
              <a:ext uri="{FF2B5EF4-FFF2-40B4-BE49-F238E27FC236}">
                <a16:creationId xmlns:a16="http://schemas.microsoft.com/office/drawing/2014/main" id="{1325EF98-E94E-4E6E-B4AF-347CCCB6EBBA}"/>
              </a:ext>
            </a:extLst>
          </p:cNvPr>
          <p:cNvSpPr>
            <a:spLocks noGrp="1"/>
          </p:cNvSpPr>
          <p:nvPr>
            <p:ph type="dt" sz="half" idx="10"/>
          </p:nvPr>
        </p:nvSpPr>
        <p:spPr/>
        <p:txBody>
          <a:bodyPr/>
          <a:lstStyle/>
          <a:p>
            <a:pPr>
              <a:defRPr/>
            </a:pPr>
            <a:r>
              <a:rPr lang="en-US"/>
              <a:t>October 2022</a:t>
            </a:r>
            <a:endParaRPr lang="en-GB" dirty="0"/>
          </a:p>
        </p:txBody>
      </p:sp>
      <p:sp>
        <p:nvSpPr>
          <p:cNvPr id="5" name="Footer Placeholder 4">
            <a:extLst>
              <a:ext uri="{FF2B5EF4-FFF2-40B4-BE49-F238E27FC236}">
                <a16:creationId xmlns:a16="http://schemas.microsoft.com/office/drawing/2014/main" id="{CF06DF9C-EC4D-435F-84AF-104E07472863}"/>
              </a:ext>
            </a:extLst>
          </p:cNvPr>
          <p:cNvSpPr>
            <a:spLocks noGrp="1"/>
          </p:cNvSpPr>
          <p:nvPr>
            <p:ph type="ftr" sz="quarter" idx="11"/>
          </p:nvPr>
        </p:nvSpPr>
        <p:spPr/>
        <p:txBody>
          <a:bodyPr/>
          <a:lstStyle/>
          <a:p>
            <a:pPr>
              <a:defRPr/>
            </a:pPr>
            <a:r>
              <a:rPr lang="en-US"/>
              <a:t>Stephen Brooks, ERL’22</a:t>
            </a:r>
            <a:endParaRPr lang="en-GB" dirty="0"/>
          </a:p>
        </p:txBody>
      </p:sp>
      <p:sp>
        <p:nvSpPr>
          <p:cNvPr id="6" name="Slide Number Placeholder 5">
            <a:extLst>
              <a:ext uri="{FF2B5EF4-FFF2-40B4-BE49-F238E27FC236}">
                <a16:creationId xmlns:a16="http://schemas.microsoft.com/office/drawing/2014/main" id="{8F0A851C-C1EE-4F8C-808C-C7C6F5C9F049}"/>
              </a:ext>
            </a:extLst>
          </p:cNvPr>
          <p:cNvSpPr>
            <a:spLocks noGrp="1"/>
          </p:cNvSpPr>
          <p:nvPr>
            <p:ph type="sldNum" sz="quarter" idx="12"/>
          </p:nvPr>
        </p:nvSpPr>
        <p:spPr/>
        <p:txBody>
          <a:bodyPr/>
          <a:lstStyle/>
          <a:p>
            <a:pPr>
              <a:defRPr/>
            </a:pPr>
            <a:fld id="{C919DEF3-38EA-44F2-924B-3AA3B76DF1B8}" type="slidenum">
              <a:rPr lang="en-GB" altLang="en-US" smtClean="0"/>
              <a:pPr>
                <a:defRPr/>
              </a:pPr>
              <a:t>27</a:t>
            </a:fld>
            <a:endParaRPr lang="en-GB" altLang="en-US" dirty="0"/>
          </a:p>
        </p:txBody>
      </p:sp>
      <p:sp>
        <p:nvSpPr>
          <p:cNvPr id="7" name="Rectangle 6">
            <a:extLst>
              <a:ext uri="{FF2B5EF4-FFF2-40B4-BE49-F238E27FC236}">
                <a16:creationId xmlns:a16="http://schemas.microsoft.com/office/drawing/2014/main" id="{E13FD2CA-2329-41D2-80A0-3B7A9F89675A}"/>
              </a:ext>
            </a:extLst>
          </p:cNvPr>
          <p:cNvSpPr/>
          <p:nvPr/>
        </p:nvSpPr>
        <p:spPr>
          <a:xfrm>
            <a:off x="6732240" y="2012900"/>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330826-30A4-4A3F-8447-36B3C85CE117}"/>
              </a:ext>
            </a:extLst>
          </p:cNvPr>
          <p:cNvSpPr/>
          <p:nvPr/>
        </p:nvSpPr>
        <p:spPr>
          <a:xfrm>
            <a:off x="5004048" y="2002842"/>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CBD0D3-827C-43FC-AA32-F89A846C70BD}"/>
              </a:ext>
            </a:extLst>
          </p:cNvPr>
          <p:cNvSpPr/>
          <p:nvPr/>
        </p:nvSpPr>
        <p:spPr>
          <a:xfrm>
            <a:off x="3264507" y="2007871"/>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918FD-693F-4F0B-A817-078B1C7FC5E6}"/>
              </a:ext>
            </a:extLst>
          </p:cNvPr>
          <p:cNvSpPr/>
          <p:nvPr/>
        </p:nvSpPr>
        <p:spPr>
          <a:xfrm>
            <a:off x="1536315" y="1997813"/>
            <a:ext cx="1440160" cy="3528392"/>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02A2049E-6DB9-4E47-A2E7-EB23C10B66B4}"/>
              </a:ext>
            </a:extLst>
          </p:cNvPr>
          <p:cNvSpPr/>
          <p:nvPr/>
        </p:nvSpPr>
        <p:spPr>
          <a:xfrm>
            <a:off x="1187624" y="20078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A01ED052-9099-4961-82B3-E2981E948FC0}"/>
              </a:ext>
            </a:extLst>
          </p:cNvPr>
          <p:cNvSpPr/>
          <p:nvPr/>
        </p:nvSpPr>
        <p:spPr>
          <a:xfrm>
            <a:off x="2976475" y="230680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12">
            <a:extLst>
              <a:ext uri="{FF2B5EF4-FFF2-40B4-BE49-F238E27FC236}">
                <a16:creationId xmlns:a16="http://schemas.microsoft.com/office/drawing/2014/main" id="{DEE5C7E5-8CCF-4021-8EA4-C3760ACEC138}"/>
              </a:ext>
            </a:extLst>
          </p:cNvPr>
          <p:cNvSpPr/>
          <p:nvPr/>
        </p:nvSpPr>
        <p:spPr>
          <a:xfrm>
            <a:off x="4716016" y="2599862"/>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13">
            <a:extLst>
              <a:ext uri="{FF2B5EF4-FFF2-40B4-BE49-F238E27FC236}">
                <a16:creationId xmlns:a16="http://schemas.microsoft.com/office/drawing/2014/main" id="{D3703BF7-45D1-4778-9B1F-7C3B8386F138}"/>
              </a:ext>
            </a:extLst>
          </p:cNvPr>
          <p:cNvSpPr/>
          <p:nvPr/>
        </p:nvSpPr>
        <p:spPr>
          <a:xfrm>
            <a:off x="6444208" y="289577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F90B23-0613-4D70-B2E9-EDE03AD5F13C}"/>
              </a:ext>
            </a:extLst>
          </p:cNvPr>
          <p:cNvSpPr txBox="1"/>
          <p:nvPr/>
        </p:nvSpPr>
        <p:spPr>
          <a:xfrm>
            <a:off x="179512" y="1940892"/>
            <a:ext cx="1296144" cy="3416320"/>
          </a:xfrm>
          <a:prstGeom prst="rect">
            <a:avLst/>
          </a:prstGeom>
          <a:noFill/>
        </p:spPr>
        <p:txBody>
          <a:bodyPr wrap="square" rtlCol="0">
            <a:spAutoFit/>
          </a:bodyPr>
          <a:lstStyle/>
          <a:p>
            <a:r>
              <a:rPr lang="en-GB"/>
              <a:t>S1</a:t>
            </a:r>
          </a:p>
          <a:p>
            <a:r>
              <a:rPr lang="en-GB"/>
              <a:t>S2</a:t>
            </a:r>
          </a:p>
          <a:p>
            <a:r>
              <a:rPr lang="en-GB"/>
              <a:t>S3</a:t>
            </a:r>
          </a:p>
          <a:p>
            <a:r>
              <a:rPr lang="en-GB"/>
              <a:t>S4</a:t>
            </a:r>
          </a:p>
          <a:p>
            <a:endParaRPr lang="en-GB"/>
          </a:p>
          <a:p>
            <a:endParaRPr lang="en-GB"/>
          </a:p>
          <a:p>
            <a:r>
              <a:rPr lang="en-GB"/>
              <a:t>FFA correctors</a:t>
            </a:r>
          </a:p>
          <a:p>
            <a:endParaRPr lang="en-GB"/>
          </a:p>
          <a:p>
            <a:endParaRPr lang="en-GB"/>
          </a:p>
          <a:p>
            <a:endParaRPr lang="en-GB"/>
          </a:p>
          <a:p>
            <a:r>
              <a:rPr lang="en-GB"/>
              <a:t>make_oval</a:t>
            </a:r>
            <a:endParaRPr lang="en-US"/>
          </a:p>
        </p:txBody>
      </p:sp>
      <p:sp>
        <p:nvSpPr>
          <p:cNvPr id="16" name="TextBox 15">
            <a:extLst>
              <a:ext uri="{FF2B5EF4-FFF2-40B4-BE49-F238E27FC236}">
                <a16:creationId xmlns:a16="http://schemas.microsoft.com/office/drawing/2014/main" id="{3F80BD0D-58CD-4E99-9E1D-2FD7AB237092}"/>
              </a:ext>
            </a:extLst>
          </p:cNvPr>
          <p:cNvSpPr txBox="1"/>
          <p:nvPr/>
        </p:nvSpPr>
        <p:spPr>
          <a:xfrm>
            <a:off x="1498414" y="1366569"/>
            <a:ext cx="6745994" cy="646331"/>
          </a:xfrm>
          <a:prstGeom prst="rect">
            <a:avLst/>
          </a:prstGeom>
          <a:noFill/>
        </p:spPr>
        <p:txBody>
          <a:bodyPr wrap="square" rtlCol="0">
            <a:spAutoFit/>
          </a:bodyPr>
          <a:lstStyle/>
          <a:p>
            <a:r>
              <a:rPr lang="en-GB"/>
              <a:t>FFA BPMs</a:t>
            </a:r>
          </a:p>
          <a:p>
            <a:r>
              <a:rPr lang="en-GB"/>
              <a:t>42MeV		78MeV		114MeV		150MeV</a:t>
            </a:r>
            <a:endParaRPr lang="en-US"/>
          </a:p>
        </p:txBody>
      </p:sp>
      <p:sp>
        <p:nvSpPr>
          <p:cNvPr id="17" name="Freeform: Shape 16">
            <a:extLst>
              <a:ext uri="{FF2B5EF4-FFF2-40B4-BE49-F238E27FC236}">
                <a16:creationId xmlns:a16="http://schemas.microsoft.com/office/drawing/2014/main" id="{9A91D274-760D-4471-8415-5A1F94D75FD8}"/>
              </a:ext>
            </a:extLst>
          </p:cNvPr>
          <p:cNvSpPr/>
          <p:nvPr/>
        </p:nvSpPr>
        <p:spPr>
          <a:xfrm>
            <a:off x="2295806" y="3940149"/>
            <a:ext cx="681369"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A257367-101D-4CF0-B4F5-6C8435A50B14}"/>
              </a:ext>
            </a:extLst>
          </p:cNvPr>
          <p:cNvCxnSpPr>
            <a:cxnSpLocks/>
            <a:endCxn id="12" idx="1"/>
          </p:cNvCxnSpPr>
          <p:nvPr/>
        </p:nvCxnSpPr>
        <p:spPr>
          <a:xfrm>
            <a:off x="745849" y="2423686"/>
            <a:ext cx="22306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29083E58-4F74-4426-8638-72D67E8405C1}"/>
              </a:ext>
            </a:extLst>
          </p:cNvPr>
          <p:cNvSpPr/>
          <p:nvPr/>
        </p:nvSpPr>
        <p:spPr>
          <a:xfrm>
            <a:off x="3263341" y="2336599"/>
            <a:ext cx="1433208" cy="233464"/>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E99500-341F-4681-9B73-2C44AAC1B951}"/>
              </a:ext>
            </a:extLst>
          </p:cNvPr>
          <p:cNvCxnSpPr>
            <a:cxnSpLocks/>
            <a:endCxn id="13" idx="1"/>
          </p:cNvCxnSpPr>
          <p:nvPr/>
        </p:nvCxnSpPr>
        <p:spPr>
          <a:xfrm>
            <a:off x="745849" y="2691073"/>
            <a:ext cx="3970167" cy="25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137C9C-1CC1-42FB-AA02-963DDFFFC009}"/>
              </a:ext>
            </a:extLst>
          </p:cNvPr>
          <p:cNvCxnSpPr>
            <a:cxnSpLocks/>
            <a:endCxn id="14" idx="1"/>
          </p:cNvCxnSpPr>
          <p:nvPr/>
        </p:nvCxnSpPr>
        <p:spPr>
          <a:xfrm>
            <a:off x="755576" y="2954913"/>
            <a:ext cx="5688632" cy="577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178E5BBA-8AB6-4431-A56F-F43DBD28EAE4}"/>
              </a:ext>
            </a:extLst>
          </p:cNvPr>
          <p:cNvSpPr/>
          <p:nvPr/>
        </p:nvSpPr>
        <p:spPr>
          <a:xfrm>
            <a:off x="5014609" y="2477318"/>
            <a:ext cx="1449454" cy="343710"/>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F46681F6-0026-44E6-BCE0-31DFEA0A02B1}"/>
              </a:ext>
            </a:extLst>
          </p:cNvPr>
          <p:cNvSpPr/>
          <p:nvPr/>
        </p:nvSpPr>
        <p:spPr>
          <a:xfrm>
            <a:off x="6742800" y="2780569"/>
            <a:ext cx="1439694" cy="29543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F596E27-69FC-4A28-AFE3-C08B78FEDD77}"/>
              </a:ext>
            </a:extLst>
          </p:cNvPr>
          <p:cNvGrpSpPr/>
          <p:nvPr/>
        </p:nvGrpSpPr>
        <p:grpSpPr>
          <a:xfrm>
            <a:off x="1524000" y="3615478"/>
            <a:ext cx="1438117" cy="1307348"/>
            <a:chOff x="1524000" y="3735434"/>
            <a:chExt cx="1438117" cy="1307348"/>
          </a:xfrm>
        </p:grpSpPr>
        <p:sp>
          <p:nvSpPr>
            <p:cNvPr id="39" name="Explosion: 8 Points 38">
              <a:extLst>
                <a:ext uri="{FF2B5EF4-FFF2-40B4-BE49-F238E27FC236}">
                  <a16:creationId xmlns:a16="http://schemas.microsoft.com/office/drawing/2014/main" id="{586AD69B-3FBC-402F-BF04-3F07869A43DC}"/>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01F0B6EF-C9E1-4876-A390-C7C9F5E61A0D}"/>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40">
              <a:extLst>
                <a:ext uri="{FF2B5EF4-FFF2-40B4-BE49-F238E27FC236}">
                  <a16:creationId xmlns:a16="http://schemas.microsoft.com/office/drawing/2014/main" id="{56BC9BBB-2A29-4E01-B5AC-8A5AC3868D1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41">
              <a:extLst>
                <a:ext uri="{FF2B5EF4-FFF2-40B4-BE49-F238E27FC236}">
                  <a16:creationId xmlns:a16="http://schemas.microsoft.com/office/drawing/2014/main" id="{F9302124-09D8-4776-A1C2-22CE0F9E0FD2}"/>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42">
              <a:extLst>
                <a:ext uri="{FF2B5EF4-FFF2-40B4-BE49-F238E27FC236}">
                  <a16:creationId xmlns:a16="http://schemas.microsoft.com/office/drawing/2014/main" id="{1EAD8632-33D4-4C8F-9CC1-1E49891CCC19}"/>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43">
              <a:extLst>
                <a:ext uri="{FF2B5EF4-FFF2-40B4-BE49-F238E27FC236}">
                  <a16:creationId xmlns:a16="http://schemas.microsoft.com/office/drawing/2014/main" id="{4AF2305E-C62F-4AAE-A435-2A9EC8457DF6}"/>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1ED1EB1-61CD-4A36-92D0-2E00BDEC91E1}"/>
              </a:ext>
            </a:extLst>
          </p:cNvPr>
          <p:cNvGrpSpPr/>
          <p:nvPr/>
        </p:nvGrpSpPr>
        <p:grpSpPr>
          <a:xfrm>
            <a:off x="3250149" y="3617365"/>
            <a:ext cx="1438117" cy="1307348"/>
            <a:chOff x="1524000" y="3735434"/>
            <a:chExt cx="1438117" cy="1307348"/>
          </a:xfrm>
        </p:grpSpPr>
        <p:sp>
          <p:nvSpPr>
            <p:cNvPr id="47" name="Explosion: 8 Points 46">
              <a:extLst>
                <a:ext uri="{FF2B5EF4-FFF2-40B4-BE49-F238E27FC236}">
                  <a16:creationId xmlns:a16="http://schemas.microsoft.com/office/drawing/2014/main" id="{78057A50-5288-4E06-999F-6ADC5648743A}"/>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47">
              <a:extLst>
                <a:ext uri="{FF2B5EF4-FFF2-40B4-BE49-F238E27FC236}">
                  <a16:creationId xmlns:a16="http://schemas.microsoft.com/office/drawing/2014/main" id="{DD81E8E1-B880-4E23-9034-4F4EFFAE31B9}"/>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8B6A2416-8CF7-41D9-8297-F0B3C7D1B577}"/>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49">
              <a:extLst>
                <a:ext uri="{FF2B5EF4-FFF2-40B4-BE49-F238E27FC236}">
                  <a16:creationId xmlns:a16="http://schemas.microsoft.com/office/drawing/2014/main" id="{31ED1282-F6AE-4B4F-BA1F-17FF4147B63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50">
              <a:extLst>
                <a:ext uri="{FF2B5EF4-FFF2-40B4-BE49-F238E27FC236}">
                  <a16:creationId xmlns:a16="http://schemas.microsoft.com/office/drawing/2014/main" id="{9CEA6BD9-A2BA-4AE3-81CF-A8DEDBE73255}"/>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51">
              <a:extLst>
                <a:ext uri="{FF2B5EF4-FFF2-40B4-BE49-F238E27FC236}">
                  <a16:creationId xmlns:a16="http://schemas.microsoft.com/office/drawing/2014/main" id="{E683119E-7A25-4AB2-A6F9-F62EF61CC3E0}"/>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79F41B08-5A92-43EC-B79E-CE7E129BE438}"/>
              </a:ext>
            </a:extLst>
          </p:cNvPr>
          <p:cNvGrpSpPr/>
          <p:nvPr/>
        </p:nvGrpSpPr>
        <p:grpSpPr>
          <a:xfrm>
            <a:off x="4998484" y="3618425"/>
            <a:ext cx="1438117" cy="1307348"/>
            <a:chOff x="1524000" y="3735434"/>
            <a:chExt cx="1438117" cy="1307348"/>
          </a:xfrm>
        </p:grpSpPr>
        <p:sp>
          <p:nvSpPr>
            <p:cNvPr id="54" name="Explosion: 8 Points 53">
              <a:extLst>
                <a:ext uri="{FF2B5EF4-FFF2-40B4-BE49-F238E27FC236}">
                  <a16:creationId xmlns:a16="http://schemas.microsoft.com/office/drawing/2014/main" id="{E6FB3C58-9B30-4DBC-AA85-098B9E118C79}"/>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54">
              <a:extLst>
                <a:ext uri="{FF2B5EF4-FFF2-40B4-BE49-F238E27FC236}">
                  <a16:creationId xmlns:a16="http://schemas.microsoft.com/office/drawing/2014/main" id="{150C3B6B-CC31-41DC-B0E6-8CBBE9A86CEC}"/>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55">
              <a:extLst>
                <a:ext uri="{FF2B5EF4-FFF2-40B4-BE49-F238E27FC236}">
                  <a16:creationId xmlns:a16="http://schemas.microsoft.com/office/drawing/2014/main" id="{AFC32568-F470-4346-B906-3D91BB01D673}"/>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56">
              <a:extLst>
                <a:ext uri="{FF2B5EF4-FFF2-40B4-BE49-F238E27FC236}">
                  <a16:creationId xmlns:a16="http://schemas.microsoft.com/office/drawing/2014/main" id="{473FBF02-0F3D-4196-B161-6EDBB03A4F58}"/>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57">
              <a:extLst>
                <a:ext uri="{FF2B5EF4-FFF2-40B4-BE49-F238E27FC236}">
                  <a16:creationId xmlns:a16="http://schemas.microsoft.com/office/drawing/2014/main" id="{DC590920-051F-4FB0-975B-C2143107B306}"/>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58">
              <a:extLst>
                <a:ext uri="{FF2B5EF4-FFF2-40B4-BE49-F238E27FC236}">
                  <a16:creationId xmlns:a16="http://schemas.microsoft.com/office/drawing/2014/main" id="{9A331618-6B8E-4A02-8367-D8EDBDC67717}"/>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4F3D00EA-BA6D-4CC5-AFAA-53BBBAD265FE}"/>
              </a:ext>
            </a:extLst>
          </p:cNvPr>
          <p:cNvGrpSpPr/>
          <p:nvPr/>
        </p:nvGrpSpPr>
        <p:grpSpPr>
          <a:xfrm>
            <a:off x="6724633" y="3620312"/>
            <a:ext cx="1438117" cy="1307348"/>
            <a:chOff x="1524000" y="3735434"/>
            <a:chExt cx="1438117" cy="1307348"/>
          </a:xfrm>
        </p:grpSpPr>
        <p:sp>
          <p:nvSpPr>
            <p:cNvPr id="61" name="Explosion: 8 Points 60">
              <a:extLst>
                <a:ext uri="{FF2B5EF4-FFF2-40B4-BE49-F238E27FC236}">
                  <a16:creationId xmlns:a16="http://schemas.microsoft.com/office/drawing/2014/main" id="{3EE00421-83EF-4918-BDA3-97A63A5379F0}"/>
                </a:ext>
              </a:extLst>
            </p:cNvPr>
            <p:cNvSpPr/>
            <p:nvPr/>
          </p:nvSpPr>
          <p:spPr>
            <a:xfrm>
              <a:off x="1524000" y="3735434"/>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61">
              <a:extLst>
                <a:ext uri="{FF2B5EF4-FFF2-40B4-BE49-F238E27FC236}">
                  <a16:creationId xmlns:a16="http://schemas.microsoft.com/office/drawing/2014/main" id="{93CF85D8-D375-489C-A315-458E5CE131EA}"/>
                </a:ext>
              </a:extLst>
            </p:cNvPr>
            <p:cNvSpPr/>
            <p:nvPr/>
          </p:nvSpPr>
          <p:spPr>
            <a:xfrm>
              <a:off x="1753477" y="3938757"/>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62">
              <a:extLst>
                <a:ext uri="{FF2B5EF4-FFF2-40B4-BE49-F238E27FC236}">
                  <a16:creationId xmlns:a16="http://schemas.microsoft.com/office/drawing/2014/main" id="{B7A73E8F-4C35-4BA2-B287-C6DFA7FD7D1B}"/>
                </a:ext>
              </a:extLst>
            </p:cNvPr>
            <p:cNvSpPr/>
            <p:nvPr/>
          </p:nvSpPr>
          <p:spPr>
            <a:xfrm>
              <a:off x="2001211" y="4146435"/>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63">
              <a:extLst>
                <a:ext uri="{FF2B5EF4-FFF2-40B4-BE49-F238E27FC236}">
                  <a16:creationId xmlns:a16="http://schemas.microsoft.com/office/drawing/2014/main" id="{28CCB252-3BC7-4C7B-98F9-FAADBBB48609}"/>
                </a:ext>
              </a:extLst>
            </p:cNvPr>
            <p:cNvSpPr/>
            <p:nvPr/>
          </p:nvSpPr>
          <p:spPr>
            <a:xfrm>
              <a:off x="2230688" y="434975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64">
              <a:extLst>
                <a:ext uri="{FF2B5EF4-FFF2-40B4-BE49-F238E27FC236}">
                  <a16:creationId xmlns:a16="http://schemas.microsoft.com/office/drawing/2014/main" id="{7CB51D93-1A2B-420E-B278-BF45ED8999D1}"/>
                </a:ext>
              </a:extLst>
            </p:cNvPr>
            <p:cNvSpPr/>
            <p:nvPr/>
          </p:nvSpPr>
          <p:spPr>
            <a:xfrm>
              <a:off x="2444608" y="4546398"/>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65">
              <a:extLst>
                <a:ext uri="{FF2B5EF4-FFF2-40B4-BE49-F238E27FC236}">
                  <a16:creationId xmlns:a16="http://schemas.microsoft.com/office/drawing/2014/main" id="{E72F2A42-0726-4A33-9ED2-5193795E49CE}"/>
                </a:ext>
              </a:extLst>
            </p:cNvPr>
            <p:cNvSpPr/>
            <p:nvPr/>
          </p:nvSpPr>
          <p:spPr>
            <a:xfrm>
              <a:off x="2674085" y="4749721"/>
              <a:ext cx="288032" cy="2930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18EC3FC1-C969-4946-BA16-2B0EE354120B}"/>
              </a:ext>
            </a:extLst>
          </p:cNvPr>
          <p:cNvCxnSpPr>
            <a:cxnSpLocks/>
            <a:endCxn id="39" idx="1"/>
          </p:cNvCxnSpPr>
          <p:nvPr/>
        </p:nvCxnSpPr>
        <p:spPr>
          <a:xfrm>
            <a:off x="1424080" y="3732363"/>
            <a:ext cx="9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AA01935-BFFB-42E2-B898-7440D094FDD7}"/>
              </a:ext>
            </a:extLst>
          </p:cNvPr>
          <p:cNvCxnSpPr>
            <a:cxnSpLocks/>
            <a:endCxn id="40" idx="1"/>
          </p:cNvCxnSpPr>
          <p:nvPr/>
        </p:nvCxnSpPr>
        <p:spPr>
          <a:xfrm flipV="1">
            <a:off x="1424080" y="3935686"/>
            <a:ext cx="329397" cy="76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0FB10E-3705-4016-A9DD-2F89BB04F810}"/>
              </a:ext>
            </a:extLst>
          </p:cNvPr>
          <p:cNvCxnSpPr>
            <a:cxnSpLocks/>
            <a:endCxn id="41" idx="1"/>
          </p:cNvCxnSpPr>
          <p:nvPr/>
        </p:nvCxnSpPr>
        <p:spPr>
          <a:xfrm>
            <a:off x="1424080" y="4143364"/>
            <a:ext cx="5771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D1836A-83B0-4AF3-90FC-31E8EC41F682}"/>
              </a:ext>
            </a:extLst>
          </p:cNvPr>
          <p:cNvCxnSpPr>
            <a:cxnSpLocks/>
            <a:endCxn id="42" idx="1"/>
          </p:cNvCxnSpPr>
          <p:nvPr/>
        </p:nvCxnSpPr>
        <p:spPr>
          <a:xfrm>
            <a:off x="1438284" y="4343429"/>
            <a:ext cx="792404" cy="3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F8107A5-C661-45E7-9168-31843029ED53}"/>
              </a:ext>
            </a:extLst>
          </p:cNvPr>
          <p:cNvCxnSpPr>
            <a:cxnSpLocks/>
            <a:endCxn id="43" idx="1"/>
          </p:cNvCxnSpPr>
          <p:nvPr/>
        </p:nvCxnSpPr>
        <p:spPr>
          <a:xfrm>
            <a:off x="1438284" y="4543327"/>
            <a:ext cx="10063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5DF7EE0-C7B1-49CE-9157-708D1E0C059E}"/>
              </a:ext>
            </a:extLst>
          </p:cNvPr>
          <p:cNvCxnSpPr>
            <a:cxnSpLocks/>
            <a:endCxn id="44" idx="1"/>
          </p:cNvCxnSpPr>
          <p:nvPr/>
        </p:nvCxnSpPr>
        <p:spPr>
          <a:xfrm>
            <a:off x="1424080" y="4746650"/>
            <a:ext cx="12500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2542E014-9EF0-4572-AE4E-CD810DB43F60}"/>
              </a:ext>
            </a:extLst>
          </p:cNvPr>
          <p:cNvSpPr/>
          <p:nvPr/>
        </p:nvSpPr>
        <p:spPr>
          <a:xfrm>
            <a:off x="1521685" y="1971491"/>
            <a:ext cx="1498060" cy="376136"/>
          </a:xfrm>
          <a:custGeom>
            <a:avLst/>
            <a:gdLst>
              <a:gd name="connsiteX0" fmla="*/ 0 w 1498060"/>
              <a:gd name="connsiteY0" fmla="*/ 220493 h 376136"/>
              <a:gd name="connsiteX1" fmla="*/ 45396 w 1498060"/>
              <a:gd name="connsiteY1" fmla="*/ 175098 h 376136"/>
              <a:gd name="connsiteX2" fmla="*/ 71336 w 1498060"/>
              <a:gd name="connsiteY2" fmla="*/ 188068 h 376136"/>
              <a:gd name="connsiteX3" fmla="*/ 77821 w 1498060"/>
              <a:gd name="connsiteY3" fmla="*/ 298315 h 376136"/>
              <a:gd name="connsiteX4" fmla="*/ 90792 w 1498060"/>
              <a:gd name="connsiteY4" fmla="*/ 311285 h 376136"/>
              <a:gd name="connsiteX5" fmla="*/ 149158 w 1498060"/>
              <a:gd name="connsiteY5" fmla="*/ 304800 h 376136"/>
              <a:gd name="connsiteX6" fmla="*/ 162128 w 1498060"/>
              <a:gd name="connsiteY6" fmla="*/ 207523 h 376136"/>
              <a:gd name="connsiteX7" fmla="*/ 168613 w 1498060"/>
              <a:gd name="connsiteY7" fmla="*/ 168612 h 376136"/>
              <a:gd name="connsiteX8" fmla="*/ 175098 w 1498060"/>
              <a:gd name="connsiteY8" fmla="*/ 149157 h 376136"/>
              <a:gd name="connsiteX9" fmla="*/ 194553 w 1498060"/>
              <a:gd name="connsiteY9" fmla="*/ 142672 h 376136"/>
              <a:gd name="connsiteX10" fmla="*/ 220494 w 1498060"/>
              <a:gd name="connsiteY10" fmla="*/ 149157 h 376136"/>
              <a:gd name="connsiteX11" fmla="*/ 239949 w 1498060"/>
              <a:gd name="connsiteY11" fmla="*/ 188068 h 376136"/>
              <a:gd name="connsiteX12" fmla="*/ 246434 w 1498060"/>
              <a:gd name="connsiteY12" fmla="*/ 226978 h 376136"/>
              <a:gd name="connsiteX13" fmla="*/ 252919 w 1498060"/>
              <a:gd name="connsiteY13" fmla="*/ 291830 h 376136"/>
              <a:gd name="connsiteX14" fmla="*/ 265890 w 1498060"/>
              <a:gd name="connsiteY14" fmla="*/ 304800 h 376136"/>
              <a:gd name="connsiteX15" fmla="*/ 330741 w 1498060"/>
              <a:gd name="connsiteY15" fmla="*/ 317770 h 376136"/>
              <a:gd name="connsiteX16" fmla="*/ 369651 w 1498060"/>
              <a:gd name="connsiteY16" fmla="*/ 304800 h 376136"/>
              <a:gd name="connsiteX17" fmla="*/ 376136 w 1498060"/>
              <a:gd name="connsiteY17" fmla="*/ 259404 h 376136"/>
              <a:gd name="connsiteX18" fmla="*/ 389107 w 1498060"/>
              <a:gd name="connsiteY18" fmla="*/ 226978 h 376136"/>
              <a:gd name="connsiteX19" fmla="*/ 395592 w 1498060"/>
              <a:gd name="connsiteY19" fmla="*/ 201038 h 376136"/>
              <a:gd name="connsiteX20" fmla="*/ 402077 w 1498060"/>
              <a:gd name="connsiteY20" fmla="*/ 181583 h 376136"/>
              <a:gd name="connsiteX21" fmla="*/ 428017 w 1498060"/>
              <a:gd name="connsiteY21" fmla="*/ 110247 h 376136"/>
              <a:gd name="connsiteX22" fmla="*/ 434502 w 1498060"/>
              <a:gd name="connsiteY22" fmla="*/ 90791 h 376136"/>
              <a:gd name="connsiteX23" fmla="*/ 473413 w 1498060"/>
              <a:gd name="connsiteY23" fmla="*/ 110247 h 376136"/>
              <a:gd name="connsiteX24" fmla="*/ 479898 w 1498060"/>
              <a:gd name="connsiteY24" fmla="*/ 136187 h 376136"/>
              <a:gd name="connsiteX25" fmla="*/ 486383 w 1498060"/>
              <a:gd name="connsiteY25" fmla="*/ 155642 h 376136"/>
              <a:gd name="connsiteX26" fmla="*/ 492868 w 1498060"/>
              <a:gd name="connsiteY26" fmla="*/ 188068 h 376136"/>
              <a:gd name="connsiteX27" fmla="*/ 505839 w 1498060"/>
              <a:gd name="connsiteY27" fmla="*/ 239949 h 376136"/>
              <a:gd name="connsiteX28" fmla="*/ 512324 w 1498060"/>
              <a:gd name="connsiteY28" fmla="*/ 265889 h 376136"/>
              <a:gd name="connsiteX29" fmla="*/ 518809 w 1498060"/>
              <a:gd name="connsiteY29" fmla="*/ 291830 h 376136"/>
              <a:gd name="connsiteX30" fmla="*/ 538264 w 1498060"/>
              <a:gd name="connsiteY30" fmla="*/ 304800 h 376136"/>
              <a:gd name="connsiteX31" fmla="*/ 590145 w 1498060"/>
              <a:gd name="connsiteY31" fmla="*/ 317770 h 376136"/>
              <a:gd name="connsiteX32" fmla="*/ 603115 w 1498060"/>
              <a:gd name="connsiteY32" fmla="*/ 298315 h 376136"/>
              <a:gd name="connsiteX33" fmla="*/ 616085 w 1498060"/>
              <a:gd name="connsiteY33" fmla="*/ 285344 h 376136"/>
              <a:gd name="connsiteX34" fmla="*/ 622570 w 1498060"/>
              <a:gd name="connsiteY34" fmla="*/ 246434 h 376136"/>
              <a:gd name="connsiteX35" fmla="*/ 635541 w 1498060"/>
              <a:gd name="connsiteY35" fmla="*/ 155642 h 376136"/>
              <a:gd name="connsiteX36" fmla="*/ 648511 w 1498060"/>
              <a:gd name="connsiteY36" fmla="*/ 103761 h 376136"/>
              <a:gd name="connsiteX37" fmla="*/ 667966 w 1498060"/>
              <a:gd name="connsiteY37" fmla="*/ 77821 h 376136"/>
              <a:gd name="connsiteX38" fmla="*/ 680936 w 1498060"/>
              <a:gd name="connsiteY38" fmla="*/ 58366 h 376136"/>
              <a:gd name="connsiteX39" fmla="*/ 713362 w 1498060"/>
              <a:gd name="connsiteY39" fmla="*/ 64851 h 376136"/>
              <a:gd name="connsiteX40" fmla="*/ 719847 w 1498060"/>
              <a:gd name="connsiteY40" fmla="*/ 90791 h 376136"/>
              <a:gd name="connsiteX41" fmla="*/ 726332 w 1498060"/>
              <a:gd name="connsiteY41" fmla="*/ 149157 h 376136"/>
              <a:gd name="connsiteX42" fmla="*/ 732817 w 1498060"/>
              <a:gd name="connsiteY42" fmla="*/ 252919 h 376136"/>
              <a:gd name="connsiteX43" fmla="*/ 758758 w 1498060"/>
              <a:gd name="connsiteY43" fmla="*/ 304800 h 376136"/>
              <a:gd name="connsiteX44" fmla="*/ 778213 w 1498060"/>
              <a:gd name="connsiteY44" fmla="*/ 311285 h 376136"/>
              <a:gd name="connsiteX45" fmla="*/ 849549 w 1498060"/>
              <a:gd name="connsiteY45" fmla="*/ 291830 h 376136"/>
              <a:gd name="connsiteX46" fmla="*/ 875490 w 1498060"/>
              <a:gd name="connsiteY46" fmla="*/ 252919 h 376136"/>
              <a:gd name="connsiteX47" fmla="*/ 894945 w 1498060"/>
              <a:gd name="connsiteY47" fmla="*/ 220493 h 376136"/>
              <a:gd name="connsiteX48" fmla="*/ 901430 w 1498060"/>
              <a:gd name="connsiteY48" fmla="*/ 201038 h 376136"/>
              <a:gd name="connsiteX49" fmla="*/ 914400 w 1498060"/>
              <a:gd name="connsiteY49" fmla="*/ 168612 h 376136"/>
              <a:gd name="connsiteX50" fmla="*/ 946826 w 1498060"/>
              <a:gd name="connsiteY50" fmla="*/ 90791 h 376136"/>
              <a:gd name="connsiteX51" fmla="*/ 959796 w 1498060"/>
              <a:gd name="connsiteY51" fmla="*/ 123217 h 376136"/>
              <a:gd name="connsiteX52" fmla="*/ 972766 w 1498060"/>
              <a:gd name="connsiteY52" fmla="*/ 149157 h 376136"/>
              <a:gd name="connsiteX53" fmla="*/ 992221 w 1498060"/>
              <a:gd name="connsiteY53" fmla="*/ 201038 h 376136"/>
              <a:gd name="connsiteX54" fmla="*/ 998707 w 1498060"/>
              <a:gd name="connsiteY54" fmla="*/ 226978 h 376136"/>
              <a:gd name="connsiteX55" fmla="*/ 1011677 w 1498060"/>
              <a:gd name="connsiteY55" fmla="*/ 265889 h 376136"/>
              <a:gd name="connsiteX56" fmla="*/ 1024647 w 1498060"/>
              <a:gd name="connsiteY56" fmla="*/ 324255 h 376136"/>
              <a:gd name="connsiteX57" fmla="*/ 1076528 w 1498060"/>
              <a:gd name="connsiteY57" fmla="*/ 369651 h 376136"/>
              <a:gd name="connsiteX58" fmla="*/ 1095983 w 1498060"/>
              <a:gd name="connsiteY58" fmla="*/ 376136 h 376136"/>
              <a:gd name="connsiteX59" fmla="*/ 1102468 w 1498060"/>
              <a:gd name="connsiteY59" fmla="*/ 207523 h 376136"/>
              <a:gd name="connsiteX60" fmla="*/ 1160834 w 1498060"/>
              <a:gd name="connsiteY60" fmla="*/ 129702 h 376136"/>
              <a:gd name="connsiteX61" fmla="*/ 1199745 w 1498060"/>
              <a:gd name="connsiteY61" fmla="*/ 77821 h 376136"/>
              <a:gd name="connsiteX62" fmla="*/ 1225685 w 1498060"/>
              <a:gd name="connsiteY62" fmla="*/ 38910 h 376136"/>
              <a:gd name="connsiteX63" fmla="*/ 1245141 w 1498060"/>
              <a:gd name="connsiteY63" fmla="*/ 6485 h 376136"/>
              <a:gd name="connsiteX64" fmla="*/ 1264596 w 1498060"/>
              <a:gd name="connsiteY64" fmla="*/ 0 h 376136"/>
              <a:gd name="connsiteX65" fmla="*/ 1284051 w 1498060"/>
              <a:gd name="connsiteY65" fmla="*/ 6485 h 376136"/>
              <a:gd name="connsiteX66" fmla="*/ 1309992 w 1498060"/>
              <a:gd name="connsiteY66" fmla="*/ 45395 h 376136"/>
              <a:gd name="connsiteX67" fmla="*/ 1309992 w 1498060"/>
              <a:gd name="connsiteY67" fmla="*/ 188068 h 376136"/>
              <a:gd name="connsiteX68" fmla="*/ 1297021 w 1498060"/>
              <a:gd name="connsiteY68" fmla="*/ 259404 h 376136"/>
              <a:gd name="connsiteX69" fmla="*/ 1368358 w 1498060"/>
              <a:gd name="connsiteY69" fmla="*/ 291830 h 376136"/>
              <a:gd name="connsiteX70" fmla="*/ 1374843 w 1498060"/>
              <a:gd name="connsiteY70" fmla="*/ 259404 h 376136"/>
              <a:gd name="connsiteX71" fmla="*/ 1381328 w 1498060"/>
              <a:gd name="connsiteY71" fmla="*/ 233464 h 376136"/>
              <a:gd name="connsiteX72" fmla="*/ 1400783 w 1498060"/>
              <a:gd name="connsiteY72" fmla="*/ 194553 h 376136"/>
              <a:gd name="connsiteX73" fmla="*/ 1420239 w 1498060"/>
              <a:gd name="connsiteY73" fmla="*/ 136187 h 376136"/>
              <a:gd name="connsiteX74" fmla="*/ 1426724 w 1498060"/>
              <a:gd name="connsiteY74" fmla="*/ 110247 h 376136"/>
              <a:gd name="connsiteX75" fmla="*/ 1446179 w 1498060"/>
              <a:gd name="connsiteY75" fmla="*/ 103761 h 376136"/>
              <a:gd name="connsiteX76" fmla="*/ 1452664 w 1498060"/>
              <a:gd name="connsiteY76" fmla="*/ 123217 h 376136"/>
              <a:gd name="connsiteX77" fmla="*/ 1459149 w 1498060"/>
              <a:gd name="connsiteY77" fmla="*/ 155642 h 376136"/>
              <a:gd name="connsiteX78" fmla="*/ 1465634 w 1498060"/>
              <a:gd name="connsiteY78" fmla="*/ 181583 h 376136"/>
              <a:gd name="connsiteX79" fmla="*/ 1498060 w 1498060"/>
              <a:gd name="connsiteY79" fmla="*/ 311285 h 3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98060" h="376136">
                <a:moveTo>
                  <a:pt x="0" y="220493"/>
                </a:moveTo>
                <a:cubicBezTo>
                  <a:pt x="1473" y="218651"/>
                  <a:pt x="30943" y="175098"/>
                  <a:pt x="45396" y="175098"/>
                </a:cubicBezTo>
                <a:cubicBezTo>
                  <a:pt x="55063" y="175098"/>
                  <a:pt x="62689" y="183745"/>
                  <a:pt x="71336" y="188068"/>
                </a:cubicBezTo>
                <a:cubicBezTo>
                  <a:pt x="73498" y="224817"/>
                  <a:pt x="72079" y="261953"/>
                  <a:pt x="77821" y="298315"/>
                </a:cubicBezTo>
                <a:cubicBezTo>
                  <a:pt x="78775" y="304355"/>
                  <a:pt x="84703" y="310731"/>
                  <a:pt x="90792" y="311285"/>
                </a:cubicBezTo>
                <a:cubicBezTo>
                  <a:pt x="110287" y="313057"/>
                  <a:pt x="129703" y="306962"/>
                  <a:pt x="149158" y="304800"/>
                </a:cubicBezTo>
                <a:cubicBezTo>
                  <a:pt x="153481" y="272374"/>
                  <a:pt x="157502" y="239907"/>
                  <a:pt x="162128" y="207523"/>
                </a:cubicBezTo>
                <a:cubicBezTo>
                  <a:pt x="163988" y="194506"/>
                  <a:pt x="165761" y="181448"/>
                  <a:pt x="168613" y="168612"/>
                </a:cubicBezTo>
                <a:cubicBezTo>
                  <a:pt x="170096" y="161939"/>
                  <a:pt x="170264" y="153991"/>
                  <a:pt x="175098" y="149157"/>
                </a:cubicBezTo>
                <a:cubicBezTo>
                  <a:pt x="179932" y="144323"/>
                  <a:pt x="188068" y="144834"/>
                  <a:pt x="194553" y="142672"/>
                </a:cubicBezTo>
                <a:cubicBezTo>
                  <a:pt x="203200" y="144834"/>
                  <a:pt x="213078" y="144213"/>
                  <a:pt x="220494" y="149157"/>
                </a:cubicBezTo>
                <a:cubicBezTo>
                  <a:pt x="229620" y="155241"/>
                  <a:pt x="237697" y="177935"/>
                  <a:pt x="239949" y="188068"/>
                </a:cubicBezTo>
                <a:cubicBezTo>
                  <a:pt x="242801" y="200904"/>
                  <a:pt x="244803" y="213931"/>
                  <a:pt x="246434" y="226978"/>
                </a:cubicBezTo>
                <a:cubicBezTo>
                  <a:pt x="249129" y="248535"/>
                  <a:pt x="247650" y="270754"/>
                  <a:pt x="252919" y="291830"/>
                </a:cubicBezTo>
                <a:cubicBezTo>
                  <a:pt x="254402" y="297762"/>
                  <a:pt x="260647" y="301654"/>
                  <a:pt x="265890" y="304800"/>
                </a:cubicBezTo>
                <a:cubicBezTo>
                  <a:pt x="280039" y="313289"/>
                  <a:pt x="322869" y="316645"/>
                  <a:pt x="330741" y="317770"/>
                </a:cubicBezTo>
                <a:cubicBezTo>
                  <a:pt x="343711" y="313447"/>
                  <a:pt x="361258" y="315592"/>
                  <a:pt x="369651" y="304800"/>
                </a:cubicBezTo>
                <a:cubicBezTo>
                  <a:pt x="379035" y="292734"/>
                  <a:pt x="372429" y="274233"/>
                  <a:pt x="376136" y="259404"/>
                </a:cubicBezTo>
                <a:cubicBezTo>
                  <a:pt x="378960" y="248110"/>
                  <a:pt x="385426" y="238022"/>
                  <a:pt x="389107" y="226978"/>
                </a:cubicBezTo>
                <a:cubicBezTo>
                  <a:pt x="391926" y="218523"/>
                  <a:pt x="393143" y="209608"/>
                  <a:pt x="395592" y="201038"/>
                </a:cubicBezTo>
                <a:cubicBezTo>
                  <a:pt x="397470" y="194465"/>
                  <a:pt x="400278" y="188178"/>
                  <a:pt x="402077" y="181583"/>
                </a:cubicBezTo>
                <a:cubicBezTo>
                  <a:pt x="419224" y="118711"/>
                  <a:pt x="404159" y="146034"/>
                  <a:pt x="428017" y="110247"/>
                </a:cubicBezTo>
                <a:cubicBezTo>
                  <a:pt x="430179" y="103762"/>
                  <a:pt x="428155" y="93330"/>
                  <a:pt x="434502" y="90791"/>
                </a:cubicBezTo>
                <a:cubicBezTo>
                  <a:pt x="451578" y="83960"/>
                  <a:pt x="464292" y="101125"/>
                  <a:pt x="473413" y="110247"/>
                </a:cubicBezTo>
                <a:cubicBezTo>
                  <a:pt x="475575" y="118894"/>
                  <a:pt x="477449" y="127617"/>
                  <a:pt x="479898" y="136187"/>
                </a:cubicBezTo>
                <a:cubicBezTo>
                  <a:pt x="481776" y="142760"/>
                  <a:pt x="484725" y="149010"/>
                  <a:pt x="486383" y="155642"/>
                </a:cubicBezTo>
                <a:cubicBezTo>
                  <a:pt x="489056" y="166336"/>
                  <a:pt x="490389" y="177328"/>
                  <a:pt x="492868" y="188068"/>
                </a:cubicBezTo>
                <a:cubicBezTo>
                  <a:pt x="496876" y="205437"/>
                  <a:pt x="501515" y="222655"/>
                  <a:pt x="505839" y="239949"/>
                </a:cubicBezTo>
                <a:lnTo>
                  <a:pt x="512324" y="265889"/>
                </a:lnTo>
                <a:cubicBezTo>
                  <a:pt x="514486" y="274536"/>
                  <a:pt x="511393" y="286886"/>
                  <a:pt x="518809" y="291830"/>
                </a:cubicBezTo>
                <a:cubicBezTo>
                  <a:pt x="525294" y="296153"/>
                  <a:pt x="531293" y="301314"/>
                  <a:pt x="538264" y="304800"/>
                </a:cubicBezTo>
                <a:cubicBezTo>
                  <a:pt x="551559" y="311447"/>
                  <a:pt x="577812" y="315303"/>
                  <a:pt x="590145" y="317770"/>
                </a:cubicBezTo>
                <a:cubicBezTo>
                  <a:pt x="594468" y="311285"/>
                  <a:pt x="598246" y="304401"/>
                  <a:pt x="603115" y="298315"/>
                </a:cubicBezTo>
                <a:cubicBezTo>
                  <a:pt x="606935" y="293540"/>
                  <a:pt x="613938" y="291069"/>
                  <a:pt x="616085" y="285344"/>
                </a:cubicBezTo>
                <a:cubicBezTo>
                  <a:pt x="620702" y="273032"/>
                  <a:pt x="620619" y="259437"/>
                  <a:pt x="622570" y="246434"/>
                </a:cubicBezTo>
                <a:cubicBezTo>
                  <a:pt x="627105" y="216201"/>
                  <a:pt x="630773" y="185839"/>
                  <a:pt x="635541" y="155642"/>
                </a:cubicBezTo>
                <a:cubicBezTo>
                  <a:pt x="636705" y="148268"/>
                  <a:pt x="642672" y="113980"/>
                  <a:pt x="648511" y="103761"/>
                </a:cubicBezTo>
                <a:cubicBezTo>
                  <a:pt x="653873" y="94377"/>
                  <a:pt x="661684" y="86616"/>
                  <a:pt x="667966" y="77821"/>
                </a:cubicBezTo>
                <a:cubicBezTo>
                  <a:pt x="672496" y="71479"/>
                  <a:pt x="676613" y="64851"/>
                  <a:pt x="680936" y="58366"/>
                </a:cubicBezTo>
                <a:cubicBezTo>
                  <a:pt x="691745" y="60528"/>
                  <a:pt x="704894" y="57795"/>
                  <a:pt x="713362" y="64851"/>
                </a:cubicBezTo>
                <a:cubicBezTo>
                  <a:pt x="720209" y="70557"/>
                  <a:pt x="718492" y="81982"/>
                  <a:pt x="719847" y="90791"/>
                </a:cubicBezTo>
                <a:cubicBezTo>
                  <a:pt x="722823" y="110138"/>
                  <a:pt x="724771" y="129644"/>
                  <a:pt x="726332" y="149157"/>
                </a:cubicBezTo>
                <a:cubicBezTo>
                  <a:pt x="729096" y="183701"/>
                  <a:pt x="728135" y="218582"/>
                  <a:pt x="732817" y="252919"/>
                </a:cubicBezTo>
                <a:cubicBezTo>
                  <a:pt x="735123" y="269827"/>
                  <a:pt x="741753" y="294597"/>
                  <a:pt x="758758" y="304800"/>
                </a:cubicBezTo>
                <a:cubicBezTo>
                  <a:pt x="764620" y="308317"/>
                  <a:pt x="771728" y="309123"/>
                  <a:pt x="778213" y="311285"/>
                </a:cubicBezTo>
                <a:cubicBezTo>
                  <a:pt x="801992" y="304800"/>
                  <a:pt x="826545" y="300678"/>
                  <a:pt x="849549" y="291830"/>
                </a:cubicBezTo>
                <a:cubicBezTo>
                  <a:pt x="862145" y="286985"/>
                  <a:pt x="871183" y="260671"/>
                  <a:pt x="875490" y="252919"/>
                </a:cubicBezTo>
                <a:cubicBezTo>
                  <a:pt x="881612" y="241900"/>
                  <a:pt x="889308" y="231767"/>
                  <a:pt x="894945" y="220493"/>
                </a:cubicBezTo>
                <a:cubicBezTo>
                  <a:pt x="898002" y="214379"/>
                  <a:pt x="899030" y="207439"/>
                  <a:pt x="901430" y="201038"/>
                </a:cubicBezTo>
                <a:cubicBezTo>
                  <a:pt x="905517" y="190138"/>
                  <a:pt x="910077" y="179421"/>
                  <a:pt x="914400" y="168612"/>
                </a:cubicBezTo>
                <a:cubicBezTo>
                  <a:pt x="928472" y="70105"/>
                  <a:pt x="901933" y="60864"/>
                  <a:pt x="946826" y="90791"/>
                </a:cubicBezTo>
                <a:cubicBezTo>
                  <a:pt x="951149" y="101600"/>
                  <a:pt x="955068" y="112579"/>
                  <a:pt x="959796" y="123217"/>
                </a:cubicBezTo>
                <a:cubicBezTo>
                  <a:pt x="963722" y="132051"/>
                  <a:pt x="969709" y="139986"/>
                  <a:pt x="972766" y="149157"/>
                </a:cubicBezTo>
                <a:cubicBezTo>
                  <a:pt x="991464" y="205253"/>
                  <a:pt x="965582" y="161079"/>
                  <a:pt x="992221" y="201038"/>
                </a:cubicBezTo>
                <a:cubicBezTo>
                  <a:pt x="994383" y="209685"/>
                  <a:pt x="996146" y="218441"/>
                  <a:pt x="998707" y="226978"/>
                </a:cubicBezTo>
                <a:cubicBezTo>
                  <a:pt x="1002636" y="240073"/>
                  <a:pt x="1008996" y="252483"/>
                  <a:pt x="1011677" y="265889"/>
                </a:cubicBezTo>
                <a:cubicBezTo>
                  <a:pt x="1011820" y="266603"/>
                  <a:pt x="1022030" y="320330"/>
                  <a:pt x="1024647" y="324255"/>
                </a:cubicBezTo>
                <a:cubicBezTo>
                  <a:pt x="1033099" y="336933"/>
                  <a:pt x="1059389" y="361081"/>
                  <a:pt x="1076528" y="369651"/>
                </a:cubicBezTo>
                <a:cubicBezTo>
                  <a:pt x="1082642" y="372708"/>
                  <a:pt x="1089498" y="373974"/>
                  <a:pt x="1095983" y="376136"/>
                </a:cubicBezTo>
                <a:cubicBezTo>
                  <a:pt x="1098145" y="319932"/>
                  <a:pt x="1098727" y="263644"/>
                  <a:pt x="1102468" y="207523"/>
                </a:cubicBezTo>
                <a:cubicBezTo>
                  <a:pt x="1105701" y="159027"/>
                  <a:pt x="1127851" y="184673"/>
                  <a:pt x="1160834" y="129702"/>
                </a:cubicBezTo>
                <a:cubicBezTo>
                  <a:pt x="1214257" y="40665"/>
                  <a:pt x="1150096" y="141656"/>
                  <a:pt x="1199745" y="77821"/>
                </a:cubicBezTo>
                <a:cubicBezTo>
                  <a:pt x="1209315" y="65516"/>
                  <a:pt x="1218115" y="52537"/>
                  <a:pt x="1225685" y="38910"/>
                </a:cubicBezTo>
                <a:cubicBezTo>
                  <a:pt x="1235888" y="20545"/>
                  <a:pt x="1225740" y="18125"/>
                  <a:pt x="1245141" y="6485"/>
                </a:cubicBezTo>
                <a:cubicBezTo>
                  <a:pt x="1251003" y="2968"/>
                  <a:pt x="1258111" y="2162"/>
                  <a:pt x="1264596" y="0"/>
                </a:cubicBezTo>
                <a:cubicBezTo>
                  <a:pt x="1271081" y="2162"/>
                  <a:pt x="1279217" y="1651"/>
                  <a:pt x="1284051" y="6485"/>
                </a:cubicBezTo>
                <a:cubicBezTo>
                  <a:pt x="1295074" y="17507"/>
                  <a:pt x="1309992" y="45395"/>
                  <a:pt x="1309992" y="45395"/>
                </a:cubicBezTo>
                <a:cubicBezTo>
                  <a:pt x="1329006" y="102439"/>
                  <a:pt x="1319706" y="66635"/>
                  <a:pt x="1309992" y="188068"/>
                </a:cubicBezTo>
                <a:cubicBezTo>
                  <a:pt x="1308885" y="201904"/>
                  <a:pt x="1300058" y="244219"/>
                  <a:pt x="1297021" y="259404"/>
                </a:cubicBezTo>
                <a:cubicBezTo>
                  <a:pt x="1303868" y="300482"/>
                  <a:pt x="1295728" y="331447"/>
                  <a:pt x="1368358" y="291830"/>
                </a:cubicBezTo>
                <a:cubicBezTo>
                  <a:pt x="1378035" y="286552"/>
                  <a:pt x="1372452" y="270164"/>
                  <a:pt x="1374843" y="259404"/>
                </a:cubicBezTo>
                <a:cubicBezTo>
                  <a:pt x="1376776" y="250703"/>
                  <a:pt x="1377817" y="241656"/>
                  <a:pt x="1381328" y="233464"/>
                </a:cubicBezTo>
                <a:cubicBezTo>
                  <a:pt x="1419043" y="145461"/>
                  <a:pt x="1373457" y="276532"/>
                  <a:pt x="1400783" y="194553"/>
                </a:cubicBezTo>
                <a:cubicBezTo>
                  <a:pt x="1416319" y="101335"/>
                  <a:pt x="1395368" y="194216"/>
                  <a:pt x="1420239" y="136187"/>
                </a:cubicBezTo>
                <a:cubicBezTo>
                  <a:pt x="1423750" y="127995"/>
                  <a:pt x="1421156" y="117207"/>
                  <a:pt x="1426724" y="110247"/>
                </a:cubicBezTo>
                <a:cubicBezTo>
                  <a:pt x="1430994" y="104909"/>
                  <a:pt x="1439694" y="105923"/>
                  <a:pt x="1446179" y="103761"/>
                </a:cubicBezTo>
                <a:cubicBezTo>
                  <a:pt x="1448341" y="110246"/>
                  <a:pt x="1451006" y="116585"/>
                  <a:pt x="1452664" y="123217"/>
                </a:cubicBezTo>
                <a:cubicBezTo>
                  <a:pt x="1455337" y="133910"/>
                  <a:pt x="1456758" y="144882"/>
                  <a:pt x="1459149" y="155642"/>
                </a:cubicBezTo>
                <a:cubicBezTo>
                  <a:pt x="1461082" y="164343"/>
                  <a:pt x="1463472" y="172936"/>
                  <a:pt x="1465634" y="181583"/>
                </a:cubicBezTo>
                <a:cubicBezTo>
                  <a:pt x="1472551" y="319921"/>
                  <a:pt x="1428831" y="311285"/>
                  <a:pt x="1498060" y="311285"/>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94F7FC5-4F14-44FD-86A4-3D67082B42E9}"/>
              </a:ext>
            </a:extLst>
          </p:cNvPr>
          <p:cNvSpPr/>
          <p:nvPr/>
        </p:nvSpPr>
        <p:spPr>
          <a:xfrm>
            <a:off x="4015392" y="4004622"/>
            <a:ext cx="672873" cy="293061"/>
          </a:xfrm>
          <a:custGeom>
            <a:avLst/>
            <a:gdLst>
              <a:gd name="connsiteX0" fmla="*/ 0 w 1433208"/>
              <a:gd name="connsiteY0" fmla="*/ 129702 h 233464"/>
              <a:gd name="connsiteX1" fmla="*/ 12970 w 1433208"/>
              <a:gd name="connsiteY1" fmla="*/ 71336 h 233464"/>
              <a:gd name="connsiteX2" fmla="*/ 25940 w 1433208"/>
              <a:gd name="connsiteY2" fmla="*/ 51881 h 233464"/>
              <a:gd name="connsiteX3" fmla="*/ 51880 w 1433208"/>
              <a:gd name="connsiteY3" fmla="*/ 25940 h 233464"/>
              <a:gd name="connsiteX4" fmla="*/ 84306 w 1433208"/>
              <a:gd name="connsiteY4" fmla="*/ 0 h 233464"/>
              <a:gd name="connsiteX5" fmla="*/ 110246 w 1433208"/>
              <a:gd name="connsiteY5" fmla="*/ 6485 h 233464"/>
              <a:gd name="connsiteX6" fmla="*/ 136187 w 1433208"/>
              <a:gd name="connsiteY6" fmla="*/ 58366 h 233464"/>
              <a:gd name="connsiteX7" fmla="*/ 168612 w 1433208"/>
              <a:gd name="connsiteY7" fmla="*/ 97277 h 233464"/>
              <a:gd name="connsiteX8" fmla="*/ 175097 w 1433208"/>
              <a:gd name="connsiteY8" fmla="*/ 136187 h 233464"/>
              <a:gd name="connsiteX9" fmla="*/ 188068 w 1433208"/>
              <a:gd name="connsiteY9" fmla="*/ 149157 h 233464"/>
              <a:gd name="connsiteX10" fmla="*/ 201038 w 1433208"/>
              <a:gd name="connsiteY10" fmla="*/ 168613 h 233464"/>
              <a:gd name="connsiteX11" fmla="*/ 214008 w 1433208"/>
              <a:gd name="connsiteY11" fmla="*/ 207523 h 233464"/>
              <a:gd name="connsiteX12" fmla="*/ 226978 w 1433208"/>
              <a:gd name="connsiteY12" fmla="*/ 220494 h 233464"/>
              <a:gd name="connsiteX13" fmla="*/ 265889 w 1433208"/>
              <a:gd name="connsiteY13" fmla="*/ 233464 h 233464"/>
              <a:gd name="connsiteX14" fmla="*/ 291829 w 1433208"/>
              <a:gd name="connsiteY14" fmla="*/ 226979 h 233464"/>
              <a:gd name="connsiteX15" fmla="*/ 304800 w 1433208"/>
              <a:gd name="connsiteY15" fmla="*/ 188068 h 233464"/>
              <a:gd name="connsiteX16" fmla="*/ 324255 w 1433208"/>
              <a:gd name="connsiteY16" fmla="*/ 123217 h 233464"/>
              <a:gd name="connsiteX17" fmla="*/ 330740 w 1433208"/>
              <a:gd name="connsiteY17" fmla="*/ 103762 h 233464"/>
              <a:gd name="connsiteX18" fmla="*/ 343710 w 1433208"/>
              <a:gd name="connsiteY18" fmla="*/ 84306 h 233464"/>
              <a:gd name="connsiteX19" fmla="*/ 363166 w 1433208"/>
              <a:gd name="connsiteY19" fmla="*/ 51881 h 233464"/>
              <a:gd name="connsiteX20" fmla="*/ 402076 w 1433208"/>
              <a:gd name="connsiteY20" fmla="*/ 38911 h 233464"/>
              <a:gd name="connsiteX21" fmla="*/ 415046 w 1433208"/>
              <a:gd name="connsiteY21" fmla="*/ 25940 h 233464"/>
              <a:gd name="connsiteX22" fmla="*/ 505838 w 1433208"/>
              <a:gd name="connsiteY22" fmla="*/ 45396 h 233464"/>
              <a:gd name="connsiteX23" fmla="*/ 531778 w 1433208"/>
              <a:gd name="connsiteY23" fmla="*/ 97277 h 233464"/>
              <a:gd name="connsiteX24" fmla="*/ 538263 w 1433208"/>
              <a:gd name="connsiteY24" fmla="*/ 116732 h 233464"/>
              <a:gd name="connsiteX25" fmla="*/ 551234 w 1433208"/>
              <a:gd name="connsiteY25" fmla="*/ 136187 h 233464"/>
              <a:gd name="connsiteX26" fmla="*/ 557719 w 1433208"/>
              <a:gd name="connsiteY26" fmla="*/ 168613 h 233464"/>
              <a:gd name="connsiteX27" fmla="*/ 564204 w 1433208"/>
              <a:gd name="connsiteY27" fmla="*/ 194553 h 233464"/>
              <a:gd name="connsiteX28" fmla="*/ 570689 w 1433208"/>
              <a:gd name="connsiteY28" fmla="*/ 214008 h 233464"/>
              <a:gd name="connsiteX29" fmla="*/ 609600 w 1433208"/>
              <a:gd name="connsiteY29" fmla="*/ 226979 h 233464"/>
              <a:gd name="connsiteX30" fmla="*/ 654995 w 1433208"/>
              <a:gd name="connsiteY30" fmla="*/ 220494 h 233464"/>
              <a:gd name="connsiteX31" fmla="*/ 661480 w 1433208"/>
              <a:gd name="connsiteY31" fmla="*/ 201038 h 233464"/>
              <a:gd name="connsiteX32" fmla="*/ 674451 w 1433208"/>
              <a:gd name="connsiteY32" fmla="*/ 188068 h 233464"/>
              <a:gd name="connsiteX33" fmla="*/ 687421 w 1433208"/>
              <a:gd name="connsiteY33" fmla="*/ 123217 h 233464"/>
              <a:gd name="connsiteX34" fmla="*/ 700391 w 1433208"/>
              <a:gd name="connsiteY34" fmla="*/ 64851 h 233464"/>
              <a:gd name="connsiteX35" fmla="*/ 726332 w 1433208"/>
              <a:gd name="connsiteY35" fmla="*/ 32425 h 233464"/>
              <a:gd name="connsiteX36" fmla="*/ 752272 w 1433208"/>
              <a:gd name="connsiteY36" fmla="*/ 25940 h 233464"/>
              <a:gd name="connsiteX37" fmla="*/ 771727 w 1433208"/>
              <a:gd name="connsiteY37" fmla="*/ 19455 h 233464"/>
              <a:gd name="connsiteX38" fmla="*/ 843063 w 1433208"/>
              <a:gd name="connsiteY38" fmla="*/ 32425 h 233464"/>
              <a:gd name="connsiteX39" fmla="*/ 881974 w 1433208"/>
              <a:gd name="connsiteY39" fmla="*/ 84306 h 233464"/>
              <a:gd name="connsiteX40" fmla="*/ 907915 w 1433208"/>
              <a:gd name="connsiteY40" fmla="*/ 116732 h 233464"/>
              <a:gd name="connsiteX41" fmla="*/ 927370 w 1433208"/>
              <a:gd name="connsiteY41" fmla="*/ 155643 h 233464"/>
              <a:gd name="connsiteX42" fmla="*/ 933855 w 1433208"/>
              <a:gd name="connsiteY42" fmla="*/ 175098 h 233464"/>
              <a:gd name="connsiteX43" fmla="*/ 992221 w 1433208"/>
              <a:gd name="connsiteY43" fmla="*/ 220494 h 233464"/>
              <a:gd name="connsiteX44" fmla="*/ 1044102 w 1433208"/>
              <a:gd name="connsiteY44" fmla="*/ 214008 h 233464"/>
              <a:gd name="connsiteX45" fmla="*/ 1083012 w 1433208"/>
              <a:gd name="connsiteY45" fmla="*/ 201038 h 233464"/>
              <a:gd name="connsiteX46" fmla="*/ 1095983 w 1433208"/>
              <a:gd name="connsiteY46" fmla="*/ 188068 h 233464"/>
              <a:gd name="connsiteX47" fmla="*/ 1102468 w 1433208"/>
              <a:gd name="connsiteY47" fmla="*/ 162128 h 233464"/>
              <a:gd name="connsiteX48" fmla="*/ 1108953 w 1433208"/>
              <a:gd name="connsiteY48" fmla="*/ 142672 h 233464"/>
              <a:gd name="connsiteX49" fmla="*/ 1121923 w 1433208"/>
              <a:gd name="connsiteY49" fmla="*/ 123217 h 233464"/>
              <a:gd name="connsiteX50" fmla="*/ 1134893 w 1433208"/>
              <a:gd name="connsiteY50" fmla="*/ 97277 h 233464"/>
              <a:gd name="connsiteX51" fmla="*/ 1141378 w 1433208"/>
              <a:gd name="connsiteY51" fmla="*/ 77821 h 233464"/>
              <a:gd name="connsiteX52" fmla="*/ 1193259 w 1433208"/>
              <a:gd name="connsiteY52" fmla="*/ 38911 h 233464"/>
              <a:gd name="connsiteX53" fmla="*/ 1284051 w 1433208"/>
              <a:gd name="connsiteY53" fmla="*/ 45396 h 233464"/>
              <a:gd name="connsiteX54" fmla="*/ 1297021 w 1433208"/>
              <a:gd name="connsiteY54" fmla="*/ 64851 h 233464"/>
              <a:gd name="connsiteX55" fmla="*/ 1316476 w 1433208"/>
              <a:gd name="connsiteY55" fmla="*/ 84306 h 233464"/>
              <a:gd name="connsiteX56" fmla="*/ 1335932 w 1433208"/>
              <a:gd name="connsiteY56" fmla="*/ 123217 h 233464"/>
              <a:gd name="connsiteX57" fmla="*/ 1355387 w 1433208"/>
              <a:gd name="connsiteY57" fmla="*/ 168613 h 233464"/>
              <a:gd name="connsiteX58" fmla="*/ 1368357 w 1433208"/>
              <a:gd name="connsiteY58" fmla="*/ 188068 h 233464"/>
              <a:gd name="connsiteX59" fmla="*/ 1374842 w 1433208"/>
              <a:gd name="connsiteY59" fmla="*/ 214008 h 233464"/>
              <a:gd name="connsiteX60" fmla="*/ 1407268 w 1433208"/>
              <a:gd name="connsiteY60" fmla="*/ 220494 h 233464"/>
              <a:gd name="connsiteX61" fmla="*/ 1433208 w 1433208"/>
              <a:gd name="connsiteY61" fmla="*/ 220494 h 2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33208" h="233464">
                <a:moveTo>
                  <a:pt x="0" y="129702"/>
                </a:moveTo>
                <a:cubicBezTo>
                  <a:pt x="1154" y="123932"/>
                  <a:pt x="9536" y="79349"/>
                  <a:pt x="12970" y="71336"/>
                </a:cubicBezTo>
                <a:cubicBezTo>
                  <a:pt x="16040" y="64172"/>
                  <a:pt x="21617" y="58366"/>
                  <a:pt x="25940" y="51881"/>
                </a:cubicBezTo>
                <a:cubicBezTo>
                  <a:pt x="40089" y="9433"/>
                  <a:pt x="20438" y="51093"/>
                  <a:pt x="51880" y="25940"/>
                </a:cubicBezTo>
                <a:cubicBezTo>
                  <a:pt x="93786" y="-7583"/>
                  <a:pt x="35406" y="16300"/>
                  <a:pt x="84306" y="0"/>
                </a:cubicBezTo>
                <a:cubicBezTo>
                  <a:pt x="92953" y="2162"/>
                  <a:pt x="102274" y="2499"/>
                  <a:pt x="110246" y="6485"/>
                </a:cubicBezTo>
                <a:cubicBezTo>
                  <a:pt x="131565" y="17144"/>
                  <a:pt x="124234" y="40437"/>
                  <a:pt x="136187" y="58366"/>
                </a:cubicBezTo>
                <a:cubicBezTo>
                  <a:pt x="154244" y="85452"/>
                  <a:pt x="143646" y="72310"/>
                  <a:pt x="168612" y="97277"/>
                </a:cubicBezTo>
                <a:cubicBezTo>
                  <a:pt x="170774" y="110247"/>
                  <a:pt x="170480" y="123875"/>
                  <a:pt x="175097" y="136187"/>
                </a:cubicBezTo>
                <a:cubicBezTo>
                  <a:pt x="177244" y="141912"/>
                  <a:pt x="184248" y="144383"/>
                  <a:pt x="188068" y="149157"/>
                </a:cubicBezTo>
                <a:cubicBezTo>
                  <a:pt x="192937" y="155243"/>
                  <a:pt x="197872" y="161490"/>
                  <a:pt x="201038" y="168613"/>
                </a:cubicBezTo>
                <a:cubicBezTo>
                  <a:pt x="206590" y="181106"/>
                  <a:pt x="204341" y="197855"/>
                  <a:pt x="214008" y="207523"/>
                </a:cubicBezTo>
                <a:cubicBezTo>
                  <a:pt x="218331" y="211847"/>
                  <a:pt x="221509" y="217760"/>
                  <a:pt x="226978" y="220494"/>
                </a:cubicBezTo>
                <a:cubicBezTo>
                  <a:pt x="239206" y="226608"/>
                  <a:pt x="265889" y="233464"/>
                  <a:pt x="265889" y="233464"/>
                </a:cubicBezTo>
                <a:cubicBezTo>
                  <a:pt x="274536" y="231302"/>
                  <a:pt x="286029" y="233746"/>
                  <a:pt x="291829" y="226979"/>
                </a:cubicBezTo>
                <a:cubicBezTo>
                  <a:pt x="300727" y="216598"/>
                  <a:pt x="301484" y="201332"/>
                  <a:pt x="304800" y="188068"/>
                </a:cubicBezTo>
                <a:cubicBezTo>
                  <a:pt x="314601" y="148865"/>
                  <a:pt x="308467" y="170582"/>
                  <a:pt x="324255" y="123217"/>
                </a:cubicBezTo>
                <a:cubicBezTo>
                  <a:pt x="326417" y="116732"/>
                  <a:pt x="326948" y="109450"/>
                  <a:pt x="330740" y="103762"/>
                </a:cubicBezTo>
                <a:cubicBezTo>
                  <a:pt x="335063" y="97277"/>
                  <a:pt x="340224" y="91277"/>
                  <a:pt x="343710" y="84306"/>
                </a:cubicBezTo>
                <a:cubicBezTo>
                  <a:pt x="351106" y="69513"/>
                  <a:pt x="346276" y="60326"/>
                  <a:pt x="363166" y="51881"/>
                </a:cubicBezTo>
                <a:cubicBezTo>
                  <a:pt x="375394" y="45767"/>
                  <a:pt x="402076" y="38911"/>
                  <a:pt x="402076" y="38911"/>
                </a:cubicBezTo>
                <a:cubicBezTo>
                  <a:pt x="406399" y="34587"/>
                  <a:pt x="408947" y="26376"/>
                  <a:pt x="415046" y="25940"/>
                </a:cubicBezTo>
                <a:cubicBezTo>
                  <a:pt x="486841" y="20811"/>
                  <a:pt x="477309" y="16865"/>
                  <a:pt x="505838" y="45396"/>
                </a:cubicBezTo>
                <a:cubicBezTo>
                  <a:pt x="520742" y="90107"/>
                  <a:pt x="509141" y="74638"/>
                  <a:pt x="531778" y="97277"/>
                </a:cubicBezTo>
                <a:cubicBezTo>
                  <a:pt x="533940" y="103762"/>
                  <a:pt x="535206" y="110618"/>
                  <a:pt x="538263" y="116732"/>
                </a:cubicBezTo>
                <a:cubicBezTo>
                  <a:pt x="541749" y="123703"/>
                  <a:pt x="548497" y="128889"/>
                  <a:pt x="551234" y="136187"/>
                </a:cubicBezTo>
                <a:cubicBezTo>
                  <a:pt x="555104" y="146508"/>
                  <a:pt x="555328" y="157853"/>
                  <a:pt x="557719" y="168613"/>
                </a:cubicBezTo>
                <a:cubicBezTo>
                  <a:pt x="559652" y="177314"/>
                  <a:pt x="561755" y="185983"/>
                  <a:pt x="564204" y="194553"/>
                </a:cubicBezTo>
                <a:cubicBezTo>
                  <a:pt x="566082" y="201126"/>
                  <a:pt x="565127" y="210035"/>
                  <a:pt x="570689" y="214008"/>
                </a:cubicBezTo>
                <a:cubicBezTo>
                  <a:pt x="581814" y="221955"/>
                  <a:pt x="609600" y="226979"/>
                  <a:pt x="609600" y="226979"/>
                </a:cubicBezTo>
                <a:cubicBezTo>
                  <a:pt x="624732" y="224817"/>
                  <a:pt x="641324" y="227330"/>
                  <a:pt x="654995" y="220494"/>
                </a:cubicBezTo>
                <a:cubicBezTo>
                  <a:pt x="661109" y="217437"/>
                  <a:pt x="657963" y="206900"/>
                  <a:pt x="661480" y="201038"/>
                </a:cubicBezTo>
                <a:cubicBezTo>
                  <a:pt x="664626" y="195795"/>
                  <a:pt x="670127" y="192391"/>
                  <a:pt x="674451" y="188068"/>
                </a:cubicBezTo>
                <a:cubicBezTo>
                  <a:pt x="678774" y="166451"/>
                  <a:pt x="683797" y="144962"/>
                  <a:pt x="687421" y="123217"/>
                </a:cubicBezTo>
                <a:cubicBezTo>
                  <a:pt x="689912" y="108272"/>
                  <a:pt x="692409" y="80816"/>
                  <a:pt x="700391" y="64851"/>
                </a:cubicBezTo>
                <a:cubicBezTo>
                  <a:pt x="703446" y="58741"/>
                  <a:pt x="718289" y="36446"/>
                  <a:pt x="726332" y="32425"/>
                </a:cubicBezTo>
                <a:cubicBezTo>
                  <a:pt x="734304" y="28439"/>
                  <a:pt x="743702" y="28389"/>
                  <a:pt x="752272" y="25940"/>
                </a:cubicBezTo>
                <a:cubicBezTo>
                  <a:pt x="758845" y="24062"/>
                  <a:pt x="765242" y="21617"/>
                  <a:pt x="771727" y="19455"/>
                </a:cubicBezTo>
                <a:cubicBezTo>
                  <a:pt x="778878" y="20349"/>
                  <a:pt x="827279" y="22954"/>
                  <a:pt x="843063" y="32425"/>
                </a:cubicBezTo>
                <a:cubicBezTo>
                  <a:pt x="857445" y="41055"/>
                  <a:pt x="877144" y="79476"/>
                  <a:pt x="881974" y="84306"/>
                </a:cubicBezTo>
                <a:cubicBezTo>
                  <a:pt x="900455" y="102789"/>
                  <a:pt x="891552" y="92190"/>
                  <a:pt x="907915" y="116732"/>
                </a:cubicBezTo>
                <a:cubicBezTo>
                  <a:pt x="924215" y="165632"/>
                  <a:pt x="902227" y="105357"/>
                  <a:pt x="927370" y="155643"/>
                </a:cubicBezTo>
                <a:cubicBezTo>
                  <a:pt x="930427" y="161757"/>
                  <a:pt x="929658" y="169702"/>
                  <a:pt x="933855" y="175098"/>
                </a:cubicBezTo>
                <a:cubicBezTo>
                  <a:pt x="964475" y="214466"/>
                  <a:pt x="960256" y="209837"/>
                  <a:pt x="992221" y="220494"/>
                </a:cubicBezTo>
                <a:cubicBezTo>
                  <a:pt x="1009515" y="218332"/>
                  <a:pt x="1027061" y="217660"/>
                  <a:pt x="1044102" y="214008"/>
                </a:cubicBezTo>
                <a:cubicBezTo>
                  <a:pt x="1057470" y="211143"/>
                  <a:pt x="1083012" y="201038"/>
                  <a:pt x="1083012" y="201038"/>
                </a:cubicBezTo>
                <a:cubicBezTo>
                  <a:pt x="1087336" y="196715"/>
                  <a:pt x="1093248" y="193537"/>
                  <a:pt x="1095983" y="188068"/>
                </a:cubicBezTo>
                <a:cubicBezTo>
                  <a:pt x="1099969" y="180096"/>
                  <a:pt x="1100020" y="170698"/>
                  <a:pt x="1102468" y="162128"/>
                </a:cubicBezTo>
                <a:cubicBezTo>
                  <a:pt x="1104346" y="155555"/>
                  <a:pt x="1105896" y="148786"/>
                  <a:pt x="1108953" y="142672"/>
                </a:cubicBezTo>
                <a:cubicBezTo>
                  <a:pt x="1112439" y="135701"/>
                  <a:pt x="1118056" y="129984"/>
                  <a:pt x="1121923" y="123217"/>
                </a:cubicBezTo>
                <a:cubicBezTo>
                  <a:pt x="1126719" y="114823"/>
                  <a:pt x="1131085" y="106163"/>
                  <a:pt x="1134893" y="97277"/>
                </a:cubicBezTo>
                <a:cubicBezTo>
                  <a:pt x="1137586" y="90994"/>
                  <a:pt x="1137276" y="83290"/>
                  <a:pt x="1141378" y="77821"/>
                </a:cubicBezTo>
                <a:cubicBezTo>
                  <a:pt x="1166217" y="44703"/>
                  <a:pt x="1164858" y="48378"/>
                  <a:pt x="1193259" y="38911"/>
                </a:cubicBezTo>
                <a:cubicBezTo>
                  <a:pt x="1223523" y="41073"/>
                  <a:pt x="1254616" y="38037"/>
                  <a:pt x="1284051" y="45396"/>
                </a:cubicBezTo>
                <a:cubicBezTo>
                  <a:pt x="1291612" y="47286"/>
                  <a:pt x="1292031" y="58863"/>
                  <a:pt x="1297021" y="64851"/>
                </a:cubicBezTo>
                <a:cubicBezTo>
                  <a:pt x="1302892" y="71896"/>
                  <a:pt x="1309991" y="77821"/>
                  <a:pt x="1316476" y="84306"/>
                </a:cubicBezTo>
                <a:cubicBezTo>
                  <a:pt x="1330063" y="138655"/>
                  <a:pt x="1312804" y="88526"/>
                  <a:pt x="1335932" y="123217"/>
                </a:cubicBezTo>
                <a:cubicBezTo>
                  <a:pt x="1362918" y="163694"/>
                  <a:pt x="1338096" y="134030"/>
                  <a:pt x="1355387" y="168613"/>
                </a:cubicBezTo>
                <a:cubicBezTo>
                  <a:pt x="1358873" y="175584"/>
                  <a:pt x="1364034" y="181583"/>
                  <a:pt x="1368357" y="188068"/>
                </a:cubicBezTo>
                <a:cubicBezTo>
                  <a:pt x="1370519" y="196715"/>
                  <a:pt x="1370856" y="206036"/>
                  <a:pt x="1374842" y="214008"/>
                </a:cubicBezTo>
                <a:cubicBezTo>
                  <a:pt x="1386346" y="237016"/>
                  <a:pt x="1389055" y="223096"/>
                  <a:pt x="1407268" y="220494"/>
                </a:cubicBezTo>
                <a:cubicBezTo>
                  <a:pt x="1415828" y="219271"/>
                  <a:pt x="1424561" y="220494"/>
                  <a:pt x="1433208" y="220494"/>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22ACF01B-67D8-41A3-BCD5-9C04156DA44E}"/>
              </a:ext>
            </a:extLst>
          </p:cNvPr>
          <p:cNvSpPr/>
          <p:nvPr/>
        </p:nvSpPr>
        <p:spPr>
          <a:xfrm>
            <a:off x="5778230" y="4026479"/>
            <a:ext cx="658372" cy="271155"/>
          </a:xfrm>
          <a:custGeom>
            <a:avLst/>
            <a:gdLst>
              <a:gd name="connsiteX0" fmla="*/ 0 w 1549941"/>
              <a:gd name="connsiteY0" fmla="*/ 259404 h 343710"/>
              <a:gd name="connsiteX1" fmla="*/ 58366 w 1549941"/>
              <a:gd name="connsiteY1" fmla="*/ 136187 h 343710"/>
              <a:gd name="connsiteX2" fmla="*/ 77821 w 1549941"/>
              <a:gd name="connsiteY2" fmla="*/ 123217 h 343710"/>
              <a:gd name="connsiteX3" fmla="*/ 110247 w 1549941"/>
              <a:gd name="connsiteY3" fmla="*/ 103761 h 343710"/>
              <a:gd name="connsiteX4" fmla="*/ 188068 w 1549941"/>
              <a:gd name="connsiteY4" fmla="*/ 71336 h 343710"/>
              <a:gd name="connsiteX5" fmla="*/ 272375 w 1549941"/>
              <a:gd name="connsiteY5" fmla="*/ 77821 h 343710"/>
              <a:gd name="connsiteX6" fmla="*/ 291830 w 1549941"/>
              <a:gd name="connsiteY6" fmla="*/ 97276 h 343710"/>
              <a:gd name="connsiteX7" fmla="*/ 317770 w 1549941"/>
              <a:gd name="connsiteY7" fmla="*/ 110246 h 343710"/>
              <a:gd name="connsiteX8" fmla="*/ 356681 w 1549941"/>
              <a:gd name="connsiteY8" fmla="*/ 142672 h 343710"/>
              <a:gd name="connsiteX9" fmla="*/ 382621 w 1549941"/>
              <a:gd name="connsiteY9" fmla="*/ 201038 h 343710"/>
              <a:gd name="connsiteX10" fmla="*/ 395592 w 1549941"/>
              <a:gd name="connsiteY10" fmla="*/ 226978 h 343710"/>
              <a:gd name="connsiteX11" fmla="*/ 408562 w 1549941"/>
              <a:gd name="connsiteY11" fmla="*/ 239949 h 343710"/>
              <a:gd name="connsiteX12" fmla="*/ 453958 w 1549941"/>
              <a:gd name="connsiteY12" fmla="*/ 291829 h 343710"/>
              <a:gd name="connsiteX13" fmla="*/ 466928 w 1549941"/>
              <a:gd name="connsiteY13" fmla="*/ 304800 h 343710"/>
              <a:gd name="connsiteX14" fmla="*/ 525294 w 1549941"/>
              <a:gd name="connsiteY14" fmla="*/ 330740 h 343710"/>
              <a:gd name="connsiteX15" fmla="*/ 544749 w 1549941"/>
              <a:gd name="connsiteY15" fmla="*/ 337225 h 343710"/>
              <a:gd name="connsiteX16" fmla="*/ 713362 w 1549941"/>
              <a:gd name="connsiteY16" fmla="*/ 330740 h 343710"/>
              <a:gd name="connsiteX17" fmla="*/ 758758 w 1549941"/>
              <a:gd name="connsiteY17" fmla="*/ 304800 h 343710"/>
              <a:gd name="connsiteX18" fmla="*/ 778213 w 1549941"/>
              <a:gd name="connsiteY18" fmla="*/ 298314 h 343710"/>
              <a:gd name="connsiteX19" fmla="*/ 817124 w 1549941"/>
              <a:gd name="connsiteY19" fmla="*/ 265889 h 343710"/>
              <a:gd name="connsiteX20" fmla="*/ 836579 w 1549941"/>
              <a:gd name="connsiteY20" fmla="*/ 259404 h 343710"/>
              <a:gd name="connsiteX21" fmla="*/ 869004 w 1549941"/>
              <a:gd name="connsiteY21" fmla="*/ 226978 h 343710"/>
              <a:gd name="connsiteX22" fmla="*/ 881975 w 1549941"/>
              <a:gd name="connsiteY22" fmla="*/ 194553 h 343710"/>
              <a:gd name="connsiteX23" fmla="*/ 894945 w 1549941"/>
              <a:gd name="connsiteY23" fmla="*/ 168612 h 343710"/>
              <a:gd name="connsiteX24" fmla="*/ 901430 w 1549941"/>
              <a:gd name="connsiteY24" fmla="*/ 149157 h 343710"/>
              <a:gd name="connsiteX25" fmla="*/ 920885 w 1549941"/>
              <a:gd name="connsiteY25" fmla="*/ 129702 h 343710"/>
              <a:gd name="connsiteX26" fmla="*/ 946826 w 1549941"/>
              <a:gd name="connsiteY26" fmla="*/ 84306 h 343710"/>
              <a:gd name="connsiteX27" fmla="*/ 966281 w 1549941"/>
              <a:gd name="connsiteY27" fmla="*/ 64851 h 343710"/>
              <a:gd name="connsiteX28" fmla="*/ 985736 w 1549941"/>
              <a:gd name="connsiteY28" fmla="*/ 32425 h 343710"/>
              <a:gd name="connsiteX29" fmla="*/ 998707 w 1549941"/>
              <a:gd name="connsiteY29" fmla="*/ 12970 h 343710"/>
              <a:gd name="connsiteX30" fmla="*/ 1018162 w 1549941"/>
              <a:gd name="connsiteY30" fmla="*/ 0 h 343710"/>
              <a:gd name="connsiteX31" fmla="*/ 1095983 w 1549941"/>
              <a:gd name="connsiteY31" fmla="*/ 19455 h 343710"/>
              <a:gd name="connsiteX32" fmla="*/ 1108953 w 1549941"/>
              <a:gd name="connsiteY32" fmla="*/ 38910 h 343710"/>
              <a:gd name="connsiteX33" fmla="*/ 1128409 w 1549941"/>
              <a:gd name="connsiteY33" fmla="*/ 84306 h 343710"/>
              <a:gd name="connsiteX34" fmla="*/ 1147864 w 1549941"/>
              <a:gd name="connsiteY34" fmla="*/ 129702 h 343710"/>
              <a:gd name="connsiteX35" fmla="*/ 1167319 w 1549941"/>
              <a:gd name="connsiteY35" fmla="*/ 155642 h 343710"/>
              <a:gd name="connsiteX36" fmla="*/ 1180289 w 1549941"/>
              <a:gd name="connsiteY36" fmla="*/ 175097 h 343710"/>
              <a:gd name="connsiteX37" fmla="*/ 1193260 w 1549941"/>
              <a:gd name="connsiteY37" fmla="*/ 188068 h 343710"/>
              <a:gd name="connsiteX38" fmla="*/ 1206230 w 1549941"/>
              <a:gd name="connsiteY38" fmla="*/ 214008 h 343710"/>
              <a:gd name="connsiteX39" fmla="*/ 1219200 w 1549941"/>
              <a:gd name="connsiteY39" fmla="*/ 233463 h 343710"/>
              <a:gd name="connsiteX40" fmla="*/ 1225685 w 1549941"/>
              <a:gd name="connsiteY40" fmla="*/ 252919 h 343710"/>
              <a:gd name="connsiteX41" fmla="*/ 1284051 w 1549941"/>
              <a:gd name="connsiteY41" fmla="*/ 298314 h 343710"/>
              <a:gd name="connsiteX42" fmla="*/ 1322962 w 1549941"/>
              <a:gd name="connsiteY42" fmla="*/ 330740 h 343710"/>
              <a:gd name="connsiteX43" fmla="*/ 1374843 w 1549941"/>
              <a:gd name="connsiteY43" fmla="*/ 343710 h 343710"/>
              <a:gd name="connsiteX44" fmla="*/ 1433209 w 1549941"/>
              <a:gd name="connsiteY44" fmla="*/ 337225 h 343710"/>
              <a:gd name="connsiteX45" fmla="*/ 1446179 w 1549941"/>
              <a:gd name="connsiteY45" fmla="*/ 317770 h 343710"/>
              <a:gd name="connsiteX46" fmla="*/ 1465634 w 1549941"/>
              <a:gd name="connsiteY46" fmla="*/ 285344 h 343710"/>
              <a:gd name="connsiteX47" fmla="*/ 1504545 w 1549941"/>
              <a:gd name="connsiteY47" fmla="*/ 233463 h 343710"/>
              <a:gd name="connsiteX48" fmla="*/ 1524000 w 1549941"/>
              <a:gd name="connsiteY48" fmla="*/ 220493 h 343710"/>
              <a:gd name="connsiteX49" fmla="*/ 1549941 w 1549941"/>
              <a:gd name="connsiteY49" fmla="*/ 181583 h 34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9941" h="343710">
                <a:moveTo>
                  <a:pt x="0" y="259404"/>
                </a:moveTo>
                <a:cubicBezTo>
                  <a:pt x="19455" y="218332"/>
                  <a:pt x="35818" y="175646"/>
                  <a:pt x="58366" y="136187"/>
                </a:cubicBezTo>
                <a:cubicBezTo>
                  <a:pt x="62233" y="129420"/>
                  <a:pt x="71735" y="128086"/>
                  <a:pt x="77821" y="123217"/>
                </a:cubicBezTo>
                <a:cubicBezTo>
                  <a:pt x="130727" y="80892"/>
                  <a:pt x="45750" y="139592"/>
                  <a:pt x="110247" y="103761"/>
                </a:cubicBezTo>
                <a:cubicBezTo>
                  <a:pt x="174341" y="68154"/>
                  <a:pt x="121768" y="82386"/>
                  <a:pt x="188068" y="71336"/>
                </a:cubicBezTo>
                <a:cubicBezTo>
                  <a:pt x="216170" y="73498"/>
                  <a:pt x="245031" y="70985"/>
                  <a:pt x="272375" y="77821"/>
                </a:cubicBezTo>
                <a:cubicBezTo>
                  <a:pt x="281272" y="80045"/>
                  <a:pt x="284367" y="91945"/>
                  <a:pt x="291830" y="97276"/>
                </a:cubicBezTo>
                <a:cubicBezTo>
                  <a:pt x="299697" y="102895"/>
                  <a:pt x="309376" y="105450"/>
                  <a:pt x="317770" y="110246"/>
                </a:cubicBezTo>
                <a:cubicBezTo>
                  <a:pt x="338837" y="122284"/>
                  <a:pt x="338798" y="124789"/>
                  <a:pt x="356681" y="142672"/>
                </a:cubicBezTo>
                <a:cubicBezTo>
                  <a:pt x="379324" y="210602"/>
                  <a:pt x="357958" y="157879"/>
                  <a:pt x="382621" y="201038"/>
                </a:cubicBezTo>
                <a:cubicBezTo>
                  <a:pt x="387418" y="209432"/>
                  <a:pt x="390229" y="218934"/>
                  <a:pt x="395592" y="226978"/>
                </a:cubicBezTo>
                <a:cubicBezTo>
                  <a:pt x="398984" y="232065"/>
                  <a:pt x="404742" y="235174"/>
                  <a:pt x="408562" y="239949"/>
                </a:cubicBezTo>
                <a:cubicBezTo>
                  <a:pt x="451456" y="293568"/>
                  <a:pt x="373964" y="211835"/>
                  <a:pt x="453958" y="291829"/>
                </a:cubicBezTo>
                <a:cubicBezTo>
                  <a:pt x="458282" y="296153"/>
                  <a:pt x="461841" y="301408"/>
                  <a:pt x="466928" y="304800"/>
                </a:cubicBezTo>
                <a:cubicBezTo>
                  <a:pt x="497759" y="325354"/>
                  <a:pt x="478989" y="315305"/>
                  <a:pt x="525294" y="330740"/>
                </a:cubicBezTo>
                <a:lnTo>
                  <a:pt x="544749" y="337225"/>
                </a:lnTo>
                <a:cubicBezTo>
                  <a:pt x="600953" y="335063"/>
                  <a:pt x="657395" y="336337"/>
                  <a:pt x="713362" y="330740"/>
                </a:cubicBezTo>
                <a:cubicBezTo>
                  <a:pt x="727570" y="329319"/>
                  <a:pt x="746338" y="311010"/>
                  <a:pt x="758758" y="304800"/>
                </a:cubicBezTo>
                <a:cubicBezTo>
                  <a:pt x="764872" y="301743"/>
                  <a:pt x="771728" y="300476"/>
                  <a:pt x="778213" y="298314"/>
                </a:cubicBezTo>
                <a:cubicBezTo>
                  <a:pt x="792557" y="283970"/>
                  <a:pt x="799065" y="274918"/>
                  <a:pt x="817124" y="265889"/>
                </a:cubicBezTo>
                <a:cubicBezTo>
                  <a:pt x="823238" y="262832"/>
                  <a:pt x="830094" y="261566"/>
                  <a:pt x="836579" y="259404"/>
                </a:cubicBezTo>
                <a:cubicBezTo>
                  <a:pt x="847387" y="248595"/>
                  <a:pt x="863327" y="241170"/>
                  <a:pt x="869004" y="226978"/>
                </a:cubicBezTo>
                <a:cubicBezTo>
                  <a:pt x="873328" y="216170"/>
                  <a:pt x="877247" y="205191"/>
                  <a:pt x="881975" y="194553"/>
                </a:cubicBezTo>
                <a:cubicBezTo>
                  <a:pt x="885901" y="185719"/>
                  <a:pt x="891137" y="177498"/>
                  <a:pt x="894945" y="168612"/>
                </a:cubicBezTo>
                <a:cubicBezTo>
                  <a:pt x="897638" y="162329"/>
                  <a:pt x="897638" y="154845"/>
                  <a:pt x="901430" y="149157"/>
                </a:cubicBezTo>
                <a:cubicBezTo>
                  <a:pt x="906517" y="141526"/>
                  <a:pt x="914400" y="136187"/>
                  <a:pt x="920885" y="129702"/>
                </a:cubicBezTo>
                <a:cubicBezTo>
                  <a:pt x="928816" y="113839"/>
                  <a:pt x="935365" y="98059"/>
                  <a:pt x="946826" y="84306"/>
                </a:cubicBezTo>
                <a:cubicBezTo>
                  <a:pt x="952697" y="77261"/>
                  <a:pt x="960778" y="72188"/>
                  <a:pt x="966281" y="64851"/>
                </a:cubicBezTo>
                <a:cubicBezTo>
                  <a:pt x="973844" y="54767"/>
                  <a:pt x="979055" y="43114"/>
                  <a:pt x="985736" y="32425"/>
                </a:cubicBezTo>
                <a:cubicBezTo>
                  <a:pt x="989867" y="25816"/>
                  <a:pt x="993196" y="18481"/>
                  <a:pt x="998707" y="12970"/>
                </a:cubicBezTo>
                <a:cubicBezTo>
                  <a:pt x="1004218" y="7459"/>
                  <a:pt x="1011677" y="4323"/>
                  <a:pt x="1018162" y="0"/>
                </a:cubicBezTo>
                <a:cubicBezTo>
                  <a:pt x="1050611" y="3605"/>
                  <a:pt x="1073644" y="-2884"/>
                  <a:pt x="1095983" y="19455"/>
                </a:cubicBezTo>
                <a:cubicBezTo>
                  <a:pt x="1101494" y="24966"/>
                  <a:pt x="1104630" y="32425"/>
                  <a:pt x="1108953" y="38910"/>
                </a:cubicBezTo>
                <a:cubicBezTo>
                  <a:pt x="1122450" y="92898"/>
                  <a:pt x="1106015" y="39521"/>
                  <a:pt x="1128409" y="84306"/>
                </a:cubicBezTo>
                <a:cubicBezTo>
                  <a:pt x="1150479" y="128445"/>
                  <a:pt x="1114119" y="75709"/>
                  <a:pt x="1147864" y="129702"/>
                </a:cubicBezTo>
                <a:cubicBezTo>
                  <a:pt x="1153592" y="138867"/>
                  <a:pt x="1161037" y="146847"/>
                  <a:pt x="1167319" y="155642"/>
                </a:cubicBezTo>
                <a:cubicBezTo>
                  <a:pt x="1171849" y="161984"/>
                  <a:pt x="1175420" y="169011"/>
                  <a:pt x="1180289" y="175097"/>
                </a:cubicBezTo>
                <a:cubicBezTo>
                  <a:pt x="1184109" y="179872"/>
                  <a:pt x="1189868" y="182980"/>
                  <a:pt x="1193260" y="188068"/>
                </a:cubicBezTo>
                <a:cubicBezTo>
                  <a:pt x="1198622" y="196112"/>
                  <a:pt x="1201434" y="205614"/>
                  <a:pt x="1206230" y="214008"/>
                </a:cubicBezTo>
                <a:cubicBezTo>
                  <a:pt x="1210097" y="220775"/>
                  <a:pt x="1214877" y="226978"/>
                  <a:pt x="1219200" y="233463"/>
                </a:cubicBezTo>
                <a:cubicBezTo>
                  <a:pt x="1221362" y="239948"/>
                  <a:pt x="1221893" y="247231"/>
                  <a:pt x="1225685" y="252919"/>
                </a:cubicBezTo>
                <a:cubicBezTo>
                  <a:pt x="1243940" y="280302"/>
                  <a:pt x="1258285" y="272546"/>
                  <a:pt x="1284051" y="298314"/>
                </a:cubicBezTo>
                <a:cubicBezTo>
                  <a:pt x="1297398" y="311662"/>
                  <a:pt x="1304972" y="320461"/>
                  <a:pt x="1322962" y="330740"/>
                </a:cubicBezTo>
                <a:cubicBezTo>
                  <a:pt x="1333700" y="336876"/>
                  <a:pt x="1366632" y="342068"/>
                  <a:pt x="1374843" y="343710"/>
                </a:cubicBezTo>
                <a:cubicBezTo>
                  <a:pt x="1394298" y="341548"/>
                  <a:pt x="1414812" y="343915"/>
                  <a:pt x="1433209" y="337225"/>
                </a:cubicBezTo>
                <a:cubicBezTo>
                  <a:pt x="1440534" y="334561"/>
                  <a:pt x="1442048" y="324379"/>
                  <a:pt x="1446179" y="317770"/>
                </a:cubicBezTo>
                <a:cubicBezTo>
                  <a:pt x="1452859" y="307081"/>
                  <a:pt x="1458867" y="295978"/>
                  <a:pt x="1465634" y="285344"/>
                </a:cubicBezTo>
                <a:cubicBezTo>
                  <a:pt x="1476386" y="268448"/>
                  <a:pt x="1487841" y="246827"/>
                  <a:pt x="1504545" y="233463"/>
                </a:cubicBezTo>
                <a:cubicBezTo>
                  <a:pt x="1510631" y="228594"/>
                  <a:pt x="1517515" y="224816"/>
                  <a:pt x="1524000" y="220493"/>
                </a:cubicBezTo>
                <a:lnTo>
                  <a:pt x="1549941" y="181583"/>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3D98A12-23F3-4AA1-A927-2220418386F8}"/>
              </a:ext>
            </a:extLst>
          </p:cNvPr>
          <p:cNvSpPr/>
          <p:nvPr/>
        </p:nvSpPr>
        <p:spPr>
          <a:xfrm>
            <a:off x="7490219" y="3988792"/>
            <a:ext cx="682181" cy="260876"/>
          </a:xfrm>
          <a:custGeom>
            <a:avLst/>
            <a:gdLst>
              <a:gd name="connsiteX0" fmla="*/ 0 w 1439694"/>
              <a:gd name="connsiteY0" fmla="*/ 250040 h 295436"/>
              <a:gd name="connsiteX1" fmla="*/ 129703 w 1439694"/>
              <a:gd name="connsiteY1" fmla="*/ 55487 h 295436"/>
              <a:gd name="connsiteX2" fmla="*/ 149158 w 1439694"/>
              <a:gd name="connsiteY2" fmla="*/ 49002 h 295436"/>
              <a:gd name="connsiteX3" fmla="*/ 194554 w 1439694"/>
              <a:gd name="connsiteY3" fmla="*/ 23061 h 295436"/>
              <a:gd name="connsiteX4" fmla="*/ 278860 w 1439694"/>
              <a:gd name="connsiteY4" fmla="*/ 16576 h 295436"/>
              <a:gd name="connsiteX5" fmla="*/ 330741 w 1439694"/>
              <a:gd name="connsiteY5" fmla="*/ 10091 h 295436"/>
              <a:gd name="connsiteX6" fmla="*/ 434503 w 1439694"/>
              <a:gd name="connsiteY6" fmla="*/ 10091 h 295436"/>
              <a:gd name="connsiteX7" fmla="*/ 460443 w 1439694"/>
              <a:gd name="connsiteY7" fmla="*/ 23061 h 295436"/>
              <a:gd name="connsiteX8" fmla="*/ 479898 w 1439694"/>
              <a:gd name="connsiteY8" fmla="*/ 29547 h 295436"/>
              <a:gd name="connsiteX9" fmla="*/ 518809 w 1439694"/>
              <a:gd name="connsiteY9" fmla="*/ 55487 h 295436"/>
              <a:gd name="connsiteX10" fmla="*/ 577175 w 1439694"/>
              <a:gd name="connsiteY10" fmla="*/ 100883 h 295436"/>
              <a:gd name="connsiteX11" fmla="*/ 603115 w 1439694"/>
              <a:gd name="connsiteY11" fmla="*/ 113853 h 295436"/>
              <a:gd name="connsiteX12" fmla="*/ 635541 w 1439694"/>
              <a:gd name="connsiteY12" fmla="*/ 146279 h 295436"/>
              <a:gd name="connsiteX13" fmla="*/ 680937 w 1439694"/>
              <a:gd name="connsiteY13" fmla="*/ 172219 h 295436"/>
              <a:gd name="connsiteX14" fmla="*/ 739303 w 1439694"/>
              <a:gd name="connsiteY14" fmla="*/ 217615 h 295436"/>
              <a:gd name="connsiteX15" fmla="*/ 791183 w 1439694"/>
              <a:gd name="connsiteY15" fmla="*/ 243555 h 295436"/>
              <a:gd name="connsiteX16" fmla="*/ 823609 w 1439694"/>
              <a:gd name="connsiteY16" fmla="*/ 263010 h 295436"/>
              <a:gd name="connsiteX17" fmla="*/ 836579 w 1439694"/>
              <a:gd name="connsiteY17" fmla="*/ 275981 h 295436"/>
              <a:gd name="connsiteX18" fmla="*/ 901430 w 1439694"/>
              <a:gd name="connsiteY18" fmla="*/ 295436 h 295436"/>
              <a:gd name="connsiteX19" fmla="*/ 1225686 w 1439694"/>
              <a:gd name="connsiteY19" fmla="*/ 288951 h 295436"/>
              <a:gd name="connsiteX20" fmla="*/ 1251626 w 1439694"/>
              <a:gd name="connsiteY20" fmla="*/ 275981 h 295436"/>
              <a:gd name="connsiteX21" fmla="*/ 1290537 w 1439694"/>
              <a:gd name="connsiteY21" fmla="*/ 243555 h 295436"/>
              <a:gd name="connsiteX22" fmla="*/ 1329447 w 1439694"/>
              <a:gd name="connsiteY22" fmla="*/ 217615 h 295436"/>
              <a:gd name="connsiteX23" fmla="*/ 1348903 w 1439694"/>
              <a:gd name="connsiteY23" fmla="*/ 204644 h 295436"/>
              <a:gd name="connsiteX24" fmla="*/ 1368358 w 1439694"/>
              <a:gd name="connsiteY24" fmla="*/ 185189 h 295436"/>
              <a:gd name="connsiteX25" fmla="*/ 1394298 w 1439694"/>
              <a:gd name="connsiteY25" fmla="*/ 178704 h 295436"/>
              <a:gd name="connsiteX26" fmla="*/ 1439694 w 1439694"/>
              <a:gd name="connsiteY26" fmla="*/ 139793 h 2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9694" h="295436">
                <a:moveTo>
                  <a:pt x="0" y="250040"/>
                </a:moveTo>
                <a:cubicBezTo>
                  <a:pt x="43234" y="185189"/>
                  <a:pt x="55761" y="80134"/>
                  <a:pt x="129703" y="55487"/>
                </a:cubicBezTo>
                <a:cubicBezTo>
                  <a:pt x="136188" y="53325"/>
                  <a:pt x="143044" y="52059"/>
                  <a:pt x="149158" y="49002"/>
                </a:cubicBezTo>
                <a:cubicBezTo>
                  <a:pt x="164288" y="41437"/>
                  <a:pt x="176984" y="26162"/>
                  <a:pt x="194554" y="23061"/>
                </a:cubicBezTo>
                <a:cubicBezTo>
                  <a:pt x="222310" y="18163"/>
                  <a:pt x="250802" y="19248"/>
                  <a:pt x="278860" y="16576"/>
                </a:cubicBezTo>
                <a:cubicBezTo>
                  <a:pt x="296210" y="14924"/>
                  <a:pt x="313447" y="12253"/>
                  <a:pt x="330741" y="10091"/>
                </a:cubicBezTo>
                <a:cubicBezTo>
                  <a:pt x="372620" y="-3869"/>
                  <a:pt x="361173" y="-2849"/>
                  <a:pt x="434503" y="10091"/>
                </a:cubicBezTo>
                <a:cubicBezTo>
                  <a:pt x="444023" y="11771"/>
                  <a:pt x="451557" y="19253"/>
                  <a:pt x="460443" y="23061"/>
                </a:cubicBezTo>
                <a:cubicBezTo>
                  <a:pt x="466726" y="25754"/>
                  <a:pt x="473413" y="27385"/>
                  <a:pt x="479898" y="29547"/>
                </a:cubicBezTo>
                <a:cubicBezTo>
                  <a:pt x="514608" y="64254"/>
                  <a:pt x="463837" y="16221"/>
                  <a:pt x="518809" y="55487"/>
                </a:cubicBezTo>
                <a:cubicBezTo>
                  <a:pt x="568625" y="91070"/>
                  <a:pt x="497763" y="61177"/>
                  <a:pt x="577175" y="100883"/>
                </a:cubicBezTo>
                <a:cubicBezTo>
                  <a:pt x="585822" y="105206"/>
                  <a:pt x="595484" y="107918"/>
                  <a:pt x="603115" y="113853"/>
                </a:cubicBezTo>
                <a:cubicBezTo>
                  <a:pt x="615181" y="123238"/>
                  <a:pt x="622822" y="137800"/>
                  <a:pt x="635541" y="146279"/>
                </a:cubicBezTo>
                <a:cubicBezTo>
                  <a:pt x="663040" y="164612"/>
                  <a:pt x="648025" y="155764"/>
                  <a:pt x="680937" y="172219"/>
                </a:cubicBezTo>
                <a:cubicBezTo>
                  <a:pt x="702287" y="193569"/>
                  <a:pt x="708276" y="202101"/>
                  <a:pt x="739303" y="217615"/>
                </a:cubicBezTo>
                <a:cubicBezTo>
                  <a:pt x="756596" y="226262"/>
                  <a:pt x="777511" y="229884"/>
                  <a:pt x="791183" y="243555"/>
                </a:cubicBezTo>
                <a:cubicBezTo>
                  <a:pt x="808988" y="261358"/>
                  <a:pt x="798353" y="254591"/>
                  <a:pt x="823609" y="263010"/>
                </a:cubicBezTo>
                <a:cubicBezTo>
                  <a:pt x="827932" y="267334"/>
                  <a:pt x="831110" y="273247"/>
                  <a:pt x="836579" y="275981"/>
                </a:cubicBezTo>
                <a:cubicBezTo>
                  <a:pt x="852366" y="283874"/>
                  <a:pt x="882813" y="290782"/>
                  <a:pt x="901430" y="295436"/>
                </a:cubicBezTo>
                <a:cubicBezTo>
                  <a:pt x="1009515" y="293274"/>
                  <a:pt x="1117745" y="294948"/>
                  <a:pt x="1225686" y="288951"/>
                </a:cubicBezTo>
                <a:cubicBezTo>
                  <a:pt x="1235338" y="288415"/>
                  <a:pt x="1243233" y="280777"/>
                  <a:pt x="1251626" y="275981"/>
                </a:cubicBezTo>
                <a:cubicBezTo>
                  <a:pt x="1289055" y="254592"/>
                  <a:pt x="1253399" y="272440"/>
                  <a:pt x="1290537" y="243555"/>
                </a:cubicBezTo>
                <a:cubicBezTo>
                  <a:pt x="1302842" y="233985"/>
                  <a:pt x="1316477" y="226262"/>
                  <a:pt x="1329447" y="217615"/>
                </a:cubicBezTo>
                <a:cubicBezTo>
                  <a:pt x="1335932" y="213291"/>
                  <a:pt x="1343391" y="210156"/>
                  <a:pt x="1348903" y="204644"/>
                </a:cubicBezTo>
                <a:cubicBezTo>
                  <a:pt x="1355388" y="198159"/>
                  <a:pt x="1360395" y="189739"/>
                  <a:pt x="1368358" y="185189"/>
                </a:cubicBezTo>
                <a:cubicBezTo>
                  <a:pt x="1376096" y="180767"/>
                  <a:pt x="1385651" y="180866"/>
                  <a:pt x="1394298" y="178704"/>
                </a:cubicBezTo>
                <a:cubicBezTo>
                  <a:pt x="1430142" y="142861"/>
                  <a:pt x="1413053" y="153116"/>
                  <a:pt x="1439694" y="139793"/>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459D3068-54D0-4BA8-A32A-E35A169141A7}"/>
              </a:ext>
            </a:extLst>
          </p:cNvPr>
          <p:cNvSpPr txBox="1"/>
          <p:nvPr/>
        </p:nvSpPr>
        <p:spPr>
          <a:xfrm>
            <a:off x="251520" y="5662989"/>
            <a:ext cx="8568951" cy="646331"/>
          </a:xfrm>
          <a:prstGeom prst="rect">
            <a:avLst/>
          </a:prstGeom>
          <a:noFill/>
        </p:spPr>
        <p:txBody>
          <a:bodyPr wrap="square" rtlCol="0">
            <a:spAutoFit/>
          </a:bodyPr>
          <a:lstStyle/>
          <a:p>
            <a:r>
              <a:rPr lang="en-GB" dirty="0"/>
              <a:t>The RX lines are set to steer the beam correctly back into the MLC.  Enforced this using SVD with large weights targeting the beam to its previous position in RX.</a:t>
            </a:r>
            <a:endParaRPr lang="en-US" dirty="0"/>
          </a:p>
        </p:txBody>
      </p:sp>
      <p:sp>
        <p:nvSpPr>
          <p:cNvPr id="97" name="Oval 96">
            <a:extLst>
              <a:ext uri="{FF2B5EF4-FFF2-40B4-BE49-F238E27FC236}">
                <a16:creationId xmlns:a16="http://schemas.microsoft.com/office/drawing/2014/main" id="{5AAA56E0-3972-4579-B5C7-5F9D6921F34B}"/>
              </a:ext>
            </a:extLst>
          </p:cNvPr>
          <p:cNvSpPr/>
          <p:nvPr/>
        </p:nvSpPr>
        <p:spPr>
          <a:xfrm rot="1674907">
            <a:off x="2145227" y="4891974"/>
            <a:ext cx="150579" cy="627268"/>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D62D943-67E7-4E9D-9C42-2DA4C049882C}"/>
              </a:ext>
            </a:extLst>
          </p:cNvPr>
          <p:cNvSpPr/>
          <p:nvPr/>
        </p:nvSpPr>
        <p:spPr>
          <a:xfrm rot="818779">
            <a:off x="3877227" y="5067707"/>
            <a:ext cx="214478" cy="43466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F85D0F0-D5CF-47CC-97B5-2AF53541D809}"/>
              </a:ext>
            </a:extLst>
          </p:cNvPr>
          <p:cNvSpPr/>
          <p:nvPr/>
        </p:nvSpPr>
        <p:spPr>
          <a:xfrm rot="20604031">
            <a:off x="5566791" y="5074653"/>
            <a:ext cx="300558" cy="406087"/>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5415774-FAD4-4619-A864-A4229B49DDE5}"/>
              </a:ext>
            </a:extLst>
          </p:cNvPr>
          <p:cNvSpPr/>
          <p:nvPr/>
        </p:nvSpPr>
        <p:spPr>
          <a:xfrm rot="19158695">
            <a:off x="7206716" y="4913267"/>
            <a:ext cx="438064" cy="600306"/>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DE2FB08-D85B-4B16-A3BB-10F25E8BE9C5}"/>
              </a:ext>
            </a:extLst>
          </p:cNvPr>
          <p:cNvCxnSpPr>
            <a:cxnSpLocks/>
          </p:cNvCxnSpPr>
          <p:nvPr/>
        </p:nvCxnSpPr>
        <p:spPr>
          <a:xfrm>
            <a:off x="3250149" y="2156916"/>
            <a:ext cx="49126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5DDD263-BF04-46DC-ABFB-40F3F8821F07}"/>
              </a:ext>
            </a:extLst>
          </p:cNvPr>
          <p:cNvCxnSpPr>
            <a:cxnSpLocks/>
          </p:cNvCxnSpPr>
          <p:nvPr/>
        </p:nvCxnSpPr>
        <p:spPr>
          <a:xfrm>
            <a:off x="4998484" y="2420888"/>
            <a:ext cx="3164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D782458-4F50-40C1-9686-2D6779D56089}"/>
              </a:ext>
            </a:extLst>
          </p:cNvPr>
          <p:cNvCxnSpPr>
            <a:cxnSpLocks/>
          </p:cNvCxnSpPr>
          <p:nvPr/>
        </p:nvCxnSpPr>
        <p:spPr>
          <a:xfrm>
            <a:off x="6724633" y="2691073"/>
            <a:ext cx="14578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0EAFEB4-DE0A-45B6-B89F-8468B07BBE94}"/>
              </a:ext>
            </a:extLst>
          </p:cNvPr>
          <p:cNvCxnSpPr>
            <a:cxnSpLocks/>
            <a:endCxn id="49" idx="1"/>
          </p:cNvCxnSpPr>
          <p:nvPr/>
        </p:nvCxnSpPr>
        <p:spPr>
          <a:xfrm>
            <a:off x="3263341" y="4145251"/>
            <a:ext cx="464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18C1937-BA1A-41B2-88CC-FFE9280AC0A7}"/>
              </a:ext>
            </a:extLst>
          </p:cNvPr>
          <p:cNvCxnSpPr>
            <a:cxnSpLocks/>
          </p:cNvCxnSpPr>
          <p:nvPr/>
        </p:nvCxnSpPr>
        <p:spPr>
          <a:xfrm>
            <a:off x="5014609" y="4142254"/>
            <a:ext cx="4538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141BFA3-AED0-4BEA-9C4C-3E78FC474DB2}"/>
              </a:ext>
            </a:extLst>
          </p:cNvPr>
          <p:cNvCxnSpPr>
            <a:cxnSpLocks/>
          </p:cNvCxnSpPr>
          <p:nvPr/>
        </p:nvCxnSpPr>
        <p:spPr>
          <a:xfrm>
            <a:off x="6715838" y="4152243"/>
            <a:ext cx="4731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4679CDDE-A854-41D9-8979-C91B63717F0E}"/>
              </a:ext>
            </a:extLst>
          </p:cNvPr>
          <p:cNvSpPr/>
          <p:nvPr/>
        </p:nvSpPr>
        <p:spPr>
          <a:xfrm>
            <a:off x="3011639" y="2068634"/>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1" name="Rectangle: Rounded Corners 100">
            <a:extLst>
              <a:ext uri="{FF2B5EF4-FFF2-40B4-BE49-F238E27FC236}">
                <a16:creationId xmlns:a16="http://schemas.microsoft.com/office/drawing/2014/main" id="{66A5A822-F904-4822-AF16-FFA5EE7FC09B}"/>
              </a:ext>
            </a:extLst>
          </p:cNvPr>
          <p:cNvSpPr/>
          <p:nvPr/>
        </p:nvSpPr>
        <p:spPr>
          <a:xfrm>
            <a:off x="4740777" y="2344481"/>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2" name="Rectangle: Rounded Corners 101">
            <a:extLst>
              <a:ext uri="{FF2B5EF4-FFF2-40B4-BE49-F238E27FC236}">
                <a16:creationId xmlns:a16="http://schemas.microsoft.com/office/drawing/2014/main" id="{AF3F43C1-9687-4DCD-A696-E73271C47688}"/>
              </a:ext>
            </a:extLst>
          </p:cNvPr>
          <p:cNvSpPr/>
          <p:nvPr/>
        </p:nvSpPr>
        <p:spPr>
          <a:xfrm>
            <a:off x="6474643" y="2600592"/>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3" name="Rectangle: Rounded Corners 102">
            <a:extLst>
              <a:ext uri="{FF2B5EF4-FFF2-40B4-BE49-F238E27FC236}">
                <a16:creationId xmlns:a16="http://schemas.microsoft.com/office/drawing/2014/main" id="{32424EA2-514B-4B64-9D1D-278E9EA9AB7A}"/>
              </a:ext>
            </a:extLst>
          </p:cNvPr>
          <p:cNvSpPr/>
          <p:nvPr/>
        </p:nvSpPr>
        <p:spPr>
          <a:xfrm>
            <a:off x="6478583" y="4067971"/>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4" name="Rectangle: Rounded Corners 103">
            <a:extLst>
              <a:ext uri="{FF2B5EF4-FFF2-40B4-BE49-F238E27FC236}">
                <a16:creationId xmlns:a16="http://schemas.microsoft.com/office/drawing/2014/main" id="{49DAF18D-A086-4A48-ADD4-933CBC607B2B}"/>
              </a:ext>
            </a:extLst>
          </p:cNvPr>
          <p:cNvSpPr/>
          <p:nvPr/>
        </p:nvSpPr>
        <p:spPr>
          <a:xfrm>
            <a:off x="4745091" y="4063553"/>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
        <p:nvSpPr>
          <p:cNvPr id="105" name="Rectangle: Rounded Corners 104">
            <a:extLst>
              <a:ext uri="{FF2B5EF4-FFF2-40B4-BE49-F238E27FC236}">
                <a16:creationId xmlns:a16="http://schemas.microsoft.com/office/drawing/2014/main" id="{53B94390-9BCF-4E8A-9DE8-967B0B21E14F}"/>
              </a:ext>
            </a:extLst>
          </p:cNvPr>
          <p:cNvSpPr/>
          <p:nvPr/>
        </p:nvSpPr>
        <p:spPr>
          <a:xfrm>
            <a:off x="3009087" y="4062195"/>
            <a:ext cx="227161" cy="172289"/>
          </a:xfrm>
          <a:prstGeom prst="roundRect">
            <a:avLst/>
          </a:prstGeom>
          <a:solidFill>
            <a:schemeClr val="accent4">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a:t>
            </a:r>
            <a:endParaRPr lang="en-US" sz="1200">
              <a:solidFill>
                <a:schemeClr val="tx1"/>
              </a:solidFill>
            </a:endParaRPr>
          </a:p>
        </p:txBody>
      </p:sp>
    </p:spTree>
    <p:extLst>
      <p:ext uri="{BB962C8B-B14F-4D97-AF65-F5344CB8AC3E}">
        <p14:creationId xmlns:p14="http://schemas.microsoft.com/office/powerpoint/2010/main" val="322173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9ADE-7ADC-4293-BDC8-5CB078097624}"/>
              </a:ext>
            </a:extLst>
          </p:cNvPr>
          <p:cNvSpPr>
            <a:spLocks noGrp="1"/>
          </p:cNvSpPr>
          <p:nvPr>
            <p:ph type="title"/>
          </p:nvPr>
        </p:nvSpPr>
        <p:spPr/>
        <p:txBody>
          <a:bodyPr/>
          <a:lstStyle/>
          <a:p>
            <a:r>
              <a:rPr lang="en-GB"/>
              <a:t>2-Turn Generated Response Matrix</a:t>
            </a:r>
            <a:endParaRPr lang="en-US"/>
          </a:p>
        </p:txBody>
      </p:sp>
      <p:pic>
        <p:nvPicPr>
          <p:cNvPr id="8" name="Content Placeholder 7">
            <a:extLst>
              <a:ext uri="{FF2B5EF4-FFF2-40B4-BE49-F238E27FC236}">
                <a16:creationId xmlns:a16="http://schemas.microsoft.com/office/drawing/2014/main" id="{E1764953-6248-42F4-926E-BD2922B4C4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69630"/>
            <a:ext cx="8229600" cy="4387103"/>
          </a:xfrm>
        </p:spPr>
      </p:pic>
      <p:sp>
        <p:nvSpPr>
          <p:cNvPr id="4" name="Date Placeholder 3">
            <a:extLst>
              <a:ext uri="{FF2B5EF4-FFF2-40B4-BE49-F238E27FC236}">
                <a16:creationId xmlns:a16="http://schemas.microsoft.com/office/drawing/2014/main" id="{3F047B80-3870-454C-9B83-3ACC95EC436F}"/>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832FB69D-8431-439E-BB15-4838A12384F2}"/>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4AA8CADA-E1EF-4259-A8B5-89EA1A593CD5}"/>
              </a:ext>
            </a:extLst>
          </p:cNvPr>
          <p:cNvSpPr>
            <a:spLocks noGrp="1"/>
          </p:cNvSpPr>
          <p:nvPr>
            <p:ph type="sldNum" sz="quarter" idx="12"/>
          </p:nvPr>
        </p:nvSpPr>
        <p:spPr/>
        <p:txBody>
          <a:bodyPr/>
          <a:lstStyle/>
          <a:p>
            <a:pPr>
              <a:defRPr/>
            </a:pPr>
            <a:fld id="{C919DEF3-38EA-44F2-924B-3AA3B76DF1B8}" type="slidenum">
              <a:rPr lang="en-GB" altLang="en-US" smtClean="0"/>
              <a:pPr>
                <a:defRPr/>
              </a:pPr>
              <a:t>28</a:t>
            </a:fld>
            <a:endParaRPr lang="en-GB" altLang="en-US"/>
          </a:p>
        </p:txBody>
      </p:sp>
      <p:sp>
        <p:nvSpPr>
          <p:cNvPr id="9" name="TextBox 8">
            <a:extLst>
              <a:ext uri="{FF2B5EF4-FFF2-40B4-BE49-F238E27FC236}">
                <a16:creationId xmlns:a16="http://schemas.microsoft.com/office/drawing/2014/main" id="{907AD381-00C9-49C3-8346-F811E302F4C5}"/>
              </a:ext>
            </a:extLst>
          </p:cNvPr>
          <p:cNvSpPr txBox="1"/>
          <p:nvPr/>
        </p:nvSpPr>
        <p:spPr>
          <a:xfrm>
            <a:off x="3347864" y="1329464"/>
            <a:ext cx="2602633" cy="369332"/>
          </a:xfrm>
          <a:prstGeom prst="rect">
            <a:avLst/>
          </a:prstGeom>
          <a:noFill/>
        </p:spPr>
        <p:txBody>
          <a:bodyPr wrap="square" rtlCol="0">
            <a:spAutoFit/>
          </a:bodyPr>
          <a:lstStyle/>
          <a:p>
            <a:r>
              <a:rPr lang="en-GB"/>
              <a:t>Uses constant tunes</a:t>
            </a:r>
            <a:endParaRPr lang="en-US"/>
          </a:p>
        </p:txBody>
      </p:sp>
      <p:sp>
        <p:nvSpPr>
          <p:cNvPr id="10" name="TextBox 9">
            <a:extLst>
              <a:ext uri="{FF2B5EF4-FFF2-40B4-BE49-F238E27FC236}">
                <a16:creationId xmlns:a16="http://schemas.microsoft.com/office/drawing/2014/main" id="{3E0C1FCA-DEDF-44CB-B252-92D1241A632E}"/>
              </a:ext>
            </a:extLst>
          </p:cNvPr>
          <p:cNvSpPr txBox="1"/>
          <p:nvPr/>
        </p:nvSpPr>
        <p:spPr>
          <a:xfrm>
            <a:off x="1307232" y="1329464"/>
            <a:ext cx="855712" cy="369332"/>
          </a:xfrm>
          <a:prstGeom prst="rect">
            <a:avLst/>
          </a:prstGeom>
          <a:noFill/>
        </p:spPr>
        <p:txBody>
          <a:bodyPr wrap="square" rtlCol="0">
            <a:spAutoFit/>
          </a:bodyPr>
          <a:lstStyle/>
          <a:p>
            <a:r>
              <a:rPr lang="en-GB"/>
              <a:t>x </a:t>
            </a:r>
            <a:r>
              <a:rPr lang="en-GB">
                <a:sym typeface="Wingdings" panose="05000000000000000000" pitchFamily="2" charset="2"/>
              </a:rPr>
              <a:t> x</a:t>
            </a:r>
            <a:endParaRPr lang="en-US"/>
          </a:p>
        </p:txBody>
      </p:sp>
      <p:sp>
        <p:nvSpPr>
          <p:cNvPr id="11" name="TextBox 10">
            <a:extLst>
              <a:ext uri="{FF2B5EF4-FFF2-40B4-BE49-F238E27FC236}">
                <a16:creationId xmlns:a16="http://schemas.microsoft.com/office/drawing/2014/main" id="{C4DC3AAE-7754-4BBB-86CA-0BCD5D1E2B3A}"/>
              </a:ext>
            </a:extLst>
          </p:cNvPr>
          <p:cNvSpPr txBox="1"/>
          <p:nvPr/>
        </p:nvSpPr>
        <p:spPr>
          <a:xfrm>
            <a:off x="6553200" y="1300298"/>
            <a:ext cx="855712" cy="369332"/>
          </a:xfrm>
          <a:prstGeom prst="rect">
            <a:avLst/>
          </a:prstGeom>
          <a:noFill/>
        </p:spPr>
        <p:txBody>
          <a:bodyPr wrap="square" rtlCol="0">
            <a:spAutoFit/>
          </a:bodyPr>
          <a:lstStyle/>
          <a:p>
            <a:r>
              <a:rPr lang="en-GB"/>
              <a:t>y </a:t>
            </a:r>
            <a:r>
              <a:rPr lang="en-GB">
                <a:sym typeface="Wingdings" panose="05000000000000000000" pitchFamily="2" charset="2"/>
              </a:rPr>
              <a:t> y</a:t>
            </a:r>
            <a:endParaRPr lang="en-US"/>
          </a:p>
        </p:txBody>
      </p:sp>
      <p:sp>
        <p:nvSpPr>
          <p:cNvPr id="12" name="TextBox 11">
            <a:extLst>
              <a:ext uri="{FF2B5EF4-FFF2-40B4-BE49-F238E27FC236}">
                <a16:creationId xmlns:a16="http://schemas.microsoft.com/office/drawing/2014/main" id="{57763BCF-8846-4022-8669-1699C80E7B5C}"/>
              </a:ext>
            </a:extLst>
          </p:cNvPr>
          <p:cNvSpPr txBox="1"/>
          <p:nvPr/>
        </p:nvSpPr>
        <p:spPr>
          <a:xfrm>
            <a:off x="2492152" y="2745688"/>
            <a:ext cx="1647800" cy="369332"/>
          </a:xfrm>
          <a:prstGeom prst="rect">
            <a:avLst/>
          </a:prstGeom>
          <a:noFill/>
        </p:spPr>
        <p:txBody>
          <a:bodyPr wrap="square" rtlCol="0">
            <a:spAutoFit/>
          </a:bodyPr>
          <a:lstStyle/>
          <a:p>
            <a:r>
              <a:rPr lang="en-GB"/>
              <a:t>Turn 1 BPMs</a:t>
            </a:r>
            <a:endParaRPr lang="en-US"/>
          </a:p>
        </p:txBody>
      </p:sp>
      <p:sp>
        <p:nvSpPr>
          <p:cNvPr id="13" name="TextBox 12">
            <a:extLst>
              <a:ext uri="{FF2B5EF4-FFF2-40B4-BE49-F238E27FC236}">
                <a16:creationId xmlns:a16="http://schemas.microsoft.com/office/drawing/2014/main" id="{8F0DBC4F-2614-45C5-983F-2765AE2F0A63}"/>
              </a:ext>
            </a:extLst>
          </p:cNvPr>
          <p:cNvSpPr txBox="1"/>
          <p:nvPr/>
        </p:nvSpPr>
        <p:spPr>
          <a:xfrm>
            <a:off x="2492152" y="4581128"/>
            <a:ext cx="1647800" cy="369332"/>
          </a:xfrm>
          <a:prstGeom prst="rect">
            <a:avLst/>
          </a:prstGeom>
          <a:noFill/>
        </p:spPr>
        <p:txBody>
          <a:bodyPr wrap="square" rtlCol="0">
            <a:spAutoFit/>
          </a:bodyPr>
          <a:lstStyle/>
          <a:p>
            <a:r>
              <a:rPr lang="en-GB"/>
              <a:t>Turn 2 BPMs</a:t>
            </a:r>
            <a:endParaRPr lang="en-US"/>
          </a:p>
        </p:txBody>
      </p:sp>
    </p:spTree>
    <p:extLst>
      <p:ext uri="{BB962C8B-B14F-4D97-AF65-F5344CB8AC3E}">
        <p14:creationId xmlns:p14="http://schemas.microsoft.com/office/powerpoint/2010/main" val="947395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2136-96CD-4496-8E5E-DE27FE835E02}"/>
              </a:ext>
            </a:extLst>
          </p:cNvPr>
          <p:cNvSpPr>
            <a:spLocks noGrp="1"/>
          </p:cNvSpPr>
          <p:nvPr>
            <p:ph type="title"/>
          </p:nvPr>
        </p:nvSpPr>
        <p:spPr/>
        <p:txBody>
          <a:bodyPr/>
          <a:lstStyle/>
          <a:p>
            <a:r>
              <a:rPr lang="en-GB" dirty="0"/>
              <a:t>Two Turns Uncorrected</a:t>
            </a:r>
            <a:endParaRPr lang="en-US" dirty="0"/>
          </a:p>
        </p:txBody>
      </p:sp>
      <p:pic>
        <p:nvPicPr>
          <p:cNvPr id="8" name="Content Placeholder 7">
            <a:extLst>
              <a:ext uri="{FF2B5EF4-FFF2-40B4-BE49-F238E27FC236}">
                <a16:creationId xmlns:a16="http://schemas.microsoft.com/office/drawing/2014/main" id="{495F1422-7F4C-4198-9041-A088D9CCC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9" y="1142206"/>
            <a:ext cx="9145269" cy="5715794"/>
          </a:xfrm>
        </p:spPr>
      </p:pic>
      <p:sp>
        <p:nvSpPr>
          <p:cNvPr id="4" name="Date Placeholder 3">
            <a:extLst>
              <a:ext uri="{FF2B5EF4-FFF2-40B4-BE49-F238E27FC236}">
                <a16:creationId xmlns:a16="http://schemas.microsoft.com/office/drawing/2014/main" id="{AF225636-4D5A-402A-9DD4-A01008EF46CC}"/>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B91AB333-AD73-45FB-A946-29F70332C8F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75886075-48AA-4BDD-AA1E-4663CC85973C}"/>
              </a:ext>
            </a:extLst>
          </p:cNvPr>
          <p:cNvSpPr>
            <a:spLocks noGrp="1"/>
          </p:cNvSpPr>
          <p:nvPr>
            <p:ph type="sldNum" sz="quarter" idx="12"/>
          </p:nvPr>
        </p:nvSpPr>
        <p:spPr/>
        <p:txBody>
          <a:bodyPr/>
          <a:lstStyle/>
          <a:p>
            <a:pPr>
              <a:defRPr/>
            </a:pPr>
            <a:fld id="{C919DEF3-38EA-44F2-924B-3AA3B76DF1B8}" type="slidenum">
              <a:rPr lang="en-GB" altLang="en-US" smtClean="0"/>
              <a:pPr>
                <a:defRPr/>
              </a:pPr>
              <a:t>29</a:t>
            </a:fld>
            <a:endParaRPr lang="en-GB" altLang="en-US"/>
          </a:p>
        </p:txBody>
      </p:sp>
      <p:sp>
        <p:nvSpPr>
          <p:cNvPr id="7" name="TextBox 6">
            <a:extLst>
              <a:ext uri="{FF2B5EF4-FFF2-40B4-BE49-F238E27FC236}">
                <a16:creationId xmlns:a16="http://schemas.microsoft.com/office/drawing/2014/main" id="{E5579FF8-4122-4376-A68D-CACF5C4EF8EF}"/>
              </a:ext>
            </a:extLst>
          </p:cNvPr>
          <p:cNvSpPr txBox="1"/>
          <p:nvPr/>
        </p:nvSpPr>
        <p:spPr>
          <a:xfrm>
            <a:off x="7020272" y="136525"/>
            <a:ext cx="2602633" cy="369332"/>
          </a:xfrm>
          <a:prstGeom prst="rect">
            <a:avLst/>
          </a:prstGeom>
          <a:noFill/>
        </p:spPr>
        <p:txBody>
          <a:bodyPr wrap="square" rtlCol="0">
            <a:spAutoFit/>
          </a:bodyPr>
          <a:lstStyle/>
          <a:p>
            <a:r>
              <a:rPr lang="en-GB" dirty="0"/>
              <a:t>(October 23, 2019)</a:t>
            </a:r>
            <a:endParaRPr lang="en-US" dirty="0"/>
          </a:p>
        </p:txBody>
      </p:sp>
    </p:spTree>
    <p:extLst>
      <p:ext uri="{BB962C8B-B14F-4D97-AF65-F5344CB8AC3E}">
        <p14:creationId xmlns:p14="http://schemas.microsoft.com/office/powerpoint/2010/main" val="361088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26DE-84D3-4A37-85CC-85A643187822}"/>
              </a:ext>
            </a:extLst>
          </p:cNvPr>
          <p:cNvSpPr>
            <a:spLocks noGrp="1"/>
          </p:cNvSpPr>
          <p:nvPr>
            <p:ph type="title"/>
          </p:nvPr>
        </p:nvSpPr>
        <p:spPr/>
        <p:txBody>
          <a:bodyPr/>
          <a:lstStyle/>
          <a:p>
            <a:r>
              <a:rPr lang="en-GB"/>
              <a:t>Fixed-Field Return Loop Optics</a:t>
            </a:r>
            <a:endParaRPr lang="en-US"/>
          </a:p>
        </p:txBody>
      </p:sp>
      <p:sp>
        <p:nvSpPr>
          <p:cNvPr id="4" name="Date Placeholder 3">
            <a:extLst>
              <a:ext uri="{FF2B5EF4-FFF2-40B4-BE49-F238E27FC236}">
                <a16:creationId xmlns:a16="http://schemas.microsoft.com/office/drawing/2014/main" id="{1ADD3F27-4607-4277-9511-5DC5F135D4D3}"/>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0DDA927B-25E9-425D-BA4D-061B1BBD60FA}"/>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BFC8FDDF-AB84-423A-BBA4-FBAC0CBC2B84}"/>
              </a:ext>
            </a:extLst>
          </p:cNvPr>
          <p:cNvSpPr>
            <a:spLocks noGrp="1"/>
          </p:cNvSpPr>
          <p:nvPr>
            <p:ph type="sldNum" sz="quarter" idx="12"/>
          </p:nvPr>
        </p:nvSpPr>
        <p:spPr/>
        <p:txBody>
          <a:bodyPr/>
          <a:lstStyle/>
          <a:p>
            <a:pPr>
              <a:defRPr/>
            </a:pPr>
            <a:fld id="{C919DEF3-38EA-44F2-924B-3AA3B76DF1B8}" type="slidenum">
              <a:rPr lang="en-GB" altLang="en-US" smtClean="0"/>
              <a:pPr>
                <a:defRPr/>
              </a:pPr>
              <a:t>3</a:t>
            </a:fld>
            <a:endParaRPr lang="en-GB" altLang="en-US"/>
          </a:p>
        </p:txBody>
      </p:sp>
      <p:pic>
        <p:nvPicPr>
          <p:cNvPr id="7" name="Picture 6">
            <a:extLst>
              <a:ext uri="{FF2B5EF4-FFF2-40B4-BE49-F238E27FC236}">
                <a16:creationId xmlns:a16="http://schemas.microsoft.com/office/drawing/2014/main" id="{8E03099B-5B7B-4284-A3D0-A79E069615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2921" y="1052736"/>
            <a:ext cx="8482557" cy="2451100"/>
          </a:xfrm>
          <a:prstGeom prst="rect">
            <a:avLst/>
          </a:prstGeom>
        </p:spPr>
      </p:pic>
      <p:pic>
        <p:nvPicPr>
          <p:cNvPr id="8" name="Picture 7">
            <a:extLst>
              <a:ext uri="{FF2B5EF4-FFF2-40B4-BE49-F238E27FC236}">
                <a16:creationId xmlns:a16="http://schemas.microsoft.com/office/drawing/2014/main" id="{C5E8241B-E25B-4741-854B-A7C928BD87D8}"/>
              </a:ext>
            </a:extLst>
          </p:cNvPr>
          <p:cNvPicPr>
            <a:picLocks noChangeAspect="1"/>
          </p:cNvPicPr>
          <p:nvPr/>
        </p:nvPicPr>
        <p:blipFill>
          <a:blip r:embed="rId3"/>
          <a:stretch>
            <a:fillRect/>
          </a:stretch>
        </p:blipFill>
        <p:spPr>
          <a:xfrm>
            <a:off x="4976152" y="3501009"/>
            <a:ext cx="4167848" cy="3356992"/>
          </a:xfrm>
          <a:prstGeom prst="rect">
            <a:avLst/>
          </a:prstGeom>
        </p:spPr>
      </p:pic>
      <p:sp>
        <p:nvSpPr>
          <p:cNvPr id="3" name="Content Placeholder 2">
            <a:extLst>
              <a:ext uri="{FF2B5EF4-FFF2-40B4-BE49-F238E27FC236}">
                <a16:creationId xmlns:a16="http://schemas.microsoft.com/office/drawing/2014/main" id="{AABB206A-E0BB-4AA7-BDE4-0E20840A74B7}"/>
              </a:ext>
            </a:extLst>
          </p:cNvPr>
          <p:cNvSpPr>
            <a:spLocks noGrp="1"/>
          </p:cNvSpPr>
          <p:nvPr>
            <p:ph idx="1"/>
          </p:nvPr>
        </p:nvSpPr>
        <p:spPr>
          <a:xfrm>
            <a:off x="457200" y="3501008"/>
            <a:ext cx="4834880" cy="2855342"/>
          </a:xfrm>
        </p:spPr>
        <p:txBody>
          <a:bodyPr/>
          <a:lstStyle/>
          <a:p>
            <a:r>
              <a:rPr lang="en-GB" sz="2400"/>
              <a:t>Beams with 4x rigidity range transmitted through same </a:t>
            </a:r>
            <a:r>
              <a:rPr lang="en-GB" sz="2400" b="1"/>
              <a:t>overall</a:t>
            </a:r>
            <a:r>
              <a:rPr lang="en-GB" sz="2400"/>
              <a:t> radius of curvature in arcs</a:t>
            </a:r>
          </a:p>
          <a:p>
            <a:r>
              <a:rPr lang="en-GB" sz="2400"/>
              <a:t>Adiabatically merged to zero curvature, separation in straights</a:t>
            </a:r>
          </a:p>
          <a:p>
            <a:r>
              <a:rPr lang="en-GB" sz="2400"/>
              <a:t>Beam cell tune decreases as a function of energy</a:t>
            </a:r>
          </a:p>
          <a:p>
            <a:endParaRPr lang="en-US" sz="2400"/>
          </a:p>
        </p:txBody>
      </p:sp>
    </p:spTree>
    <p:extLst>
      <p:ext uri="{BB962C8B-B14F-4D97-AF65-F5344CB8AC3E}">
        <p14:creationId xmlns:p14="http://schemas.microsoft.com/office/powerpoint/2010/main" val="423085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32F1-CE29-455F-9313-AB9635E866C6}"/>
              </a:ext>
            </a:extLst>
          </p:cNvPr>
          <p:cNvSpPr>
            <a:spLocks noGrp="1"/>
          </p:cNvSpPr>
          <p:nvPr>
            <p:ph type="title"/>
          </p:nvPr>
        </p:nvSpPr>
        <p:spPr/>
        <p:txBody>
          <a:bodyPr/>
          <a:lstStyle/>
          <a:p>
            <a:r>
              <a:rPr lang="en-GB" dirty="0"/>
              <a:t>Two Turns Corrected with SVD</a:t>
            </a:r>
            <a:endParaRPr lang="en-US" dirty="0"/>
          </a:p>
        </p:txBody>
      </p:sp>
      <p:pic>
        <p:nvPicPr>
          <p:cNvPr id="8" name="Content Placeholder 7">
            <a:extLst>
              <a:ext uri="{FF2B5EF4-FFF2-40B4-BE49-F238E27FC236}">
                <a16:creationId xmlns:a16="http://schemas.microsoft.com/office/drawing/2014/main" id="{2784CC24-7262-4DD6-84F3-3988F7A11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74869"/>
            <a:ext cx="5832528" cy="2213070"/>
          </a:xfrm>
        </p:spPr>
      </p:pic>
      <p:sp>
        <p:nvSpPr>
          <p:cNvPr id="4" name="Date Placeholder 3">
            <a:extLst>
              <a:ext uri="{FF2B5EF4-FFF2-40B4-BE49-F238E27FC236}">
                <a16:creationId xmlns:a16="http://schemas.microsoft.com/office/drawing/2014/main" id="{5FB4195C-FC19-442D-98AC-98125C073EF0}"/>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FEC730F5-0608-4A6C-9545-7B5B723E0145}"/>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929CB36F-8539-4A75-B01B-8ABD63FB5C09}"/>
              </a:ext>
            </a:extLst>
          </p:cNvPr>
          <p:cNvSpPr>
            <a:spLocks noGrp="1"/>
          </p:cNvSpPr>
          <p:nvPr>
            <p:ph type="sldNum" sz="quarter" idx="12"/>
          </p:nvPr>
        </p:nvSpPr>
        <p:spPr/>
        <p:txBody>
          <a:bodyPr/>
          <a:lstStyle/>
          <a:p>
            <a:pPr>
              <a:defRPr/>
            </a:pPr>
            <a:fld id="{C919DEF3-38EA-44F2-924B-3AA3B76DF1B8}" type="slidenum">
              <a:rPr lang="en-GB" altLang="en-US" smtClean="0"/>
              <a:pPr>
                <a:defRPr/>
              </a:pPr>
              <a:t>30</a:t>
            </a:fld>
            <a:endParaRPr lang="en-GB" altLang="en-US"/>
          </a:p>
        </p:txBody>
      </p:sp>
      <p:pic>
        <p:nvPicPr>
          <p:cNvPr id="10" name="Picture 9">
            <a:extLst>
              <a:ext uri="{FF2B5EF4-FFF2-40B4-BE49-F238E27FC236}">
                <a16:creationId xmlns:a16="http://schemas.microsoft.com/office/drawing/2014/main" id="{5C5B578A-F06C-423B-9200-CB491D908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000064"/>
            <a:ext cx="5832528" cy="2188516"/>
          </a:xfrm>
          <a:prstGeom prst="rect">
            <a:avLst/>
          </a:prstGeom>
        </p:spPr>
      </p:pic>
      <p:sp>
        <p:nvSpPr>
          <p:cNvPr id="9" name="TextBox 8">
            <a:extLst>
              <a:ext uri="{FF2B5EF4-FFF2-40B4-BE49-F238E27FC236}">
                <a16:creationId xmlns:a16="http://schemas.microsoft.com/office/drawing/2014/main" id="{529BFA8A-AC80-4E5D-B3D8-212C5CFC5E27}"/>
              </a:ext>
            </a:extLst>
          </p:cNvPr>
          <p:cNvSpPr txBox="1"/>
          <p:nvPr/>
        </p:nvSpPr>
        <p:spPr>
          <a:xfrm>
            <a:off x="6660232" y="1480324"/>
            <a:ext cx="2602633" cy="369332"/>
          </a:xfrm>
          <a:prstGeom prst="rect">
            <a:avLst/>
          </a:prstGeom>
          <a:noFill/>
        </p:spPr>
        <p:txBody>
          <a:bodyPr wrap="square" rtlCol="0">
            <a:spAutoFit/>
          </a:bodyPr>
          <a:lstStyle/>
          <a:p>
            <a:r>
              <a:rPr lang="en-GB"/>
              <a:t>(November 8, 2019)</a:t>
            </a:r>
            <a:endParaRPr lang="en-US"/>
          </a:p>
        </p:txBody>
      </p:sp>
    </p:spTree>
    <p:extLst>
      <p:ext uri="{BB962C8B-B14F-4D97-AF65-F5344CB8AC3E}">
        <p14:creationId xmlns:p14="http://schemas.microsoft.com/office/powerpoint/2010/main" val="1449387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8194-4D31-4DF4-B52B-09A1286E5613}"/>
              </a:ext>
            </a:extLst>
          </p:cNvPr>
          <p:cNvSpPr>
            <a:spLocks noGrp="1"/>
          </p:cNvSpPr>
          <p:nvPr>
            <p:ph type="title"/>
          </p:nvPr>
        </p:nvSpPr>
        <p:spPr/>
        <p:txBody>
          <a:bodyPr/>
          <a:lstStyle/>
          <a:p>
            <a:r>
              <a:rPr lang="en-GB" dirty="0"/>
              <a:t>Eventually got 7-turn ERL operation with turns 1,2,3 SVD corrected</a:t>
            </a:r>
            <a:endParaRPr lang="en-US" dirty="0"/>
          </a:p>
        </p:txBody>
      </p:sp>
      <p:sp>
        <p:nvSpPr>
          <p:cNvPr id="4" name="Date Placeholder 3">
            <a:extLst>
              <a:ext uri="{FF2B5EF4-FFF2-40B4-BE49-F238E27FC236}">
                <a16:creationId xmlns:a16="http://schemas.microsoft.com/office/drawing/2014/main" id="{A32DAB20-6989-4C97-9F4C-2E8EA3F62F2A}"/>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7C308666-B48B-406F-A363-946E7AECED6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4EC46C48-18FB-429A-A732-2953DE526D70}"/>
              </a:ext>
            </a:extLst>
          </p:cNvPr>
          <p:cNvSpPr>
            <a:spLocks noGrp="1"/>
          </p:cNvSpPr>
          <p:nvPr>
            <p:ph type="sldNum" sz="quarter" idx="12"/>
          </p:nvPr>
        </p:nvSpPr>
        <p:spPr/>
        <p:txBody>
          <a:bodyPr/>
          <a:lstStyle/>
          <a:p>
            <a:pPr>
              <a:defRPr/>
            </a:pPr>
            <a:fld id="{C919DEF3-38EA-44F2-924B-3AA3B76DF1B8}" type="slidenum">
              <a:rPr lang="en-GB" altLang="en-US" smtClean="0"/>
              <a:pPr>
                <a:defRPr/>
              </a:pPr>
              <a:t>31</a:t>
            </a:fld>
            <a:endParaRPr lang="en-GB" altLang="en-US"/>
          </a:p>
        </p:txBody>
      </p:sp>
      <p:pic>
        <p:nvPicPr>
          <p:cNvPr id="13" name="Content Placeholder 12">
            <a:extLst>
              <a:ext uri="{FF2B5EF4-FFF2-40B4-BE49-F238E27FC236}">
                <a16:creationId xmlns:a16="http://schemas.microsoft.com/office/drawing/2014/main" id="{11E88B85-A063-42ED-A8C1-DFE77F1746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92390"/>
            <a:ext cx="5196490" cy="3108818"/>
          </a:xfrm>
        </p:spPr>
      </p:pic>
      <p:pic>
        <p:nvPicPr>
          <p:cNvPr id="15" name="Picture 14">
            <a:extLst>
              <a:ext uri="{FF2B5EF4-FFF2-40B4-BE49-F238E27FC236}">
                <a16:creationId xmlns:a16="http://schemas.microsoft.com/office/drawing/2014/main" id="{AEC20A02-8EAD-4A30-9DA6-9BB2E29F7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800" y="2192390"/>
            <a:ext cx="4484200" cy="3108818"/>
          </a:xfrm>
          <a:prstGeom prst="rect">
            <a:avLst/>
          </a:prstGeom>
        </p:spPr>
      </p:pic>
    </p:spTree>
    <p:extLst>
      <p:ext uri="{BB962C8B-B14F-4D97-AF65-F5344CB8AC3E}">
        <p14:creationId xmlns:p14="http://schemas.microsoft.com/office/powerpoint/2010/main" val="98132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FDB79FF-A37A-430C-8E42-4032023E9054}"/>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857250"/>
            <a:ext cx="9144000" cy="5143501"/>
          </a:xfrm>
        </p:spPr>
      </p:pic>
      <p:sp>
        <p:nvSpPr>
          <p:cNvPr id="4" name="Date Placeholder 3">
            <a:extLst>
              <a:ext uri="{FF2B5EF4-FFF2-40B4-BE49-F238E27FC236}">
                <a16:creationId xmlns:a16="http://schemas.microsoft.com/office/drawing/2014/main" id="{33AE1110-DC53-4E3E-9D97-FF1BE7821B74}"/>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D504DBAB-429F-4567-9229-8FA0FEB2DFC0}"/>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54EE41F3-719B-4A36-8E16-7150CE5891BD}"/>
              </a:ext>
            </a:extLst>
          </p:cNvPr>
          <p:cNvSpPr>
            <a:spLocks noGrp="1"/>
          </p:cNvSpPr>
          <p:nvPr>
            <p:ph type="sldNum" sz="quarter" idx="12"/>
          </p:nvPr>
        </p:nvSpPr>
        <p:spPr/>
        <p:txBody>
          <a:bodyPr/>
          <a:lstStyle/>
          <a:p>
            <a:pPr>
              <a:defRPr/>
            </a:pPr>
            <a:fld id="{C919DEF3-38EA-44F2-924B-3AA3B76DF1B8}" type="slidenum">
              <a:rPr lang="en-GB" altLang="en-US" smtClean="0"/>
              <a:pPr>
                <a:defRPr/>
              </a:pPr>
              <a:t>32</a:t>
            </a:fld>
            <a:endParaRPr lang="en-GB" altLang="en-US"/>
          </a:p>
        </p:txBody>
      </p:sp>
    </p:spTree>
    <p:extLst>
      <p:ext uri="{BB962C8B-B14F-4D97-AF65-F5344CB8AC3E}">
        <p14:creationId xmlns:p14="http://schemas.microsoft.com/office/powerpoint/2010/main" val="2933912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5FCE-A53D-493D-91C5-4DB1033B76BF}"/>
              </a:ext>
            </a:extLst>
          </p:cNvPr>
          <p:cNvSpPr>
            <a:spLocks noGrp="1"/>
          </p:cNvSpPr>
          <p:nvPr>
            <p:ph type="title"/>
          </p:nvPr>
        </p:nvSpPr>
        <p:spPr/>
        <p:txBody>
          <a:bodyPr/>
          <a:lstStyle/>
          <a:p>
            <a:r>
              <a:rPr lang="en-GB" dirty="0"/>
              <a:t>All Four Tunes Compared to Model</a:t>
            </a:r>
            <a:endParaRPr lang="en-US" dirty="0"/>
          </a:p>
        </p:txBody>
      </p:sp>
      <p:pic>
        <p:nvPicPr>
          <p:cNvPr id="8" name="Content Placeholder 7">
            <a:extLst>
              <a:ext uri="{FF2B5EF4-FFF2-40B4-BE49-F238E27FC236}">
                <a16:creationId xmlns:a16="http://schemas.microsoft.com/office/drawing/2014/main" id="{9B9D645E-ADD3-4CDC-8ACF-4DA6DDD331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60090"/>
            <a:ext cx="4946719" cy="4453807"/>
          </a:xfrm>
        </p:spPr>
      </p:pic>
      <p:sp>
        <p:nvSpPr>
          <p:cNvPr id="4" name="Date Placeholder 3">
            <a:extLst>
              <a:ext uri="{FF2B5EF4-FFF2-40B4-BE49-F238E27FC236}">
                <a16:creationId xmlns:a16="http://schemas.microsoft.com/office/drawing/2014/main" id="{16E96BB3-342F-41FD-A7D7-5FE68B330B51}"/>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B3BCD84C-341B-4C2D-8B72-DEB5F73503F2}"/>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A56C0C8B-D37C-418A-BC70-84B4DEF41409}"/>
              </a:ext>
            </a:extLst>
          </p:cNvPr>
          <p:cNvSpPr>
            <a:spLocks noGrp="1"/>
          </p:cNvSpPr>
          <p:nvPr>
            <p:ph type="sldNum" sz="quarter" idx="12"/>
          </p:nvPr>
        </p:nvSpPr>
        <p:spPr/>
        <p:txBody>
          <a:bodyPr/>
          <a:lstStyle/>
          <a:p>
            <a:pPr>
              <a:defRPr/>
            </a:pPr>
            <a:fld id="{C919DEF3-38EA-44F2-924B-3AA3B76DF1B8}" type="slidenum">
              <a:rPr lang="en-GB" altLang="en-US" smtClean="0"/>
              <a:pPr>
                <a:defRPr/>
              </a:pPr>
              <a:t>33</a:t>
            </a:fld>
            <a:endParaRPr lang="en-GB" altLang="en-US"/>
          </a:p>
        </p:txBody>
      </p:sp>
      <p:pic>
        <p:nvPicPr>
          <p:cNvPr id="10" name="Picture 9">
            <a:extLst>
              <a:ext uri="{FF2B5EF4-FFF2-40B4-BE49-F238E27FC236}">
                <a16:creationId xmlns:a16="http://schemas.microsoft.com/office/drawing/2014/main" id="{99C2AABC-B098-4534-8758-18BB42547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297" y="1268760"/>
            <a:ext cx="2959159" cy="2664296"/>
          </a:xfrm>
          <a:prstGeom prst="rect">
            <a:avLst/>
          </a:prstGeom>
        </p:spPr>
      </p:pic>
      <p:pic>
        <p:nvPicPr>
          <p:cNvPr id="12" name="Picture 11">
            <a:extLst>
              <a:ext uri="{FF2B5EF4-FFF2-40B4-BE49-F238E27FC236}">
                <a16:creationId xmlns:a16="http://schemas.microsoft.com/office/drawing/2014/main" id="{5E92FF23-0CB0-4280-AB2F-7A1EAF3FD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297" y="4149080"/>
            <a:ext cx="2959159" cy="2664296"/>
          </a:xfrm>
          <a:prstGeom prst="rect">
            <a:avLst/>
          </a:prstGeom>
        </p:spPr>
      </p:pic>
    </p:spTree>
    <p:extLst>
      <p:ext uri="{BB962C8B-B14F-4D97-AF65-F5344CB8AC3E}">
        <p14:creationId xmlns:p14="http://schemas.microsoft.com/office/powerpoint/2010/main" val="930186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9BE3-C59C-4955-ABC4-10A471D10298}"/>
              </a:ext>
            </a:extLst>
          </p:cNvPr>
          <p:cNvSpPr>
            <a:spLocks noGrp="1"/>
          </p:cNvSpPr>
          <p:nvPr>
            <p:ph type="title"/>
          </p:nvPr>
        </p:nvSpPr>
        <p:spPr/>
        <p:txBody>
          <a:bodyPr/>
          <a:lstStyle/>
          <a:p>
            <a:r>
              <a:rPr lang="en-US" dirty="0"/>
              <a:t>Accelerating vs. Decelerating Orbit Tool for Splitter Lines 1,2,3</a:t>
            </a:r>
          </a:p>
        </p:txBody>
      </p:sp>
      <p:sp>
        <p:nvSpPr>
          <p:cNvPr id="4" name="Date Placeholder 3">
            <a:extLst>
              <a:ext uri="{FF2B5EF4-FFF2-40B4-BE49-F238E27FC236}">
                <a16:creationId xmlns:a16="http://schemas.microsoft.com/office/drawing/2014/main" id="{A2969124-BB26-40DF-8736-2DE2CE8320E3}"/>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107BFBB0-57BB-4A22-8B95-E9D5FC1FDD44}"/>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AB88DDB4-F480-4EE2-918F-5BE814EF6E60}"/>
              </a:ext>
            </a:extLst>
          </p:cNvPr>
          <p:cNvSpPr>
            <a:spLocks noGrp="1"/>
          </p:cNvSpPr>
          <p:nvPr>
            <p:ph type="sldNum" sz="quarter" idx="12"/>
          </p:nvPr>
        </p:nvSpPr>
        <p:spPr/>
        <p:txBody>
          <a:bodyPr/>
          <a:lstStyle/>
          <a:p>
            <a:pPr>
              <a:defRPr/>
            </a:pPr>
            <a:fld id="{C919DEF3-38EA-44F2-924B-3AA3B76DF1B8}" type="slidenum">
              <a:rPr lang="en-GB" altLang="en-US" smtClean="0"/>
              <a:pPr>
                <a:defRPr/>
              </a:pPr>
              <a:t>34</a:t>
            </a:fld>
            <a:endParaRPr lang="en-GB" altLang="en-US"/>
          </a:p>
        </p:txBody>
      </p:sp>
      <p:pic>
        <p:nvPicPr>
          <p:cNvPr id="8" name="Content Placeholder 7">
            <a:extLst>
              <a:ext uri="{FF2B5EF4-FFF2-40B4-BE49-F238E27FC236}">
                <a16:creationId xmlns:a16="http://schemas.microsoft.com/office/drawing/2014/main" id="{BA21B8EC-09F8-478F-ADB1-22D11BC2FE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161" y="1600200"/>
            <a:ext cx="4085679" cy="5257800"/>
          </a:xfrm>
        </p:spPr>
      </p:pic>
    </p:spTree>
    <p:extLst>
      <p:ext uri="{BB962C8B-B14F-4D97-AF65-F5344CB8AC3E}">
        <p14:creationId xmlns:p14="http://schemas.microsoft.com/office/powerpoint/2010/main" val="240878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36AD-4280-45E4-BEB4-DA3D1A18A832}"/>
              </a:ext>
            </a:extLst>
          </p:cNvPr>
          <p:cNvSpPr>
            <a:spLocks noGrp="1"/>
          </p:cNvSpPr>
          <p:nvPr>
            <p:ph type="title"/>
          </p:nvPr>
        </p:nvSpPr>
        <p:spPr/>
        <p:txBody>
          <a:bodyPr/>
          <a:lstStyle/>
          <a:p>
            <a:r>
              <a:rPr lang="en-GB" dirty="0"/>
              <a:t>TOF Adjustment with Splitter Orbit</a:t>
            </a:r>
            <a:endParaRPr lang="en-US" dirty="0"/>
          </a:p>
        </p:txBody>
      </p:sp>
      <p:sp>
        <p:nvSpPr>
          <p:cNvPr id="3" name="Content Placeholder 2">
            <a:extLst>
              <a:ext uri="{FF2B5EF4-FFF2-40B4-BE49-F238E27FC236}">
                <a16:creationId xmlns:a16="http://schemas.microsoft.com/office/drawing/2014/main" id="{46080A13-BF41-4CF2-A8A3-73098E6ED3BD}"/>
              </a:ext>
            </a:extLst>
          </p:cNvPr>
          <p:cNvSpPr>
            <a:spLocks noGrp="1"/>
          </p:cNvSpPr>
          <p:nvPr>
            <p:ph idx="1"/>
          </p:nvPr>
        </p:nvSpPr>
        <p:spPr/>
        <p:txBody>
          <a:bodyPr/>
          <a:lstStyle/>
          <a:p>
            <a:r>
              <a:rPr lang="en-GB" dirty="0"/>
              <a:t>Had problem with beam losses in the 3</a:t>
            </a:r>
            <a:r>
              <a:rPr lang="en-GB" baseline="30000" dirty="0"/>
              <a:t>rd</a:t>
            </a:r>
            <a:r>
              <a:rPr lang="en-GB" dirty="0"/>
              <a:t> turn</a:t>
            </a:r>
          </a:p>
          <a:p>
            <a:pPr lvl="1"/>
            <a:r>
              <a:rPr lang="en-GB" dirty="0"/>
              <a:t>Phase after 2</a:t>
            </a:r>
            <a:r>
              <a:rPr lang="en-GB" baseline="30000" dirty="0"/>
              <a:t>nd</a:t>
            </a:r>
            <a:r>
              <a:rPr lang="en-GB" dirty="0"/>
              <a:t> turn appeared to be wrong</a:t>
            </a:r>
          </a:p>
          <a:p>
            <a:endParaRPr lang="en-US" dirty="0"/>
          </a:p>
        </p:txBody>
      </p:sp>
      <p:sp>
        <p:nvSpPr>
          <p:cNvPr id="4" name="Date Placeholder 3">
            <a:extLst>
              <a:ext uri="{FF2B5EF4-FFF2-40B4-BE49-F238E27FC236}">
                <a16:creationId xmlns:a16="http://schemas.microsoft.com/office/drawing/2014/main" id="{D78EF490-773A-49A7-844A-928EE6CA9A47}"/>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85573378-92BF-4F25-B3DF-B7CA46C9DF3C}"/>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49F02B1A-781E-426B-A822-0036178E2B9F}"/>
              </a:ext>
            </a:extLst>
          </p:cNvPr>
          <p:cNvSpPr>
            <a:spLocks noGrp="1"/>
          </p:cNvSpPr>
          <p:nvPr>
            <p:ph type="sldNum" sz="quarter" idx="12"/>
          </p:nvPr>
        </p:nvSpPr>
        <p:spPr/>
        <p:txBody>
          <a:bodyPr/>
          <a:lstStyle/>
          <a:p>
            <a:pPr>
              <a:defRPr/>
            </a:pPr>
            <a:fld id="{C919DEF3-38EA-44F2-924B-3AA3B76DF1B8}" type="slidenum">
              <a:rPr lang="en-GB" altLang="en-US" smtClean="0"/>
              <a:pPr>
                <a:defRPr/>
              </a:pPr>
              <a:t>35</a:t>
            </a:fld>
            <a:endParaRPr lang="en-GB" altLang="en-US"/>
          </a:p>
        </p:txBody>
      </p:sp>
      <p:pic>
        <p:nvPicPr>
          <p:cNvPr id="8" name="Picture 7">
            <a:extLst>
              <a:ext uri="{FF2B5EF4-FFF2-40B4-BE49-F238E27FC236}">
                <a16:creationId xmlns:a16="http://schemas.microsoft.com/office/drawing/2014/main" id="{DD6671B0-F7FB-4168-A3EA-00CD29D9E75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738" y="4264338"/>
            <a:ext cx="7422523" cy="1828958"/>
          </a:xfrm>
          <a:prstGeom prst="rect">
            <a:avLst/>
          </a:prstGeom>
        </p:spPr>
      </p:pic>
      <p:grpSp>
        <p:nvGrpSpPr>
          <p:cNvPr id="37" name="Group 36">
            <a:extLst>
              <a:ext uri="{FF2B5EF4-FFF2-40B4-BE49-F238E27FC236}">
                <a16:creationId xmlns:a16="http://schemas.microsoft.com/office/drawing/2014/main" id="{C21854FF-50E1-4BF5-9A38-31309B9F49D2}"/>
              </a:ext>
            </a:extLst>
          </p:cNvPr>
          <p:cNvGrpSpPr/>
          <p:nvPr/>
        </p:nvGrpSpPr>
        <p:grpSpPr>
          <a:xfrm>
            <a:off x="0" y="2996952"/>
            <a:ext cx="9144000" cy="936104"/>
            <a:chOff x="0" y="2996952"/>
            <a:chExt cx="9144000" cy="936104"/>
          </a:xfrm>
        </p:grpSpPr>
        <p:pic>
          <p:nvPicPr>
            <p:cNvPr id="9" name="Picture 8">
              <a:extLst>
                <a:ext uri="{FF2B5EF4-FFF2-40B4-BE49-F238E27FC236}">
                  <a16:creationId xmlns:a16="http://schemas.microsoft.com/office/drawing/2014/main" id="{C73552A8-876B-49FF-B153-103A0607A5CA}"/>
                </a:ext>
              </a:extLst>
            </p:cNvPr>
            <p:cNvPicPr>
              <a:picLocks noChangeAspect="1"/>
            </p:cNvPicPr>
            <p:nvPr/>
          </p:nvPicPr>
          <p:blipFill rotWithShape="1">
            <a:blip r:embed="rId3">
              <a:clrChange>
                <a:clrFrom>
                  <a:srgbClr val="FFFFFF"/>
                </a:clrFrom>
                <a:clrTo>
                  <a:srgbClr val="FFFFFF">
                    <a:alpha val="0"/>
                  </a:srgbClr>
                </a:clrTo>
              </a:clrChange>
            </a:blip>
            <a:srcRect t="12362" b="17739"/>
            <a:stretch/>
          </p:blipFill>
          <p:spPr>
            <a:xfrm>
              <a:off x="0" y="2996952"/>
              <a:ext cx="9144000" cy="936104"/>
            </a:xfrm>
            <a:prstGeom prst="rect">
              <a:avLst/>
            </a:prstGeom>
          </p:spPr>
        </p:pic>
        <p:cxnSp>
          <p:nvCxnSpPr>
            <p:cNvPr id="11" name="Straight Connector 10">
              <a:extLst>
                <a:ext uri="{FF2B5EF4-FFF2-40B4-BE49-F238E27FC236}">
                  <a16:creationId xmlns:a16="http://schemas.microsoft.com/office/drawing/2014/main" id="{0D5EC1EF-DAE7-4F9A-B691-BF9A937203EF}"/>
                </a:ext>
              </a:extLst>
            </p:cNvPr>
            <p:cNvCxnSpPr>
              <a:cxnSpLocks/>
            </p:cNvCxnSpPr>
            <p:nvPr/>
          </p:nvCxnSpPr>
          <p:spPr>
            <a:xfrm>
              <a:off x="1076528" y="3242553"/>
              <a:ext cx="1050587" cy="11673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B06E85-FD09-4461-AA87-A257532FB351}"/>
                </a:ext>
              </a:extLst>
            </p:cNvPr>
            <p:cNvCxnSpPr>
              <a:cxnSpLocks/>
            </p:cNvCxnSpPr>
            <p:nvPr/>
          </p:nvCxnSpPr>
          <p:spPr>
            <a:xfrm flipV="1">
              <a:off x="2127115" y="3164733"/>
              <a:ext cx="1063557" cy="19455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B51AC3-E29B-4101-8BB2-26BD5A66229C}"/>
                </a:ext>
              </a:extLst>
            </p:cNvPr>
            <p:cNvCxnSpPr>
              <a:cxnSpLocks/>
            </p:cNvCxnSpPr>
            <p:nvPr/>
          </p:nvCxnSpPr>
          <p:spPr>
            <a:xfrm>
              <a:off x="3190672" y="3164733"/>
              <a:ext cx="946826" cy="486382"/>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940659-BFA7-40CE-8824-5B04CE587B16}"/>
                </a:ext>
              </a:extLst>
            </p:cNvPr>
            <p:cNvCxnSpPr>
              <a:cxnSpLocks/>
            </p:cNvCxnSpPr>
            <p:nvPr/>
          </p:nvCxnSpPr>
          <p:spPr>
            <a:xfrm flipV="1">
              <a:off x="4143983" y="3651115"/>
              <a:ext cx="716049" cy="5667"/>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D88F88E-E962-463D-9202-7B1A6B5FFD89}"/>
                </a:ext>
              </a:extLst>
            </p:cNvPr>
            <p:cNvCxnSpPr>
              <a:cxnSpLocks/>
            </p:cNvCxnSpPr>
            <p:nvPr/>
          </p:nvCxnSpPr>
          <p:spPr>
            <a:xfrm flipV="1">
              <a:off x="4860032" y="3223098"/>
              <a:ext cx="983049" cy="428017"/>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31E631-9399-4DEE-8377-725E9C20F703}"/>
                </a:ext>
              </a:extLst>
            </p:cNvPr>
            <p:cNvCxnSpPr>
              <a:cxnSpLocks/>
            </p:cNvCxnSpPr>
            <p:nvPr/>
          </p:nvCxnSpPr>
          <p:spPr>
            <a:xfrm>
              <a:off x="5843081" y="3217431"/>
              <a:ext cx="1050587" cy="22616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9E76E2-DD53-4A96-9A52-2532F2082D28}"/>
                </a:ext>
              </a:extLst>
            </p:cNvPr>
            <p:cNvCxnSpPr>
              <a:cxnSpLocks/>
            </p:cNvCxnSpPr>
            <p:nvPr/>
          </p:nvCxnSpPr>
          <p:spPr>
            <a:xfrm flipV="1">
              <a:off x="6874213" y="3385226"/>
              <a:ext cx="1018161" cy="58366"/>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C9EF130E-BD33-4AE4-872D-68E93E08A5A7}"/>
              </a:ext>
            </a:extLst>
          </p:cNvPr>
          <p:cNvCxnSpPr>
            <a:cxnSpLocks/>
          </p:cNvCxnSpPr>
          <p:nvPr/>
        </p:nvCxnSpPr>
        <p:spPr>
          <a:xfrm flipV="1">
            <a:off x="2127115" y="3068960"/>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07F40F9-3DCE-4E94-B4CB-4383840832E5}"/>
              </a:ext>
            </a:extLst>
          </p:cNvPr>
          <p:cNvCxnSpPr>
            <a:cxnSpLocks/>
          </p:cNvCxnSpPr>
          <p:nvPr/>
        </p:nvCxnSpPr>
        <p:spPr>
          <a:xfrm flipV="1">
            <a:off x="4143983" y="335928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CDF3C8-584A-4210-A9B1-237561D03709}"/>
              </a:ext>
            </a:extLst>
          </p:cNvPr>
          <p:cNvCxnSpPr>
            <a:cxnSpLocks/>
          </p:cNvCxnSpPr>
          <p:nvPr/>
        </p:nvCxnSpPr>
        <p:spPr>
          <a:xfrm flipV="1">
            <a:off x="4860032" y="335928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B978B5B-27C2-4A2D-A439-1CC7B2B9A8A1}"/>
              </a:ext>
            </a:extLst>
          </p:cNvPr>
          <p:cNvCxnSpPr>
            <a:cxnSpLocks/>
          </p:cNvCxnSpPr>
          <p:nvPr/>
        </p:nvCxnSpPr>
        <p:spPr>
          <a:xfrm flipV="1">
            <a:off x="6874213" y="3138675"/>
            <a:ext cx="0" cy="290325"/>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71B7C-80D7-499D-9F61-6FA0E19708DC}"/>
              </a:ext>
            </a:extLst>
          </p:cNvPr>
          <p:cNvCxnSpPr>
            <a:cxnSpLocks/>
          </p:cNvCxnSpPr>
          <p:nvPr/>
        </p:nvCxnSpPr>
        <p:spPr>
          <a:xfrm>
            <a:off x="5843081" y="3215353"/>
            <a:ext cx="0" cy="279647"/>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219C867-D19D-4A3F-AE55-043B3A73EBE7}"/>
              </a:ext>
            </a:extLst>
          </p:cNvPr>
          <p:cNvCxnSpPr>
            <a:cxnSpLocks/>
          </p:cNvCxnSpPr>
          <p:nvPr/>
        </p:nvCxnSpPr>
        <p:spPr>
          <a:xfrm>
            <a:off x="3190672" y="3164733"/>
            <a:ext cx="0" cy="279647"/>
          </a:xfrm>
          <a:prstGeom prst="straightConnector1">
            <a:avLst/>
          </a:prstGeom>
          <a:ln w="38100">
            <a:solidFill>
              <a:srgbClr val="99FF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689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88CD-08CB-4834-80AF-E446522772D0}"/>
              </a:ext>
            </a:extLst>
          </p:cNvPr>
          <p:cNvSpPr>
            <a:spLocks noGrp="1"/>
          </p:cNvSpPr>
          <p:nvPr>
            <p:ph type="title"/>
          </p:nvPr>
        </p:nvSpPr>
        <p:spPr>
          <a:xfrm>
            <a:off x="457200" y="44624"/>
            <a:ext cx="8229600" cy="1143000"/>
          </a:xfrm>
        </p:spPr>
        <p:txBody>
          <a:bodyPr/>
          <a:lstStyle/>
          <a:p>
            <a:r>
              <a:rPr lang="en-GB" dirty="0"/>
              <a:t>48° phase = 3cm path length added</a:t>
            </a:r>
            <a:endParaRPr lang="en-US" dirty="0"/>
          </a:p>
        </p:txBody>
      </p:sp>
      <p:pic>
        <p:nvPicPr>
          <p:cNvPr id="8" name="Content Placeholder 7">
            <a:extLst>
              <a:ext uri="{FF2B5EF4-FFF2-40B4-BE49-F238E27FC236}">
                <a16:creationId xmlns:a16="http://schemas.microsoft.com/office/drawing/2014/main" id="{C23D2E97-174E-44BE-85EC-B07E046D2B8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412776"/>
            <a:ext cx="3168352" cy="2376264"/>
          </a:xfrm>
        </p:spPr>
      </p:pic>
      <p:sp>
        <p:nvSpPr>
          <p:cNvPr id="4" name="Date Placeholder 3">
            <a:extLst>
              <a:ext uri="{FF2B5EF4-FFF2-40B4-BE49-F238E27FC236}">
                <a16:creationId xmlns:a16="http://schemas.microsoft.com/office/drawing/2014/main" id="{7B80747F-1810-4DFC-A446-A35F7DE4C544}"/>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44114E1A-D1CB-45ED-A11A-44D392CCE93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4CF76AF8-4EE4-4F7E-9BD5-E47256BED09D}"/>
              </a:ext>
            </a:extLst>
          </p:cNvPr>
          <p:cNvSpPr>
            <a:spLocks noGrp="1"/>
          </p:cNvSpPr>
          <p:nvPr>
            <p:ph type="sldNum" sz="quarter" idx="12"/>
          </p:nvPr>
        </p:nvSpPr>
        <p:spPr/>
        <p:txBody>
          <a:bodyPr/>
          <a:lstStyle/>
          <a:p>
            <a:pPr>
              <a:defRPr/>
            </a:pPr>
            <a:fld id="{C919DEF3-38EA-44F2-924B-3AA3B76DF1B8}" type="slidenum">
              <a:rPr lang="en-GB" altLang="en-US" smtClean="0"/>
              <a:pPr>
                <a:defRPr/>
              </a:pPr>
              <a:t>36</a:t>
            </a:fld>
            <a:endParaRPr lang="en-GB" altLang="en-US"/>
          </a:p>
        </p:txBody>
      </p:sp>
      <p:pic>
        <p:nvPicPr>
          <p:cNvPr id="10" name="Picture 9">
            <a:extLst>
              <a:ext uri="{FF2B5EF4-FFF2-40B4-BE49-F238E27FC236}">
                <a16:creationId xmlns:a16="http://schemas.microsoft.com/office/drawing/2014/main" id="{58D7E8BC-287A-4246-A8F9-D633A2726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7" y="1381575"/>
            <a:ext cx="2684666" cy="2417155"/>
          </a:xfrm>
          <a:prstGeom prst="rect">
            <a:avLst/>
          </a:prstGeom>
        </p:spPr>
      </p:pic>
      <p:pic>
        <p:nvPicPr>
          <p:cNvPr id="12" name="Picture 11">
            <a:extLst>
              <a:ext uri="{FF2B5EF4-FFF2-40B4-BE49-F238E27FC236}">
                <a16:creationId xmlns:a16="http://schemas.microsoft.com/office/drawing/2014/main" id="{E9B10C81-1957-4739-9DC3-6B2BF25A7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4186961"/>
            <a:ext cx="2357245" cy="2122359"/>
          </a:xfrm>
          <a:prstGeom prst="rect">
            <a:avLst/>
          </a:prstGeom>
        </p:spPr>
      </p:pic>
      <p:pic>
        <p:nvPicPr>
          <p:cNvPr id="14" name="Picture 13">
            <a:extLst>
              <a:ext uri="{FF2B5EF4-FFF2-40B4-BE49-F238E27FC236}">
                <a16:creationId xmlns:a16="http://schemas.microsoft.com/office/drawing/2014/main" id="{0E9CC22D-398A-4565-946E-C1DD8278F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725" y="4185018"/>
            <a:ext cx="2357245" cy="2122359"/>
          </a:xfrm>
          <a:prstGeom prst="rect">
            <a:avLst/>
          </a:prstGeom>
        </p:spPr>
      </p:pic>
      <p:pic>
        <p:nvPicPr>
          <p:cNvPr id="16" name="Picture 15">
            <a:extLst>
              <a:ext uri="{FF2B5EF4-FFF2-40B4-BE49-F238E27FC236}">
                <a16:creationId xmlns:a16="http://schemas.microsoft.com/office/drawing/2014/main" id="{9E1AF5F1-7CCC-4B79-9B9D-9E0F3E5BA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7346" y="4185017"/>
            <a:ext cx="2260345" cy="2122359"/>
          </a:xfrm>
          <a:prstGeom prst="rect">
            <a:avLst/>
          </a:prstGeom>
        </p:spPr>
      </p:pic>
      <p:pic>
        <p:nvPicPr>
          <p:cNvPr id="18" name="Picture 17">
            <a:extLst>
              <a:ext uri="{FF2B5EF4-FFF2-40B4-BE49-F238E27FC236}">
                <a16:creationId xmlns:a16="http://schemas.microsoft.com/office/drawing/2014/main" id="{B7C82C1E-4B3E-49F8-97D4-A36B150A8A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4155" y="4185015"/>
            <a:ext cx="2279846" cy="2122359"/>
          </a:xfrm>
          <a:prstGeom prst="rect">
            <a:avLst/>
          </a:prstGeom>
        </p:spPr>
      </p:pic>
      <p:sp>
        <p:nvSpPr>
          <p:cNvPr id="19" name="TextBox 18">
            <a:extLst>
              <a:ext uri="{FF2B5EF4-FFF2-40B4-BE49-F238E27FC236}">
                <a16:creationId xmlns:a16="http://schemas.microsoft.com/office/drawing/2014/main" id="{2BD6BEE3-C002-467C-9450-6C5CCFF8DF7A}"/>
              </a:ext>
            </a:extLst>
          </p:cNvPr>
          <p:cNvSpPr txBox="1"/>
          <p:nvPr/>
        </p:nvSpPr>
        <p:spPr>
          <a:xfrm>
            <a:off x="1547275" y="1007900"/>
            <a:ext cx="2729277" cy="369332"/>
          </a:xfrm>
          <a:prstGeom prst="rect">
            <a:avLst/>
          </a:prstGeom>
          <a:noFill/>
        </p:spPr>
        <p:txBody>
          <a:bodyPr wrap="square" rtlCol="0">
            <a:spAutoFit/>
          </a:bodyPr>
          <a:lstStyle/>
          <a:p>
            <a:r>
              <a:rPr lang="en-GB" dirty="0"/>
              <a:t>Horizontal BPM pattern</a:t>
            </a:r>
            <a:endParaRPr lang="en-US" dirty="0"/>
          </a:p>
        </p:txBody>
      </p:sp>
      <p:sp>
        <p:nvSpPr>
          <p:cNvPr id="20" name="TextBox 19">
            <a:extLst>
              <a:ext uri="{FF2B5EF4-FFF2-40B4-BE49-F238E27FC236}">
                <a16:creationId xmlns:a16="http://schemas.microsoft.com/office/drawing/2014/main" id="{1AF33FD0-E4CB-489E-8E5F-763645FB72B2}"/>
              </a:ext>
            </a:extLst>
          </p:cNvPr>
          <p:cNvSpPr txBox="1"/>
          <p:nvPr/>
        </p:nvSpPr>
        <p:spPr>
          <a:xfrm>
            <a:off x="5410254" y="1003434"/>
            <a:ext cx="2296261" cy="369332"/>
          </a:xfrm>
          <a:prstGeom prst="rect">
            <a:avLst/>
          </a:prstGeom>
          <a:noFill/>
        </p:spPr>
        <p:txBody>
          <a:bodyPr wrap="square" rtlCol="0">
            <a:spAutoFit/>
          </a:bodyPr>
          <a:lstStyle/>
          <a:p>
            <a:r>
              <a:rPr lang="en-GB" dirty="0"/>
              <a:t>Initial </a:t>
            </a:r>
            <a:r>
              <a:rPr lang="en-GB" dirty="0" err="1"/>
              <a:t>linac</a:t>
            </a:r>
            <a:r>
              <a:rPr lang="en-GB" dirty="0"/>
              <a:t> phases</a:t>
            </a:r>
            <a:endParaRPr lang="en-US" dirty="0"/>
          </a:p>
        </p:txBody>
      </p:sp>
      <p:sp>
        <p:nvSpPr>
          <p:cNvPr id="21" name="TextBox 20">
            <a:extLst>
              <a:ext uri="{FF2B5EF4-FFF2-40B4-BE49-F238E27FC236}">
                <a16:creationId xmlns:a16="http://schemas.microsoft.com/office/drawing/2014/main" id="{BFD4DBF4-5959-4726-BA7A-D708D5EFB309}"/>
              </a:ext>
            </a:extLst>
          </p:cNvPr>
          <p:cNvSpPr txBox="1"/>
          <p:nvPr/>
        </p:nvSpPr>
        <p:spPr>
          <a:xfrm>
            <a:off x="2379634" y="3847706"/>
            <a:ext cx="5216702" cy="369332"/>
          </a:xfrm>
          <a:prstGeom prst="rect">
            <a:avLst/>
          </a:prstGeom>
          <a:noFill/>
        </p:spPr>
        <p:txBody>
          <a:bodyPr wrap="square" rtlCol="0">
            <a:spAutoFit/>
          </a:bodyPr>
          <a:lstStyle/>
          <a:p>
            <a:r>
              <a:rPr lang="en-GB" dirty="0"/>
              <a:t>Phases changing as orbit in S2 is steered</a:t>
            </a:r>
            <a:endParaRPr lang="en-US" dirty="0"/>
          </a:p>
        </p:txBody>
      </p:sp>
    </p:spTree>
    <p:extLst>
      <p:ext uri="{BB962C8B-B14F-4D97-AF65-F5344CB8AC3E}">
        <p14:creationId xmlns:p14="http://schemas.microsoft.com/office/powerpoint/2010/main" val="2499744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330A979-696D-4C66-8EDA-EEE183860118}"/>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859595"/>
            <a:ext cx="9143999" cy="5138811"/>
          </a:xfrm>
        </p:spPr>
      </p:pic>
      <p:sp>
        <p:nvSpPr>
          <p:cNvPr id="4" name="Date Placeholder 3">
            <a:extLst>
              <a:ext uri="{FF2B5EF4-FFF2-40B4-BE49-F238E27FC236}">
                <a16:creationId xmlns:a16="http://schemas.microsoft.com/office/drawing/2014/main" id="{36B3007D-BBF6-4451-AC93-953D410D070A}"/>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FE453856-3C66-47AE-B771-E306FECD9E3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426A446F-46C1-414B-8E46-46AAD62BC423}"/>
              </a:ext>
            </a:extLst>
          </p:cNvPr>
          <p:cNvSpPr>
            <a:spLocks noGrp="1"/>
          </p:cNvSpPr>
          <p:nvPr>
            <p:ph type="sldNum" sz="quarter" idx="12"/>
          </p:nvPr>
        </p:nvSpPr>
        <p:spPr/>
        <p:txBody>
          <a:bodyPr/>
          <a:lstStyle/>
          <a:p>
            <a:pPr>
              <a:defRPr/>
            </a:pPr>
            <a:fld id="{C919DEF3-38EA-44F2-924B-3AA3B76DF1B8}" type="slidenum">
              <a:rPr lang="en-GB" altLang="en-US" smtClean="0"/>
              <a:pPr>
                <a:defRPr/>
              </a:pPr>
              <a:t>37</a:t>
            </a:fld>
            <a:endParaRPr lang="en-GB" altLang="en-US"/>
          </a:p>
        </p:txBody>
      </p:sp>
    </p:spTree>
    <p:extLst>
      <p:ext uri="{BB962C8B-B14F-4D97-AF65-F5344CB8AC3E}">
        <p14:creationId xmlns:p14="http://schemas.microsoft.com/office/powerpoint/2010/main" val="3556794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1CE1-9714-460E-8EA6-FCE84C753C22}"/>
              </a:ext>
            </a:extLst>
          </p:cNvPr>
          <p:cNvSpPr>
            <a:spLocks noGrp="1"/>
          </p:cNvSpPr>
          <p:nvPr>
            <p:ph type="title"/>
          </p:nvPr>
        </p:nvSpPr>
        <p:spPr/>
        <p:txBody>
          <a:bodyPr/>
          <a:lstStyle/>
          <a:p>
            <a:r>
              <a:rPr lang="en-GB"/>
              <a:t>Degaussing Test of Iron Magnets</a:t>
            </a:r>
            <a:endParaRPr lang="en-US"/>
          </a:p>
        </p:txBody>
      </p:sp>
      <p:sp>
        <p:nvSpPr>
          <p:cNvPr id="4" name="Date Placeholder 3">
            <a:extLst>
              <a:ext uri="{FF2B5EF4-FFF2-40B4-BE49-F238E27FC236}">
                <a16:creationId xmlns:a16="http://schemas.microsoft.com/office/drawing/2014/main" id="{10C89D44-8E89-418A-8177-537B6A8C36CE}"/>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1454ED87-F99F-4E00-9F2D-E73C4CB30527}"/>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4DB1D763-B6E4-46C6-AE8A-11FEBAC72EF8}"/>
              </a:ext>
            </a:extLst>
          </p:cNvPr>
          <p:cNvSpPr>
            <a:spLocks noGrp="1"/>
          </p:cNvSpPr>
          <p:nvPr>
            <p:ph type="sldNum" sz="quarter" idx="12"/>
          </p:nvPr>
        </p:nvSpPr>
        <p:spPr/>
        <p:txBody>
          <a:bodyPr/>
          <a:lstStyle/>
          <a:p>
            <a:pPr>
              <a:defRPr/>
            </a:pPr>
            <a:fld id="{C919DEF3-38EA-44F2-924B-3AA3B76DF1B8}" type="slidenum">
              <a:rPr lang="en-GB" altLang="en-US" smtClean="0"/>
              <a:pPr>
                <a:defRPr/>
              </a:pPr>
              <a:t>38</a:t>
            </a:fld>
            <a:endParaRPr lang="en-GB" altLang="en-US"/>
          </a:p>
        </p:txBody>
      </p:sp>
      <p:pic>
        <p:nvPicPr>
          <p:cNvPr id="8" name="Picture 7">
            <a:extLst>
              <a:ext uri="{FF2B5EF4-FFF2-40B4-BE49-F238E27FC236}">
                <a16:creationId xmlns:a16="http://schemas.microsoft.com/office/drawing/2014/main" id="{A1428927-E81E-42B1-A2A8-04A86A1FB57C}"/>
              </a:ext>
            </a:extLst>
          </p:cNvPr>
          <p:cNvPicPr>
            <a:picLocks noChangeAspect="1"/>
          </p:cNvPicPr>
          <p:nvPr/>
        </p:nvPicPr>
        <p:blipFill>
          <a:blip r:embed="rId2"/>
          <a:stretch>
            <a:fillRect/>
          </a:stretch>
        </p:blipFill>
        <p:spPr>
          <a:xfrm>
            <a:off x="777928" y="1293280"/>
            <a:ext cx="4881843" cy="2927808"/>
          </a:xfrm>
          <a:prstGeom prst="rect">
            <a:avLst/>
          </a:prstGeom>
        </p:spPr>
      </p:pic>
      <p:pic>
        <p:nvPicPr>
          <p:cNvPr id="10" name="Picture 9">
            <a:extLst>
              <a:ext uri="{FF2B5EF4-FFF2-40B4-BE49-F238E27FC236}">
                <a16:creationId xmlns:a16="http://schemas.microsoft.com/office/drawing/2014/main" id="{459CE312-4C48-4414-8811-10BBC02E16C7}"/>
              </a:ext>
            </a:extLst>
          </p:cNvPr>
          <p:cNvPicPr>
            <a:picLocks noChangeAspect="1"/>
          </p:cNvPicPr>
          <p:nvPr/>
        </p:nvPicPr>
        <p:blipFill>
          <a:blip r:embed="rId3"/>
          <a:stretch>
            <a:fillRect/>
          </a:stretch>
        </p:blipFill>
        <p:spPr>
          <a:xfrm>
            <a:off x="5768366" y="1293280"/>
            <a:ext cx="2597706" cy="1771007"/>
          </a:xfrm>
          <a:prstGeom prst="rect">
            <a:avLst/>
          </a:prstGeom>
        </p:spPr>
      </p:pic>
      <p:pic>
        <p:nvPicPr>
          <p:cNvPr id="12" name="Picture 11">
            <a:extLst>
              <a:ext uri="{FF2B5EF4-FFF2-40B4-BE49-F238E27FC236}">
                <a16:creationId xmlns:a16="http://schemas.microsoft.com/office/drawing/2014/main" id="{E180B13E-85B8-40CB-AC3D-3B2AF70B8A69}"/>
              </a:ext>
            </a:extLst>
          </p:cNvPr>
          <p:cNvPicPr>
            <a:picLocks noChangeAspect="1"/>
          </p:cNvPicPr>
          <p:nvPr/>
        </p:nvPicPr>
        <p:blipFill>
          <a:blip r:embed="rId4"/>
          <a:stretch>
            <a:fillRect/>
          </a:stretch>
        </p:blipFill>
        <p:spPr>
          <a:xfrm>
            <a:off x="5766457" y="4786014"/>
            <a:ext cx="2601167" cy="1560008"/>
          </a:xfrm>
          <a:prstGeom prst="rect">
            <a:avLst/>
          </a:prstGeom>
        </p:spPr>
      </p:pic>
      <p:pic>
        <p:nvPicPr>
          <p:cNvPr id="14" name="Picture 13">
            <a:extLst>
              <a:ext uri="{FF2B5EF4-FFF2-40B4-BE49-F238E27FC236}">
                <a16:creationId xmlns:a16="http://schemas.microsoft.com/office/drawing/2014/main" id="{8E966676-894C-4506-83B3-5DD9F1629BCB}"/>
              </a:ext>
            </a:extLst>
          </p:cNvPr>
          <p:cNvPicPr>
            <a:picLocks noChangeAspect="1"/>
          </p:cNvPicPr>
          <p:nvPr/>
        </p:nvPicPr>
        <p:blipFill>
          <a:blip r:embed="rId5"/>
          <a:stretch>
            <a:fillRect/>
          </a:stretch>
        </p:blipFill>
        <p:spPr>
          <a:xfrm>
            <a:off x="5768365" y="3129830"/>
            <a:ext cx="2597707" cy="1563467"/>
          </a:xfrm>
          <a:prstGeom prst="rect">
            <a:avLst/>
          </a:prstGeom>
        </p:spPr>
      </p:pic>
      <p:sp>
        <p:nvSpPr>
          <p:cNvPr id="15" name="TextBox 14">
            <a:extLst>
              <a:ext uri="{FF2B5EF4-FFF2-40B4-BE49-F238E27FC236}">
                <a16:creationId xmlns:a16="http://schemas.microsoft.com/office/drawing/2014/main" id="{EA783B6B-0003-45ED-9CA0-00421E4C8A42}"/>
              </a:ext>
            </a:extLst>
          </p:cNvPr>
          <p:cNvSpPr txBox="1"/>
          <p:nvPr/>
        </p:nvSpPr>
        <p:spPr>
          <a:xfrm>
            <a:off x="751123" y="4293096"/>
            <a:ext cx="4908648" cy="2031325"/>
          </a:xfrm>
          <a:prstGeom prst="rect">
            <a:avLst/>
          </a:prstGeom>
          <a:noFill/>
        </p:spPr>
        <p:txBody>
          <a:bodyPr wrap="square" rtlCol="0">
            <a:spAutoFit/>
          </a:bodyPr>
          <a:lstStyle/>
          <a:p>
            <a:r>
              <a:rPr lang="en-GB"/>
              <a:t>(November 5, 2019)</a:t>
            </a:r>
          </a:p>
          <a:p>
            <a:endParaRPr lang="en-GB"/>
          </a:p>
          <a:p>
            <a:r>
              <a:rPr lang="en-GB"/>
              <a:t>Tested beam screen position differences from previous dipole set from + and – directions.</a:t>
            </a:r>
          </a:p>
          <a:p>
            <a:endParaRPr lang="en-GB"/>
          </a:p>
          <a:p>
            <a:r>
              <a:rPr lang="en-GB"/>
              <a:t>Blue = without degaussing</a:t>
            </a:r>
          </a:p>
          <a:p>
            <a:r>
              <a:rPr lang="en-GB"/>
              <a:t>Orange = with degaussing (various settings)</a:t>
            </a:r>
          </a:p>
        </p:txBody>
      </p:sp>
    </p:spTree>
    <p:extLst>
      <p:ext uri="{BB962C8B-B14F-4D97-AF65-F5344CB8AC3E}">
        <p14:creationId xmlns:p14="http://schemas.microsoft.com/office/powerpoint/2010/main" val="1802384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CED8-CA67-4396-B4B3-0E9833E66483}"/>
              </a:ext>
            </a:extLst>
          </p:cNvPr>
          <p:cNvSpPr>
            <a:spLocks noGrp="1"/>
          </p:cNvSpPr>
          <p:nvPr>
            <p:ph type="title"/>
          </p:nvPr>
        </p:nvSpPr>
        <p:spPr/>
        <p:txBody>
          <a:bodyPr/>
          <a:lstStyle/>
          <a:p>
            <a:r>
              <a:rPr lang="en-GB" dirty="0"/>
              <a:t>Full-Range Degauss</a:t>
            </a:r>
            <a:endParaRPr lang="en-US" dirty="0"/>
          </a:p>
        </p:txBody>
      </p:sp>
      <p:sp>
        <p:nvSpPr>
          <p:cNvPr id="3" name="Content Placeholder 2">
            <a:extLst>
              <a:ext uri="{FF2B5EF4-FFF2-40B4-BE49-F238E27FC236}">
                <a16:creationId xmlns:a16="http://schemas.microsoft.com/office/drawing/2014/main" id="{36CA7E29-C6D3-4C2A-A536-B8196AA80074}"/>
              </a:ext>
            </a:extLst>
          </p:cNvPr>
          <p:cNvSpPr>
            <a:spLocks noGrp="1"/>
          </p:cNvSpPr>
          <p:nvPr>
            <p:ph idx="1"/>
          </p:nvPr>
        </p:nvSpPr>
        <p:spPr>
          <a:xfrm>
            <a:off x="457200" y="1412776"/>
            <a:ext cx="8229600" cy="4525963"/>
          </a:xfrm>
        </p:spPr>
        <p:txBody>
          <a:bodyPr/>
          <a:lstStyle/>
          <a:p>
            <a:r>
              <a:rPr lang="en-GB" dirty="0"/>
              <a:t>Had another go on Dec 4 and found using maximum power supply range works better</a:t>
            </a:r>
          </a:p>
          <a:p>
            <a:pPr lvl="1"/>
            <a:r>
              <a:rPr lang="en-GB" dirty="0"/>
              <a:t>However, still not good enough to restore orbit through MLC (pinhole) on machine start each day </a:t>
            </a:r>
            <a:endParaRPr lang="en-US" dirty="0"/>
          </a:p>
        </p:txBody>
      </p:sp>
      <p:sp>
        <p:nvSpPr>
          <p:cNvPr id="4" name="Date Placeholder 3">
            <a:extLst>
              <a:ext uri="{FF2B5EF4-FFF2-40B4-BE49-F238E27FC236}">
                <a16:creationId xmlns:a16="http://schemas.microsoft.com/office/drawing/2014/main" id="{AB904C68-4576-4E80-BC2A-4DAE8FFE2756}"/>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B93192FF-310A-4982-9F02-8C8E405372A4}"/>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5E2C6E7B-6145-4C0C-BDEC-4079CEE26A6E}"/>
              </a:ext>
            </a:extLst>
          </p:cNvPr>
          <p:cNvSpPr>
            <a:spLocks noGrp="1"/>
          </p:cNvSpPr>
          <p:nvPr>
            <p:ph type="sldNum" sz="quarter" idx="12"/>
          </p:nvPr>
        </p:nvSpPr>
        <p:spPr/>
        <p:txBody>
          <a:bodyPr/>
          <a:lstStyle/>
          <a:p>
            <a:pPr>
              <a:defRPr/>
            </a:pPr>
            <a:fld id="{C919DEF3-38EA-44F2-924B-3AA3B76DF1B8}" type="slidenum">
              <a:rPr lang="en-GB" altLang="en-US" smtClean="0"/>
              <a:pPr>
                <a:defRPr/>
              </a:pPr>
              <a:t>39</a:t>
            </a:fld>
            <a:endParaRPr lang="en-GB" altLang="en-US"/>
          </a:p>
        </p:txBody>
      </p:sp>
      <p:pic>
        <p:nvPicPr>
          <p:cNvPr id="8" name="Picture 7">
            <a:extLst>
              <a:ext uri="{FF2B5EF4-FFF2-40B4-BE49-F238E27FC236}">
                <a16:creationId xmlns:a16="http://schemas.microsoft.com/office/drawing/2014/main" id="{00E9B5E0-C160-44A8-A98A-B5914EB4E739}"/>
              </a:ext>
            </a:extLst>
          </p:cNvPr>
          <p:cNvPicPr>
            <a:picLocks noChangeAspect="1"/>
          </p:cNvPicPr>
          <p:nvPr/>
        </p:nvPicPr>
        <p:blipFill>
          <a:blip r:embed="rId2"/>
          <a:stretch>
            <a:fillRect/>
          </a:stretch>
        </p:blipFill>
        <p:spPr>
          <a:xfrm>
            <a:off x="-6493" y="3553110"/>
            <a:ext cx="4578493" cy="2749534"/>
          </a:xfrm>
          <a:prstGeom prst="rect">
            <a:avLst/>
          </a:prstGeom>
        </p:spPr>
      </p:pic>
      <p:pic>
        <p:nvPicPr>
          <p:cNvPr id="10" name="Picture 9">
            <a:extLst>
              <a:ext uri="{FF2B5EF4-FFF2-40B4-BE49-F238E27FC236}">
                <a16:creationId xmlns:a16="http://schemas.microsoft.com/office/drawing/2014/main" id="{8E565C59-5199-49B3-8CE6-07D4F720B589}"/>
              </a:ext>
            </a:extLst>
          </p:cNvPr>
          <p:cNvPicPr>
            <a:picLocks noChangeAspect="1"/>
          </p:cNvPicPr>
          <p:nvPr/>
        </p:nvPicPr>
        <p:blipFill>
          <a:blip r:embed="rId3"/>
          <a:stretch>
            <a:fillRect/>
          </a:stretch>
        </p:blipFill>
        <p:spPr>
          <a:xfrm>
            <a:off x="4559411" y="3553689"/>
            <a:ext cx="4584589" cy="2755631"/>
          </a:xfrm>
          <a:prstGeom prst="rect">
            <a:avLst/>
          </a:prstGeom>
        </p:spPr>
      </p:pic>
    </p:spTree>
    <p:extLst>
      <p:ext uri="{BB962C8B-B14F-4D97-AF65-F5344CB8AC3E}">
        <p14:creationId xmlns:p14="http://schemas.microsoft.com/office/powerpoint/2010/main" val="205275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F04585-ECD7-4182-9D8C-9844DD964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4" name="Date Placeholder 3">
            <a:extLst>
              <a:ext uri="{FF2B5EF4-FFF2-40B4-BE49-F238E27FC236}">
                <a16:creationId xmlns:a16="http://schemas.microsoft.com/office/drawing/2014/main" id="{A6FEE50D-C4EF-4B02-BB3A-AA08115FDA26}"/>
              </a:ext>
            </a:extLst>
          </p:cNvPr>
          <p:cNvSpPr>
            <a:spLocks noGrp="1"/>
          </p:cNvSpPr>
          <p:nvPr>
            <p:ph type="dt" sz="half" idx="10"/>
          </p:nvPr>
        </p:nvSpPr>
        <p:spPr>
          <a:xfrm>
            <a:off x="457200" y="6356350"/>
            <a:ext cx="2133600" cy="365125"/>
          </a:xfrm>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434EBAE5-1F5F-4FA7-8D57-E549F8F391D3}"/>
              </a:ext>
            </a:extLst>
          </p:cNvPr>
          <p:cNvSpPr>
            <a:spLocks noGrp="1"/>
          </p:cNvSpPr>
          <p:nvPr>
            <p:ph type="ftr" sz="quarter" idx="11"/>
          </p:nvPr>
        </p:nvSpPr>
        <p:spPr>
          <a:xfrm>
            <a:off x="3124200" y="6356350"/>
            <a:ext cx="2895600" cy="365125"/>
          </a:xfrm>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6ECC3829-3D03-4779-9197-1DD193EE3ECF}"/>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4</a:t>
            </a:fld>
            <a:endParaRPr lang="en-GB" altLang="en-US"/>
          </a:p>
        </p:txBody>
      </p:sp>
    </p:spTree>
    <p:extLst>
      <p:ext uri="{BB962C8B-B14F-4D97-AF65-F5344CB8AC3E}">
        <p14:creationId xmlns:p14="http://schemas.microsoft.com/office/powerpoint/2010/main" val="2271342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009E-E2A0-4475-9B98-57475B8A1E4C}"/>
              </a:ext>
            </a:extLst>
          </p:cNvPr>
          <p:cNvSpPr>
            <a:spLocks noGrp="1"/>
          </p:cNvSpPr>
          <p:nvPr>
            <p:ph type="title"/>
          </p:nvPr>
        </p:nvSpPr>
        <p:spPr/>
        <p:txBody>
          <a:bodyPr/>
          <a:lstStyle/>
          <a:p>
            <a:r>
              <a:rPr lang="en-GB"/>
              <a:t>Closed Orbit Bumps</a:t>
            </a:r>
            <a:endParaRPr lang="en-US"/>
          </a:p>
        </p:txBody>
      </p:sp>
      <p:pic>
        <p:nvPicPr>
          <p:cNvPr id="7" name="Content Placeholder 6">
            <a:extLst>
              <a:ext uri="{FF2B5EF4-FFF2-40B4-BE49-F238E27FC236}">
                <a16:creationId xmlns:a16="http://schemas.microsoft.com/office/drawing/2014/main" id="{EDB33C27-3B20-435C-913A-3B0AF785D251}"/>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457200" y="1943472"/>
            <a:ext cx="8229600" cy="3839419"/>
          </a:xfrm>
          <a:prstGeom prst="rect">
            <a:avLst/>
          </a:prstGeom>
        </p:spPr>
      </p:pic>
      <p:sp>
        <p:nvSpPr>
          <p:cNvPr id="4" name="Date Placeholder 3">
            <a:extLst>
              <a:ext uri="{FF2B5EF4-FFF2-40B4-BE49-F238E27FC236}">
                <a16:creationId xmlns:a16="http://schemas.microsoft.com/office/drawing/2014/main" id="{E6E50E88-4C45-48FD-A507-70B1A066DDB2}"/>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22704409-2295-4FD2-8331-180A6F3D223E}"/>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B017FDDE-2611-4964-9503-3642E657E42E}"/>
              </a:ext>
            </a:extLst>
          </p:cNvPr>
          <p:cNvSpPr>
            <a:spLocks noGrp="1"/>
          </p:cNvSpPr>
          <p:nvPr>
            <p:ph type="sldNum" sz="quarter" idx="12"/>
          </p:nvPr>
        </p:nvSpPr>
        <p:spPr/>
        <p:txBody>
          <a:bodyPr/>
          <a:lstStyle/>
          <a:p>
            <a:pPr>
              <a:defRPr/>
            </a:pPr>
            <a:fld id="{C919DEF3-38EA-44F2-924B-3AA3B76DF1B8}" type="slidenum">
              <a:rPr lang="en-GB" altLang="en-US" smtClean="0"/>
              <a:pPr>
                <a:defRPr/>
              </a:pPr>
              <a:t>40</a:t>
            </a:fld>
            <a:endParaRPr lang="en-GB" altLang="en-US"/>
          </a:p>
        </p:txBody>
      </p:sp>
      <p:sp>
        <p:nvSpPr>
          <p:cNvPr id="8" name="TextBox 7">
            <a:extLst>
              <a:ext uri="{FF2B5EF4-FFF2-40B4-BE49-F238E27FC236}">
                <a16:creationId xmlns:a16="http://schemas.microsoft.com/office/drawing/2014/main" id="{F58EB556-CBE7-48DE-997E-2F7A536E4653}"/>
              </a:ext>
            </a:extLst>
          </p:cNvPr>
          <p:cNvSpPr txBox="1"/>
          <p:nvPr/>
        </p:nvSpPr>
        <p:spPr>
          <a:xfrm>
            <a:off x="6318683" y="1628800"/>
            <a:ext cx="2602633" cy="369332"/>
          </a:xfrm>
          <a:prstGeom prst="rect">
            <a:avLst/>
          </a:prstGeom>
          <a:noFill/>
        </p:spPr>
        <p:txBody>
          <a:bodyPr wrap="square" rtlCol="0">
            <a:spAutoFit/>
          </a:bodyPr>
          <a:lstStyle/>
          <a:p>
            <a:r>
              <a:rPr lang="en-GB" dirty="0"/>
              <a:t>(November 6, 2019)</a:t>
            </a:r>
            <a:endParaRPr lang="en-US" dirty="0"/>
          </a:p>
        </p:txBody>
      </p:sp>
    </p:spTree>
    <p:extLst>
      <p:ext uri="{BB962C8B-B14F-4D97-AF65-F5344CB8AC3E}">
        <p14:creationId xmlns:p14="http://schemas.microsoft.com/office/powerpoint/2010/main" val="3902456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6EAC-6244-42F3-804C-1C8D1AB3F19B}"/>
              </a:ext>
            </a:extLst>
          </p:cNvPr>
          <p:cNvSpPr>
            <a:spLocks noGrp="1"/>
          </p:cNvSpPr>
          <p:nvPr>
            <p:ph type="title"/>
          </p:nvPr>
        </p:nvSpPr>
        <p:spPr/>
        <p:txBody>
          <a:bodyPr/>
          <a:lstStyle/>
          <a:p>
            <a:r>
              <a:rPr lang="en-GB"/>
              <a:t>Closed Orbit Bumps (1-turn)</a:t>
            </a:r>
            <a:endParaRPr lang="en-US"/>
          </a:p>
        </p:txBody>
      </p:sp>
      <p:pic>
        <p:nvPicPr>
          <p:cNvPr id="8" name="Content Placeholder 7">
            <a:extLst>
              <a:ext uri="{FF2B5EF4-FFF2-40B4-BE49-F238E27FC236}">
                <a16:creationId xmlns:a16="http://schemas.microsoft.com/office/drawing/2014/main" id="{DE8A2D02-59E1-484C-A07C-2D8CD26A1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148" y="1600200"/>
            <a:ext cx="5357703" cy="4525963"/>
          </a:xfrm>
        </p:spPr>
      </p:pic>
      <p:sp>
        <p:nvSpPr>
          <p:cNvPr id="4" name="Date Placeholder 3">
            <a:extLst>
              <a:ext uri="{FF2B5EF4-FFF2-40B4-BE49-F238E27FC236}">
                <a16:creationId xmlns:a16="http://schemas.microsoft.com/office/drawing/2014/main" id="{0B16FEBF-DE3E-47F8-8F20-A2097850E850}"/>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C1EAC3C0-79B2-4FA7-97F7-15DA86EDB0F5}"/>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0AA47841-7B31-4A40-B9CF-27385B5B66B9}"/>
              </a:ext>
            </a:extLst>
          </p:cNvPr>
          <p:cNvSpPr>
            <a:spLocks noGrp="1"/>
          </p:cNvSpPr>
          <p:nvPr>
            <p:ph type="sldNum" sz="quarter" idx="12"/>
          </p:nvPr>
        </p:nvSpPr>
        <p:spPr/>
        <p:txBody>
          <a:bodyPr/>
          <a:lstStyle/>
          <a:p>
            <a:pPr>
              <a:defRPr/>
            </a:pPr>
            <a:fld id="{C919DEF3-38EA-44F2-924B-3AA3B76DF1B8}" type="slidenum">
              <a:rPr lang="en-GB" altLang="en-US" smtClean="0"/>
              <a:pPr>
                <a:defRPr/>
              </a:pPr>
              <a:t>41</a:t>
            </a:fld>
            <a:endParaRPr lang="en-GB" altLang="en-US"/>
          </a:p>
        </p:txBody>
      </p:sp>
      <p:sp>
        <p:nvSpPr>
          <p:cNvPr id="9" name="TextBox 8">
            <a:extLst>
              <a:ext uri="{FF2B5EF4-FFF2-40B4-BE49-F238E27FC236}">
                <a16:creationId xmlns:a16="http://schemas.microsoft.com/office/drawing/2014/main" id="{C3EB0C7B-91EF-4506-B3B5-E15189C45C99}"/>
              </a:ext>
            </a:extLst>
          </p:cNvPr>
          <p:cNvSpPr txBox="1"/>
          <p:nvPr/>
        </p:nvSpPr>
        <p:spPr>
          <a:xfrm>
            <a:off x="6318683" y="1628800"/>
            <a:ext cx="2602633" cy="369332"/>
          </a:xfrm>
          <a:prstGeom prst="rect">
            <a:avLst/>
          </a:prstGeom>
          <a:noFill/>
        </p:spPr>
        <p:txBody>
          <a:bodyPr wrap="square" rtlCol="0">
            <a:spAutoFit/>
          </a:bodyPr>
          <a:lstStyle/>
          <a:p>
            <a:r>
              <a:rPr lang="en-GB"/>
              <a:t>(November 6, 2019)</a:t>
            </a:r>
            <a:endParaRPr lang="en-US"/>
          </a:p>
        </p:txBody>
      </p:sp>
    </p:spTree>
    <p:extLst>
      <p:ext uri="{BB962C8B-B14F-4D97-AF65-F5344CB8AC3E}">
        <p14:creationId xmlns:p14="http://schemas.microsoft.com/office/powerpoint/2010/main" val="2778063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A9A4-4D8B-4ACD-80E3-923630EDE505}"/>
              </a:ext>
            </a:extLst>
          </p:cNvPr>
          <p:cNvSpPr>
            <a:spLocks noGrp="1"/>
          </p:cNvSpPr>
          <p:nvPr>
            <p:ph type="title"/>
          </p:nvPr>
        </p:nvSpPr>
        <p:spPr/>
        <p:txBody>
          <a:bodyPr/>
          <a:lstStyle/>
          <a:p>
            <a:r>
              <a:rPr lang="en-GB" dirty="0"/>
              <a:t>Operational Improvement Areas</a:t>
            </a:r>
            <a:endParaRPr lang="en-US" dirty="0"/>
          </a:p>
        </p:txBody>
      </p:sp>
      <p:sp>
        <p:nvSpPr>
          <p:cNvPr id="3" name="Content Placeholder 2">
            <a:extLst>
              <a:ext uri="{FF2B5EF4-FFF2-40B4-BE49-F238E27FC236}">
                <a16:creationId xmlns:a16="http://schemas.microsoft.com/office/drawing/2014/main" id="{5834C625-F659-476E-BECE-8606AD1212E6}"/>
              </a:ext>
            </a:extLst>
          </p:cNvPr>
          <p:cNvSpPr>
            <a:spLocks noGrp="1"/>
          </p:cNvSpPr>
          <p:nvPr>
            <p:ph idx="1"/>
          </p:nvPr>
        </p:nvSpPr>
        <p:spPr>
          <a:xfrm>
            <a:off x="457200" y="1556792"/>
            <a:ext cx="8229600" cy="4525963"/>
          </a:xfrm>
        </p:spPr>
        <p:txBody>
          <a:bodyPr/>
          <a:lstStyle/>
          <a:p>
            <a:r>
              <a:rPr lang="en-GB" dirty="0"/>
              <a:t>RF trips and drifts (somewhat standard)</a:t>
            </a:r>
          </a:p>
          <a:p>
            <a:r>
              <a:rPr lang="en-GB" dirty="0"/>
              <a:t>Machine settings not repeatable/reloadable</a:t>
            </a:r>
          </a:p>
          <a:p>
            <a:pPr lvl="1"/>
            <a:r>
              <a:rPr lang="en-GB" dirty="0"/>
              <a:t>Hysteresis in the iron-poled magnets</a:t>
            </a:r>
          </a:p>
          <a:p>
            <a:pPr lvl="2"/>
            <a:r>
              <a:rPr lang="en-GB" dirty="0"/>
              <a:t>Mainly in splitter</a:t>
            </a:r>
          </a:p>
          <a:p>
            <a:r>
              <a:rPr lang="en-GB" dirty="0"/>
              <a:t>Machine multi-turn splitter tuning difficult</a:t>
            </a:r>
          </a:p>
          <a:p>
            <a:pPr lvl="1"/>
            <a:r>
              <a:rPr lang="en-GB" dirty="0"/>
              <a:t>Cross-talk between splitter lines</a:t>
            </a:r>
          </a:p>
          <a:p>
            <a:pPr lvl="2"/>
            <a:r>
              <a:rPr lang="en-GB" dirty="0"/>
              <a:t>Stray field from vertical corrector, open magnets</a:t>
            </a:r>
          </a:p>
          <a:p>
            <a:pPr lvl="2"/>
            <a:r>
              <a:rPr lang="en-GB" dirty="0"/>
              <a:t>Tuning a line affects its own “past”</a:t>
            </a:r>
          </a:p>
          <a:p>
            <a:pPr lvl="2"/>
            <a:r>
              <a:rPr lang="en-US" dirty="0"/>
              <a:t>This changes the initial condition for line being tuned </a:t>
            </a:r>
            <a:r>
              <a:rPr lang="en-US" dirty="0">
                <a:sym typeface="Wingdings" panose="05000000000000000000" pitchFamily="2" charset="2"/>
              </a:rPr>
              <a:t></a:t>
            </a:r>
            <a:endParaRPr lang="en-US" dirty="0"/>
          </a:p>
        </p:txBody>
      </p:sp>
      <p:sp>
        <p:nvSpPr>
          <p:cNvPr id="4" name="Date Placeholder 3">
            <a:extLst>
              <a:ext uri="{FF2B5EF4-FFF2-40B4-BE49-F238E27FC236}">
                <a16:creationId xmlns:a16="http://schemas.microsoft.com/office/drawing/2014/main" id="{C2900BC5-380D-4CA1-9294-43545D1B1E07}"/>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35C0738F-3849-4A35-B2B7-145753BD6E33}"/>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DDEBB324-51C2-4659-AD6A-B3589C5A6D9A}"/>
              </a:ext>
            </a:extLst>
          </p:cNvPr>
          <p:cNvSpPr>
            <a:spLocks noGrp="1"/>
          </p:cNvSpPr>
          <p:nvPr>
            <p:ph type="sldNum" sz="quarter" idx="12"/>
          </p:nvPr>
        </p:nvSpPr>
        <p:spPr/>
        <p:txBody>
          <a:bodyPr/>
          <a:lstStyle/>
          <a:p>
            <a:pPr>
              <a:defRPr/>
            </a:pPr>
            <a:fld id="{C919DEF3-38EA-44F2-924B-3AA3B76DF1B8}" type="slidenum">
              <a:rPr lang="en-GB" altLang="en-US" smtClean="0"/>
              <a:pPr>
                <a:defRPr/>
              </a:pPr>
              <a:t>42</a:t>
            </a:fld>
            <a:endParaRPr lang="en-GB" altLang="en-US"/>
          </a:p>
        </p:txBody>
      </p:sp>
    </p:spTree>
    <p:extLst>
      <p:ext uri="{BB962C8B-B14F-4D97-AF65-F5344CB8AC3E}">
        <p14:creationId xmlns:p14="http://schemas.microsoft.com/office/powerpoint/2010/main" val="1943109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store inside of a building&#10;&#10;Description automatically generated">
            <a:extLst>
              <a:ext uri="{FF2B5EF4-FFF2-40B4-BE49-F238E27FC236}">
                <a16:creationId xmlns:a16="http://schemas.microsoft.com/office/drawing/2014/main" id="{01BFEC4C-88F6-4F3F-8FB6-0EA23769AEC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242" t="18481" r="1" b="24820"/>
          <a:stretch/>
        </p:blipFill>
        <p:spPr>
          <a:xfrm>
            <a:off x="0" y="1268759"/>
            <a:ext cx="9143999" cy="5574161"/>
          </a:xfrm>
          <a:prstGeom prst="rect">
            <a:avLst/>
          </a:prstGeom>
        </p:spPr>
      </p:pic>
      <p:sp>
        <p:nvSpPr>
          <p:cNvPr id="4" name="Date Placeholder 3">
            <a:extLst>
              <a:ext uri="{FF2B5EF4-FFF2-40B4-BE49-F238E27FC236}">
                <a16:creationId xmlns:a16="http://schemas.microsoft.com/office/drawing/2014/main" id="{15AECC5F-DD51-4CB2-A79D-E044189E63A9}"/>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spcAft>
                <a:spcPts val="600"/>
              </a:spcAft>
              <a:defRPr/>
            </a:pPr>
            <a:r>
              <a:rPr lang="en-US">
                <a:solidFill>
                  <a:srgbClr val="FFFFFF"/>
                </a:solidFill>
              </a:rPr>
              <a:t>October 2022</a:t>
            </a:r>
          </a:p>
        </p:txBody>
      </p:sp>
      <p:sp>
        <p:nvSpPr>
          <p:cNvPr id="5" name="Footer Placeholder 4">
            <a:extLst>
              <a:ext uri="{FF2B5EF4-FFF2-40B4-BE49-F238E27FC236}">
                <a16:creationId xmlns:a16="http://schemas.microsoft.com/office/drawing/2014/main" id="{4F63CC3F-B87D-4C9E-A8AC-0195736B5DC7}"/>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srgbClr val="FFFFFF"/>
                </a:solidFill>
                <a:latin typeface="+mn-lt"/>
                <a:ea typeface="+mn-ea"/>
                <a:cs typeface="+mn-cs"/>
              </a:rPr>
              <a:t>Stephen Brooks, ERL’22</a:t>
            </a:r>
          </a:p>
        </p:txBody>
      </p:sp>
      <p:sp>
        <p:nvSpPr>
          <p:cNvPr id="6" name="Slide Number Placeholder 5">
            <a:extLst>
              <a:ext uri="{FF2B5EF4-FFF2-40B4-BE49-F238E27FC236}">
                <a16:creationId xmlns:a16="http://schemas.microsoft.com/office/drawing/2014/main" id="{E3FE383D-5B6E-4319-8F19-0765643E60F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C919DEF3-38EA-44F2-924B-3AA3B76DF1B8}" type="slidenum">
              <a:rPr lang="en-US" altLang="en-US">
                <a:solidFill>
                  <a:srgbClr val="FFFFFF"/>
                </a:solidFill>
                <a:latin typeface="+mn-lt"/>
                <a:cs typeface="+mn-cs"/>
              </a:rPr>
              <a:pPr>
                <a:spcAft>
                  <a:spcPts val="600"/>
                </a:spcAft>
                <a:defRPr/>
              </a:pPr>
              <a:t>43</a:t>
            </a:fld>
            <a:endParaRPr lang="en-US" altLang="en-US">
              <a:solidFill>
                <a:srgbClr val="FFFFFF"/>
              </a:solidFill>
              <a:latin typeface="+mn-lt"/>
              <a:cs typeface="+mn-cs"/>
            </a:endParaRPr>
          </a:p>
        </p:txBody>
      </p:sp>
      <p:sp>
        <p:nvSpPr>
          <p:cNvPr id="9" name="Title 1">
            <a:extLst>
              <a:ext uri="{FF2B5EF4-FFF2-40B4-BE49-F238E27FC236}">
                <a16:creationId xmlns:a16="http://schemas.microsoft.com/office/drawing/2014/main" id="{A6B0632B-3FD5-489B-A42A-A423F129884E}"/>
              </a:ext>
            </a:extLst>
          </p:cNvPr>
          <p:cNvSpPr>
            <a:spLocks noGrp="1"/>
          </p:cNvSpPr>
          <p:nvPr>
            <p:ph type="title"/>
          </p:nvPr>
        </p:nvSpPr>
        <p:spPr>
          <a:xfrm>
            <a:off x="1" y="125760"/>
            <a:ext cx="9120026" cy="1143000"/>
          </a:xfrm>
        </p:spPr>
        <p:txBody>
          <a:bodyPr/>
          <a:lstStyle/>
          <a:p>
            <a:r>
              <a:rPr lang="en-GB" dirty="0"/>
              <a:t>The Splitter (while under construction)</a:t>
            </a:r>
            <a:endParaRPr lang="en-US" dirty="0"/>
          </a:p>
        </p:txBody>
      </p:sp>
    </p:spTree>
    <p:extLst>
      <p:ext uri="{BB962C8B-B14F-4D97-AF65-F5344CB8AC3E}">
        <p14:creationId xmlns:p14="http://schemas.microsoft.com/office/powerpoint/2010/main" val="1648753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3A78-ED74-4C21-BBF4-4266A234D9AE}"/>
              </a:ext>
            </a:extLst>
          </p:cNvPr>
          <p:cNvSpPr>
            <a:spLocks noGrp="1"/>
          </p:cNvSpPr>
          <p:nvPr>
            <p:ph type="title"/>
          </p:nvPr>
        </p:nvSpPr>
        <p:spPr>
          <a:xfrm>
            <a:off x="457200" y="197768"/>
            <a:ext cx="8229600" cy="1143000"/>
          </a:xfrm>
        </p:spPr>
        <p:txBody>
          <a:bodyPr/>
          <a:lstStyle/>
          <a:p>
            <a:r>
              <a:rPr lang="en-GB" dirty="0"/>
              <a:t>Remedies</a:t>
            </a:r>
            <a:endParaRPr lang="en-US" dirty="0"/>
          </a:p>
        </p:txBody>
      </p:sp>
      <p:sp>
        <p:nvSpPr>
          <p:cNvPr id="3" name="Content Placeholder 2">
            <a:extLst>
              <a:ext uri="{FF2B5EF4-FFF2-40B4-BE49-F238E27FC236}">
                <a16:creationId xmlns:a16="http://schemas.microsoft.com/office/drawing/2014/main" id="{CBCFD0FD-B52E-4D12-AE98-611B3DD437A1}"/>
              </a:ext>
            </a:extLst>
          </p:cNvPr>
          <p:cNvSpPr>
            <a:spLocks noGrp="1"/>
          </p:cNvSpPr>
          <p:nvPr>
            <p:ph idx="1"/>
          </p:nvPr>
        </p:nvSpPr>
        <p:spPr>
          <a:xfrm>
            <a:off x="457200" y="1412776"/>
            <a:ext cx="8229600" cy="5073427"/>
          </a:xfrm>
        </p:spPr>
        <p:txBody>
          <a:bodyPr>
            <a:normAutofit lnSpcReduction="10000"/>
          </a:bodyPr>
          <a:lstStyle/>
          <a:p>
            <a:r>
              <a:rPr lang="en-GB" dirty="0" err="1"/>
              <a:t>Dejan</a:t>
            </a:r>
            <a:r>
              <a:rPr lang="en-GB" dirty="0"/>
              <a:t>: replace entire splitter by single line	</a:t>
            </a:r>
          </a:p>
          <a:p>
            <a:pPr lvl="1"/>
            <a:r>
              <a:rPr lang="en-GB" dirty="0"/>
              <a:t>TOF correction, tuning very difficult in this scheme</a:t>
            </a:r>
          </a:p>
          <a:p>
            <a:r>
              <a:rPr lang="en-GB" dirty="0"/>
              <a:t>Replace iron-poled magnets by mechanically-rotatable pairs of permanent magnets</a:t>
            </a:r>
          </a:p>
          <a:p>
            <a:pPr lvl="1"/>
            <a:r>
              <a:rPr lang="en-GB" dirty="0"/>
              <a:t>No hysteresis, only mechanical backlash</a:t>
            </a:r>
          </a:p>
          <a:p>
            <a:pPr lvl="1"/>
            <a:r>
              <a:rPr lang="en-GB" dirty="0"/>
              <a:t>Halbach have smaller fringe field </a:t>
            </a:r>
            <a:r>
              <a:rPr lang="en-GB" dirty="0">
                <a:sym typeface="Wingdings" panose="05000000000000000000" pitchFamily="2" charset="2"/>
              </a:rPr>
              <a:t> less cross-talk</a:t>
            </a:r>
            <a:endParaRPr lang="en-US" dirty="0">
              <a:sym typeface="Wingdings" panose="05000000000000000000" pitchFamily="2" charset="2"/>
            </a:endParaRPr>
          </a:p>
          <a:p>
            <a:pPr lvl="1"/>
            <a:r>
              <a:rPr lang="en-US" dirty="0">
                <a:sym typeface="Wingdings" panose="05000000000000000000" pitchFamily="2" charset="2"/>
              </a:rPr>
              <a:t>Expensive ~$1M+</a:t>
            </a:r>
          </a:p>
          <a:p>
            <a:r>
              <a:rPr lang="en-US" dirty="0">
                <a:sym typeface="Wingdings" panose="05000000000000000000" pitchFamily="2" charset="2"/>
              </a:rPr>
              <a:t>Install Hall probes to use as field feedback</a:t>
            </a:r>
          </a:p>
          <a:p>
            <a:pPr lvl="1"/>
            <a:r>
              <a:rPr lang="en-US" dirty="0">
                <a:sym typeface="Wingdings" panose="05000000000000000000" pitchFamily="2" charset="2"/>
              </a:rPr>
              <a:t>Probably best solution in the near term</a:t>
            </a:r>
          </a:p>
          <a:p>
            <a:pPr lvl="1"/>
            <a:r>
              <a:rPr lang="en-US" dirty="0">
                <a:sym typeface="Wingdings" panose="05000000000000000000" pitchFamily="2" charset="2"/>
              </a:rPr>
              <a:t>Helps with repeatability and maybe cross-talk too</a:t>
            </a:r>
            <a:endParaRPr lang="en-GB" dirty="0">
              <a:sym typeface="Wingdings" panose="05000000000000000000" pitchFamily="2" charset="2"/>
            </a:endParaRPr>
          </a:p>
        </p:txBody>
      </p:sp>
      <p:sp>
        <p:nvSpPr>
          <p:cNvPr id="4" name="Date Placeholder 3">
            <a:extLst>
              <a:ext uri="{FF2B5EF4-FFF2-40B4-BE49-F238E27FC236}">
                <a16:creationId xmlns:a16="http://schemas.microsoft.com/office/drawing/2014/main" id="{D335FE7F-5D48-4602-BDD2-99E885535DB7}"/>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7DC5E0D4-8DC9-483C-96F5-080220FA392F}"/>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8CAA3524-9376-4CE3-A715-93AE5B32CC27}"/>
              </a:ext>
            </a:extLst>
          </p:cNvPr>
          <p:cNvSpPr>
            <a:spLocks noGrp="1"/>
          </p:cNvSpPr>
          <p:nvPr>
            <p:ph type="sldNum" sz="quarter" idx="12"/>
          </p:nvPr>
        </p:nvSpPr>
        <p:spPr/>
        <p:txBody>
          <a:bodyPr/>
          <a:lstStyle/>
          <a:p>
            <a:pPr>
              <a:defRPr/>
            </a:pPr>
            <a:fld id="{C919DEF3-38EA-44F2-924B-3AA3B76DF1B8}" type="slidenum">
              <a:rPr lang="en-GB" altLang="en-US" smtClean="0"/>
              <a:pPr>
                <a:defRPr/>
              </a:pPr>
              <a:t>44</a:t>
            </a:fld>
            <a:endParaRPr lang="en-GB" altLang="en-US"/>
          </a:p>
        </p:txBody>
      </p:sp>
    </p:spTree>
    <p:extLst>
      <p:ext uri="{BB962C8B-B14F-4D97-AF65-F5344CB8AC3E}">
        <p14:creationId xmlns:p14="http://schemas.microsoft.com/office/powerpoint/2010/main" val="3249816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25AAC2-ABC8-47E5-90EA-B0F3BB49EA8B}"/>
              </a:ext>
            </a:extLst>
          </p:cNvPr>
          <p:cNvSpPr>
            <a:spLocks noGrp="1"/>
          </p:cNvSpPr>
          <p:nvPr>
            <p:ph type="ctrTitle"/>
          </p:nvPr>
        </p:nvSpPr>
        <p:spPr/>
        <p:txBody>
          <a:bodyPr/>
          <a:lstStyle/>
          <a:p>
            <a:r>
              <a:rPr lang="en-GB"/>
              <a:t>BACKUP</a:t>
            </a:r>
            <a:endParaRPr lang="en-US"/>
          </a:p>
        </p:txBody>
      </p:sp>
      <p:sp>
        <p:nvSpPr>
          <p:cNvPr id="4" name="Date Placeholder 3">
            <a:extLst>
              <a:ext uri="{FF2B5EF4-FFF2-40B4-BE49-F238E27FC236}">
                <a16:creationId xmlns:a16="http://schemas.microsoft.com/office/drawing/2014/main" id="{AD0AD9BD-2D27-4021-A0B0-30226F741AE4}"/>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B1091D48-D411-4863-AAD1-08D4D930CE4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60262269-B139-47EC-AC9C-B9E6819A21FA}"/>
              </a:ext>
            </a:extLst>
          </p:cNvPr>
          <p:cNvSpPr>
            <a:spLocks noGrp="1"/>
          </p:cNvSpPr>
          <p:nvPr>
            <p:ph type="sldNum" sz="quarter" idx="12"/>
          </p:nvPr>
        </p:nvSpPr>
        <p:spPr/>
        <p:txBody>
          <a:bodyPr/>
          <a:lstStyle/>
          <a:p>
            <a:pPr>
              <a:defRPr/>
            </a:pPr>
            <a:fld id="{C919DEF3-38EA-44F2-924B-3AA3B76DF1B8}" type="slidenum">
              <a:rPr lang="en-GB" altLang="en-US" smtClean="0"/>
              <a:pPr>
                <a:defRPr/>
              </a:pPr>
              <a:t>45</a:t>
            </a:fld>
            <a:endParaRPr lang="en-GB" altLang="en-US"/>
          </a:p>
        </p:txBody>
      </p:sp>
    </p:spTree>
    <p:extLst>
      <p:ext uri="{BB962C8B-B14F-4D97-AF65-F5344CB8AC3E}">
        <p14:creationId xmlns:p14="http://schemas.microsoft.com/office/powerpoint/2010/main" val="2188568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238-0825-41A4-894E-4A737EEDE86B}"/>
              </a:ext>
            </a:extLst>
          </p:cNvPr>
          <p:cNvSpPr>
            <a:spLocks noGrp="1"/>
          </p:cNvSpPr>
          <p:nvPr>
            <p:ph type="title"/>
          </p:nvPr>
        </p:nvSpPr>
        <p:spPr/>
        <p:txBody>
          <a:bodyPr/>
          <a:lstStyle/>
          <a:p>
            <a:r>
              <a:rPr lang="en-GB"/>
              <a:t>Future: CBETA Facility?</a:t>
            </a:r>
            <a:endParaRPr lang="en-US"/>
          </a:p>
        </p:txBody>
      </p:sp>
      <p:sp>
        <p:nvSpPr>
          <p:cNvPr id="4" name="Date Placeholder 3">
            <a:extLst>
              <a:ext uri="{FF2B5EF4-FFF2-40B4-BE49-F238E27FC236}">
                <a16:creationId xmlns:a16="http://schemas.microsoft.com/office/drawing/2014/main" id="{6BC23B29-7357-45E0-8D25-F18E3373D52A}"/>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27E1929C-B71F-41F4-A072-10D43C8543B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28BAA09A-A5D0-4543-95D5-119309BEF100}"/>
              </a:ext>
            </a:extLst>
          </p:cNvPr>
          <p:cNvSpPr>
            <a:spLocks noGrp="1"/>
          </p:cNvSpPr>
          <p:nvPr>
            <p:ph type="sldNum" sz="quarter" idx="12"/>
          </p:nvPr>
        </p:nvSpPr>
        <p:spPr/>
        <p:txBody>
          <a:bodyPr/>
          <a:lstStyle/>
          <a:p>
            <a:pPr>
              <a:defRPr/>
            </a:pPr>
            <a:fld id="{C919DEF3-38EA-44F2-924B-3AA3B76DF1B8}" type="slidenum">
              <a:rPr lang="en-GB" altLang="en-US" smtClean="0"/>
              <a:pPr>
                <a:defRPr/>
              </a:pPr>
              <a:t>46</a:t>
            </a:fld>
            <a:endParaRPr lang="en-GB" altLang="en-US"/>
          </a:p>
        </p:txBody>
      </p:sp>
      <p:pic>
        <p:nvPicPr>
          <p:cNvPr id="7" name="Picture 6">
            <a:extLst>
              <a:ext uri="{FF2B5EF4-FFF2-40B4-BE49-F238E27FC236}">
                <a16:creationId xmlns:a16="http://schemas.microsoft.com/office/drawing/2014/main" id="{875149E9-8A0F-4177-9DD7-71F89048725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39099"/>
            <a:ext cx="9144000" cy="4034117"/>
          </a:xfrm>
          <a:prstGeom prst="rect">
            <a:avLst/>
          </a:prstGeom>
        </p:spPr>
      </p:pic>
      <p:sp>
        <p:nvSpPr>
          <p:cNvPr id="119" name="Rectangle: Rounded Corners 118">
            <a:extLst>
              <a:ext uri="{FF2B5EF4-FFF2-40B4-BE49-F238E27FC236}">
                <a16:creationId xmlns:a16="http://schemas.microsoft.com/office/drawing/2014/main" id="{F1E71E97-844B-4C6A-A9D2-DE0DC85EA697}"/>
              </a:ext>
            </a:extLst>
          </p:cNvPr>
          <p:cNvSpPr/>
          <p:nvPr/>
        </p:nvSpPr>
        <p:spPr>
          <a:xfrm>
            <a:off x="2339752" y="3139981"/>
            <a:ext cx="5157811" cy="1585163"/>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85B3AE-E4D0-413B-A4BF-8E16880047FE}"/>
              </a:ext>
            </a:extLst>
          </p:cNvPr>
          <p:cNvSpPr/>
          <p:nvPr/>
        </p:nvSpPr>
        <p:spPr>
          <a:xfrm>
            <a:off x="3851920" y="3355323"/>
            <a:ext cx="2304256" cy="21602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solidFill>
                  <a:schemeClr val="tx1"/>
                </a:solidFill>
              </a:rPr>
              <a:t>ERL experiment</a:t>
            </a:r>
            <a:endParaRPr lang="en-US" sz="1600">
              <a:solidFill>
                <a:schemeClr val="tx1"/>
              </a:solidFill>
            </a:endParaRPr>
          </a:p>
        </p:txBody>
      </p:sp>
      <p:sp>
        <p:nvSpPr>
          <p:cNvPr id="11" name="Rectangle 10">
            <a:extLst>
              <a:ext uri="{FF2B5EF4-FFF2-40B4-BE49-F238E27FC236}">
                <a16:creationId xmlns:a16="http://schemas.microsoft.com/office/drawing/2014/main" id="{3A1920B5-BD1B-4931-8E52-49EEA0ACD7CD}"/>
              </a:ext>
            </a:extLst>
          </p:cNvPr>
          <p:cNvSpPr/>
          <p:nvPr/>
        </p:nvSpPr>
        <p:spPr>
          <a:xfrm>
            <a:off x="3860237" y="3715363"/>
            <a:ext cx="2304256" cy="21602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ERL experiment</a:t>
            </a:r>
            <a:endParaRPr lang="en-US" sz="1600">
              <a:solidFill>
                <a:schemeClr val="tx1"/>
              </a:solidFill>
            </a:endParaRPr>
          </a:p>
        </p:txBody>
      </p:sp>
      <p:sp>
        <p:nvSpPr>
          <p:cNvPr id="12" name="Rectangle 11">
            <a:extLst>
              <a:ext uri="{FF2B5EF4-FFF2-40B4-BE49-F238E27FC236}">
                <a16:creationId xmlns:a16="http://schemas.microsoft.com/office/drawing/2014/main" id="{6127C984-F8C5-489F-9E96-9BB5C2F4236B}"/>
              </a:ext>
            </a:extLst>
          </p:cNvPr>
          <p:cNvSpPr/>
          <p:nvPr/>
        </p:nvSpPr>
        <p:spPr>
          <a:xfrm>
            <a:off x="4644007" y="4093363"/>
            <a:ext cx="1520485" cy="216023"/>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RLA experiment</a:t>
            </a:r>
            <a:endParaRPr lang="en-US" sz="1600">
              <a:solidFill>
                <a:schemeClr val="tx1"/>
              </a:solidFill>
            </a:endParaRPr>
          </a:p>
        </p:txBody>
      </p:sp>
      <p:grpSp>
        <p:nvGrpSpPr>
          <p:cNvPr id="33" name="Group 32">
            <a:extLst>
              <a:ext uri="{FF2B5EF4-FFF2-40B4-BE49-F238E27FC236}">
                <a16:creationId xmlns:a16="http://schemas.microsoft.com/office/drawing/2014/main" id="{3A2D3CA9-18ED-4B5E-9B87-F67B272EB375}"/>
              </a:ext>
            </a:extLst>
          </p:cNvPr>
          <p:cNvGrpSpPr/>
          <p:nvPr/>
        </p:nvGrpSpPr>
        <p:grpSpPr>
          <a:xfrm>
            <a:off x="7596336" y="2109416"/>
            <a:ext cx="720080" cy="205800"/>
            <a:chOff x="7596336" y="2255101"/>
            <a:chExt cx="720080" cy="205800"/>
          </a:xfrm>
        </p:grpSpPr>
        <p:cxnSp>
          <p:nvCxnSpPr>
            <p:cNvPr id="19" name="Straight Connector 18">
              <a:extLst>
                <a:ext uri="{FF2B5EF4-FFF2-40B4-BE49-F238E27FC236}">
                  <a16:creationId xmlns:a16="http://schemas.microsoft.com/office/drawing/2014/main" id="{CC756E1F-20DC-416B-9994-D1F7AD46913D}"/>
                </a:ext>
              </a:extLst>
            </p:cNvPr>
            <p:cNvCxnSpPr>
              <a:cxnSpLocks/>
            </p:cNvCxnSpPr>
            <p:nvPr/>
          </p:nvCxnSpPr>
          <p:spPr>
            <a:xfrm>
              <a:off x="7596336" y="2420888"/>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0A167F1B-1B97-4785-B6A6-C7B297664C75}"/>
                </a:ext>
              </a:extLst>
            </p:cNvPr>
            <p:cNvCxnSpPr>
              <a:cxnSpLocks/>
            </p:cNvCxnSpPr>
            <p:nvPr/>
          </p:nvCxnSpPr>
          <p:spPr>
            <a:xfrm flipV="1">
              <a:off x="7740352" y="2360172"/>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8D20D78C-8283-4619-88B7-59AD8BC69B4E}"/>
                </a:ext>
              </a:extLst>
            </p:cNvPr>
            <p:cNvCxnSpPr>
              <a:cxnSpLocks/>
            </p:cNvCxnSpPr>
            <p:nvPr/>
          </p:nvCxnSpPr>
          <p:spPr>
            <a:xfrm>
              <a:off x="7884368" y="2360775"/>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E73C7784-B92C-4B9F-B8A3-C9A7B5488838}"/>
                </a:ext>
              </a:extLst>
            </p:cNvPr>
            <p:cNvCxnSpPr>
              <a:cxnSpLocks/>
            </p:cNvCxnSpPr>
            <p:nvPr/>
          </p:nvCxnSpPr>
          <p:spPr>
            <a:xfrm flipV="1">
              <a:off x="8028384" y="2299155"/>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2F1CB0B5-7059-48B4-B7F2-9E37681D526F}"/>
                </a:ext>
              </a:extLst>
            </p:cNvPr>
            <p:cNvCxnSpPr>
              <a:cxnSpLocks/>
            </p:cNvCxnSpPr>
            <p:nvPr/>
          </p:nvCxnSpPr>
          <p:spPr>
            <a:xfrm>
              <a:off x="8172400" y="2296883"/>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8" name="Rectangle 27">
              <a:extLst>
                <a:ext uri="{FF2B5EF4-FFF2-40B4-BE49-F238E27FC236}">
                  <a16:creationId xmlns:a16="http://schemas.microsoft.com/office/drawing/2014/main" id="{936574C5-EB44-4CFF-8CF2-5D6D777C074D}"/>
                </a:ext>
              </a:extLst>
            </p:cNvPr>
            <p:cNvSpPr/>
            <p:nvPr/>
          </p:nvSpPr>
          <p:spPr>
            <a:xfrm>
              <a:off x="7696813" y="2375242"/>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42D2BE2-AF39-4D60-B0D1-776E109320D3}"/>
                </a:ext>
              </a:extLst>
            </p:cNvPr>
            <p:cNvSpPr/>
            <p:nvPr/>
          </p:nvSpPr>
          <p:spPr>
            <a:xfrm>
              <a:off x="7840829" y="2315567"/>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BFB7E4-EBDE-4EA4-9675-745AA82827D7}"/>
                </a:ext>
              </a:extLst>
            </p:cNvPr>
            <p:cNvSpPr/>
            <p:nvPr/>
          </p:nvSpPr>
          <p:spPr>
            <a:xfrm>
              <a:off x="7995058" y="2314776"/>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9D9FFC4-630D-499D-934F-430B3674EB8A}"/>
                </a:ext>
              </a:extLst>
            </p:cNvPr>
            <p:cNvSpPr/>
            <p:nvPr/>
          </p:nvSpPr>
          <p:spPr>
            <a:xfrm>
              <a:off x="8139074" y="2255101"/>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CE4DE03-95F3-4C96-AC34-DD9CE0F529F9}"/>
              </a:ext>
            </a:extLst>
          </p:cNvPr>
          <p:cNvGrpSpPr/>
          <p:nvPr/>
        </p:nvGrpSpPr>
        <p:grpSpPr>
          <a:xfrm>
            <a:off x="7596336" y="2059179"/>
            <a:ext cx="1440160" cy="1866575"/>
            <a:chOff x="7596336" y="2204864"/>
            <a:chExt cx="1440160" cy="1866575"/>
          </a:xfrm>
        </p:grpSpPr>
        <p:sp>
          <p:nvSpPr>
            <p:cNvPr id="14" name="Block Arc 13">
              <a:extLst>
                <a:ext uri="{FF2B5EF4-FFF2-40B4-BE49-F238E27FC236}">
                  <a16:creationId xmlns:a16="http://schemas.microsoft.com/office/drawing/2014/main" id="{A6E5F4CE-BCDA-4073-90D4-4D6A1A9C5A41}"/>
                </a:ext>
              </a:extLst>
            </p:cNvPr>
            <p:cNvSpPr/>
            <p:nvPr/>
          </p:nvSpPr>
          <p:spPr>
            <a:xfrm rot="10800000">
              <a:off x="7596336" y="2631279"/>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A467EE18-256F-475E-8315-9408A7414F2B}"/>
                </a:ext>
              </a:extLst>
            </p:cNvPr>
            <p:cNvSpPr/>
            <p:nvPr/>
          </p:nvSpPr>
          <p:spPr>
            <a:xfrm rot="5400000">
              <a:off x="7596336" y="2204864"/>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53" name="Straight Connector 52">
              <a:extLst>
                <a:ext uri="{FF2B5EF4-FFF2-40B4-BE49-F238E27FC236}">
                  <a16:creationId xmlns:a16="http://schemas.microsoft.com/office/drawing/2014/main" id="{2E9F740C-7909-48E4-BA6D-DDC4C24C9ECB}"/>
                </a:ext>
              </a:extLst>
            </p:cNvPr>
            <p:cNvCxnSpPr>
              <a:cxnSpLocks/>
              <a:stCxn id="15" idx="1"/>
              <a:endCxn id="14" idx="0"/>
            </p:cNvCxnSpPr>
            <p:nvPr/>
          </p:nvCxnSpPr>
          <p:spPr>
            <a:xfrm>
              <a:off x="8937706" y="2920361"/>
              <a:ext cx="17" cy="43099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52" name="Group 51">
              <a:extLst>
                <a:ext uri="{FF2B5EF4-FFF2-40B4-BE49-F238E27FC236}">
                  <a16:creationId xmlns:a16="http://schemas.microsoft.com/office/drawing/2014/main" id="{8125E671-2975-4147-ABF7-91BCE6CDD134}"/>
                </a:ext>
              </a:extLst>
            </p:cNvPr>
            <p:cNvGrpSpPr/>
            <p:nvPr/>
          </p:nvGrpSpPr>
          <p:grpSpPr>
            <a:xfrm>
              <a:off x="8846653" y="2987608"/>
              <a:ext cx="187558" cy="298058"/>
              <a:chOff x="7236293" y="3505768"/>
              <a:chExt cx="187558" cy="298058"/>
            </a:xfrm>
          </p:grpSpPr>
          <p:sp>
            <p:nvSpPr>
              <p:cNvPr id="38" name="Rectangle 37">
                <a:extLst>
                  <a:ext uri="{FF2B5EF4-FFF2-40B4-BE49-F238E27FC236}">
                    <a16:creationId xmlns:a16="http://schemas.microsoft.com/office/drawing/2014/main" id="{A0F5193B-C0FC-4112-8269-4B77350A4032}"/>
                  </a:ext>
                </a:extLst>
              </p:cNvPr>
              <p:cNvSpPr/>
              <p:nvPr/>
            </p:nvSpPr>
            <p:spPr>
              <a:xfrm rot="5400000">
                <a:off x="7303880" y="368385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D0F96CE-386D-41FD-B113-7E08CD62A124}"/>
                  </a:ext>
                </a:extLst>
              </p:cNvPr>
              <p:cNvSpPr/>
              <p:nvPr/>
            </p:nvSpPr>
            <p:spPr>
              <a:xfrm rot="5400000">
                <a:off x="7275906" y="355949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707B375-F3B0-4972-B715-BA775DF6E21F}"/>
                  </a:ext>
                </a:extLst>
              </p:cNvPr>
              <p:cNvSpPr/>
              <p:nvPr/>
            </p:nvSpPr>
            <p:spPr>
              <a:xfrm rot="5400000">
                <a:off x="7303879" y="343818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Connector 60">
            <a:extLst>
              <a:ext uri="{FF2B5EF4-FFF2-40B4-BE49-F238E27FC236}">
                <a16:creationId xmlns:a16="http://schemas.microsoft.com/office/drawing/2014/main" id="{F6C397FB-AA04-4742-89B6-79AF67F84886}"/>
              </a:ext>
            </a:extLst>
          </p:cNvPr>
          <p:cNvCxnSpPr>
            <a:cxnSpLocks/>
            <a:stCxn id="10" idx="3"/>
            <a:endCxn id="58" idx="1"/>
          </p:cNvCxnSpPr>
          <p:nvPr/>
        </p:nvCxnSpPr>
        <p:spPr>
          <a:xfrm>
            <a:off x="6156176" y="3463335"/>
            <a:ext cx="559361" cy="18541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FBEC7EBF-350C-4865-B0EB-37A7BBA89327}"/>
              </a:ext>
            </a:extLst>
          </p:cNvPr>
          <p:cNvCxnSpPr>
            <a:cxnSpLocks/>
            <a:stCxn id="11" idx="3"/>
            <a:endCxn id="58" idx="2"/>
          </p:cNvCxnSpPr>
          <p:nvPr/>
        </p:nvCxnSpPr>
        <p:spPr>
          <a:xfrm>
            <a:off x="6164493" y="3823375"/>
            <a:ext cx="477227" cy="3589"/>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6DAEA6AF-733E-4CE5-BB17-A5D1AD41A49B}"/>
              </a:ext>
            </a:extLst>
          </p:cNvPr>
          <p:cNvCxnSpPr>
            <a:cxnSpLocks/>
            <a:stCxn id="12" idx="3"/>
            <a:endCxn id="58" idx="3"/>
          </p:cNvCxnSpPr>
          <p:nvPr/>
        </p:nvCxnSpPr>
        <p:spPr>
          <a:xfrm flipV="1">
            <a:off x="6164492" y="4005175"/>
            <a:ext cx="551045" cy="19620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93" name="Group 92">
            <a:extLst>
              <a:ext uri="{FF2B5EF4-FFF2-40B4-BE49-F238E27FC236}">
                <a16:creationId xmlns:a16="http://schemas.microsoft.com/office/drawing/2014/main" id="{467915BE-5072-44D7-9D62-4941E4231191}"/>
              </a:ext>
            </a:extLst>
          </p:cNvPr>
          <p:cNvGrpSpPr/>
          <p:nvPr/>
        </p:nvGrpSpPr>
        <p:grpSpPr>
          <a:xfrm>
            <a:off x="6641720" y="3574936"/>
            <a:ext cx="1679279" cy="504056"/>
            <a:chOff x="6641720" y="3720621"/>
            <a:chExt cx="1679279" cy="504056"/>
          </a:xfrm>
        </p:grpSpPr>
        <p:cxnSp>
          <p:nvCxnSpPr>
            <p:cNvPr id="34" name="Straight Connector 33">
              <a:extLst>
                <a:ext uri="{FF2B5EF4-FFF2-40B4-BE49-F238E27FC236}">
                  <a16:creationId xmlns:a16="http://schemas.microsoft.com/office/drawing/2014/main" id="{4FC04C4F-BE86-420C-95FB-449C08AEDCB1}"/>
                </a:ext>
              </a:extLst>
            </p:cNvPr>
            <p:cNvCxnSpPr>
              <a:cxnSpLocks/>
              <a:stCxn id="58" idx="6"/>
              <a:endCxn id="14" idx="1"/>
            </p:cNvCxnSpPr>
            <p:nvPr/>
          </p:nvCxnSpPr>
          <p:spPr>
            <a:xfrm>
              <a:off x="7145776" y="3972649"/>
              <a:ext cx="1175223"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58" name="Oval 57">
              <a:extLst>
                <a:ext uri="{FF2B5EF4-FFF2-40B4-BE49-F238E27FC236}">
                  <a16:creationId xmlns:a16="http://schemas.microsoft.com/office/drawing/2014/main" id="{FE515CC6-809A-4A23-B4A0-82D2D7270D2B}"/>
                </a:ext>
              </a:extLst>
            </p:cNvPr>
            <p:cNvSpPr/>
            <p:nvPr/>
          </p:nvSpPr>
          <p:spPr>
            <a:xfrm>
              <a:off x="6641720" y="3720621"/>
              <a:ext cx="504056" cy="50405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73" name="Group 72">
              <a:extLst>
                <a:ext uri="{FF2B5EF4-FFF2-40B4-BE49-F238E27FC236}">
                  <a16:creationId xmlns:a16="http://schemas.microsoft.com/office/drawing/2014/main" id="{F119BFFB-514C-45F3-BED5-A2C3D43A8B03}"/>
                </a:ext>
              </a:extLst>
            </p:cNvPr>
            <p:cNvGrpSpPr/>
            <p:nvPr/>
          </p:nvGrpSpPr>
          <p:grpSpPr>
            <a:xfrm rot="5400000">
              <a:off x="7732679" y="3819827"/>
              <a:ext cx="187558" cy="298058"/>
              <a:chOff x="8999053" y="3140008"/>
              <a:chExt cx="187558" cy="298058"/>
            </a:xfrm>
          </p:grpSpPr>
          <p:sp>
            <p:nvSpPr>
              <p:cNvPr id="70" name="Rectangle 69">
                <a:extLst>
                  <a:ext uri="{FF2B5EF4-FFF2-40B4-BE49-F238E27FC236}">
                    <a16:creationId xmlns:a16="http://schemas.microsoft.com/office/drawing/2014/main" id="{67F39C4E-BF89-4D6D-BC22-086425AA762B}"/>
                  </a:ext>
                </a:extLst>
              </p:cNvPr>
              <p:cNvSpPr/>
              <p:nvPr/>
            </p:nvSpPr>
            <p:spPr>
              <a:xfrm rot="5400000">
                <a:off x="9066640" y="331809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5CD34C5-063C-4961-A954-AD6EA43CBEC7}"/>
                  </a:ext>
                </a:extLst>
              </p:cNvPr>
              <p:cNvSpPr/>
              <p:nvPr/>
            </p:nvSpPr>
            <p:spPr>
              <a:xfrm rot="5400000">
                <a:off x="9038666" y="319373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825769A-0BF1-491A-99DB-A76B9187D311}"/>
                  </a:ext>
                </a:extLst>
              </p:cNvPr>
              <p:cNvSpPr/>
              <p:nvPr/>
            </p:nvSpPr>
            <p:spPr>
              <a:xfrm rot="5400000">
                <a:off x="9066639" y="307242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Rectangle 91">
            <a:extLst>
              <a:ext uri="{FF2B5EF4-FFF2-40B4-BE49-F238E27FC236}">
                <a16:creationId xmlns:a16="http://schemas.microsoft.com/office/drawing/2014/main" id="{86A65D80-2CE7-4E27-A12A-44A965F682DB}"/>
              </a:ext>
            </a:extLst>
          </p:cNvPr>
          <p:cNvSpPr/>
          <p:nvPr/>
        </p:nvSpPr>
        <p:spPr>
          <a:xfrm>
            <a:off x="877670" y="2026015"/>
            <a:ext cx="1303666" cy="26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E7150DD5-140C-4A88-BED5-DDA540CEED92}"/>
              </a:ext>
            </a:extLst>
          </p:cNvPr>
          <p:cNvGrpSpPr/>
          <p:nvPr/>
        </p:nvGrpSpPr>
        <p:grpSpPr>
          <a:xfrm rot="10800000">
            <a:off x="841642" y="2059179"/>
            <a:ext cx="1440160" cy="1866575"/>
            <a:chOff x="7596336" y="2204864"/>
            <a:chExt cx="1440160" cy="1866575"/>
          </a:xfrm>
        </p:grpSpPr>
        <p:sp>
          <p:nvSpPr>
            <p:cNvPr id="75" name="Block Arc 74">
              <a:extLst>
                <a:ext uri="{FF2B5EF4-FFF2-40B4-BE49-F238E27FC236}">
                  <a16:creationId xmlns:a16="http://schemas.microsoft.com/office/drawing/2014/main" id="{C13CA8CE-D804-4553-BCAF-911F32FF7297}"/>
                </a:ext>
              </a:extLst>
            </p:cNvPr>
            <p:cNvSpPr/>
            <p:nvPr/>
          </p:nvSpPr>
          <p:spPr>
            <a:xfrm rot="10800000">
              <a:off x="7596336" y="2631279"/>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a:extLst>
                <a:ext uri="{FF2B5EF4-FFF2-40B4-BE49-F238E27FC236}">
                  <a16:creationId xmlns:a16="http://schemas.microsoft.com/office/drawing/2014/main" id="{2D8869E9-AD4D-4B31-8E39-8B6BC998D340}"/>
                </a:ext>
              </a:extLst>
            </p:cNvPr>
            <p:cNvSpPr/>
            <p:nvPr/>
          </p:nvSpPr>
          <p:spPr>
            <a:xfrm rot="5400000">
              <a:off x="7596336" y="2204864"/>
              <a:ext cx="1440160" cy="1440160"/>
            </a:xfrm>
            <a:prstGeom prst="blockArc">
              <a:avLst>
                <a:gd name="adj1" fmla="val 10800000"/>
                <a:gd name="adj2" fmla="val 16174644"/>
                <a:gd name="adj3" fmla="val 13717"/>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77" name="Straight Connector 76">
              <a:extLst>
                <a:ext uri="{FF2B5EF4-FFF2-40B4-BE49-F238E27FC236}">
                  <a16:creationId xmlns:a16="http://schemas.microsoft.com/office/drawing/2014/main" id="{C81F7BD8-47BE-43F3-93A5-638E1E32B2B0}"/>
                </a:ext>
              </a:extLst>
            </p:cNvPr>
            <p:cNvCxnSpPr>
              <a:cxnSpLocks/>
              <a:stCxn id="76" idx="1"/>
              <a:endCxn id="75" idx="0"/>
            </p:cNvCxnSpPr>
            <p:nvPr/>
          </p:nvCxnSpPr>
          <p:spPr>
            <a:xfrm>
              <a:off x="8937706" y="2920361"/>
              <a:ext cx="17" cy="43099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78" name="Group 77">
              <a:extLst>
                <a:ext uri="{FF2B5EF4-FFF2-40B4-BE49-F238E27FC236}">
                  <a16:creationId xmlns:a16="http://schemas.microsoft.com/office/drawing/2014/main" id="{CA302A22-9860-4E89-9F36-6D86ADB87B1D}"/>
                </a:ext>
              </a:extLst>
            </p:cNvPr>
            <p:cNvGrpSpPr/>
            <p:nvPr/>
          </p:nvGrpSpPr>
          <p:grpSpPr>
            <a:xfrm>
              <a:off x="8846653" y="2987608"/>
              <a:ext cx="187558" cy="298058"/>
              <a:chOff x="7236293" y="3505768"/>
              <a:chExt cx="187558" cy="298058"/>
            </a:xfrm>
          </p:grpSpPr>
          <p:sp>
            <p:nvSpPr>
              <p:cNvPr id="79" name="Rectangle 78">
                <a:extLst>
                  <a:ext uri="{FF2B5EF4-FFF2-40B4-BE49-F238E27FC236}">
                    <a16:creationId xmlns:a16="http://schemas.microsoft.com/office/drawing/2014/main" id="{87594251-FCC1-4F44-9683-3CA9105BDC75}"/>
                  </a:ext>
                </a:extLst>
              </p:cNvPr>
              <p:cNvSpPr/>
              <p:nvPr/>
            </p:nvSpPr>
            <p:spPr>
              <a:xfrm rot="5400000">
                <a:off x="7303880" y="368385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7D9BB75-F5C1-4D47-92FF-8B190B4A2234}"/>
                  </a:ext>
                </a:extLst>
              </p:cNvPr>
              <p:cNvSpPr/>
              <p:nvPr/>
            </p:nvSpPr>
            <p:spPr>
              <a:xfrm rot="5400000">
                <a:off x="7275906" y="355949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2311444-D839-4EEC-BA1E-7281E66C0F6A}"/>
                  </a:ext>
                </a:extLst>
              </p:cNvPr>
              <p:cNvSpPr/>
              <p:nvPr/>
            </p:nvSpPr>
            <p:spPr>
              <a:xfrm rot="5400000">
                <a:off x="7303879" y="343818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ECB6F0B2-A894-4B44-AE56-8073B26F011D}"/>
              </a:ext>
            </a:extLst>
          </p:cNvPr>
          <p:cNvGrpSpPr/>
          <p:nvPr/>
        </p:nvGrpSpPr>
        <p:grpSpPr>
          <a:xfrm flipH="1">
            <a:off x="1561802" y="2109401"/>
            <a:ext cx="720000" cy="181625"/>
            <a:chOff x="7596336" y="2255101"/>
            <a:chExt cx="720080" cy="205800"/>
          </a:xfrm>
        </p:grpSpPr>
        <p:cxnSp>
          <p:nvCxnSpPr>
            <p:cNvPr id="83" name="Straight Connector 82">
              <a:extLst>
                <a:ext uri="{FF2B5EF4-FFF2-40B4-BE49-F238E27FC236}">
                  <a16:creationId xmlns:a16="http://schemas.microsoft.com/office/drawing/2014/main" id="{B35CBC57-2D30-4880-BA5D-0ECADB47A57D}"/>
                </a:ext>
              </a:extLst>
            </p:cNvPr>
            <p:cNvCxnSpPr>
              <a:cxnSpLocks/>
            </p:cNvCxnSpPr>
            <p:nvPr/>
          </p:nvCxnSpPr>
          <p:spPr>
            <a:xfrm>
              <a:off x="7596336" y="2420888"/>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Straight Connector 83">
              <a:extLst>
                <a:ext uri="{FF2B5EF4-FFF2-40B4-BE49-F238E27FC236}">
                  <a16:creationId xmlns:a16="http://schemas.microsoft.com/office/drawing/2014/main" id="{E717E654-D005-4FD1-8988-6E2CA36CDC83}"/>
                </a:ext>
              </a:extLst>
            </p:cNvPr>
            <p:cNvCxnSpPr>
              <a:cxnSpLocks/>
            </p:cNvCxnSpPr>
            <p:nvPr/>
          </p:nvCxnSpPr>
          <p:spPr>
            <a:xfrm flipV="1">
              <a:off x="7740352" y="2360172"/>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B759F61F-5652-4B5E-A0C2-4B4B88316ACE}"/>
                </a:ext>
              </a:extLst>
            </p:cNvPr>
            <p:cNvCxnSpPr>
              <a:cxnSpLocks/>
            </p:cNvCxnSpPr>
            <p:nvPr/>
          </p:nvCxnSpPr>
          <p:spPr>
            <a:xfrm>
              <a:off x="7884368" y="2360775"/>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a:extLst>
                <a:ext uri="{FF2B5EF4-FFF2-40B4-BE49-F238E27FC236}">
                  <a16:creationId xmlns:a16="http://schemas.microsoft.com/office/drawing/2014/main" id="{8FAC4F8A-F5E0-4BDE-96BF-D76AAA9B51C3}"/>
                </a:ext>
              </a:extLst>
            </p:cNvPr>
            <p:cNvCxnSpPr>
              <a:cxnSpLocks/>
            </p:cNvCxnSpPr>
            <p:nvPr/>
          </p:nvCxnSpPr>
          <p:spPr>
            <a:xfrm flipV="1">
              <a:off x="8028384" y="2299155"/>
              <a:ext cx="144016" cy="60716"/>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Straight Connector 86">
              <a:extLst>
                <a:ext uri="{FF2B5EF4-FFF2-40B4-BE49-F238E27FC236}">
                  <a16:creationId xmlns:a16="http://schemas.microsoft.com/office/drawing/2014/main" id="{A7553484-AF42-496B-8A8E-328C1208409F}"/>
                </a:ext>
              </a:extLst>
            </p:cNvPr>
            <p:cNvCxnSpPr>
              <a:cxnSpLocks/>
            </p:cNvCxnSpPr>
            <p:nvPr/>
          </p:nvCxnSpPr>
          <p:spPr>
            <a:xfrm>
              <a:off x="8172400" y="2296883"/>
              <a:ext cx="144016"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88" name="Rectangle 87">
              <a:extLst>
                <a:ext uri="{FF2B5EF4-FFF2-40B4-BE49-F238E27FC236}">
                  <a16:creationId xmlns:a16="http://schemas.microsoft.com/office/drawing/2014/main" id="{F79F33A9-1DC4-4D01-BFED-8D6D6402FD91}"/>
                </a:ext>
              </a:extLst>
            </p:cNvPr>
            <p:cNvSpPr/>
            <p:nvPr/>
          </p:nvSpPr>
          <p:spPr>
            <a:xfrm>
              <a:off x="7696813" y="2375242"/>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7E715AB-B12A-4987-A8F6-77F06341A658}"/>
                </a:ext>
              </a:extLst>
            </p:cNvPr>
            <p:cNvSpPr/>
            <p:nvPr/>
          </p:nvSpPr>
          <p:spPr>
            <a:xfrm>
              <a:off x="7840829" y="2315567"/>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696CB0E-3C04-45A2-BBE8-51D6775E1EC5}"/>
                </a:ext>
              </a:extLst>
            </p:cNvPr>
            <p:cNvSpPr/>
            <p:nvPr/>
          </p:nvSpPr>
          <p:spPr>
            <a:xfrm>
              <a:off x="7995058" y="2314776"/>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DE1E526-4D8E-4C40-A315-39C9C19533A8}"/>
                </a:ext>
              </a:extLst>
            </p:cNvPr>
            <p:cNvSpPr/>
            <p:nvPr/>
          </p:nvSpPr>
          <p:spPr>
            <a:xfrm>
              <a:off x="8139074" y="2255101"/>
              <a:ext cx="87078" cy="85659"/>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B6FF671D-1B8F-402A-B688-A01F6DC3649B}"/>
              </a:ext>
            </a:extLst>
          </p:cNvPr>
          <p:cNvGrpSpPr/>
          <p:nvPr/>
        </p:nvGrpSpPr>
        <p:grpSpPr>
          <a:xfrm rot="10800000">
            <a:off x="1561722" y="3574936"/>
            <a:ext cx="1679279" cy="504056"/>
            <a:chOff x="6641720" y="3720621"/>
            <a:chExt cx="1679279" cy="504056"/>
          </a:xfrm>
        </p:grpSpPr>
        <p:cxnSp>
          <p:nvCxnSpPr>
            <p:cNvPr id="95" name="Straight Connector 94">
              <a:extLst>
                <a:ext uri="{FF2B5EF4-FFF2-40B4-BE49-F238E27FC236}">
                  <a16:creationId xmlns:a16="http://schemas.microsoft.com/office/drawing/2014/main" id="{5B37E0CA-B9C9-4450-81D5-06FA031C054E}"/>
                </a:ext>
              </a:extLst>
            </p:cNvPr>
            <p:cNvCxnSpPr>
              <a:cxnSpLocks/>
              <a:stCxn id="96" idx="6"/>
            </p:cNvCxnSpPr>
            <p:nvPr/>
          </p:nvCxnSpPr>
          <p:spPr>
            <a:xfrm>
              <a:off x="7145776" y="3972649"/>
              <a:ext cx="1175223" cy="0"/>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6" name="Oval 95">
              <a:extLst>
                <a:ext uri="{FF2B5EF4-FFF2-40B4-BE49-F238E27FC236}">
                  <a16:creationId xmlns:a16="http://schemas.microsoft.com/office/drawing/2014/main" id="{B5C62F42-504F-4917-B083-EF0F2604D52C}"/>
                </a:ext>
              </a:extLst>
            </p:cNvPr>
            <p:cNvSpPr/>
            <p:nvPr/>
          </p:nvSpPr>
          <p:spPr>
            <a:xfrm>
              <a:off x="6641720" y="3720621"/>
              <a:ext cx="504056" cy="50405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95522F06-FDBC-4B65-8AB8-C8E969433293}"/>
                </a:ext>
              </a:extLst>
            </p:cNvPr>
            <p:cNvGrpSpPr/>
            <p:nvPr/>
          </p:nvGrpSpPr>
          <p:grpSpPr>
            <a:xfrm rot="5400000">
              <a:off x="7732679" y="3819827"/>
              <a:ext cx="187558" cy="298058"/>
              <a:chOff x="8999053" y="3140008"/>
              <a:chExt cx="187558" cy="298058"/>
            </a:xfrm>
          </p:grpSpPr>
          <p:sp>
            <p:nvSpPr>
              <p:cNvPr id="98" name="Rectangle 97">
                <a:extLst>
                  <a:ext uri="{FF2B5EF4-FFF2-40B4-BE49-F238E27FC236}">
                    <a16:creationId xmlns:a16="http://schemas.microsoft.com/office/drawing/2014/main" id="{04B23885-FA9F-44E1-B3D6-0F64D4391EA2}"/>
                  </a:ext>
                </a:extLst>
              </p:cNvPr>
              <p:cNvSpPr/>
              <p:nvPr/>
            </p:nvSpPr>
            <p:spPr>
              <a:xfrm rot="5400000">
                <a:off x="9066640" y="3318097"/>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0D9D9CF-C080-48B6-84BC-E0FD89F50B95}"/>
                  </a:ext>
                </a:extLst>
              </p:cNvPr>
              <p:cNvSpPr/>
              <p:nvPr/>
            </p:nvSpPr>
            <p:spPr>
              <a:xfrm rot="5400000">
                <a:off x="9038666" y="3193736"/>
                <a:ext cx="108335" cy="187555"/>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C7CE73E-9DE8-422C-A92B-24538D3E3F03}"/>
                  </a:ext>
                </a:extLst>
              </p:cNvPr>
              <p:cNvSpPr/>
              <p:nvPr/>
            </p:nvSpPr>
            <p:spPr>
              <a:xfrm rot="5400000">
                <a:off x="9066639" y="3072422"/>
                <a:ext cx="52383" cy="187555"/>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1" name="Straight Connector 100">
            <a:extLst>
              <a:ext uri="{FF2B5EF4-FFF2-40B4-BE49-F238E27FC236}">
                <a16:creationId xmlns:a16="http://schemas.microsoft.com/office/drawing/2014/main" id="{BFFD150B-9B4B-4483-B025-B0A65ABD83C3}"/>
              </a:ext>
            </a:extLst>
          </p:cNvPr>
          <p:cNvCxnSpPr>
            <a:cxnSpLocks/>
            <a:stCxn id="10" idx="1"/>
            <a:endCxn id="96" idx="3"/>
          </p:cNvCxnSpPr>
          <p:nvPr/>
        </p:nvCxnSpPr>
        <p:spPr>
          <a:xfrm flipH="1">
            <a:off x="3167184" y="3463335"/>
            <a:ext cx="684736" cy="185418"/>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a:extLst>
              <a:ext uri="{FF2B5EF4-FFF2-40B4-BE49-F238E27FC236}">
                <a16:creationId xmlns:a16="http://schemas.microsoft.com/office/drawing/2014/main" id="{44EBF8A1-F048-4A0D-B176-81C6BA7A13B7}"/>
              </a:ext>
            </a:extLst>
          </p:cNvPr>
          <p:cNvCxnSpPr>
            <a:cxnSpLocks/>
            <a:stCxn id="96" idx="2"/>
            <a:endCxn id="11" idx="1"/>
          </p:cNvCxnSpPr>
          <p:nvPr/>
        </p:nvCxnSpPr>
        <p:spPr>
          <a:xfrm flipV="1">
            <a:off x="3241001" y="3823375"/>
            <a:ext cx="619236" cy="3589"/>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a:extLst>
              <a:ext uri="{FF2B5EF4-FFF2-40B4-BE49-F238E27FC236}">
                <a16:creationId xmlns:a16="http://schemas.microsoft.com/office/drawing/2014/main" id="{A0738C3F-D137-41F8-B871-3EAED014DE7A}"/>
              </a:ext>
            </a:extLst>
          </p:cNvPr>
          <p:cNvCxnSpPr>
            <a:cxnSpLocks/>
            <a:stCxn id="96" idx="1"/>
          </p:cNvCxnSpPr>
          <p:nvPr/>
        </p:nvCxnSpPr>
        <p:spPr>
          <a:xfrm>
            <a:off x="3167184" y="4005175"/>
            <a:ext cx="693053" cy="167854"/>
          </a:xfrm>
          <a:prstGeom prst="lin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4" name="TextBox 113">
            <a:extLst>
              <a:ext uri="{FF2B5EF4-FFF2-40B4-BE49-F238E27FC236}">
                <a16:creationId xmlns:a16="http://schemas.microsoft.com/office/drawing/2014/main" id="{C2884B07-00DA-4ADA-8E92-8116B47D3D26}"/>
              </a:ext>
            </a:extLst>
          </p:cNvPr>
          <p:cNvSpPr txBox="1"/>
          <p:nvPr/>
        </p:nvSpPr>
        <p:spPr>
          <a:xfrm>
            <a:off x="7524327" y="615856"/>
            <a:ext cx="1008113" cy="923330"/>
          </a:xfrm>
          <a:prstGeom prst="rect">
            <a:avLst/>
          </a:prstGeom>
          <a:noFill/>
        </p:spPr>
        <p:txBody>
          <a:bodyPr wrap="square" rtlCol="0">
            <a:spAutoFit/>
          </a:bodyPr>
          <a:lstStyle/>
          <a:p>
            <a:r>
              <a:rPr lang="en-GB"/>
              <a:t>Vertical double chicane</a:t>
            </a:r>
            <a:endParaRPr lang="en-US"/>
          </a:p>
        </p:txBody>
      </p:sp>
      <p:cxnSp>
        <p:nvCxnSpPr>
          <p:cNvPr id="116" name="Straight Arrow Connector 115">
            <a:extLst>
              <a:ext uri="{FF2B5EF4-FFF2-40B4-BE49-F238E27FC236}">
                <a16:creationId xmlns:a16="http://schemas.microsoft.com/office/drawing/2014/main" id="{E51BE0A1-8EA2-4CF3-BDDB-8310B27BA943}"/>
              </a:ext>
            </a:extLst>
          </p:cNvPr>
          <p:cNvCxnSpPr>
            <a:cxnSpLocks/>
            <a:stCxn id="114" idx="2"/>
          </p:cNvCxnSpPr>
          <p:nvPr/>
        </p:nvCxnSpPr>
        <p:spPr>
          <a:xfrm flipH="1">
            <a:off x="7975488" y="1539186"/>
            <a:ext cx="52896" cy="570215"/>
          </a:xfrm>
          <a:prstGeom prst="straightConnector1">
            <a:avLst/>
          </a:prstGeom>
          <a:solidFill>
            <a:schemeClr val="accent2"/>
          </a:solidFill>
          <a:ln>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120" name="TextBox 119">
            <a:extLst>
              <a:ext uri="{FF2B5EF4-FFF2-40B4-BE49-F238E27FC236}">
                <a16:creationId xmlns:a16="http://schemas.microsoft.com/office/drawing/2014/main" id="{F300FDAC-74B5-4C77-B233-FDEA8B344DCC}"/>
              </a:ext>
            </a:extLst>
          </p:cNvPr>
          <p:cNvSpPr txBox="1"/>
          <p:nvPr/>
        </p:nvSpPr>
        <p:spPr>
          <a:xfrm>
            <a:off x="2466018" y="4355812"/>
            <a:ext cx="3258110" cy="369332"/>
          </a:xfrm>
          <a:prstGeom prst="rect">
            <a:avLst/>
          </a:prstGeom>
          <a:noFill/>
        </p:spPr>
        <p:txBody>
          <a:bodyPr wrap="square" rtlCol="0">
            <a:spAutoFit/>
          </a:bodyPr>
          <a:lstStyle/>
          <a:p>
            <a:r>
              <a:rPr lang="en-GB">
                <a:solidFill>
                  <a:schemeClr val="bg1">
                    <a:lumMod val="50000"/>
                  </a:schemeClr>
                </a:solidFill>
              </a:rPr>
              <a:t>User experiments platform</a:t>
            </a:r>
            <a:endParaRPr lang="en-US">
              <a:solidFill>
                <a:schemeClr val="bg1">
                  <a:lumMod val="50000"/>
                </a:schemeClr>
              </a:solidFill>
            </a:endParaRPr>
          </a:p>
        </p:txBody>
      </p:sp>
      <p:sp>
        <p:nvSpPr>
          <p:cNvPr id="121" name="TextBox 120">
            <a:extLst>
              <a:ext uri="{FF2B5EF4-FFF2-40B4-BE49-F238E27FC236}">
                <a16:creationId xmlns:a16="http://schemas.microsoft.com/office/drawing/2014/main" id="{1D6A18E0-66A0-4443-BA93-5DECC5574BE3}"/>
              </a:ext>
            </a:extLst>
          </p:cNvPr>
          <p:cNvSpPr txBox="1"/>
          <p:nvPr/>
        </p:nvSpPr>
        <p:spPr>
          <a:xfrm>
            <a:off x="755576" y="5518901"/>
            <a:ext cx="7821372" cy="646331"/>
          </a:xfrm>
          <a:prstGeom prst="rect">
            <a:avLst/>
          </a:prstGeom>
          <a:noFill/>
        </p:spPr>
        <p:txBody>
          <a:bodyPr wrap="none" rtlCol="0">
            <a:spAutoFit/>
          </a:bodyPr>
          <a:lstStyle/>
          <a:p>
            <a:r>
              <a:rPr lang="en-GB"/>
              <a:t>Single-turn mode with reduced CSR and increased current 40+mA, 55MeV</a:t>
            </a:r>
          </a:p>
          <a:p>
            <a:r>
              <a:rPr lang="en-GB"/>
              <a:t>High energy mode with 3 turns in fixed-field arc, 1-10mA, 200MeV</a:t>
            </a:r>
            <a:endParaRPr lang="en-US"/>
          </a:p>
        </p:txBody>
      </p:sp>
    </p:spTree>
    <p:extLst>
      <p:ext uri="{BB962C8B-B14F-4D97-AF65-F5344CB8AC3E}">
        <p14:creationId xmlns:p14="http://schemas.microsoft.com/office/powerpoint/2010/main" val="2446689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4439-3ABC-414A-A047-D891F209C50A}"/>
              </a:ext>
            </a:extLst>
          </p:cNvPr>
          <p:cNvSpPr>
            <a:spLocks noGrp="1"/>
          </p:cNvSpPr>
          <p:nvPr>
            <p:ph type="title"/>
          </p:nvPr>
        </p:nvSpPr>
        <p:spPr/>
        <p:txBody>
          <a:bodyPr/>
          <a:lstStyle/>
          <a:p>
            <a:r>
              <a:rPr lang="en-GB"/>
              <a:t>Bypass Design (Kirsten Deitrick)</a:t>
            </a:r>
            <a:endParaRPr lang="en-US"/>
          </a:p>
        </p:txBody>
      </p:sp>
      <p:pic>
        <p:nvPicPr>
          <p:cNvPr id="8" name="Content Placeholder 7">
            <a:extLst>
              <a:ext uri="{FF2B5EF4-FFF2-40B4-BE49-F238E27FC236}">
                <a16:creationId xmlns:a16="http://schemas.microsoft.com/office/drawing/2014/main" id="{7D21B903-A39D-4F31-A887-E0534068E0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442" y="1146051"/>
            <a:ext cx="8667086" cy="4875237"/>
          </a:xfrm>
        </p:spPr>
      </p:pic>
      <p:sp>
        <p:nvSpPr>
          <p:cNvPr id="4" name="Date Placeholder 3">
            <a:extLst>
              <a:ext uri="{FF2B5EF4-FFF2-40B4-BE49-F238E27FC236}">
                <a16:creationId xmlns:a16="http://schemas.microsoft.com/office/drawing/2014/main" id="{E4388D3E-230E-4B79-AF41-401E5E6FA03E}"/>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F3AD1D78-CA48-41F7-A308-411C152FBE84}"/>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9957B2FE-7379-45FC-92B6-50F64C54B340}"/>
              </a:ext>
            </a:extLst>
          </p:cNvPr>
          <p:cNvSpPr>
            <a:spLocks noGrp="1"/>
          </p:cNvSpPr>
          <p:nvPr>
            <p:ph type="sldNum" sz="quarter" idx="12"/>
          </p:nvPr>
        </p:nvSpPr>
        <p:spPr/>
        <p:txBody>
          <a:bodyPr/>
          <a:lstStyle/>
          <a:p>
            <a:pPr>
              <a:defRPr/>
            </a:pPr>
            <a:fld id="{C919DEF3-38EA-44F2-924B-3AA3B76DF1B8}" type="slidenum">
              <a:rPr lang="en-GB" altLang="en-US" smtClean="0"/>
              <a:pPr>
                <a:defRPr/>
              </a:pPr>
              <a:t>47</a:t>
            </a:fld>
            <a:endParaRPr lang="en-GB" altLang="en-US"/>
          </a:p>
        </p:txBody>
      </p:sp>
      <p:sp>
        <p:nvSpPr>
          <p:cNvPr id="9" name="TextBox 8">
            <a:extLst>
              <a:ext uri="{FF2B5EF4-FFF2-40B4-BE49-F238E27FC236}">
                <a16:creationId xmlns:a16="http://schemas.microsoft.com/office/drawing/2014/main" id="{BCC4A715-C6AA-4767-8E31-BE28863A8C56}"/>
              </a:ext>
            </a:extLst>
          </p:cNvPr>
          <p:cNvSpPr txBox="1"/>
          <p:nvPr/>
        </p:nvSpPr>
        <p:spPr>
          <a:xfrm>
            <a:off x="755576" y="5518901"/>
            <a:ext cx="7821372" cy="923330"/>
          </a:xfrm>
          <a:prstGeom prst="rect">
            <a:avLst/>
          </a:prstGeom>
          <a:noFill/>
        </p:spPr>
        <p:txBody>
          <a:bodyPr wrap="none" rtlCol="0">
            <a:spAutoFit/>
          </a:bodyPr>
          <a:lstStyle/>
          <a:p>
            <a:r>
              <a:rPr lang="en-GB"/>
              <a:t>Single-turn mode with reduced CSR and increased current 40+mA, 55MeV</a:t>
            </a:r>
          </a:p>
          <a:p>
            <a:r>
              <a:rPr lang="en-GB"/>
              <a:t>High energy mode with 3 turns in fixed-field arc, 1-10mA, 200MeV</a:t>
            </a:r>
          </a:p>
          <a:p>
            <a:r>
              <a:rPr lang="en-GB"/>
              <a:t>One possible route is for the bypass to follow above the FFA arcs</a:t>
            </a:r>
            <a:endParaRPr lang="en-US"/>
          </a:p>
        </p:txBody>
      </p:sp>
      <p:pic>
        <p:nvPicPr>
          <p:cNvPr id="11" name="Picture 10">
            <a:extLst>
              <a:ext uri="{FF2B5EF4-FFF2-40B4-BE49-F238E27FC236}">
                <a16:creationId xmlns:a16="http://schemas.microsoft.com/office/drawing/2014/main" id="{D29ED702-B400-4C17-9D53-A5A75478F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068960"/>
            <a:ext cx="6447976" cy="1360582"/>
          </a:xfrm>
          <a:prstGeom prst="rect">
            <a:avLst/>
          </a:prstGeom>
        </p:spPr>
      </p:pic>
    </p:spTree>
    <p:extLst>
      <p:ext uri="{BB962C8B-B14F-4D97-AF65-F5344CB8AC3E}">
        <p14:creationId xmlns:p14="http://schemas.microsoft.com/office/powerpoint/2010/main" val="712618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FEBDCC8-E0B3-43FA-A9E0-1804B59B5C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812" y="2671"/>
            <a:ext cx="7956376" cy="6855329"/>
          </a:xfrm>
        </p:spPr>
      </p:pic>
      <p:sp>
        <p:nvSpPr>
          <p:cNvPr id="4" name="Date Placeholder 3">
            <a:extLst>
              <a:ext uri="{FF2B5EF4-FFF2-40B4-BE49-F238E27FC236}">
                <a16:creationId xmlns:a16="http://schemas.microsoft.com/office/drawing/2014/main" id="{C0D5D257-5B69-4DE4-BE42-0AB14F2FC31F}"/>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B492A214-9A1B-469A-A472-AB49F1B800EC}"/>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5554675F-A9C1-4F65-8B98-F60E45E963BE}"/>
              </a:ext>
            </a:extLst>
          </p:cNvPr>
          <p:cNvSpPr>
            <a:spLocks noGrp="1"/>
          </p:cNvSpPr>
          <p:nvPr>
            <p:ph type="sldNum" sz="quarter" idx="12"/>
          </p:nvPr>
        </p:nvSpPr>
        <p:spPr/>
        <p:txBody>
          <a:bodyPr/>
          <a:lstStyle/>
          <a:p>
            <a:pPr>
              <a:defRPr/>
            </a:pPr>
            <a:fld id="{C919DEF3-38EA-44F2-924B-3AA3B76DF1B8}" type="slidenum">
              <a:rPr lang="en-GB" altLang="en-US" smtClean="0"/>
              <a:pPr>
                <a:defRPr/>
              </a:pPr>
              <a:t>48</a:t>
            </a:fld>
            <a:endParaRPr lang="en-GB" altLang="en-US"/>
          </a:p>
        </p:txBody>
      </p:sp>
      <p:sp>
        <p:nvSpPr>
          <p:cNvPr id="2" name="Title 1">
            <a:extLst>
              <a:ext uri="{FF2B5EF4-FFF2-40B4-BE49-F238E27FC236}">
                <a16:creationId xmlns:a16="http://schemas.microsoft.com/office/drawing/2014/main" id="{D068D734-3FF6-48BC-A4B7-9A1F831B7B62}"/>
              </a:ext>
            </a:extLst>
          </p:cNvPr>
          <p:cNvSpPr>
            <a:spLocks noGrp="1"/>
          </p:cNvSpPr>
          <p:nvPr>
            <p:ph type="title"/>
          </p:nvPr>
        </p:nvSpPr>
        <p:spPr>
          <a:xfrm>
            <a:off x="1619672" y="0"/>
            <a:ext cx="5976664" cy="692696"/>
          </a:xfrm>
          <a:solidFill>
            <a:schemeClr val="bg1"/>
          </a:solidFill>
        </p:spPr>
        <p:txBody>
          <a:bodyPr/>
          <a:lstStyle/>
          <a:p>
            <a:r>
              <a:rPr lang="en-GB" dirty="0"/>
              <a:t>Splitter Quads vs. Design</a:t>
            </a:r>
            <a:endParaRPr lang="en-US" dirty="0"/>
          </a:p>
        </p:txBody>
      </p:sp>
      <p:sp>
        <p:nvSpPr>
          <p:cNvPr id="9" name="Rectangle 8">
            <a:extLst>
              <a:ext uri="{FF2B5EF4-FFF2-40B4-BE49-F238E27FC236}">
                <a16:creationId xmlns:a16="http://schemas.microsoft.com/office/drawing/2014/main" id="{C62049C9-E44F-4EC6-AC20-F8BA2ABE6C1D}"/>
              </a:ext>
            </a:extLst>
          </p:cNvPr>
          <p:cNvSpPr/>
          <p:nvPr/>
        </p:nvSpPr>
        <p:spPr>
          <a:xfrm>
            <a:off x="2699792" y="2276872"/>
            <a:ext cx="1656184" cy="1224136"/>
          </a:xfrm>
          <a:prstGeom prst="rect">
            <a:avLst/>
          </a:prstGeom>
          <a:solidFill>
            <a:srgbClr val="C0504D">
              <a:alpha val="25098"/>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6B120C-2620-4A78-B51A-8362D28A4375}"/>
              </a:ext>
            </a:extLst>
          </p:cNvPr>
          <p:cNvSpPr/>
          <p:nvPr/>
        </p:nvSpPr>
        <p:spPr>
          <a:xfrm>
            <a:off x="827584" y="5146526"/>
            <a:ext cx="3528392" cy="1224136"/>
          </a:xfrm>
          <a:prstGeom prst="rect">
            <a:avLst/>
          </a:prstGeom>
          <a:solidFill>
            <a:schemeClr val="accent6">
              <a:alpha val="2509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094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2807-3CE4-4E4B-9533-37F312A238AC}"/>
              </a:ext>
            </a:extLst>
          </p:cNvPr>
          <p:cNvSpPr>
            <a:spLocks noGrp="1"/>
          </p:cNvSpPr>
          <p:nvPr>
            <p:ph type="title"/>
          </p:nvPr>
        </p:nvSpPr>
        <p:spPr/>
        <p:txBody>
          <a:bodyPr/>
          <a:lstStyle/>
          <a:p>
            <a:r>
              <a:rPr lang="en-GB" dirty="0"/>
              <a:t>Ghost Focussing in R2 Line</a:t>
            </a:r>
            <a:endParaRPr lang="en-US" dirty="0"/>
          </a:p>
        </p:txBody>
      </p:sp>
      <p:sp>
        <p:nvSpPr>
          <p:cNvPr id="3" name="Content Placeholder 2">
            <a:extLst>
              <a:ext uri="{FF2B5EF4-FFF2-40B4-BE49-F238E27FC236}">
                <a16:creationId xmlns:a16="http://schemas.microsoft.com/office/drawing/2014/main" id="{F3B42795-3C8A-4F1F-9958-37D2B0D406F9}"/>
              </a:ext>
            </a:extLst>
          </p:cNvPr>
          <p:cNvSpPr>
            <a:spLocks noGrp="1"/>
          </p:cNvSpPr>
          <p:nvPr>
            <p:ph idx="1"/>
          </p:nvPr>
        </p:nvSpPr>
        <p:spPr>
          <a:xfrm>
            <a:off x="457200" y="1412776"/>
            <a:ext cx="8229600" cy="4525963"/>
          </a:xfrm>
        </p:spPr>
        <p:txBody>
          <a:bodyPr/>
          <a:lstStyle/>
          <a:p>
            <a:r>
              <a:rPr lang="en-GB" dirty="0"/>
              <a:t>We could get the magnets to near design settings in most splitter lines apart from R2</a:t>
            </a:r>
          </a:p>
          <a:p>
            <a:r>
              <a:rPr lang="en-US" dirty="0"/>
              <a:t>Fixed:</a:t>
            </a:r>
          </a:p>
          <a:p>
            <a:pPr lvl="1"/>
            <a:r>
              <a:rPr lang="en-US" dirty="0"/>
              <a:t>power supply ripple with capacitors</a:t>
            </a:r>
          </a:p>
          <a:p>
            <a:pPr lvl="1"/>
            <a:r>
              <a:rPr lang="en-US" dirty="0"/>
              <a:t>a backwards-wired dipole coil</a:t>
            </a:r>
          </a:p>
          <a:p>
            <a:r>
              <a:rPr lang="en-US" dirty="0"/>
              <a:t>Still disagrees with model response matrix!</a:t>
            </a:r>
          </a:p>
          <a:p>
            <a:r>
              <a:rPr lang="en-US" dirty="0"/>
              <a:t>Tried switching quads off and swinging a dipole at start of line</a:t>
            </a:r>
          </a:p>
          <a:p>
            <a:pPr lvl="1"/>
            <a:r>
              <a:rPr lang="en-US" dirty="0"/>
              <a:t>should be ~drift but got focusing in R2!</a:t>
            </a:r>
          </a:p>
        </p:txBody>
      </p:sp>
      <p:sp>
        <p:nvSpPr>
          <p:cNvPr id="4" name="Date Placeholder 3">
            <a:extLst>
              <a:ext uri="{FF2B5EF4-FFF2-40B4-BE49-F238E27FC236}">
                <a16:creationId xmlns:a16="http://schemas.microsoft.com/office/drawing/2014/main" id="{8FDA3CF7-7C79-436A-B4E4-C5F5F36110E7}"/>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4F5B2F5B-51ED-40CB-8F66-88B78F2DC56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EFF4F387-F5FF-4914-A0F0-CADACC86C862}"/>
              </a:ext>
            </a:extLst>
          </p:cNvPr>
          <p:cNvSpPr>
            <a:spLocks noGrp="1"/>
          </p:cNvSpPr>
          <p:nvPr>
            <p:ph type="sldNum" sz="quarter" idx="12"/>
          </p:nvPr>
        </p:nvSpPr>
        <p:spPr/>
        <p:txBody>
          <a:bodyPr/>
          <a:lstStyle/>
          <a:p>
            <a:pPr>
              <a:defRPr/>
            </a:pPr>
            <a:fld id="{C919DEF3-38EA-44F2-924B-3AA3B76DF1B8}" type="slidenum">
              <a:rPr lang="en-GB" altLang="en-US" smtClean="0"/>
              <a:pPr>
                <a:defRPr/>
              </a:pPr>
              <a:t>49</a:t>
            </a:fld>
            <a:endParaRPr lang="en-GB" altLang="en-US"/>
          </a:p>
        </p:txBody>
      </p:sp>
      <p:sp>
        <p:nvSpPr>
          <p:cNvPr id="7" name="TextBox 6">
            <a:extLst>
              <a:ext uri="{FF2B5EF4-FFF2-40B4-BE49-F238E27FC236}">
                <a16:creationId xmlns:a16="http://schemas.microsoft.com/office/drawing/2014/main" id="{F52D1760-B122-4915-86CC-A6338798AFEE}"/>
              </a:ext>
            </a:extLst>
          </p:cNvPr>
          <p:cNvSpPr txBox="1"/>
          <p:nvPr/>
        </p:nvSpPr>
        <p:spPr>
          <a:xfrm>
            <a:off x="5004048" y="5178048"/>
            <a:ext cx="3682752" cy="646331"/>
          </a:xfrm>
          <a:prstGeom prst="rect">
            <a:avLst/>
          </a:prstGeom>
          <a:noFill/>
        </p:spPr>
        <p:txBody>
          <a:bodyPr wrap="square" rtlCol="0">
            <a:spAutoFit/>
          </a:bodyPr>
          <a:lstStyle/>
          <a:p>
            <a:r>
              <a:rPr lang="en-GB" dirty="0">
                <a:solidFill>
                  <a:schemeClr val="accent2"/>
                </a:solidFill>
              </a:rPr>
              <a:t>NB: no cross-talk compensation used, results could be invalid</a:t>
            </a:r>
            <a:endParaRPr lang="en-US" dirty="0">
              <a:solidFill>
                <a:schemeClr val="accent2"/>
              </a:solidFill>
            </a:endParaRPr>
          </a:p>
        </p:txBody>
      </p:sp>
    </p:spTree>
    <p:extLst>
      <p:ext uri="{BB962C8B-B14F-4D97-AF65-F5344CB8AC3E}">
        <p14:creationId xmlns:p14="http://schemas.microsoft.com/office/powerpoint/2010/main" val="34757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C521-CA21-495C-B592-EFB5DA629EE9}"/>
              </a:ext>
            </a:extLst>
          </p:cNvPr>
          <p:cNvSpPr>
            <a:spLocks noGrp="1"/>
          </p:cNvSpPr>
          <p:nvPr>
            <p:ph type="title"/>
          </p:nvPr>
        </p:nvSpPr>
        <p:spPr/>
        <p:txBody>
          <a:bodyPr/>
          <a:lstStyle/>
          <a:p>
            <a:r>
              <a:rPr lang="en-GB"/>
              <a:t>Permanent Magnet Design</a:t>
            </a:r>
            <a:endParaRPr lang="en-US"/>
          </a:p>
        </p:txBody>
      </p:sp>
      <p:pic>
        <p:nvPicPr>
          <p:cNvPr id="8" name="Content Placeholder 7">
            <a:extLst>
              <a:ext uri="{FF2B5EF4-FFF2-40B4-BE49-F238E27FC236}">
                <a16:creationId xmlns:a16="http://schemas.microsoft.com/office/drawing/2014/main" id="{6A03149E-BFCE-43F8-B1BA-1952982B2E6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14" r="19614"/>
          <a:stretch/>
        </p:blipFill>
        <p:spPr>
          <a:xfrm>
            <a:off x="323528" y="1600200"/>
            <a:ext cx="6048672" cy="4525963"/>
          </a:xfrm>
        </p:spPr>
      </p:pic>
      <p:sp>
        <p:nvSpPr>
          <p:cNvPr id="4" name="Date Placeholder 3">
            <a:extLst>
              <a:ext uri="{FF2B5EF4-FFF2-40B4-BE49-F238E27FC236}">
                <a16:creationId xmlns:a16="http://schemas.microsoft.com/office/drawing/2014/main" id="{CC51809A-E63B-43D1-8203-8FDE6B7ED9E1}"/>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C5E471FC-FA34-4607-87A6-C6620F0F271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AFC63BD5-A4DE-4A47-BC48-231037F216C6}"/>
              </a:ext>
            </a:extLst>
          </p:cNvPr>
          <p:cNvSpPr>
            <a:spLocks noGrp="1"/>
          </p:cNvSpPr>
          <p:nvPr>
            <p:ph type="sldNum" sz="quarter" idx="12"/>
          </p:nvPr>
        </p:nvSpPr>
        <p:spPr/>
        <p:txBody>
          <a:bodyPr/>
          <a:lstStyle/>
          <a:p>
            <a:pPr>
              <a:defRPr/>
            </a:pPr>
            <a:fld id="{C919DEF3-38EA-44F2-924B-3AA3B76DF1B8}" type="slidenum">
              <a:rPr lang="en-GB" altLang="en-US" smtClean="0"/>
              <a:pPr>
                <a:defRPr/>
              </a:pPr>
              <a:t>5</a:t>
            </a:fld>
            <a:endParaRPr lang="en-GB" altLang="en-US"/>
          </a:p>
        </p:txBody>
      </p:sp>
      <p:sp>
        <p:nvSpPr>
          <p:cNvPr id="9" name="TextBox 8">
            <a:extLst>
              <a:ext uri="{FF2B5EF4-FFF2-40B4-BE49-F238E27FC236}">
                <a16:creationId xmlns:a16="http://schemas.microsoft.com/office/drawing/2014/main" id="{EBA63FEF-7B94-4E2B-B996-BE89DE4ED715}"/>
              </a:ext>
            </a:extLst>
          </p:cNvPr>
          <p:cNvSpPr txBox="1"/>
          <p:nvPr/>
        </p:nvSpPr>
        <p:spPr>
          <a:xfrm>
            <a:off x="6553200" y="1447031"/>
            <a:ext cx="2441247" cy="5078313"/>
          </a:xfrm>
          <a:prstGeom prst="rect">
            <a:avLst/>
          </a:prstGeom>
          <a:noFill/>
        </p:spPr>
        <p:txBody>
          <a:bodyPr wrap="square" rtlCol="0">
            <a:spAutoFit/>
          </a:bodyPr>
          <a:lstStyle/>
          <a:p>
            <a:r>
              <a:rPr lang="en-GB"/>
              <a:t>Halbach design made of NdFeB material</a:t>
            </a:r>
          </a:p>
          <a:p>
            <a:endParaRPr lang="en-GB"/>
          </a:p>
          <a:p>
            <a:r>
              <a:rPr lang="en-GB"/>
              <a:t>This is a combined dipole+quad</a:t>
            </a:r>
          </a:p>
          <a:p>
            <a:endParaRPr lang="en-GB"/>
          </a:p>
          <a:p>
            <a:r>
              <a:rPr lang="en-GB"/>
              <a:t>Being measured on rotating coil at BNL</a:t>
            </a:r>
          </a:p>
          <a:p>
            <a:endParaRPr lang="en-GB"/>
          </a:p>
          <a:p>
            <a:r>
              <a:rPr lang="en-GB"/>
              <a:t>3D printed multipole corrector pack inside</a:t>
            </a:r>
          </a:p>
          <a:p>
            <a:endParaRPr lang="en-GB"/>
          </a:p>
          <a:p>
            <a:r>
              <a:rPr lang="en-GB"/>
              <a:t>Windowframe corrector coil outside</a:t>
            </a:r>
          </a:p>
          <a:p>
            <a:endParaRPr lang="en-GB"/>
          </a:p>
          <a:p>
            <a:r>
              <a:rPr lang="en-GB"/>
              <a:t>Temperature stabilised by water (orange hoses)</a:t>
            </a:r>
          </a:p>
        </p:txBody>
      </p:sp>
    </p:spTree>
    <p:extLst>
      <p:ext uri="{BB962C8B-B14F-4D97-AF65-F5344CB8AC3E}">
        <p14:creationId xmlns:p14="http://schemas.microsoft.com/office/powerpoint/2010/main" val="1724308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5E51-2654-4E61-861A-02FD95159BBD}"/>
              </a:ext>
            </a:extLst>
          </p:cNvPr>
          <p:cNvSpPr>
            <a:spLocks noGrp="1"/>
          </p:cNvSpPr>
          <p:nvPr>
            <p:ph type="title"/>
          </p:nvPr>
        </p:nvSpPr>
        <p:spPr>
          <a:xfrm>
            <a:off x="457200" y="44624"/>
            <a:ext cx="8229600" cy="1143000"/>
          </a:xfrm>
        </p:spPr>
        <p:txBody>
          <a:bodyPr/>
          <a:lstStyle/>
          <a:p>
            <a:r>
              <a:rPr lang="en-GB" dirty="0"/>
              <a:t>1D Aperture Scan in S2 (normal)</a:t>
            </a:r>
            <a:endParaRPr lang="en-US" dirty="0"/>
          </a:p>
        </p:txBody>
      </p:sp>
      <p:pic>
        <p:nvPicPr>
          <p:cNvPr id="10" name="Content Placeholder 9">
            <a:extLst>
              <a:ext uri="{FF2B5EF4-FFF2-40B4-BE49-F238E27FC236}">
                <a16:creationId xmlns:a16="http://schemas.microsoft.com/office/drawing/2014/main" id="{C6C73A7D-7128-4E32-9241-A19DFC3E8E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645" y="1600200"/>
            <a:ext cx="7702710" cy="4525963"/>
          </a:xfrm>
        </p:spPr>
      </p:pic>
      <p:sp>
        <p:nvSpPr>
          <p:cNvPr id="4" name="Date Placeholder 3">
            <a:extLst>
              <a:ext uri="{FF2B5EF4-FFF2-40B4-BE49-F238E27FC236}">
                <a16:creationId xmlns:a16="http://schemas.microsoft.com/office/drawing/2014/main" id="{97A7B976-82B6-4CED-9725-83CAFE4B4437}"/>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48AE12DA-AEA7-4003-B201-28ED6BD402EA}"/>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6326A547-2224-4F7F-A315-687FB6AC4431}"/>
              </a:ext>
            </a:extLst>
          </p:cNvPr>
          <p:cNvSpPr>
            <a:spLocks noGrp="1"/>
          </p:cNvSpPr>
          <p:nvPr>
            <p:ph type="sldNum" sz="quarter" idx="12"/>
          </p:nvPr>
        </p:nvSpPr>
        <p:spPr/>
        <p:txBody>
          <a:bodyPr/>
          <a:lstStyle/>
          <a:p>
            <a:pPr>
              <a:defRPr/>
            </a:pPr>
            <a:fld id="{C919DEF3-38EA-44F2-924B-3AA3B76DF1B8}" type="slidenum">
              <a:rPr lang="en-GB" altLang="en-US" smtClean="0"/>
              <a:pPr>
                <a:defRPr/>
              </a:pPr>
              <a:t>50</a:t>
            </a:fld>
            <a:endParaRPr lang="en-GB" altLang="en-US"/>
          </a:p>
        </p:txBody>
      </p:sp>
      <p:sp>
        <p:nvSpPr>
          <p:cNvPr id="11" name="TextBox 10">
            <a:extLst>
              <a:ext uri="{FF2B5EF4-FFF2-40B4-BE49-F238E27FC236}">
                <a16:creationId xmlns:a16="http://schemas.microsoft.com/office/drawing/2014/main" id="{CC05384C-9632-40EE-9B88-8581738B7041}"/>
              </a:ext>
            </a:extLst>
          </p:cNvPr>
          <p:cNvSpPr txBox="1"/>
          <p:nvPr/>
        </p:nvSpPr>
        <p:spPr>
          <a:xfrm>
            <a:off x="687096" y="1196752"/>
            <a:ext cx="7773336" cy="369332"/>
          </a:xfrm>
          <a:prstGeom prst="rect">
            <a:avLst/>
          </a:prstGeom>
          <a:noFill/>
        </p:spPr>
        <p:txBody>
          <a:bodyPr wrap="square" rtlCol="0">
            <a:spAutoFit/>
          </a:bodyPr>
          <a:lstStyle/>
          <a:p>
            <a:r>
              <a:rPr lang="en-GB" dirty="0"/>
              <a:t>Slope agrees with model, at least in the “good” BPM aperture near x=0</a:t>
            </a:r>
            <a:endParaRPr lang="en-US" dirty="0"/>
          </a:p>
        </p:txBody>
      </p:sp>
    </p:spTree>
    <p:extLst>
      <p:ext uri="{BB962C8B-B14F-4D97-AF65-F5344CB8AC3E}">
        <p14:creationId xmlns:p14="http://schemas.microsoft.com/office/powerpoint/2010/main" val="3667080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0395-D5DD-4AB0-8553-AEE7DFA1E156}"/>
              </a:ext>
            </a:extLst>
          </p:cNvPr>
          <p:cNvSpPr>
            <a:spLocks noGrp="1"/>
          </p:cNvSpPr>
          <p:nvPr>
            <p:ph type="title"/>
          </p:nvPr>
        </p:nvSpPr>
        <p:spPr>
          <a:xfrm>
            <a:off x="457200" y="44624"/>
            <a:ext cx="8229600" cy="1143000"/>
          </a:xfrm>
        </p:spPr>
        <p:txBody>
          <a:bodyPr/>
          <a:lstStyle/>
          <a:p>
            <a:r>
              <a:rPr lang="en-GB" dirty="0"/>
              <a:t>1D Aperture Scan in R2 (bizarre)</a:t>
            </a:r>
            <a:endParaRPr lang="en-US" dirty="0"/>
          </a:p>
        </p:txBody>
      </p:sp>
      <p:pic>
        <p:nvPicPr>
          <p:cNvPr id="8" name="Content Placeholder 7">
            <a:extLst>
              <a:ext uri="{FF2B5EF4-FFF2-40B4-BE49-F238E27FC236}">
                <a16:creationId xmlns:a16="http://schemas.microsoft.com/office/drawing/2014/main" id="{5FC07C55-7D18-4803-931D-805086D68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253" y="1600200"/>
            <a:ext cx="7913493" cy="4525963"/>
          </a:xfrm>
        </p:spPr>
      </p:pic>
      <p:sp>
        <p:nvSpPr>
          <p:cNvPr id="4" name="Date Placeholder 3">
            <a:extLst>
              <a:ext uri="{FF2B5EF4-FFF2-40B4-BE49-F238E27FC236}">
                <a16:creationId xmlns:a16="http://schemas.microsoft.com/office/drawing/2014/main" id="{A2E9B4F2-DD7A-4CC1-9326-477A24F3F713}"/>
              </a:ext>
            </a:extLst>
          </p:cNvPr>
          <p:cNvSpPr>
            <a:spLocks noGrp="1"/>
          </p:cNvSpPr>
          <p:nvPr>
            <p:ph type="dt" sz="half" idx="10"/>
          </p:nvPr>
        </p:nvSpPr>
        <p:spPr>
          <a:xfrm>
            <a:off x="457200" y="6356350"/>
            <a:ext cx="2133600" cy="365125"/>
          </a:xfrm>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0DBE9633-D445-4C31-A009-08109B4D336E}"/>
              </a:ext>
            </a:extLst>
          </p:cNvPr>
          <p:cNvSpPr>
            <a:spLocks noGrp="1"/>
          </p:cNvSpPr>
          <p:nvPr>
            <p:ph type="ftr" sz="quarter" idx="11"/>
          </p:nvPr>
        </p:nvSpPr>
        <p:spPr>
          <a:xfrm>
            <a:off x="3124200" y="6356350"/>
            <a:ext cx="2895600" cy="365125"/>
          </a:xfrm>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AD613533-5459-4C1F-930F-D49D23B6044E}"/>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51</a:t>
            </a:fld>
            <a:endParaRPr lang="en-GB" altLang="en-US"/>
          </a:p>
        </p:txBody>
      </p:sp>
      <p:sp>
        <p:nvSpPr>
          <p:cNvPr id="13" name="TextBox 12">
            <a:extLst>
              <a:ext uri="{FF2B5EF4-FFF2-40B4-BE49-F238E27FC236}">
                <a16:creationId xmlns:a16="http://schemas.microsoft.com/office/drawing/2014/main" id="{C770ED50-78D5-4E3F-97F4-F7DDF3542C30}"/>
              </a:ext>
            </a:extLst>
          </p:cNvPr>
          <p:cNvSpPr txBox="1"/>
          <p:nvPr/>
        </p:nvSpPr>
        <p:spPr>
          <a:xfrm>
            <a:off x="615088" y="980728"/>
            <a:ext cx="7773336" cy="646331"/>
          </a:xfrm>
          <a:prstGeom prst="rect">
            <a:avLst/>
          </a:prstGeom>
          <a:noFill/>
        </p:spPr>
        <p:txBody>
          <a:bodyPr wrap="square" rtlCol="0">
            <a:spAutoFit/>
          </a:bodyPr>
          <a:lstStyle/>
          <a:p>
            <a:r>
              <a:rPr lang="en-GB" dirty="0"/>
              <a:t>Response actually shrinks as you go downstream!  Maybe going through the transverse field falloff of a dipole, which gives horizontal focussing.</a:t>
            </a:r>
            <a:endParaRPr lang="en-US" dirty="0"/>
          </a:p>
        </p:txBody>
      </p:sp>
      <p:pic>
        <p:nvPicPr>
          <p:cNvPr id="10" name="Picture 9">
            <a:extLst>
              <a:ext uri="{FF2B5EF4-FFF2-40B4-BE49-F238E27FC236}">
                <a16:creationId xmlns:a16="http://schemas.microsoft.com/office/drawing/2014/main" id="{F9FB528A-CDD2-49E7-B024-5D7E9C621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727" y="4797152"/>
            <a:ext cx="1219200" cy="1219200"/>
          </a:xfrm>
          <a:prstGeom prst="rect">
            <a:avLst/>
          </a:prstGeom>
        </p:spPr>
      </p:pic>
    </p:spTree>
    <p:extLst>
      <p:ext uri="{BB962C8B-B14F-4D97-AF65-F5344CB8AC3E}">
        <p14:creationId xmlns:p14="http://schemas.microsoft.com/office/powerpoint/2010/main" val="332295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549C-1172-4728-9685-9E713867DC07}"/>
              </a:ext>
            </a:extLst>
          </p:cNvPr>
          <p:cNvSpPr>
            <a:spLocks noGrp="1"/>
          </p:cNvSpPr>
          <p:nvPr>
            <p:ph type="title"/>
          </p:nvPr>
        </p:nvSpPr>
        <p:spPr>
          <a:xfrm>
            <a:off x="457200" y="44624"/>
            <a:ext cx="8229600" cy="1143000"/>
          </a:xfrm>
        </p:spPr>
        <p:txBody>
          <a:bodyPr/>
          <a:lstStyle/>
          <a:p>
            <a:r>
              <a:rPr lang="en-GB" dirty="0"/>
              <a:t>Fixed-Field Return Arc</a:t>
            </a:r>
            <a:endParaRPr lang="en-US" dirty="0"/>
          </a:p>
        </p:txBody>
      </p:sp>
      <p:pic>
        <p:nvPicPr>
          <p:cNvPr id="8" name="Content Placeholder 7">
            <a:extLst>
              <a:ext uri="{FF2B5EF4-FFF2-40B4-BE49-F238E27FC236}">
                <a16:creationId xmlns:a16="http://schemas.microsoft.com/office/drawing/2014/main" id="{C9396DBB-E7C5-49F5-96A2-4725702D6ED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350"/>
          <a:stretch/>
        </p:blipFill>
        <p:spPr>
          <a:xfrm>
            <a:off x="0" y="1052736"/>
            <a:ext cx="9144000" cy="5805264"/>
          </a:xfrm>
        </p:spPr>
      </p:pic>
      <p:sp>
        <p:nvSpPr>
          <p:cNvPr id="4" name="Date Placeholder 3">
            <a:extLst>
              <a:ext uri="{FF2B5EF4-FFF2-40B4-BE49-F238E27FC236}">
                <a16:creationId xmlns:a16="http://schemas.microsoft.com/office/drawing/2014/main" id="{8D751FC6-D545-4550-BCB9-982C49EC5752}"/>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2E01E2D7-D03A-407F-A2E9-7ABA1CEAE952}"/>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660942D2-5E32-42B6-A283-ADCC8C67E3F0}"/>
              </a:ext>
            </a:extLst>
          </p:cNvPr>
          <p:cNvSpPr>
            <a:spLocks noGrp="1"/>
          </p:cNvSpPr>
          <p:nvPr>
            <p:ph type="sldNum" sz="quarter" idx="12"/>
          </p:nvPr>
        </p:nvSpPr>
        <p:spPr/>
        <p:txBody>
          <a:bodyPr/>
          <a:lstStyle/>
          <a:p>
            <a:pPr>
              <a:defRPr/>
            </a:pPr>
            <a:fld id="{C919DEF3-38EA-44F2-924B-3AA3B76DF1B8}" type="slidenum">
              <a:rPr lang="en-GB" altLang="en-US" smtClean="0"/>
              <a:pPr>
                <a:defRPr/>
              </a:pPr>
              <a:t>6</a:t>
            </a:fld>
            <a:endParaRPr lang="en-GB" altLang="en-US"/>
          </a:p>
        </p:txBody>
      </p:sp>
    </p:spTree>
    <p:extLst>
      <p:ext uri="{BB962C8B-B14F-4D97-AF65-F5344CB8AC3E}">
        <p14:creationId xmlns:p14="http://schemas.microsoft.com/office/powerpoint/2010/main" val="243928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2AE4-2508-417C-BAA7-C7644C827A3E}"/>
              </a:ext>
            </a:extLst>
          </p:cNvPr>
          <p:cNvSpPr>
            <a:spLocks noGrp="1"/>
          </p:cNvSpPr>
          <p:nvPr>
            <p:ph type="title"/>
          </p:nvPr>
        </p:nvSpPr>
        <p:spPr/>
        <p:txBody>
          <a:bodyPr/>
          <a:lstStyle/>
          <a:p>
            <a:r>
              <a:rPr lang="en-GB"/>
              <a:t>Possible Halo after Injector</a:t>
            </a:r>
            <a:endParaRPr lang="en-US"/>
          </a:p>
        </p:txBody>
      </p:sp>
      <p:pic>
        <p:nvPicPr>
          <p:cNvPr id="8" name="Content Placeholder 7">
            <a:extLst>
              <a:ext uri="{FF2B5EF4-FFF2-40B4-BE49-F238E27FC236}">
                <a16:creationId xmlns:a16="http://schemas.microsoft.com/office/drawing/2014/main" id="{3AA848F1-1503-4819-86CE-07E63A5136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600200"/>
            <a:ext cx="5100563" cy="4525963"/>
          </a:xfrm>
        </p:spPr>
      </p:pic>
      <p:sp>
        <p:nvSpPr>
          <p:cNvPr id="4" name="Date Placeholder 3">
            <a:extLst>
              <a:ext uri="{FF2B5EF4-FFF2-40B4-BE49-F238E27FC236}">
                <a16:creationId xmlns:a16="http://schemas.microsoft.com/office/drawing/2014/main" id="{C08DB395-2D09-4280-9456-0F14ECC13FFA}"/>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2A557D93-6B72-4FD0-A744-BC4D01EF30FC}"/>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5532595B-2FAB-4679-87FD-568834C60D46}"/>
              </a:ext>
            </a:extLst>
          </p:cNvPr>
          <p:cNvSpPr>
            <a:spLocks noGrp="1"/>
          </p:cNvSpPr>
          <p:nvPr>
            <p:ph type="sldNum" sz="quarter" idx="12"/>
          </p:nvPr>
        </p:nvSpPr>
        <p:spPr/>
        <p:txBody>
          <a:bodyPr/>
          <a:lstStyle/>
          <a:p>
            <a:pPr>
              <a:defRPr/>
            </a:pPr>
            <a:fld id="{C919DEF3-38EA-44F2-924B-3AA3B76DF1B8}" type="slidenum">
              <a:rPr lang="en-GB" altLang="en-US" smtClean="0"/>
              <a:pPr>
                <a:defRPr/>
              </a:pPr>
              <a:t>7</a:t>
            </a:fld>
            <a:endParaRPr lang="en-GB" altLang="en-US"/>
          </a:p>
        </p:txBody>
      </p:sp>
      <p:sp>
        <p:nvSpPr>
          <p:cNvPr id="3" name="TextBox 2">
            <a:extLst>
              <a:ext uri="{FF2B5EF4-FFF2-40B4-BE49-F238E27FC236}">
                <a16:creationId xmlns:a16="http://schemas.microsoft.com/office/drawing/2014/main" id="{424E5EAA-2128-41A4-9FC3-6F0D3625F04E}"/>
              </a:ext>
            </a:extLst>
          </p:cNvPr>
          <p:cNvSpPr txBox="1"/>
          <p:nvPr/>
        </p:nvSpPr>
        <p:spPr>
          <a:xfrm>
            <a:off x="5724128" y="1700808"/>
            <a:ext cx="3347864" cy="4524315"/>
          </a:xfrm>
          <a:prstGeom prst="rect">
            <a:avLst/>
          </a:prstGeom>
          <a:noFill/>
        </p:spPr>
        <p:txBody>
          <a:bodyPr wrap="square" rtlCol="0">
            <a:spAutoFit/>
          </a:bodyPr>
          <a:lstStyle/>
          <a:p>
            <a:r>
              <a:rPr lang="en-GB" dirty="0"/>
              <a:t>3×10</a:t>
            </a:r>
            <a:r>
              <a:rPr lang="en-GB" baseline="30000" dirty="0"/>
              <a:t>-4</a:t>
            </a:r>
            <a:r>
              <a:rPr lang="en-GB" dirty="0"/>
              <a:t> relative intensity</a:t>
            </a:r>
          </a:p>
          <a:p>
            <a:r>
              <a:rPr lang="en-GB" dirty="0"/>
              <a:t>~100x beam core area</a:t>
            </a:r>
          </a:p>
          <a:p>
            <a:r>
              <a:rPr lang="en-GB" dirty="0"/>
              <a:t>About 3% of total charge</a:t>
            </a:r>
          </a:p>
          <a:p>
            <a:endParaRPr lang="en-GB" dirty="0"/>
          </a:p>
          <a:p>
            <a:r>
              <a:rPr lang="en-GB" dirty="0"/>
              <a:t>Probably from photocathode</a:t>
            </a:r>
          </a:p>
          <a:p>
            <a:endParaRPr lang="en-GB" dirty="0"/>
          </a:p>
          <a:p>
            <a:r>
              <a:rPr lang="en-GB" dirty="0"/>
              <a:t>(April 17, 2019)</a:t>
            </a:r>
          </a:p>
          <a:p>
            <a:endParaRPr lang="en-GB" dirty="0"/>
          </a:p>
          <a:p>
            <a:r>
              <a:rPr lang="en-GB" dirty="0"/>
              <a:t>Selectively-activated photocathode has been used before at Cornell to suppress this sort of thing</a:t>
            </a:r>
          </a:p>
          <a:p>
            <a:endParaRPr lang="en-GB" dirty="0"/>
          </a:p>
          <a:p>
            <a:r>
              <a:rPr lang="en-GB" dirty="0"/>
              <a:t>Collimators in the injector are possible but harder due to high beam powers</a:t>
            </a:r>
          </a:p>
        </p:txBody>
      </p:sp>
    </p:spTree>
    <p:extLst>
      <p:ext uri="{BB962C8B-B14F-4D97-AF65-F5344CB8AC3E}">
        <p14:creationId xmlns:p14="http://schemas.microsoft.com/office/powerpoint/2010/main" val="2143565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CFC22FD-222B-4D64-8166-80390CE985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6223"/>
          </a:xfrm>
        </p:spPr>
      </p:pic>
      <p:sp>
        <p:nvSpPr>
          <p:cNvPr id="4" name="Date Placeholder 3">
            <a:extLst>
              <a:ext uri="{FF2B5EF4-FFF2-40B4-BE49-F238E27FC236}">
                <a16:creationId xmlns:a16="http://schemas.microsoft.com/office/drawing/2014/main" id="{B829674D-7699-4FAD-8CDD-19DE1DA5B47F}"/>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EAF7FACC-D2C5-4798-B827-9359F7A90D9D}"/>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E8084E58-D156-40C0-9089-6D263FDE30D4}"/>
              </a:ext>
            </a:extLst>
          </p:cNvPr>
          <p:cNvSpPr>
            <a:spLocks noGrp="1"/>
          </p:cNvSpPr>
          <p:nvPr>
            <p:ph type="sldNum" sz="quarter" idx="12"/>
          </p:nvPr>
        </p:nvSpPr>
        <p:spPr/>
        <p:txBody>
          <a:bodyPr/>
          <a:lstStyle/>
          <a:p>
            <a:pPr>
              <a:defRPr/>
            </a:pPr>
            <a:fld id="{C919DEF3-38EA-44F2-924B-3AA3B76DF1B8}" type="slidenum">
              <a:rPr lang="en-GB" altLang="en-US" smtClean="0"/>
              <a:pPr>
                <a:defRPr/>
              </a:pPr>
              <a:t>8</a:t>
            </a:fld>
            <a:endParaRPr lang="en-GB" altLang="en-US"/>
          </a:p>
        </p:txBody>
      </p:sp>
      <p:sp>
        <p:nvSpPr>
          <p:cNvPr id="7" name="TextBox 6">
            <a:extLst>
              <a:ext uri="{FF2B5EF4-FFF2-40B4-BE49-F238E27FC236}">
                <a16:creationId xmlns:a16="http://schemas.microsoft.com/office/drawing/2014/main" id="{274DF69D-A87D-4D86-87FB-1A355DB272F1}"/>
              </a:ext>
            </a:extLst>
          </p:cNvPr>
          <p:cNvSpPr txBox="1"/>
          <p:nvPr/>
        </p:nvSpPr>
        <p:spPr>
          <a:xfrm>
            <a:off x="35496" y="44624"/>
            <a:ext cx="8928992" cy="369332"/>
          </a:xfrm>
          <a:prstGeom prst="rect">
            <a:avLst/>
          </a:prstGeom>
          <a:noFill/>
        </p:spPr>
        <p:txBody>
          <a:bodyPr wrap="square" rtlCol="0">
            <a:spAutoFit/>
          </a:bodyPr>
          <a:lstStyle/>
          <a:p>
            <a:r>
              <a:rPr lang="en-GB" dirty="0">
                <a:solidFill>
                  <a:schemeClr val="bg1"/>
                </a:solidFill>
              </a:rPr>
              <a:t>Halo reacts to quadrupole being varied, so is charged particles not camera lens flare!</a:t>
            </a:r>
          </a:p>
        </p:txBody>
      </p:sp>
    </p:spTree>
    <p:extLst>
      <p:ext uri="{BB962C8B-B14F-4D97-AF65-F5344CB8AC3E}">
        <p14:creationId xmlns:p14="http://schemas.microsoft.com/office/powerpoint/2010/main" val="27138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A63E-C4D8-4F67-8A5A-0234DA175E09}"/>
              </a:ext>
            </a:extLst>
          </p:cNvPr>
          <p:cNvSpPr>
            <a:spLocks noGrp="1"/>
          </p:cNvSpPr>
          <p:nvPr>
            <p:ph type="title"/>
          </p:nvPr>
        </p:nvSpPr>
        <p:spPr/>
        <p:txBody>
          <a:bodyPr/>
          <a:lstStyle/>
          <a:p>
            <a:r>
              <a:rPr lang="en-GB" dirty="0"/>
              <a:t>Quadrupole </a:t>
            </a:r>
            <a:r>
              <a:rPr lang="en-GB" dirty="0" err="1"/>
              <a:t>Centering</a:t>
            </a:r>
            <a:endParaRPr lang="en-US" dirty="0"/>
          </a:p>
        </p:txBody>
      </p:sp>
      <p:sp>
        <p:nvSpPr>
          <p:cNvPr id="3" name="Content Placeholder 2">
            <a:extLst>
              <a:ext uri="{FF2B5EF4-FFF2-40B4-BE49-F238E27FC236}">
                <a16:creationId xmlns:a16="http://schemas.microsoft.com/office/drawing/2014/main" id="{07EA48C8-0250-4AD5-A349-58AB6503909D}"/>
              </a:ext>
            </a:extLst>
          </p:cNvPr>
          <p:cNvSpPr>
            <a:spLocks noGrp="1"/>
          </p:cNvSpPr>
          <p:nvPr>
            <p:ph idx="1"/>
          </p:nvPr>
        </p:nvSpPr>
        <p:spPr/>
        <p:txBody>
          <a:bodyPr/>
          <a:lstStyle/>
          <a:p>
            <a:r>
              <a:rPr lang="en-GB" dirty="0"/>
              <a:t>If the beam is not </a:t>
            </a:r>
            <a:r>
              <a:rPr lang="en-GB" dirty="0" err="1"/>
              <a:t>centered</a:t>
            </a:r>
            <a:r>
              <a:rPr lang="en-GB" dirty="0"/>
              <a:t> in a quadrupole, changing the quadrupole strength will move the beam position on a downstream BPM</a:t>
            </a:r>
          </a:p>
          <a:p>
            <a:r>
              <a:rPr lang="en-GB" dirty="0"/>
              <a:t>This movement will change linearly as the beam position in the quad is altered using an upstream dipole</a:t>
            </a:r>
          </a:p>
          <a:p>
            <a:r>
              <a:rPr lang="en-GB" dirty="0"/>
              <a:t>Wrote a script taking a (dipole, quad, BPM) triple and using it to put beam in quad centre</a:t>
            </a:r>
            <a:endParaRPr lang="en-US" dirty="0"/>
          </a:p>
        </p:txBody>
      </p:sp>
      <p:sp>
        <p:nvSpPr>
          <p:cNvPr id="4" name="Date Placeholder 3">
            <a:extLst>
              <a:ext uri="{FF2B5EF4-FFF2-40B4-BE49-F238E27FC236}">
                <a16:creationId xmlns:a16="http://schemas.microsoft.com/office/drawing/2014/main" id="{6890A8C4-8C5A-42CE-8A43-B460708BCEE1}"/>
              </a:ext>
            </a:extLst>
          </p:cNvPr>
          <p:cNvSpPr>
            <a:spLocks noGrp="1"/>
          </p:cNvSpPr>
          <p:nvPr>
            <p:ph type="dt" sz="half" idx="10"/>
          </p:nvPr>
        </p:nvSpPr>
        <p:spPr/>
        <p:txBody>
          <a:bodyPr/>
          <a:lstStyle/>
          <a:p>
            <a:pPr>
              <a:defRPr/>
            </a:pPr>
            <a:r>
              <a:rPr lang="en-US"/>
              <a:t>October 2022</a:t>
            </a:r>
            <a:endParaRPr lang="en-GB"/>
          </a:p>
        </p:txBody>
      </p:sp>
      <p:sp>
        <p:nvSpPr>
          <p:cNvPr id="5" name="Footer Placeholder 4">
            <a:extLst>
              <a:ext uri="{FF2B5EF4-FFF2-40B4-BE49-F238E27FC236}">
                <a16:creationId xmlns:a16="http://schemas.microsoft.com/office/drawing/2014/main" id="{6C07E37D-370D-4959-8BC9-1EB46A32A569}"/>
              </a:ext>
            </a:extLst>
          </p:cNvPr>
          <p:cNvSpPr>
            <a:spLocks noGrp="1"/>
          </p:cNvSpPr>
          <p:nvPr>
            <p:ph type="ftr" sz="quarter" idx="11"/>
          </p:nvPr>
        </p:nvSpPr>
        <p:spPr/>
        <p:txBody>
          <a:bodyPr/>
          <a:lstStyle/>
          <a:p>
            <a:pPr>
              <a:defRPr/>
            </a:pPr>
            <a:r>
              <a:rPr lang="en-US"/>
              <a:t>Stephen Brooks, ERL’22</a:t>
            </a:r>
            <a:endParaRPr lang="en-GB"/>
          </a:p>
        </p:txBody>
      </p:sp>
      <p:sp>
        <p:nvSpPr>
          <p:cNvPr id="6" name="Slide Number Placeholder 5">
            <a:extLst>
              <a:ext uri="{FF2B5EF4-FFF2-40B4-BE49-F238E27FC236}">
                <a16:creationId xmlns:a16="http://schemas.microsoft.com/office/drawing/2014/main" id="{CE52A2B2-92F3-405E-8090-B7E9769DE084}"/>
              </a:ext>
            </a:extLst>
          </p:cNvPr>
          <p:cNvSpPr>
            <a:spLocks noGrp="1"/>
          </p:cNvSpPr>
          <p:nvPr>
            <p:ph type="sldNum" sz="quarter" idx="12"/>
          </p:nvPr>
        </p:nvSpPr>
        <p:spPr/>
        <p:txBody>
          <a:bodyPr/>
          <a:lstStyle/>
          <a:p>
            <a:pPr>
              <a:defRPr/>
            </a:pPr>
            <a:fld id="{C919DEF3-38EA-44F2-924B-3AA3B76DF1B8}" type="slidenum">
              <a:rPr lang="en-GB" altLang="en-US" smtClean="0"/>
              <a:pPr>
                <a:defRPr/>
              </a:pPr>
              <a:t>9</a:t>
            </a:fld>
            <a:endParaRPr lang="en-GB" altLang="en-US"/>
          </a:p>
        </p:txBody>
      </p:sp>
    </p:spTree>
    <p:extLst>
      <p:ext uri="{BB962C8B-B14F-4D97-AF65-F5344CB8AC3E}">
        <p14:creationId xmlns:p14="http://schemas.microsoft.com/office/powerpoint/2010/main" val="2141756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1881</Words>
  <Application>Microsoft Office PowerPoint</Application>
  <PresentationFormat>On-screen Show (4:3)</PresentationFormat>
  <Paragraphs>382</Paragraphs>
  <Slides>51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Calibri Light</vt:lpstr>
      <vt:lpstr>Symbol</vt:lpstr>
      <vt:lpstr>Office Theme</vt:lpstr>
      <vt:lpstr>1_Office Theme</vt:lpstr>
      <vt:lpstr>CBETA Multi-Turn Studies and Various Beam Dynamics Issues</vt:lpstr>
      <vt:lpstr>Layout &amp; Parameters</vt:lpstr>
      <vt:lpstr>Fixed-Field Return Loop Optics</vt:lpstr>
      <vt:lpstr>PowerPoint Presentation</vt:lpstr>
      <vt:lpstr>Permanent Magnet Design</vt:lpstr>
      <vt:lpstr>Fixed-Field Return Arc</vt:lpstr>
      <vt:lpstr>Possible Halo after Injector</vt:lpstr>
      <vt:lpstr>PowerPoint Presentation</vt:lpstr>
      <vt:lpstr>Quadrupole Centering</vt:lpstr>
      <vt:lpstr>IS1SCR02-MS1QUA03_centered</vt:lpstr>
      <vt:lpstr>IR1SCR02-MS1QUA03_centered</vt:lpstr>
      <vt:lpstr>IR1SCR01-MS1QUA03_centered</vt:lpstr>
      <vt:lpstr>Quads as BPMs Tool</vt:lpstr>
      <vt:lpstr>Commissioning results: orbit correction in fixed-field loop</vt:lpstr>
      <vt:lpstr>PowerPoint Presentation</vt:lpstr>
      <vt:lpstr>Full Response Matrices from CBETA-V</vt:lpstr>
      <vt:lpstr>Compare to Real Data (escan.mat)</vt:lpstr>
      <vt:lpstr>Cumulative Phase Advances</vt:lpstr>
      <vt:lpstr>Semi-Empirical Response Matrix</vt:lpstr>
      <vt:lpstr>One-turn Whole-FFA SVD Correction</vt:lpstr>
      <vt:lpstr>Get the 107x107 real matrices?</vt:lpstr>
      <vt:lpstr>Real Machine Response Matrix</vt:lpstr>
      <vt:lpstr>and the Y BPM Plane</vt:lpstr>
      <vt:lpstr>Source of Tune Variation</vt:lpstr>
      <vt:lpstr>get_all_tunes</vt:lpstr>
      <vt:lpstr>Multi-turn Response Matrix</vt:lpstr>
      <vt:lpstr>Multi-turn Response Matrix with Correction in RX Combiners</vt:lpstr>
      <vt:lpstr>2-Turn Generated Response Matrix</vt:lpstr>
      <vt:lpstr>Two Turns Uncorrected</vt:lpstr>
      <vt:lpstr>Two Turns Corrected with SVD</vt:lpstr>
      <vt:lpstr>Eventually got 7-turn ERL operation with turns 1,2,3 SVD corrected</vt:lpstr>
      <vt:lpstr>PowerPoint Presentation</vt:lpstr>
      <vt:lpstr>All Four Tunes Compared to Model</vt:lpstr>
      <vt:lpstr>Accelerating vs. Decelerating Orbit Tool for Splitter Lines 1,2,3</vt:lpstr>
      <vt:lpstr>TOF Adjustment with Splitter Orbit</vt:lpstr>
      <vt:lpstr>48° phase = 3cm path length added</vt:lpstr>
      <vt:lpstr>PowerPoint Presentation</vt:lpstr>
      <vt:lpstr>Degaussing Test of Iron Magnets</vt:lpstr>
      <vt:lpstr>Full-Range Degauss</vt:lpstr>
      <vt:lpstr>Closed Orbit Bumps</vt:lpstr>
      <vt:lpstr>Closed Orbit Bumps (1-turn)</vt:lpstr>
      <vt:lpstr>Operational Improvement Areas</vt:lpstr>
      <vt:lpstr>The Splitter (while under construction)</vt:lpstr>
      <vt:lpstr>Remedies</vt:lpstr>
      <vt:lpstr>BACKUP</vt:lpstr>
      <vt:lpstr>Future: CBETA Facility?</vt:lpstr>
      <vt:lpstr>Bypass Design (Kirsten Deitrick)</vt:lpstr>
      <vt:lpstr>Splitter Quads vs. Design</vt:lpstr>
      <vt:lpstr>Ghost Focussing in R2 Line</vt:lpstr>
      <vt:lpstr>1D Aperture Scan in S2 (normal)</vt:lpstr>
      <vt:lpstr>1D Aperture Scan in R2 (bizarre)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Various Studies at the CBETA 4-Turn FFA ERL</dc:title>
  <dc:creator>Brooks, Stephen</dc:creator>
  <cp:lastModifiedBy>Brooks, Stephen</cp:lastModifiedBy>
  <cp:revision>6</cp:revision>
  <dcterms:created xsi:type="dcterms:W3CDTF">2020-11-23T22:36:50Z</dcterms:created>
  <dcterms:modified xsi:type="dcterms:W3CDTF">2022-09-19T14:55:25Z</dcterms:modified>
</cp:coreProperties>
</file>