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66"/>
  </p:notesMasterIdLst>
  <p:handoutMasterIdLst>
    <p:handoutMasterId r:id="rId67"/>
  </p:handoutMasterIdLst>
  <p:sldIdLst>
    <p:sldId id="511" r:id="rId3"/>
    <p:sldId id="887" r:id="rId4"/>
    <p:sldId id="888" r:id="rId5"/>
    <p:sldId id="889" r:id="rId6"/>
    <p:sldId id="902" r:id="rId7"/>
    <p:sldId id="891" r:id="rId8"/>
    <p:sldId id="893" r:id="rId9"/>
    <p:sldId id="892" r:id="rId10"/>
    <p:sldId id="895" r:id="rId11"/>
    <p:sldId id="513" r:id="rId12"/>
    <p:sldId id="896" r:id="rId13"/>
    <p:sldId id="903" r:id="rId14"/>
    <p:sldId id="897" r:id="rId15"/>
    <p:sldId id="898" r:id="rId16"/>
    <p:sldId id="899" r:id="rId17"/>
    <p:sldId id="900" r:id="rId18"/>
    <p:sldId id="904" r:id="rId19"/>
    <p:sldId id="901" r:id="rId20"/>
    <p:sldId id="905" r:id="rId21"/>
    <p:sldId id="906" r:id="rId22"/>
    <p:sldId id="908" r:id="rId23"/>
    <p:sldId id="909" r:id="rId24"/>
    <p:sldId id="910" r:id="rId25"/>
    <p:sldId id="911" r:id="rId26"/>
    <p:sldId id="912" r:id="rId27"/>
    <p:sldId id="520" r:id="rId28"/>
    <p:sldId id="512" r:id="rId29"/>
    <p:sldId id="913" r:id="rId30"/>
    <p:sldId id="526" r:id="rId31"/>
    <p:sldId id="522" r:id="rId32"/>
    <p:sldId id="523" r:id="rId33"/>
    <p:sldId id="524" r:id="rId34"/>
    <p:sldId id="525" r:id="rId35"/>
    <p:sldId id="528" r:id="rId36"/>
    <p:sldId id="527" r:id="rId37"/>
    <p:sldId id="529" r:id="rId38"/>
    <p:sldId id="530" r:id="rId39"/>
    <p:sldId id="532" r:id="rId40"/>
    <p:sldId id="546" r:id="rId41"/>
    <p:sldId id="533" r:id="rId42"/>
    <p:sldId id="515" r:id="rId43"/>
    <p:sldId id="534" r:id="rId44"/>
    <p:sldId id="536" r:id="rId45"/>
    <p:sldId id="535" r:id="rId46"/>
    <p:sldId id="537" r:id="rId47"/>
    <p:sldId id="516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17" r:id="rId56"/>
    <p:sldId id="518" r:id="rId57"/>
    <p:sldId id="545" r:id="rId58"/>
    <p:sldId id="519" r:id="rId59"/>
    <p:sldId id="547" r:id="rId60"/>
    <p:sldId id="548" r:id="rId61"/>
    <p:sldId id="549" r:id="rId62"/>
    <p:sldId id="550" r:id="rId63"/>
    <p:sldId id="521" r:id="rId64"/>
    <p:sldId id="531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ACC6"/>
    <a:srgbClr val="FFFFFF"/>
    <a:srgbClr val="7F7F7F"/>
    <a:srgbClr val="D99694"/>
    <a:srgbClr val="0080FF"/>
    <a:srgbClr val="99FF66"/>
    <a:srgbClr val="00FF00"/>
    <a:srgbClr val="FF00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005" autoAdjust="0"/>
  </p:normalViewPr>
  <p:slideViewPr>
    <p:cSldViewPr>
      <p:cViewPr varScale="1">
        <p:scale>
          <a:sx n="78" d="100"/>
          <a:sy n="78" d="100"/>
        </p:scale>
        <p:origin x="62" y="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2023-Sep-06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henbrooks.org/ap/report/2022-3/fixedtune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Permanent Magnet and Electromagnet Designs for Nonlinear FFA Fields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</a:t>
            </a:r>
            <a:r>
              <a:rPr lang="en-US"/>
              <a:t>, FFA’23 workshop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777F8-7504-67DB-D772-22A7CC2DF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Enabling fixed-tune non-scaling FFAs</a:t>
            </a:r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DAB-5E81-41A2-B310-82335414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Algorithm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E72F-AD7D-4391-AB65-542FB71E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Runge-Kutta 4</a:t>
            </a:r>
            <a:r>
              <a:rPr lang="en-US" baseline="30000"/>
              <a:t>th</a:t>
            </a:r>
            <a:r>
              <a:rPr lang="en-US"/>
              <a:t> order tracking step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to get trajectory in cell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to get transfer matrix</a:t>
            </a:r>
          </a:p>
          <a:p>
            <a:pPr lvl="1"/>
            <a:r>
              <a:rPr lang="en-US"/>
              <a:t>Also gives tunes if orbit is closed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(Newton) to find closed orbit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over all FFA energies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parameters to get response matrix of tune functions to multipole changes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(optimiser) to find fixed-tune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A59C-1008-493E-BBA3-2C7E499D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36C0-C7C8-426C-9F20-1BF810E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383-94CB-4104-93A3-4BAB816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B3F47-D494-4F0C-A56D-B6EF9FAA8205}"/>
              </a:ext>
            </a:extLst>
          </p:cNvPr>
          <p:cNvSpPr/>
          <p:nvPr/>
        </p:nvSpPr>
        <p:spPr>
          <a:xfrm>
            <a:off x="7745506" y="1670237"/>
            <a:ext cx="1398494" cy="89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A4FCF-9235-4DC1-9FFD-CB08B318ACE8}"/>
              </a:ext>
            </a:extLst>
          </p:cNvPr>
          <p:cNvSpPr/>
          <p:nvPr/>
        </p:nvSpPr>
        <p:spPr>
          <a:xfrm>
            <a:off x="7745506" y="2630674"/>
            <a:ext cx="1398494" cy="1366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 cell optics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DB751-7D63-4E3D-B41F-4ABB6C7639C3}"/>
              </a:ext>
            </a:extLst>
          </p:cNvPr>
          <p:cNvSpPr/>
          <p:nvPr/>
        </p:nvSpPr>
        <p:spPr>
          <a:xfrm>
            <a:off x="7745506" y="4067090"/>
            <a:ext cx="1398494" cy="4377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Muon1 FFA optics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21F33-75B1-4AFD-95D5-56135752BE77}"/>
              </a:ext>
            </a:extLst>
          </p:cNvPr>
          <p:cNvSpPr/>
          <p:nvPr/>
        </p:nvSpPr>
        <p:spPr>
          <a:xfrm>
            <a:off x="8028384" y="4574892"/>
            <a:ext cx="1115616" cy="13743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Fixed-tune FFA optimiser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(parallel)</a:t>
            </a:r>
          </a:p>
        </p:txBody>
      </p:sp>
    </p:spTree>
    <p:extLst>
      <p:ext uri="{BB962C8B-B14F-4D97-AF65-F5344CB8AC3E}">
        <p14:creationId xmlns:p14="http://schemas.microsoft.com/office/powerpoint/2010/main" val="33855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702B-0A20-C612-3166-B862D2E7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Tunes After Correction in Muon1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BB9CDC-3DBE-28D7-7428-03B1315DA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62" y="2413358"/>
            <a:ext cx="6233875" cy="37519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D4605-3CED-80B1-615D-C5A6C15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EE730-EC2F-64A9-123F-563D65A4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58DD-B101-C9A9-681A-29F94BD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0EA7C-F75F-2738-E6FE-CD12B04693CB}"/>
              </a:ext>
            </a:extLst>
          </p:cNvPr>
          <p:cNvSpPr txBox="1"/>
          <p:nvPr/>
        </p:nvSpPr>
        <p:spPr>
          <a:xfrm>
            <a:off x="6553200" y="5579948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FDB8A-2E31-153A-1739-9A9BADE9444E}"/>
              </a:ext>
            </a:extLst>
          </p:cNvPr>
          <p:cNvSpPr txBox="1"/>
          <p:nvPr/>
        </p:nvSpPr>
        <p:spPr>
          <a:xfrm>
            <a:off x="1455062" y="25556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Cell tune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4F769-A150-32B3-FB8D-6DD74184B7F1}"/>
              </a:ext>
            </a:extLst>
          </p:cNvPr>
          <p:cNvSpPr txBox="1"/>
          <p:nvPr/>
        </p:nvSpPr>
        <p:spPr>
          <a:xfrm>
            <a:off x="755576" y="1412776"/>
            <a:ext cx="75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Tunes stable from 10MeV – 250MeV and somewhat constant, although could be improved.</a:t>
            </a:r>
          </a:p>
          <a:p>
            <a:r>
              <a:rPr lang="en-GB"/>
              <a:t>(Wiggly near low energy end because rigidity changes fast there).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82B4B-5E6A-2AB4-88F2-437BA6BCE2F9}"/>
              </a:ext>
            </a:extLst>
          </p:cNvPr>
          <p:cNvSpPr txBox="1"/>
          <p:nvPr/>
        </p:nvSpPr>
        <p:spPr>
          <a:xfrm>
            <a:off x="2384646" y="3508887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Qx = 0.1547 ± 0.0013</a:t>
            </a:r>
          </a:p>
          <a:p>
            <a:r>
              <a:rPr lang="en-GB"/>
              <a:t>Qy = 0.0571 ± 0.0034</a:t>
            </a:r>
          </a:p>
        </p:txBody>
      </p:sp>
    </p:spTree>
    <p:extLst>
      <p:ext uri="{BB962C8B-B14F-4D97-AF65-F5344CB8AC3E}">
        <p14:creationId xmlns:p14="http://schemas.microsoft.com/office/powerpoint/2010/main" val="420448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After Correction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1CD402-7DA0-6835-52F4-411A20D47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17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9B3F-75C6-108B-B871-9021BB03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Peak Fields After Correction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7AFABA-E56D-8D09-8104-DA2F13EDA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452" y="2060848"/>
            <a:ext cx="6407095" cy="38510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BAEE-A3CC-823C-74C2-42E7B497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B604-8E6F-B378-7D02-687E0B27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04D2-8D61-D011-A2CD-E40A5AB8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A0C3A-6B9A-0E76-98D8-3C7DD1D60A72}"/>
              </a:ext>
            </a:extLst>
          </p:cNvPr>
          <p:cNvSpPr txBox="1"/>
          <p:nvPr/>
        </p:nvSpPr>
        <p:spPr>
          <a:xfrm>
            <a:off x="6660232" y="5542590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EDCF3-6D8F-8CFE-4E1C-CF3C923F4D0E}"/>
              </a:ext>
            </a:extLst>
          </p:cNvPr>
          <p:cNvSpPr txBox="1"/>
          <p:nvPr/>
        </p:nvSpPr>
        <p:spPr>
          <a:xfrm>
            <a:off x="1390664" y="2276872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6633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rainbow colored rectangular object&#10;&#10;Description automatically generated">
            <a:extLst>
              <a:ext uri="{FF2B5EF4-FFF2-40B4-BE49-F238E27FC236}">
                <a16:creationId xmlns:a16="http://schemas.microsoft.com/office/drawing/2014/main" id="{E36F53A6-8175-0106-6678-FEA1C8DB2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297AE-B887-2272-C6E0-272E0853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and Fields in Muon1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B9F3-7F31-D4D6-2DB6-FA3E4601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6FB0-D79B-EAA9-29E3-97425FB5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69F38-88BC-03E0-BD30-7CAB4450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34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1940-4CC7-0249-798C-446EA521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 Low Energy to 16.5MeV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B0BC-C1D1-D71C-D63E-8382C0C7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Use a bigger cyclotron as an injector</a:t>
            </a:r>
          </a:p>
          <a:p>
            <a:pPr lvl="1"/>
            <a:r>
              <a:rPr lang="en-GB"/>
              <a:t>Momentum ratio 5.31× </a:t>
            </a:r>
            <a:r>
              <a:rPr lang="en-GB">
                <a:sym typeface="Wingdings" panose="05000000000000000000" pitchFamily="2" charset="2"/>
              </a:rPr>
              <a:t> 4.13×, easier to do</a:t>
            </a:r>
            <a:endParaRPr lang="en-GB"/>
          </a:p>
          <a:p>
            <a:r>
              <a:rPr lang="en-GB"/>
              <a:t>Tunes a little better but still wiggly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7EA47-32CC-4E3A-7F3B-3FB14E8E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B949-60FD-42F1-0C15-9376E729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CC91-04E0-5208-7DE8-053A772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424F3-F9D5-A5A7-64FC-9CA90077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3563701"/>
            <a:ext cx="9144000" cy="2745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A21DB-B2FF-5548-3EF2-D87D507440BA}"/>
              </a:ext>
            </a:extLst>
          </p:cNvPr>
          <p:cNvSpPr txBox="1"/>
          <p:nvPr/>
        </p:nvSpPr>
        <p:spPr>
          <a:xfrm>
            <a:off x="899592" y="443711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Qx = 0.1547 ± 0.0008</a:t>
            </a:r>
          </a:p>
          <a:p>
            <a:r>
              <a:rPr lang="en-GB"/>
              <a:t>Qy = 0.0581 ± 0.0031</a:t>
            </a:r>
          </a:p>
        </p:txBody>
      </p:sp>
    </p:spTree>
    <p:extLst>
      <p:ext uri="{BB962C8B-B14F-4D97-AF65-F5344CB8AC3E}">
        <p14:creationId xmlns:p14="http://schemas.microsoft.com/office/powerpoint/2010/main" val="381494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1570-23FB-63B3-9F86-56677EF0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Allow 14- and 16-pole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C812-CD72-522E-2EDE-0D99785B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That’s noticably better (2-3× less variation)</a:t>
            </a:r>
          </a:p>
          <a:p>
            <a:r>
              <a:rPr lang="en-GB"/>
              <a:t>Probably polynomial isn’t the best field basis</a:t>
            </a:r>
          </a:p>
          <a:p>
            <a:pPr lvl="1"/>
            <a:r>
              <a:rPr lang="en-GB"/>
              <a:t>Use Fourier series transversely instead?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4E0E-6E87-982A-7835-98BFCD41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72C3-4197-D959-F9DA-86E9903A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063-AACD-1B70-C535-87C5E8CD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4B7D3-80AA-1D0C-D4B9-C39C981F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6062"/>
            <a:ext cx="9144000" cy="2693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83B70-BCEA-2C75-095D-F8C5CD6B507E}"/>
              </a:ext>
            </a:extLst>
          </p:cNvPr>
          <p:cNvSpPr txBox="1"/>
          <p:nvPr/>
        </p:nvSpPr>
        <p:spPr>
          <a:xfrm>
            <a:off x="899592" y="443711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Qx = 0.1545 ± 0.0004</a:t>
            </a:r>
          </a:p>
          <a:p>
            <a:r>
              <a:rPr lang="en-GB"/>
              <a:t>Qy = 0.0577 ± 0.0010</a:t>
            </a:r>
          </a:p>
        </p:txBody>
      </p:sp>
    </p:spTree>
    <p:extLst>
      <p:ext uri="{BB962C8B-B14F-4D97-AF65-F5344CB8AC3E}">
        <p14:creationId xmlns:p14="http://schemas.microsoft.com/office/powerpoint/2010/main" val="224289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12- vs. 16-pole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5D9C65-B5EF-2015-D976-D53343CDA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388ED-5C46-BED4-06BC-97065AEED5CB}"/>
              </a:ext>
            </a:extLst>
          </p:cNvPr>
          <p:cNvSpPr txBox="1"/>
          <p:nvPr/>
        </p:nvSpPr>
        <p:spPr>
          <a:xfrm>
            <a:off x="6553200" y="1556792"/>
            <a:ext cx="225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About 1 part in 1000 change</a:t>
            </a:r>
          </a:p>
        </p:txBody>
      </p:sp>
    </p:spTree>
    <p:extLst>
      <p:ext uri="{BB962C8B-B14F-4D97-AF65-F5344CB8AC3E}">
        <p14:creationId xmlns:p14="http://schemas.microsoft.com/office/powerpoint/2010/main" val="152824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rainbow colored rectangular object&#10;&#10;Description automatically generated">
            <a:extLst>
              <a:ext uri="{FF2B5EF4-FFF2-40B4-BE49-F238E27FC236}">
                <a16:creationId xmlns:a16="http://schemas.microsoft.com/office/drawing/2014/main" id="{962912B6-CF96-CEAD-38BA-33513D9A8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D3D5F-F979-6547-F181-D469E573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and Fields in Muon1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38A1-98F4-2251-F294-E28CB71F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6773-5D68-8139-26F3-E76E26AB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B9BF1-A1E7-D588-6312-D5D121B0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39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EB4F-DFC8-7329-22DF-9D64AA0A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Designs (F)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C848-C080-C2F0-5120-27CC3758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E51A-22BD-85FE-45CA-5659BD79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77415-6019-C79B-AA45-F3E691ED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11" name="Content Placeholder 10" descr="A drawing of a plane&#10;&#10;Description automatically generated">
            <a:extLst>
              <a:ext uri="{FF2B5EF4-FFF2-40B4-BE49-F238E27FC236}">
                <a16:creationId xmlns:a16="http://schemas.microsoft.com/office/drawing/2014/main" id="{B3DA2FF5-C5C7-3E61-756A-9BD0C4521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4" y="1280160"/>
            <a:ext cx="6787591" cy="522122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767922-E14C-6653-3F7D-DD4782E4864A}"/>
              </a:ext>
            </a:extLst>
          </p:cNvPr>
          <p:cNvSpPr txBox="1"/>
          <p:nvPr/>
        </p:nvSpPr>
        <p:spPr>
          <a:xfrm>
            <a:off x="1582409" y="5939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cm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C437B-E4D8-29A8-1B66-333AC1E10E92}"/>
              </a:ext>
            </a:extLst>
          </p:cNvPr>
          <p:cNvSpPr txBox="1"/>
          <p:nvPr/>
        </p:nvSpPr>
        <p:spPr>
          <a:xfrm>
            <a:off x="8199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NdFeB material</a:t>
            </a:r>
          </a:p>
          <a:p>
            <a:r>
              <a:rPr lang="en-GB"/>
              <a:t>N42EH grade</a:t>
            </a:r>
          </a:p>
          <a:p>
            <a:r>
              <a:rPr lang="en-GB"/>
              <a:t>B</a:t>
            </a:r>
            <a:r>
              <a:rPr lang="en-GB" baseline="-25000"/>
              <a:t>r</a:t>
            </a:r>
            <a:r>
              <a:rPr lang="en-GB"/>
              <a:t>=1.3T</a:t>
            </a:r>
          </a:p>
          <a:p>
            <a:r>
              <a:rPr lang="en-GB"/>
              <a:t>107.28cm</a:t>
            </a:r>
            <a:r>
              <a:rPr lang="en-GB" baseline="30000"/>
              <a:t>2</a:t>
            </a:r>
            <a:r>
              <a:rPr lang="en-GB"/>
              <a:t> area</a:t>
            </a:r>
          </a:p>
          <a:p>
            <a:r>
              <a:rPr lang="en-GB"/>
              <a:t>64.4 x 16mm aperture</a:t>
            </a:r>
          </a:p>
          <a:p>
            <a:r>
              <a:rPr lang="en-GB"/>
              <a:t>Good field X±26.2mm</a:t>
            </a:r>
          </a:p>
          <a:p>
            <a:r>
              <a:rPr lang="en-GB"/>
              <a:t>1.88T max field</a:t>
            </a:r>
          </a:p>
        </p:txBody>
      </p:sp>
    </p:spTree>
    <p:extLst>
      <p:ext uri="{BB962C8B-B14F-4D97-AF65-F5344CB8AC3E}">
        <p14:creationId xmlns:p14="http://schemas.microsoft.com/office/powerpoint/2010/main" val="309363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4128-E3ED-15D5-383E-93209DEB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882D-3A58-910A-3AE8-F28C232E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Dejan Trbojevic proposes to accelerate protons with a rapid cycle (100s of Hz to kHz) for FLASH hadron therapy</a:t>
            </a:r>
          </a:p>
          <a:p>
            <a:pPr lvl="1"/>
            <a:r>
              <a:rPr lang="en-GB"/>
              <a:t>Many machine cycles within 100ms allow different energy (depth) slices to be done as well as being quick enough to trigger the biological FLASH effect</a:t>
            </a:r>
          </a:p>
          <a:p>
            <a:r>
              <a:rPr lang="en-GB"/>
              <a:t>Need an FFA ring which also has fixed tunes</a:t>
            </a:r>
          </a:p>
          <a:p>
            <a:pPr lvl="1"/>
            <a:r>
              <a:rPr lang="en-GB"/>
              <a:t>But needs to fit in the hospital, so smaller than a scaling FFA </a:t>
            </a:r>
            <a:r>
              <a:rPr lang="en-GB">
                <a:sym typeface="Wingdings" panose="05000000000000000000" pitchFamily="2" charset="2"/>
              </a:rPr>
              <a:t> nonlinear fixed-tune NS-FFA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1C17-CBFE-B6AA-D0EF-566C702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034D-F1CE-F17A-D350-D616F729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0EF8-78B8-62A0-D97C-C998962D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27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0CF3-5133-9382-53C8-B5F08546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Designs (D)</a:t>
            </a:r>
          </a:p>
        </p:txBody>
      </p:sp>
      <p:pic>
        <p:nvPicPr>
          <p:cNvPr id="8" name="Content Placeholder 7" descr="A drawing of a spiral staircase&#10;&#10;Description automatically generated">
            <a:extLst>
              <a:ext uri="{FF2B5EF4-FFF2-40B4-BE49-F238E27FC236}">
                <a16:creationId xmlns:a16="http://schemas.microsoft.com/office/drawing/2014/main" id="{81A3170F-0015-1F3F-CFA5-EE66A7749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4" y="1280160"/>
            <a:ext cx="6787591" cy="52212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6FA72-323A-33A1-A733-2EEA0F00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4255-1F67-7DBA-574B-48653716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B5B0C-B2D2-514A-2FDC-57B1AA47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18153-F6D5-F0A8-FA1C-89372BBB203C}"/>
              </a:ext>
            </a:extLst>
          </p:cNvPr>
          <p:cNvSpPr txBox="1"/>
          <p:nvPr/>
        </p:nvSpPr>
        <p:spPr>
          <a:xfrm>
            <a:off x="1582409" y="59399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cm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2234A-0E39-0CEC-B6EA-4011AA39C073}"/>
              </a:ext>
            </a:extLst>
          </p:cNvPr>
          <p:cNvSpPr txBox="1"/>
          <p:nvPr/>
        </p:nvSpPr>
        <p:spPr>
          <a:xfrm>
            <a:off x="81998" y="1464668"/>
            <a:ext cx="2441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NdFeB material</a:t>
            </a:r>
          </a:p>
          <a:p>
            <a:r>
              <a:rPr lang="en-GB"/>
              <a:t>N42EH grade</a:t>
            </a:r>
          </a:p>
          <a:p>
            <a:r>
              <a:rPr lang="en-GB"/>
              <a:t>B</a:t>
            </a:r>
            <a:r>
              <a:rPr lang="en-GB" baseline="-25000"/>
              <a:t>r</a:t>
            </a:r>
            <a:r>
              <a:rPr lang="en-GB"/>
              <a:t>=1.3T</a:t>
            </a:r>
          </a:p>
          <a:p>
            <a:r>
              <a:rPr lang="en-GB"/>
              <a:t>119.39cm</a:t>
            </a:r>
            <a:r>
              <a:rPr lang="en-GB" baseline="30000"/>
              <a:t>2</a:t>
            </a:r>
            <a:r>
              <a:rPr lang="en-GB"/>
              <a:t> area</a:t>
            </a:r>
          </a:p>
          <a:p>
            <a:r>
              <a:rPr lang="en-GB"/>
              <a:t>51.8 x 16mm aperture</a:t>
            </a:r>
          </a:p>
          <a:p>
            <a:r>
              <a:rPr lang="en-GB"/>
              <a:t>Good field X±19.9mm</a:t>
            </a:r>
          </a:p>
          <a:p>
            <a:r>
              <a:rPr lang="en-GB"/>
              <a:t>1.85T max field</a:t>
            </a:r>
          </a:p>
        </p:txBody>
      </p:sp>
    </p:spTree>
    <p:extLst>
      <p:ext uri="{BB962C8B-B14F-4D97-AF65-F5344CB8AC3E}">
        <p14:creationId xmlns:p14="http://schemas.microsoft.com/office/powerpoint/2010/main" val="277767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B7A5-1588-01F6-0ADF-CDC6401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Field Error Graph (F)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3FF1D3-8647-82E5-F633-44FCADDC3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41331-C2C7-E979-4C02-5D49B825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4C8-2C48-FBB1-26FF-7B8E367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82A7-4D0B-A5E4-36C0-742EAD9A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305AE-2B4F-C62C-7F8B-A2F470F4D577}"/>
              </a:ext>
            </a:extLst>
          </p:cNvPr>
          <p:cNvSpPr txBox="1"/>
          <p:nvPr/>
        </p:nvSpPr>
        <p:spPr>
          <a:xfrm>
            <a:off x="179512" y="586798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~2×10</a:t>
            </a:r>
            <a:r>
              <a:rPr lang="en-GB" baseline="30000"/>
              <a:t>-4</a:t>
            </a:r>
            <a:r>
              <a:rPr lang="en-GB"/>
              <a:t> relative error</a:t>
            </a:r>
          </a:p>
        </p:txBody>
      </p:sp>
    </p:spTree>
    <p:extLst>
      <p:ext uri="{BB962C8B-B14F-4D97-AF65-F5344CB8AC3E}">
        <p14:creationId xmlns:p14="http://schemas.microsoft.com/office/powerpoint/2010/main" val="79733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B7A5-1588-01F6-0ADF-CDC6401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Magnet Field Error Graph (D)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A3E1CC-9F14-3524-5A79-4A4255F20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41331-C2C7-E979-4C02-5D49B825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4C8-2C48-FBB1-26FF-7B8E3679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82A7-4D0B-A5E4-36C0-742EAD9A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3CF00-4BC2-151B-3202-B130A222F744}"/>
              </a:ext>
            </a:extLst>
          </p:cNvPr>
          <p:cNvSpPr txBox="1"/>
          <p:nvPr/>
        </p:nvSpPr>
        <p:spPr>
          <a:xfrm>
            <a:off x="179512" y="5867980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~1×10</a:t>
            </a:r>
            <a:r>
              <a:rPr lang="en-GB" baseline="30000"/>
              <a:t>-4</a:t>
            </a:r>
            <a:r>
              <a:rPr lang="en-GB"/>
              <a:t> relative error</a:t>
            </a:r>
          </a:p>
        </p:txBody>
      </p:sp>
    </p:spTree>
    <p:extLst>
      <p:ext uri="{BB962C8B-B14F-4D97-AF65-F5344CB8AC3E}">
        <p14:creationId xmlns:p14="http://schemas.microsoft.com/office/powerpoint/2010/main" val="93477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1B7C-9C0D-F2E6-0943-6973D046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Permanent Magnet Wedges</a:t>
            </a:r>
          </a:p>
        </p:txBody>
      </p:sp>
      <p:pic>
        <p:nvPicPr>
          <p:cNvPr id="8" name="Content Placeholder 7" descr="A stack of cardboard boxes&#10;&#10;Description automatically generated">
            <a:extLst>
              <a:ext uri="{FF2B5EF4-FFF2-40B4-BE49-F238E27FC236}">
                <a16:creationId xmlns:a16="http://schemas.microsoft.com/office/drawing/2014/main" id="{FC9DDCF0-A692-3EC6-3F3F-E319C4C8E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49CA-86B9-1486-D0DA-9445C0E4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C4532-40BC-9C64-AE68-7ABAA862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4D40F-650F-4C8B-7D2C-343A56A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03DDA-93ED-87B7-A1EA-3B9D69C12ACC}"/>
              </a:ext>
            </a:extLst>
          </p:cNvPr>
          <p:cNvSpPr txBox="1"/>
          <p:nvPr/>
        </p:nvSpPr>
        <p:spPr>
          <a:xfrm>
            <a:off x="457200" y="1951672"/>
            <a:ext cx="2250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We bought enough wedges to make two 45mm test sections of the nonlinear D magnet</a:t>
            </a:r>
          </a:p>
        </p:txBody>
      </p:sp>
    </p:spTree>
    <p:extLst>
      <p:ext uri="{BB962C8B-B14F-4D97-AF65-F5344CB8AC3E}">
        <p14:creationId xmlns:p14="http://schemas.microsoft.com/office/powerpoint/2010/main" val="322904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5D46-5095-6FF8-1855-055D35739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Now onto the presentation of the electromagnet (if time)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B2EA-49BF-B0DF-D8D8-5ABB2357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FB65-B872-0BEF-F075-447379F7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BED57-04A2-8B25-4361-091226CE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60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Fixed-Tune Non-Scaling FFAs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Design for RAL FETS-FFA (3-12MeV p)</a:t>
            </a:r>
          </a:p>
          <a:p>
            <a:r>
              <a:rPr lang="en-GB"/>
              <a:t>Analysis for cell of two thin lenses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</a:t>
            </a:r>
            <a:r>
              <a:rPr lang="en-US"/>
              <a:t>, FFA’22 </a:t>
            </a:r>
            <a:r>
              <a:rPr lang="en-US" dirty="0"/>
              <a:t>Workshop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99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686-79C1-4492-AB55-1AB41079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974F-D467-4FC9-A81A-2B9973D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Recent studies by Dejan Trbojevic have confirmed that non-scaling FFAs can have their tune dependence on momentum flattened by adding non-linear components to the magnet fields, although not necessarily for an unlimited momentum range.</a:t>
            </a:r>
          </a:p>
          <a:p>
            <a:r>
              <a:rPr lang="en-US"/>
              <a:t>Quadrupole affects tune level, sextupole affects dQ/dp, octupole affects d</a:t>
            </a:r>
            <a:r>
              <a:rPr lang="en-US" baseline="30000"/>
              <a:t>2</a:t>
            </a:r>
            <a:r>
              <a:rPr lang="en-US"/>
              <a:t>Q/dp</a:t>
            </a:r>
            <a:r>
              <a:rPr lang="en-US" baseline="30000"/>
              <a:t>2</a:t>
            </a:r>
            <a:r>
              <a:rPr lang="en-US"/>
              <a:t>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1A3F-FA53-448F-BA62-4EEEA48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8F4F-B0A5-4009-9623-BEE4AB00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F47B-C83E-4A31-9D33-6A599577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04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D1E4-E6FA-4CB3-B3DB-4D353B3B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FETS-FFA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46B-40B3-4DB6-A8D9-459ED010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3-12MeV protons</a:t>
            </a:r>
          </a:p>
          <a:p>
            <a:r>
              <a:rPr lang="en-GB"/>
              <a:t>4m average radius</a:t>
            </a:r>
          </a:p>
          <a:p>
            <a:r>
              <a:rPr lang="en-GB"/>
              <a:t>Several 1m drifts (one per cell here)</a:t>
            </a:r>
          </a:p>
          <a:p>
            <a:r>
              <a:rPr lang="en-GB"/>
              <a:t>Fixed tunes: </a:t>
            </a:r>
            <a:r>
              <a:rPr lang="en-GB">
                <a:latin typeface="Symbol" panose="05050102010706020507" pitchFamily="18" charset="2"/>
              </a:rPr>
              <a:t>D</a:t>
            </a:r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&lt;0.01 in ring, &lt;0.001 per cell</a:t>
            </a:r>
          </a:p>
          <a:p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 tunable over full range of 1 in ring</a:t>
            </a:r>
          </a:p>
          <a:p>
            <a:pPr lvl="1"/>
            <a:r>
              <a:rPr lang="en-GB"/>
              <a:t>For exploration of the tune plane in R&amp;D</a:t>
            </a:r>
          </a:p>
          <a:p>
            <a:pPr lvl="1"/>
            <a:r>
              <a:rPr lang="en-GB"/>
              <a:t>I chose 12 cells so this is 1/12 range per cell</a:t>
            </a:r>
          </a:p>
          <a:p>
            <a:r>
              <a:rPr lang="en-US"/>
              <a:t>Geometrical aperture 1250mm.mrad (large)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9D28-EB0B-49D3-8A83-07CCA465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C77D-D9D5-4802-A5DB-9F2DD124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944B-1C7D-47B5-95FC-49F5A2C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8855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DAB-5E81-41A2-B310-82335414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Algorithm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E72F-AD7D-4391-AB65-542FB71E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Runge-Kutta 4</a:t>
            </a:r>
            <a:r>
              <a:rPr lang="en-US" baseline="30000"/>
              <a:t>th</a:t>
            </a:r>
            <a:r>
              <a:rPr lang="en-US"/>
              <a:t> order tracking step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to get trajectory in cell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to get transfer matrix</a:t>
            </a:r>
          </a:p>
          <a:p>
            <a:pPr lvl="1"/>
            <a:r>
              <a:rPr lang="en-US"/>
              <a:t>Also gives tunes if orbit is closed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(Newton) to find closed orbit</a:t>
            </a:r>
          </a:p>
          <a:p>
            <a:r>
              <a:rPr lang="en-US">
                <a:highlight>
                  <a:srgbClr val="00FFFF"/>
                </a:highlight>
              </a:rPr>
              <a:t>Loop</a:t>
            </a:r>
            <a:r>
              <a:rPr lang="en-US"/>
              <a:t> over all FFA energies</a:t>
            </a:r>
          </a:p>
          <a:p>
            <a:r>
              <a:rPr lang="en-US">
                <a:highlight>
                  <a:srgbClr val="FFFF00"/>
                </a:highlight>
              </a:rPr>
              <a:t>Finite difference</a:t>
            </a:r>
            <a:r>
              <a:rPr lang="en-US"/>
              <a:t> parameters to get response matrix of tune functions to multipole changes</a:t>
            </a:r>
          </a:p>
          <a:p>
            <a:r>
              <a:rPr lang="en-US">
                <a:highlight>
                  <a:srgbClr val="00FF00"/>
                </a:highlight>
              </a:rPr>
              <a:t>Iterate</a:t>
            </a:r>
            <a:r>
              <a:rPr lang="en-US"/>
              <a:t> (optimiser) to find fixed-tune lattice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A59C-1008-493E-BBA3-2C7E499D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36C0-C7C8-426C-9F20-1BF810E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383-94CB-4104-93A3-4BAB816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B3F47-D494-4F0C-A56D-B6EF9FAA8205}"/>
              </a:ext>
            </a:extLst>
          </p:cNvPr>
          <p:cNvSpPr/>
          <p:nvPr/>
        </p:nvSpPr>
        <p:spPr>
          <a:xfrm>
            <a:off x="7745506" y="1670237"/>
            <a:ext cx="1398494" cy="890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A4FCF-9235-4DC1-9FFD-CB08B318ACE8}"/>
              </a:ext>
            </a:extLst>
          </p:cNvPr>
          <p:cNvSpPr/>
          <p:nvPr/>
        </p:nvSpPr>
        <p:spPr>
          <a:xfrm>
            <a:off x="7745506" y="2630674"/>
            <a:ext cx="1398494" cy="136637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Muon1 cell optics mode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DB751-7D63-4E3D-B41F-4ABB6C7639C3}"/>
              </a:ext>
            </a:extLst>
          </p:cNvPr>
          <p:cNvSpPr/>
          <p:nvPr/>
        </p:nvSpPr>
        <p:spPr>
          <a:xfrm>
            <a:off x="7745506" y="4067090"/>
            <a:ext cx="1398494" cy="43776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Muon1 FFA optics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21F33-75B1-4AFD-95D5-56135752BE77}"/>
              </a:ext>
            </a:extLst>
          </p:cNvPr>
          <p:cNvSpPr/>
          <p:nvPr/>
        </p:nvSpPr>
        <p:spPr>
          <a:xfrm>
            <a:off x="8028384" y="4574892"/>
            <a:ext cx="1115616" cy="13743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Fixed-tune FFA optimiser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(parallel)</a:t>
            </a:r>
          </a:p>
        </p:txBody>
      </p:sp>
    </p:spTree>
    <p:extLst>
      <p:ext uri="{BB962C8B-B14F-4D97-AF65-F5344CB8AC3E}">
        <p14:creationId xmlns:p14="http://schemas.microsoft.com/office/powerpoint/2010/main" val="1332095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E007-E8A0-464C-9A1D-4C5719E5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Model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6020-F16A-46CA-BD40-9215F1F9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Midplane field is product of:</a:t>
            </a:r>
          </a:p>
          <a:p>
            <a:pPr lvl="1"/>
            <a:r>
              <a:rPr lang="en-GB"/>
              <a:t>Transverse polynomial up to dodecapole</a:t>
            </a:r>
          </a:p>
          <a:p>
            <a:pPr lvl="2"/>
            <a:r>
              <a:rPr lang="en-GB"/>
              <a:t>Rough initial field coefficients up to octupole were found by Muon1 genetic algorithm before using fixed-tune FFA optimiser</a:t>
            </a:r>
          </a:p>
          <a:p>
            <a:pPr lvl="1"/>
            <a:r>
              <a:rPr lang="en-GB"/>
              <a:t>Longitudinal integral of Gaussian at both ends</a:t>
            </a:r>
          </a:p>
          <a:p>
            <a:pPr lvl="2"/>
            <a:r>
              <a:rPr lang="en-GB"/>
              <a:t>Fringe length given by </a:t>
            </a:r>
            <a:r>
              <a:rPr lang="en-GB">
                <a:latin typeface="Symbol" panose="05050102010706020507" pitchFamily="18" charset="2"/>
              </a:rPr>
              <a:t>s</a:t>
            </a:r>
            <a:r>
              <a:rPr lang="en-GB"/>
              <a:t>=6cm</a:t>
            </a:r>
          </a:p>
          <a:p>
            <a:r>
              <a:rPr lang="en-GB"/>
              <a:t>Off-midplane fields extrapolated by repeated derivatives of this product of three functions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4118-D5FF-46DD-AF49-7F17116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47AF-38E8-482E-B280-BE02AD78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5B28-25A0-4001-A68C-D7583C34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33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98EB-8DB8-D0F9-148B-9954673E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BMAD and Muon1 Magnet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3D64-3017-DB14-C08D-827E28F5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BMAD has some sort of zero-length end field model that may or may not be correct</a:t>
            </a:r>
          </a:p>
          <a:p>
            <a:pPr lvl="1"/>
            <a:r>
              <a:rPr lang="en-GB"/>
              <a:t>Particularly not for magnets with many combined high-order multipoles when the FFA beam is off-axis and coming in at a steep angle</a:t>
            </a:r>
          </a:p>
          <a:p>
            <a:r>
              <a:rPr lang="en-GB"/>
              <a:t>Muon1 has a Maxwellian fringe field model with finite length</a:t>
            </a:r>
          </a:p>
          <a:p>
            <a:pPr lvl="1"/>
            <a:r>
              <a:rPr lang="en-GB"/>
              <a:t>But you have to choose the length yourself!</a:t>
            </a:r>
          </a:p>
          <a:p>
            <a:r>
              <a:rPr lang="en-GB"/>
              <a:t>We also changed from sectors to rectangles but that turned out to be a small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C604-2DEF-47D9-4E32-761B1A9C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AF4E8-42F1-7C34-5B3A-FF745BCB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F9CA-F2EF-E9A1-5C9C-758C9A11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7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leaf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C69AE09-1EFC-4509-B5A2-AB96E364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BA37F-0DF9-46C4-A5E6-162B9C99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Fixed-Tune Cell Orbits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0191-61A0-47C8-B7AF-E8A44DB80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Target cell tunes 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=0.216,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=0.213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D742-6700-473B-8983-5285E5C8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03D0-740C-4D31-BD8E-FCD0B851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BDE9B-A06B-4845-85F2-0BE29313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03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8ADC-E112-4E30-8E0F-26CAD757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Fixed-Tune Cell Fields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3084-303C-4451-952E-8FEA9526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4BE4-4EE6-400A-A4B0-4C64C3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ACA6-EBF8-45F5-A314-51E7F8B5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8" name="Picture 7" descr="Surface chart&#10;&#10;Description automatically generated">
            <a:extLst>
              <a:ext uri="{FF2B5EF4-FFF2-40B4-BE49-F238E27FC236}">
                <a16:creationId xmlns:a16="http://schemas.microsoft.com/office/drawing/2014/main" id="{438B35ED-72C2-4D03-8BD1-83136FC83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28"/>
            <a:ext cx="9144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444B47-845C-404D-92F9-44555B25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F field +0.15 to -0.43T, D field -0.42 to -0.02T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7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89F0-8E9E-40BD-A231-717B8343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A8B3-B72C-4D12-8124-D698C314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Target cell tunes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05E3-D891-4FBD-A81D-967E92D3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465B-0508-4AFC-9EFD-1047DBE1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57DA-6D27-4C2E-B447-80A96ABF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2C695-2E82-4D6B-9333-135D7293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4530076" cy="3286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727795-8F1D-43C1-A815-284C9739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26" y="2492896"/>
            <a:ext cx="4530076" cy="32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4245-00B9-4D63-8319-C08E8FD5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B3619-A65A-4B17-9973-A84D49B8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E122-CE0A-4093-9E40-C8C67D4B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112C-16F5-45E7-B205-7FAD6D5E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5E02-603C-44B5-9237-5D5CC60E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9821A-6742-4BDB-A90B-AD5C2EAA9A60}"/>
              </a:ext>
            </a:extLst>
          </p:cNvPr>
          <p:cNvSpPr txBox="1"/>
          <p:nvPr/>
        </p:nvSpPr>
        <p:spPr>
          <a:xfrm>
            <a:off x="6156176" y="38508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Only plotted in beam region, including sagitta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7C6AD-ADD3-4521-8D4E-4174780DE375}"/>
              </a:ext>
            </a:extLst>
          </p:cNvPr>
          <p:cNvSpPr txBox="1"/>
          <p:nvPr/>
        </p:nvSpPr>
        <p:spPr>
          <a:xfrm>
            <a:off x="6019800" y="13310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3MeV, ring inside </a:t>
            </a:r>
            <a:r>
              <a:rPr lang="en-GB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0DF5B-D62F-4715-85B0-5BC7919D7D9F}"/>
              </a:ext>
            </a:extLst>
          </p:cNvPr>
          <p:cNvSpPr txBox="1"/>
          <p:nvPr/>
        </p:nvSpPr>
        <p:spPr>
          <a:xfrm>
            <a:off x="1072101" y="13310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ym typeface="Wingdings" panose="05000000000000000000" pitchFamily="2" charset="2"/>
              </a:rPr>
              <a:t> </a:t>
            </a:r>
            <a:r>
              <a:rPr lang="en-GB"/>
              <a:t>12MeV, ring outside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7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E766-18DE-4CAE-ADD7-BA8C9ECE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vs. Kinetic Energy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3BBB94-2BDA-4755-991E-3A3EA3529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0EA1-1AAA-46C1-B8F6-59F60616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2782-38F3-4DF2-808C-6C216BBA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5AE9-217B-40EA-A309-8A5E3F7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3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8A94-8DDF-423C-A4FA-33BF0564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vs. Momentum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DDFE19-B071-4275-ADC2-05FDFAE8E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24BB0-F0A0-44B8-B2CA-A30FEA51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5E1C9-929D-405F-8B68-1AA3F9B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3796-BAE6-4115-A97F-44494E35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206F8-082A-42C8-B3EA-7D4F8866D92C}"/>
              </a:ext>
            </a:extLst>
          </p:cNvPr>
          <p:cNvSpPr txBox="1"/>
          <p:nvPr/>
        </p:nvSpPr>
        <p:spPr>
          <a:xfrm>
            <a:off x="2123728" y="360976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Average field should be proportional to momentum</a:t>
            </a:r>
          </a:p>
          <a:p>
            <a:endParaRPr lang="en-GB"/>
          </a:p>
          <a:p>
            <a:r>
              <a:rPr lang="en-GB"/>
              <a:t>Not exactly because I used “average” position in each magnet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5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B189-8F3D-49BA-B989-D86954C9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Gradient vs. Momentum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3055E5-B02C-4E11-96E7-6A608C3C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993" y="1600200"/>
            <a:ext cx="623801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904F-C57F-439D-A7D6-90CBFDC1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94E9D-1EB1-4D1A-AEF5-CAD6069A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813C-D21D-432F-AC52-78EB217B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E6614-750D-4A6F-BC82-7DCA07E8E5DE}"/>
              </a:ext>
            </a:extLst>
          </p:cNvPr>
          <p:cNvSpPr txBox="1"/>
          <p:nvPr/>
        </p:nvSpPr>
        <p:spPr>
          <a:xfrm>
            <a:off x="2123728" y="177281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 a thin-lens model, the gradients should be proportional to momentum</a:t>
            </a:r>
          </a:p>
          <a:p>
            <a:endParaRPr lang="en-GB"/>
          </a:p>
          <a:p>
            <a:r>
              <a:rPr lang="en-GB"/>
              <a:t>Here they are not, I suspect edge focussing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3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93FD-052C-43D3-BBAB-7D5E4BD0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Tunes Beyond Energy Range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6F3F-5A3A-4350-BE1A-E1080583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Target cell tunes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36E0-3FA3-41D9-B8E5-1271CBB2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9DC7-F610-492C-BD62-ADA05107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06E6-45B2-40A2-88D4-F5083BFC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43447-1BA4-49B9-9A38-F9BB238C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55" y="2180481"/>
            <a:ext cx="5755490" cy="41758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940566-4028-414A-8D88-A70C093F2F7A}"/>
              </a:ext>
            </a:extLst>
          </p:cNvPr>
          <p:cNvSpPr/>
          <p:nvPr/>
        </p:nvSpPr>
        <p:spPr>
          <a:xfrm>
            <a:off x="3222136" y="2301256"/>
            <a:ext cx="2611736" cy="3246104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A64BC-AD2D-437D-8891-38B81606ABA3}"/>
              </a:ext>
            </a:extLst>
          </p:cNvPr>
          <p:cNvSpPr txBox="1"/>
          <p:nvPr/>
        </p:nvSpPr>
        <p:spPr>
          <a:xfrm>
            <a:off x="6958608" y="32779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Hits magnet bounding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2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7206-3727-482B-A2A9-8D54791F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Orbits Beyond Energy Range</a:t>
            </a:r>
            <a:endParaRPr lang="en-US"/>
          </a:p>
        </p:txBody>
      </p:sp>
      <p:pic>
        <p:nvPicPr>
          <p:cNvPr id="8" name="Content Placeholder 7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71E8235C-247B-432C-9DCF-3651CF7F7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/>
          <a:stretch/>
        </p:blipFill>
        <p:spPr>
          <a:xfrm>
            <a:off x="0" y="1417638"/>
            <a:ext cx="9143999" cy="54403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53FE-07AF-48FA-9A2F-2E6F8D85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816D-EC09-4D1F-BAAB-207A4DD9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7582-D1AF-4C34-AA31-A1545F19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8927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DCA-2EB0-4CBC-885D-AAA2544C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Beta x,y vs. Kinetic Energy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8CD6C4-2BB2-45EA-8840-9F9B8C124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64" y="1600200"/>
            <a:ext cx="6244071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81490-87D3-4B5B-9F12-1AEFB7EE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51A4-ED5B-4E56-81D0-F8E0E1E0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C6FC-7252-4F7A-B5DD-9BFD5B8F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27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6905-F1C0-BEE2-F045-CE653FE7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Lattice Converted from BMAD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9825-CBD6-EFB0-3E74-1A323AC1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0403-9986-51EA-DED3-42069B38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7DBF-AADF-BCC4-E6D7-4C2ABBEB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8ADE42C-CB54-1FCB-6626-51CA3F7F06D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266657"/>
              </p:ext>
            </p:extLst>
          </p:nvPr>
        </p:nvGraphicFramePr>
        <p:xfrm>
          <a:off x="457200" y="2145352"/>
          <a:ext cx="8229600" cy="343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80560" imgH="4579511" progId="Excel.Sheet.12">
                  <p:embed/>
                </p:oleObj>
              </mc:Choice>
              <mc:Fallback>
                <p:oleObj name="Worksheet" r:id="rId2" imgW="10980560" imgH="4579511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D773DE0-E46E-6503-F84B-5803F5458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145352"/>
                        <a:ext cx="8229600" cy="3435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4A0BDED-E45C-F7D4-D7DB-FCE9D0BEC48F}"/>
              </a:ext>
            </a:extLst>
          </p:cNvPr>
          <p:cNvSpPr txBox="1"/>
          <p:nvPr/>
        </p:nvSpPr>
        <p:spPr>
          <a:xfrm>
            <a:off x="4499992" y="165270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Multipoles dipole…dodeca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3C75F-0EA3-4849-B402-C647710B2632}"/>
              </a:ext>
            </a:extLst>
          </p:cNvPr>
          <p:cNvSpPr txBox="1"/>
          <p:nvPr/>
        </p:nvSpPr>
        <p:spPr>
          <a:xfrm>
            <a:off x="404385" y="152969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Three cells for field wrap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5963F-EAE0-DBBD-84CF-3783BB24BA17}"/>
              </a:ext>
            </a:extLst>
          </p:cNvPr>
          <p:cNvSpPr txBox="1"/>
          <p:nvPr/>
        </p:nvSpPr>
        <p:spPr>
          <a:xfrm>
            <a:off x="611560" y="5827332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This worked well in BMAD, fixed stable tunes from 10MeV – 250MeV</a:t>
            </a:r>
          </a:p>
        </p:txBody>
      </p:sp>
    </p:spTree>
    <p:extLst>
      <p:ext uri="{BB962C8B-B14F-4D97-AF65-F5344CB8AC3E}">
        <p14:creationId xmlns:p14="http://schemas.microsoft.com/office/powerpoint/2010/main" val="1103796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A84E-36D3-47EC-8A5D-5EA9E55A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 Range Requirement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6C49-15C5-4839-9BEF-5E2D6D248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x,y</a:t>
            </a:r>
            <a:r>
              <a:rPr lang="en-GB"/>
              <a:t> tunable over full range of 1 in ring</a:t>
            </a:r>
          </a:p>
          <a:p>
            <a:pPr lvl="1"/>
            <a:r>
              <a:rPr lang="en-GB"/>
              <a:t>For exploration of the tune plane in R&amp;D</a:t>
            </a:r>
          </a:p>
          <a:p>
            <a:pPr lvl="1"/>
            <a:r>
              <a:rPr lang="en-GB"/>
              <a:t>I chose 12 cells so this is 1/12 range per cell</a:t>
            </a:r>
          </a:p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 would be ring tune of (2.592,2.556)</a:t>
            </a:r>
          </a:p>
          <a:p>
            <a:r>
              <a:rPr lang="en-GB"/>
              <a:t>So choose 2.5 to 3.5 ring tune range in both planes</a:t>
            </a:r>
          </a:p>
          <a:p>
            <a:pPr lvl="1"/>
            <a:r>
              <a:rPr lang="en-US"/>
              <a:t>0.2083 to 0.2917 cell tune (all combinations)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6570-D8C9-4432-9A1B-4DF63A3B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34B1-516F-4732-B51D-776C5951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F800-AC85-4A2F-9CFA-249A18B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7991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5B6D-D057-4A4C-AA59-8CB6F230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Tune “Corners”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8E3F-CA06-4F0A-8024-1AA0D3A8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664A-DC14-476D-9C4C-EBDE3C8A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182F-7D74-410C-A8E7-DAD55016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  <p:pic>
        <p:nvPicPr>
          <p:cNvPr id="8" name="Picture 7" descr="hh">
            <a:extLst>
              <a:ext uri="{FF2B5EF4-FFF2-40B4-BE49-F238E27FC236}">
                <a16:creationId xmlns:a16="http://schemas.microsoft.com/office/drawing/2014/main" id="{EBF8E5F4-420D-47EF-B9E4-D100498E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2626"/>
          <a:stretch/>
        </p:blipFill>
        <p:spPr>
          <a:xfrm>
            <a:off x="4572000" y="1481939"/>
            <a:ext cx="4573380" cy="2722314"/>
          </a:xfrm>
          <a:prstGeom prst="rect">
            <a:avLst/>
          </a:prstGeom>
        </p:spPr>
      </p:pic>
      <p:pic>
        <p:nvPicPr>
          <p:cNvPr id="10" name="Picture 9" descr="hl">
            <a:extLst>
              <a:ext uri="{FF2B5EF4-FFF2-40B4-BE49-F238E27FC236}">
                <a16:creationId xmlns:a16="http://schemas.microsoft.com/office/drawing/2014/main" id="{50E5BA29-1AF1-4BB8-AF48-ECE2D0015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14776"/>
          <a:stretch/>
        </p:blipFill>
        <p:spPr>
          <a:xfrm>
            <a:off x="4572000" y="4206323"/>
            <a:ext cx="4573380" cy="2651677"/>
          </a:xfrm>
          <a:prstGeom prst="rect">
            <a:avLst/>
          </a:prstGeom>
        </p:spPr>
      </p:pic>
      <p:pic>
        <p:nvPicPr>
          <p:cNvPr id="12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397123A9-176C-4783-9BE2-C70A809C1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12573"/>
          <a:stretch/>
        </p:blipFill>
        <p:spPr>
          <a:xfrm>
            <a:off x="1380" y="1481939"/>
            <a:ext cx="4570620" cy="2722314"/>
          </a:xfrm>
          <a:prstGeom prst="rect">
            <a:avLst/>
          </a:prstGeom>
        </p:spPr>
      </p:pic>
      <p:pic>
        <p:nvPicPr>
          <p:cNvPr id="14" name="Picture 13" descr="ll">
            <a:extLst>
              <a:ext uri="{FF2B5EF4-FFF2-40B4-BE49-F238E27FC236}">
                <a16:creationId xmlns:a16="http://schemas.microsoft.com/office/drawing/2014/main" id="{97B61768-EF87-4ECA-802E-E10FC7C3D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 b="14690"/>
          <a:stretch/>
        </p:blipFill>
        <p:spPr>
          <a:xfrm>
            <a:off x="1380" y="4208393"/>
            <a:ext cx="4572001" cy="2651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3DC96-4F4B-4371-9A75-AA4EE9274923}"/>
              </a:ext>
            </a:extLst>
          </p:cNvPr>
          <p:cNvSpPr txBox="1"/>
          <p:nvPr/>
        </p:nvSpPr>
        <p:spPr>
          <a:xfrm>
            <a:off x="19257" y="4204126"/>
            <a:ext cx="2582758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=0.2083,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=0.2083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34358-0CEF-413D-97A6-E414717676D3}"/>
              </a:ext>
            </a:extLst>
          </p:cNvPr>
          <p:cNvSpPr txBox="1"/>
          <p:nvPr/>
        </p:nvSpPr>
        <p:spPr>
          <a:xfrm>
            <a:off x="4589877" y="4204126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48FFD-B12F-4973-B4F9-7BA6C734DDED}"/>
              </a:ext>
            </a:extLst>
          </p:cNvPr>
          <p:cNvSpPr txBox="1"/>
          <p:nvPr/>
        </p:nvSpPr>
        <p:spPr>
          <a:xfrm>
            <a:off x="0" y="1477799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=0.2083,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=0.2917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8531B-115C-45C5-A89C-EC74824F7599}"/>
              </a:ext>
            </a:extLst>
          </p:cNvPr>
          <p:cNvSpPr txBox="1"/>
          <p:nvPr/>
        </p:nvSpPr>
        <p:spPr>
          <a:xfrm>
            <a:off x="4569422" y="1477799"/>
            <a:ext cx="2505814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</a:t>
            </a:r>
            <a:r>
              <a:rPr lang="en-GB" baseline="-25000">
                <a:solidFill>
                  <a:schemeClr val="bg1"/>
                </a:solidFill>
              </a:rPr>
              <a:t>x</a:t>
            </a:r>
            <a:r>
              <a:rPr lang="en-GB">
                <a:solidFill>
                  <a:schemeClr val="bg1"/>
                </a:solidFill>
              </a:rPr>
              <a:t>=0.2917, Q</a:t>
            </a:r>
            <a:r>
              <a:rPr lang="en-GB" baseline="-25000">
                <a:solidFill>
                  <a:schemeClr val="bg1"/>
                </a:solidFill>
              </a:rPr>
              <a:t>y</a:t>
            </a:r>
            <a:r>
              <a:rPr lang="en-GB">
                <a:solidFill>
                  <a:schemeClr val="bg1"/>
                </a:solidFill>
              </a:rPr>
              <a:t>=0.2917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29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3487-7D67-4AB4-8322-CBB1D69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at Corners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74-3749-435F-931C-6E8A63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FBF-3513-486F-B2EE-CD6DB43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405-5C24-4545-A85A-05497E6F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AB104-5974-4478-B3FC-9A757A3E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83" y="1349787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7147D-4E1B-4E4B-BCC8-525CE571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4102369"/>
            <a:ext cx="4584589" cy="275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9AB9F2-A12F-4FFC-A0F1-E3B4A33A1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06" y="1352835"/>
            <a:ext cx="4584589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F8542-543E-4943-ABB7-26DB692EF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30" y="4102369"/>
            <a:ext cx="4584589" cy="2755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BF4D82-5535-4158-8D92-31E3DD039F90}"/>
              </a:ext>
            </a:extLst>
          </p:cNvPr>
          <p:cNvSpPr txBox="1"/>
          <p:nvPr/>
        </p:nvSpPr>
        <p:spPr>
          <a:xfrm>
            <a:off x="1989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06B3D-2385-4D1D-8E6F-0E10CC91746C}"/>
              </a:ext>
            </a:extLst>
          </p:cNvPr>
          <p:cNvSpPr txBox="1"/>
          <p:nvPr/>
        </p:nvSpPr>
        <p:spPr>
          <a:xfrm>
            <a:off x="6561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F7CC5-E182-4984-9116-5FE13F167518}"/>
              </a:ext>
            </a:extLst>
          </p:cNvPr>
          <p:cNvSpPr txBox="1"/>
          <p:nvPr/>
        </p:nvSpPr>
        <p:spPr>
          <a:xfrm>
            <a:off x="2057665" y="13581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31B6F-644A-4B2E-80A9-3C4E3DC25874}"/>
              </a:ext>
            </a:extLst>
          </p:cNvPr>
          <p:cNvSpPr txBox="1"/>
          <p:nvPr/>
        </p:nvSpPr>
        <p:spPr>
          <a:xfrm>
            <a:off x="6636662" y="13561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9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3487-7D67-4AB4-8322-CBB1D69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at Corners (zoom)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74-3749-435F-931C-6E8A63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FBF-3513-486F-B2EE-CD6DB43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405-5C24-4545-A85A-05497E6F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3F606-5EA4-4B34-ABCE-AFD3DC2F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89" y="1345423"/>
            <a:ext cx="4584589" cy="275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02C29-E398-4F6E-80AA-41F47BCE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422"/>
            <a:ext cx="4584589" cy="2755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B46C77-B907-45B9-8E90-8A2E3F13A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4099048"/>
            <a:ext cx="4584589" cy="2755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8D99C8-972D-4E82-A9BB-73D01113E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099048"/>
            <a:ext cx="4584589" cy="2749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6DEF56-3C96-41B2-8EB1-0AA5592B49C3}"/>
              </a:ext>
            </a:extLst>
          </p:cNvPr>
          <p:cNvSpPr txBox="1"/>
          <p:nvPr/>
        </p:nvSpPr>
        <p:spPr>
          <a:xfrm>
            <a:off x="1989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0E6DA-D025-4DD6-8C29-C32457CDD32E}"/>
              </a:ext>
            </a:extLst>
          </p:cNvPr>
          <p:cNvSpPr txBox="1"/>
          <p:nvPr/>
        </p:nvSpPr>
        <p:spPr>
          <a:xfrm>
            <a:off x="6561242" y="410236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53344-08E5-4D8D-BCBB-E6713947B4C7}"/>
              </a:ext>
            </a:extLst>
          </p:cNvPr>
          <p:cNvSpPr txBox="1"/>
          <p:nvPr/>
        </p:nvSpPr>
        <p:spPr>
          <a:xfrm>
            <a:off x="2057665" y="13581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CEC67-9A7C-49F3-9D9C-88162249D2B1}"/>
              </a:ext>
            </a:extLst>
          </p:cNvPr>
          <p:cNvSpPr txBox="1"/>
          <p:nvPr/>
        </p:nvSpPr>
        <p:spPr>
          <a:xfrm>
            <a:off x="6636662" y="13561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25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F9BC-4152-41D9-83AC-1B380285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 of Corner Designs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83C1-1E33-4329-9A35-B874FB5E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354E-5267-46F4-A365-2B98F96C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A5161-CDDE-4778-B391-0B06F098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97A97-54E2-4471-AAEF-46B3EAD5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93" y="1383630"/>
            <a:ext cx="4578493" cy="2749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68881-A4E6-45DE-AFEE-B93C1B7BF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93" y="4133164"/>
            <a:ext cx="4578493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2FA8A-91E9-4B78-B854-B1D9A2D69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3630"/>
            <a:ext cx="4578493" cy="2749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06A6B2-771F-4029-86A5-DC6FE790E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96" y="4127067"/>
            <a:ext cx="4584589" cy="2755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B5BAA4-F982-464F-9B0E-EA5E2F6BDD9A}"/>
              </a:ext>
            </a:extLst>
          </p:cNvPr>
          <p:cNvSpPr txBox="1"/>
          <p:nvPr/>
        </p:nvSpPr>
        <p:spPr>
          <a:xfrm>
            <a:off x="1989242" y="41397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=0.2083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B890AD-4FF3-4548-A5CE-8512041141CC}"/>
              </a:ext>
            </a:extLst>
          </p:cNvPr>
          <p:cNvSpPr txBox="1"/>
          <p:nvPr/>
        </p:nvSpPr>
        <p:spPr>
          <a:xfrm>
            <a:off x="6561242" y="413978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Q</a:t>
            </a:r>
            <a:r>
              <a:rPr lang="en-GB" baseline="-25000">
                <a:solidFill>
                  <a:schemeClr val="tx1"/>
                </a:solidFill>
              </a:rPr>
              <a:t>x</a:t>
            </a:r>
            <a:r>
              <a:rPr lang="en-GB">
                <a:solidFill>
                  <a:schemeClr val="tx1"/>
                </a:solidFill>
              </a:rPr>
              <a:t>=0.2917, Q</a:t>
            </a:r>
            <a:r>
              <a:rPr lang="en-GB" baseline="-25000">
                <a:solidFill>
                  <a:schemeClr val="tx1"/>
                </a:solidFill>
              </a:rPr>
              <a:t>y</a:t>
            </a:r>
            <a:r>
              <a:rPr lang="en-GB">
                <a:solidFill>
                  <a:schemeClr val="tx1"/>
                </a:solidFill>
              </a:rPr>
              <a:t>=0.2083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BA294-F4F4-44B9-B1F9-CCD668BA9305}"/>
              </a:ext>
            </a:extLst>
          </p:cNvPr>
          <p:cNvSpPr txBox="1"/>
          <p:nvPr/>
        </p:nvSpPr>
        <p:spPr>
          <a:xfrm>
            <a:off x="2057665" y="1395551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20039F-1246-4F5C-8E16-EB9997F022E4}"/>
              </a:ext>
            </a:extLst>
          </p:cNvPr>
          <p:cNvSpPr txBox="1"/>
          <p:nvPr/>
        </p:nvSpPr>
        <p:spPr>
          <a:xfrm>
            <a:off x="6636662" y="139351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4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8F7C-CCCD-4200-855C-58768013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Designs Summary Table</a:t>
            </a:r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99392D-08AD-4CC6-A58A-2142DD60C2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67601556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01806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54130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4888245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03999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Cell Q</a:t>
                      </a:r>
                      <a:r>
                        <a:rPr lang="en-GB" baseline="-25000"/>
                        <a:t>x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 Q</a:t>
                      </a:r>
                      <a:r>
                        <a:rPr lang="en-GB" baseline="-25000"/>
                        <a:t>y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Max tune error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Max field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Orbit range (m)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7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0.00074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0.5204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0.00185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0.6128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6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0.00168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0.4466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5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0.00037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7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0.00126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0.4310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51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FA27-7CE1-41A8-88BB-BF8EC444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8FED-0B28-4A8A-A97B-88D7A293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757C-5F3A-4E39-8B40-F70A4E2D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464BC9-02FC-4641-BBD4-42DB69321C18}"/>
              </a:ext>
            </a:extLst>
          </p:cNvPr>
          <p:cNvSpPr txBox="1">
            <a:spLocks/>
          </p:cNvSpPr>
          <p:nvPr/>
        </p:nvSpPr>
        <p:spPr bwMode="auto">
          <a:xfrm>
            <a:off x="457200" y="3948748"/>
            <a:ext cx="8229600" cy="21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 low, Q</a:t>
            </a:r>
            <a:r>
              <a:rPr lang="en-GB" baseline="-25000"/>
              <a:t>y</a:t>
            </a:r>
            <a:r>
              <a:rPr lang="en-GB"/>
              <a:t> high corner is most “unnatural”</a:t>
            </a:r>
          </a:p>
          <a:p>
            <a:pPr lvl="1"/>
            <a:r>
              <a:rPr lang="en-GB"/>
              <a:t>Largest orbit excursion, highest field</a:t>
            </a:r>
          </a:p>
          <a:p>
            <a:pPr lvl="2"/>
            <a:r>
              <a:rPr lang="en-GB"/>
              <a:t>Had to let optimiser vary dipole to stay in magnet box</a:t>
            </a:r>
          </a:p>
          <a:p>
            <a:r>
              <a:rPr lang="en-GB"/>
              <a:t>Higher Q</a:t>
            </a:r>
            <a:r>
              <a:rPr lang="en-GB" baseline="-25000"/>
              <a:t>x</a:t>
            </a:r>
            <a:r>
              <a:rPr lang="en-GB"/>
              <a:t> tunes greatly improve orbit range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9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515B-E2D5-4BC1-B2DF-57C525C3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Half-way Interpolation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2BD49-CD81-41FD-8F0E-A825C7A1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happens if you average the </a:t>
            </a:r>
            <a:r>
              <a:rPr lang="en-GB" u="sng"/>
              <a:t>fields</a:t>
            </a:r>
            <a:r>
              <a:rPr lang="en-GB"/>
              <a:t> (equivalently, multipole coefficients) between two of the corner designs?</a:t>
            </a:r>
          </a:p>
          <a:p>
            <a:pPr lvl="1"/>
            <a:r>
              <a:rPr lang="en-GB"/>
              <a:t>(0.2917,0.2083),(0.2917,0.2917) </a:t>
            </a:r>
            <a:r>
              <a:rPr lang="en-GB">
                <a:sym typeface="Wingdings" panose="05000000000000000000" pitchFamily="2" charset="2"/>
              </a:rPr>
              <a:t> (0.2917,0.25)?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5582-7FB1-4BB7-9824-9EB2608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21C2-CA30-4C14-9F1B-FF89872E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1D03-0FFE-4BE0-A90B-546E3F38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C8BEC-8A11-4635-8D63-324FB7C6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719"/>
            <a:ext cx="4578493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E2202-C428-4BB4-9773-7818CC90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1" y="3600719"/>
            <a:ext cx="4584589" cy="2755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0E896D-0116-4FCB-8C5F-4D61E1EEB973}"/>
              </a:ext>
            </a:extLst>
          </p:cNvPr>
          <p:cNvSpPr txBox="1"/>
          <p:nvPr/>
        </p:nvSpPr>
        <p:spPr>
          <a:xfrm>
            <a:off x="611560" y="370770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so bad, especially at higher energies, but needs re-tuning iteration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4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5284-6F6A-4A52-819C-AF91ADB3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Horizontal Omni-Magnets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77A2-7CAF-4E3B-A170-57FE28C9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“Arbitrarily” configurable field B</a:t>
            </a:r>
            <a:r>
              <a:rPr lang="en-GB" baseline="-25000"/>
              <a:t>y</a:t>
            </a:r>
            <a:r>
              <a:rPr lang="en-GB"/>
              <a:t>(x)</a:t>
            </a:r>
          </a:p>
          <a:p>
            <a:pPr lvl="1"/>
            <a:r>
              <a:rPr lang="en-GB"/>
              <a:t>Are their own correctors</a:t>
            </a:r>
          </a:p>
          <a:p>
            <a:r>
              <a:rPr lang="en-GB"/>
              <a:t>Try flat 80cm-wide poles, 8cm full gap, with large embedded pole face windings</a:t>
            </a:r>
          </a:p>
          <a:p>
            <a:pPr lvl="1"/>
            <a:r>
              <a:rPr lang="en-GB"/>
              <a:t>20 windings each top and bottom</a:t>
            </a:r>
          </a:p>
          <a:p>
            <a:pPr lvl="1"/>
            <a:r>
              <a:rPr lang="en-GB"/>
              <a:t>2x4cm cross-section, 4cm horizontal pitch</a:t>
            </a:r>
          </a:p>
          <a:p>
            <a:r>
              <a:rPr lang="en-GB"/>
              <a:t>Main 8x16cm H-magnet-style coil for dipole</a:t>
            </a:r>
          </a:p>
          <a:p>
            <a:r>
              <a:rPr lang="en-GB"/>
              <a:t>Pole face windings return on nearest side</a:t>
            </a:r>
          </a:p>
          <a:p>
            <a:pPr lvl="1"/>
            <a:r>
              <a:rPr lang="en-GB"/>
              <a:t>Produce quadrupole if all have equal current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9662-2CF5-4E64-BAC2-145DC017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3C995-5FC0-49F5-AE7A-933245CD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3DE88-D8F7-42D9-8D43-6CBD8104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47</a:t>
            </a:fld>
            <a:endParaRPr lang="en-GB" altLang="en-US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703FC6B0-5BA7-4755-BC6D-635E4B332908}"/>
              </a:ext>
            </a:extLst>
          </p:cNvPr>
          <p:cNvSpPr/>
          <p:nvPr/>
        </p:nvSpPr>
        <p:spPr>
          <a:xfrm>
            <a:off x="6804248" y="1268760"/>
            <a:ext cx="2232248" cy="1224136"/>
          </a:xfrm>
          <a:prstGeom prst="plaqu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Round ones were described in my IPAC’13 paper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8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37C7-3A8B-458E-AA1A-7E84DD7D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Dipole Coil @ 5A/mm</a:t>
            </a:r>
            <a:r>
              <a:rPr lang="en-GB" baseline="30000"/>
              <a:t>2</a:t>
            </a:r>
            <a:endParaRPr lang="en-US" baseline="300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B4C384-D6EF-419D-8A0C-DD1EF7F69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21709"/>
            <a:ext cx="7992888" cy="56385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A8E1-533B-43F6-AF84-8C487A96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61FC-E8DE-4B3A-8E4B-3622A27B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C9E2E-0917-4D10-BBEC-056E59EB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48</a:t>
            </a:fld>
            <a:endParaRPr lang="en-GB" alt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E81698-4BF3-48F2-900F-06C363DA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24" y="4069710"/>
            <a:ext cx="7704856" cy="1951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61BD7-70CD-481A-92B0-19E66B7CC840}"/>
              </a:ext>
            </a:extLst>
          </p:cNvPr>
          <p:cNvSpPr txBox="1"/>
          <p:nvPr/>
        </p:nvSpPr>
        <p:spPr>
          <a:xfrm>
            <a:off x="2267744" y="2862189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Roughly flat field, about 0.4T</a:t>
            </a:r>
          </a:p>
          <a:p>
            <a:endParaRPr lang="en-GB"/>
          </a:p>
          <a:p>
            <a:r>
              <a:rPr lang="en-GB"/>
              <a:t>2D designs in Poisson/SuperFish</a:t>
            </a:r>
          </a:p>
          <a:p>
            <a:r>
              <a:rPr lang="en-GB"/>
              <a:t>(plots are in cm, Gauss) 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EDA6B-CD8C-4975-B8A1-A599B3BD68D2}"/>
              </a:ext>
            </a:extLst>
          </p:cNvPr>
          <p:cNvSpPr/>
          <p:nvPr/>
        </p:nvSpPr>
        <p:spPr>
          <a:xfrm>
            <a:off x="2748915" y="4669536"/>
            <a:ext cx="342899" cy="64008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FD97A-8632-40C5-A523-DA55190BD9E4}"/>
              </a:ext>
            </a:extLst>
          </p:cNvPr>
          <p:cNvSpPr/>
          <p:nvPr/>
        </p:nvSpPr>
        <p:spPr>
          <a:xfrm>
            <a:off x="6617970" y="4669536"/>
            <a:ext cx="342900" cy="641985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9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ABD2-4954-4E19-BDE6-9259687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Pole Winding @ 5A/mm</a:t>
            </a:r>
            <a:r>
              <a:rPr lang="en-GB" baseline="30000"/>
              <a:t>2</a:t>
            </a:r>
            <a:endParaRPr lang="en-US" baseline="3000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2BA1637-0EF9-4C0C-AFA4-20E218F19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0" y="1149190"/>
            <a:ext cx="7876280" cy="57088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0F637-6CE8-4A21-AF5E-D2EB87A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5A3-ABAF-4BCA-9977-20D2635F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CF33-5D6F-4F79-8CD5-5585676D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49</a:t>
            </a:fld>
            <a:endParaRPr lang="en-GB" alt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3F3434A-1270-4907-BF32-66DB57451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63990"/>
            <a:ext cx="7733420" cy="1957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33812A-B362-46F3-AA5E-10D268D187A0}"/>
              </a:ext>
            </a:extLst>
          </p:cNvPr>
          <p:cNvSpPr/>
          <p:nvPr/>
        </p:nvSpPr>
        <p:spPr>
          <a:xfrm>
            <a:off x="4983480" y="4671060"/>
            <a:ext cx="83820" cy="16002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E8620-DC93-4EBF-A162-241B95428ADE}"/>
              </a:ext>
            </a:extLst>
          </p:cNvPr>
          <p:cNvSpPr/>
          <p:nvPr/>
        </p:nvSpPr>
        <p:spPr>
          <a:xfrm>
            <a:off x="4983480" y="5154930"/>
            <a:ext cx="83820" cy="16002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6D498-7AFB-4FE1-818A-0ED21CCBEACB}"/>
              </a:ext>
            </a:extLst>
          </p:cNvPr>
          <p:cNvSpPr txBox="1"/>
          <p:nvPr/>
        </p:nvSpPr>
        <p:spPr>
          <a:xfrm>
            <a:off x="2195736" y="3418750"/>
            <a:ext cx="466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Produces ~0.1T field plateau to return 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3F11-D190-5664-E81B-830EFC3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Field Profiles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C3F2A5-4A9A-38A6-875F-0DA2C7F5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904" y="1280160"/>
            <a:ext cx="7198192" cy="5221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BCCD-29CC-220A-1C70-B67AAC4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C655-B256-61B5-1314-D1B234E4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504B-FFD5-A533-AA40-CF61580F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096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B09CAE66-FD14-4C89-BED3-3FCEBBB7D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" y="1227086"/>
            <a:ext cx="7844561" cy="56309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F07C-9032-4855-859F-9DDA5908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9DC8-7FEB-4B8E-8256-7AFCAC16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7145-CDCC-4B62-8797-4643A958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68201E-DC62-4314-9B22-8CF411C94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846" y="461417"/>
            <a:ext cx="752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 F magnet</a:t>
            </a:r>
            <a:endParaRPr lang="en-US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799C043-85DB-42EA-AD75-3CA7EF4C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" y="2178702"/>
            <a:ext cx="7628965" cy="1898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049C6-C34F-49E8-AF1F-B6FA20EE1DCD}"/>
              </a:ext>
            </a:extLst>
          </p:cNvPr>
          <p:cNvSpPr txBox="1"/>
          <p:nvPr/>
        </p:nvSpPr>
        <p:spPr>
          <a:xfrm>
            <a:off x="2177517" y="4418894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0.613T peak field, “hardest case”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1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istogram&#10;&#10;Description automatically generated">
            <a:extLst>
              <a:ext uri="{FF2B5EF4-FFF2-40B4-BE49-F238E27FC236}">
                <a16:creationId xmlns:a16="http://schemas.microsoft.com/office/drawing/2014/main" id="{52722CB3-5783-49D2-BC66-CC194A597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B8DE0-1DDB-40F9-AD37-7EF4909E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=0.2083, Q</a:t>
            </a:r>
            <a:r>
              <a:rPr lang="en-GB" baseline="-25000"/>
              <a:t>y</a:t>
            </a:r>
            <a:r>
              <a:rPr lang="en-GB"/>
              <a:t>=0.2917 F magnet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8285-9D46-45A7-9C64-BB5B0216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F547-17D1-4777-8F27-496D4F9B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0A36-3D7F-4959-A43E-E504A49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51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94E79-08E1-47C7-8EBA-0BF0A09F3B05}"/>
              </a:ext>
            </a:extLst>
          </p:cNvPr>
          <p:cNvSpPr txBox="1"/>
          <p:nvPr/>
        </p:nvSpPr>
        <p:spPr>
          <a:xfrm>
            <a:off x="1344193" y="1412776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Winding current densities were found by SVD / least squares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D46-A039-4F50-8E80-EDC3D008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r>
              <a:rPr lang="en-US"/>
              <a:t> D magnet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F394C586-9340-4880-98A8-BF8AD4525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0" y="1268760"/>
            <a:ext cx="7804640" cy="55892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44E5B-CF8C-412F-88D1-B34E18B0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9EEC-75A8-437A-92A1-F2E1D6C5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91CFA-9297-49D6-BCF1-785339FB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52</a:t>
            </a:fld>
            <a:endParaRPr lang="en-GB" alt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EB5B42-E0AB-4DEE-8171-64A05B2F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9" y="2150786"/>
            <a:ext cx="7709648" cy="1925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BE761-843F-496E-90F9-4A6310106658}"/>
              </a:ext>
            </a:extLst>
          </p:cNvPr>
          <p:cNvSpPr txBox="1"/>
          <p:nvPr/>
        </p:nvSpPr>
        <p:spPr>
          <a:xfrm>
            <a:off x="2177517" y="4365104"/>
            <a:ext cx="564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0.404T peak field, only requires small part of aperture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2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439200-76DA-4A30-B957-E031BF8C4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480B7-652A-40F2-AD54-57FD208F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</a:t>
            </a:r>
            <a:r>
              <a:rPr lang="en-GB" baseline="-25000"/>
              <a:t>x</a:t>
            </a:r>
            <a:r>
              <a:rPr lang="en-GB"/>
              <a:t>=0.2917, Q</a:t>
            </a:r>
            <a:r>
              <a:rPr lang="en-GB" baseline="-25000"/>
              <a:t>y</a:t>
            </a:r>
            <a:r>
              <a:rPr lang="en-GB"/>
              <a:t>=0.2917</a:t>
            </a:r>
            <a:r>
              <a:rPr lang="en-US"/>
              <a:t> D magnet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4A28-7AD7-4553-B8FC-C85DFDBC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FCD52-F47C-49EF-BE30-72A59E0D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ABE8-F82C-4165-9230-9232CA76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53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0AC46-66B8-408E-8CF7-E82833F7CE21}"/>
              </a:ext>
            </a:extLst>
          </p:cNvPr>
          <p:cNvSpPr txBox="1"/>
          <p:nvPr/>
        </p:nvSpPr>
        <p:spPr>
          <a:xfrm>
            <a:off x="1344193" y="1412776"/>
            <a:ext cx="598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SVD only activates coils in the region they have an effect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78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5AC-7519-4CF4-A0AC-BEE67F8A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Magnets Summary Table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C96D34-DBE0-4EBD-982A-2046D294CD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55">
                  <a:extLst>
                    <a:ext uri="{9D8B030D-6E8A-4147-A177-3AD203B41FA5}">
                      <a16:colId xmlns:a16="http://schemas.microsoft.com/office/drawing/2014/main" val="910212785"/>
                    </a:ext>
                  </a:extLst>
                </a:gridCol>
                <a:gridCol w="963555">
                  <a:extLst>
                    <a:ext uri="{9D8B030D-6E8A-4147-A177-3AD203B41FA5}">
                      <a16:colId xmlns:a16="http://schemas.microsoft.com/office/drawing/2014/main" val="4144696919"/>
                    </a:ext>
                  </a:extLst>
                </a:gridCol>
                <a:gridCol w="963555">
                  <a:extLst>
                    <a:ext uri="{9D8B030D-6E8A-4147-A177-3AD203B41FA5}">
                      <a16:colId xmlns:a16="http://schemas.microsoft.com/office/drawing/2014/main" val="411013534"/>
                    </a:ext>
                  </a:extLst>
                </a:gridCol>
                <a:gridCol w="1811964">
                  <a:extLst>
                    <a:ext uri="{9D8B030D-6E8A-4147-A177-3AD203B41FA5}">
                      <a16:colId xmlns:a16="http://schemas.microsoft.com/office/drawing/2014/main" val="31199470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1182524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91566182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241054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Cell Q</a:t>
                      </a:r>
                      <a:r>
                        <a:rPr lang="en-GB" baseline="-25000"/>
                        <a:t>x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Cell Q</a:t>
                      </a:r>
                      <a:r>
                        <a:rPr lang="en-GB" baseline="-25000"/>
                        <a:t>y</a:t>
                      </a:r>
                      <a:endParaRPr lang="en-US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Magnet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 current density (A/mm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Max B</a:t>
                      </a:r>
                      <a:r>
                        <a:rPr lang="es-ES" baseline="-25000"/>
                        <a:t>y</a:t>
                      </a:r>
                      <a:r>
                        <a:rPr lang="es-ES"/>
                        <a:t> error (G)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Max field (T)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Orbit range (m)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2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0.5201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0.641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4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3.111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1.98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0.3921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0.460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2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3.056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0.6126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0.688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3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2.955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0.471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0.2083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3.073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0.4418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0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3.189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0.3370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0.247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54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3.480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0.381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39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3.944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2.58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80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0.216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2.372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1.88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0.573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1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4.256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0.4270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0.400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40605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0CBD-F40A-41B7-B0DB-8EE36EE5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6992-8EEC-49D8-993D-B563A920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CBDB-E1EF-40DB-BA2F-7263036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910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29E6-4A38-44E5-B5C4-3E789C5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Dynamic Aperture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E209-E4AF-4E15-B7FF-7E0A966E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/>
          <a:lstStyle/>
          <a:p>
            <a:r>
              <a:rPr lang="en-GB"/>
              <a:t>Started 8 particles at (x,y) = (±2.5/0,±2.5/0)cm</a:t>
            </a:r>
          </a:p>
          <a:p>
            <a:pPr lvl="1"/>
            <a:r>
              <a:rPr lang="en-GB"/>
              <a:t>Cell Q</a:t>
            </a:r>
            <a:r>
              <a:rPr lang="en-GB" baseline="-25000"/>
              <a:t>x</a:t>
            </a:r>
            <a:r>
              <a:rPr lang="en-GB"/>
              <a:t>=0.216, Q</a:t>
            </a:r>
            <a:r>
              <a:rPr lang="en-GB" baseline="-25000"/>
              <a:t>y</a:t>
            </a:r>
            <a:r>
              <a:rPr lang="en-GB"/>
              <a:t>=0.213 design</a:t>
            </a:r>
          </a:p>
          <a:p>
            <a:r>
              <a:rPr lang="en-GB"/>
              <a:t>Tracked in ring for 60</a:t>
            </a:r>
            <a:r>
              <a:rPr lang="en-GB">
                <a:latin typeface="Symbol" panose="05050102010706020507" pitchFamily="18" charset="2"/>
              </a:rPr>
              <a:t>m</a:t>
            </a:r>
            <a:r>
              <a:rPr lang="en-GB"/>
              <a:t>s, all survived</a:t>
            </a:r>
          </a:p>
          <a:p>
            <a:r>
              <a:rPr lang="en-GB"/>
              <a:t>Some particles at 3cm did not</a:t>
            </a:r>
          </a:p>
          <a:p>
            <a:r>
              <a:rPr lang="en-GB"/>
              <a:t>Can use </a:t>
            </a:r>
            <a:r>
              <a:rPr lang="en-GB">
                <a:latin typeface="Symbol" panose="05050102010706020507" pitchFamily="18" charset="2"/>
              </a:rPr>
              <a:t>e</a:t>
            </a:r>
            <a:r>
              <a:rPr lang="en-GB"/>
              <a:t> = x</a:t>
            </a:r>
            <a:r>
              <a:rPr lang="en-GB" baseline="-25000"/>
              <a:t>inj</a:t>
            </a:r>
            <a:r>
              <a:rPr lang="en-GB" baseline="30000"/>
              <a:t>2</a:t>
            </a:r>
            <a:r>
              <a:rPr lang="en-GB"/>
              <a:t>/</a:t>
            </a:r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inj</a:t>
            </a:r>
            <a:r>
              <a:rPr lang="en-GB"/>
              <a:t> to get apertures</a:t>
            </a:r>
            <a:endParaRPr lang="en-GB">
              <a:latin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F75B-4692-4BE8-B002-E58DE149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A20D-B264-42B9-B2AA-C08C9508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8F6A-C2BE-440E-BCCD-3B786E9A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55</a:t>
            </a:fld>
            <a:endParaRPr lang="en-GB" alt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FE6813-3267-4A06-B3BC-3E85659E86C3}"/>
              </a:ext>
            </a:extLst>
          </p:cNvPr>
          <p:cNvGraphicFramePr>
            <a:graphicFrameLocks/>
          </p:cNvGraphicFramePr>
          <p:nvPr/>
        </p:nvGraphicFramePr>
        <p:xfrm>
          <a:off x="457200" y="458112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886221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974916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6103044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506565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92005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Cells (in 60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/>
                        <a:t>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Turns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/>
                        <a:t>x</a:t>
                      </a:r>
                      <a:r>
                        <a:rPr lang="en-GB"/>
                        <a:t> (geom.)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 baseline="-25000"/>
                        <a:t>y</a:t>
                      </a:r>
                      <a:r>
                        <a:rPr lang="en-GB"/>
                        <a:t> (geom.)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6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3MeV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697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471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428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6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6MeV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374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7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12MeV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1266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381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365 mm.mrad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0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161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9835-4859-4D5A-89A4-98AFF8DC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Aperture Notes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623E-6947-4021-86A5-129905C5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8184-F4BC-434B-919C-1F2DC3D3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815-D35A-48DC-83F8-972AF11C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56</a:t>
            </a:fld>
            <a:endParaRPr lang="en-GB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D309F3-D842-41E9-A6D0-A81FBA57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FETS-FFA request was 100mm.mrad normalised at 3MeV (</a:t>
            </a:r>
            <a:r>
              <a:rPr lang="en-GB">
                <a:latin typeface="Symbol" panose="05050102010706020507" pitchFamily="18" charset="2"/>
              </a:rPr>
              <a:t>bg</a:t>
            </a:r>
            <a:r>
              <a:rPr lang="en-GB"/>
              <a:t>=0.080)</a:t>
            </a:r>
          </a:p>
          <a:p>
            <a:pPr lvl="1"/>
            <a:r>
              <a:rPr lang="en-GB"/>
              <a:t> = 1250 mm.mrad geometric</a:t>
            </a:r>
          </a:p>
          <a:p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y</a:t>
            </a:r>
            <a:r>
              <a:rPr lang="en-GB"/>
              <a:t> = 1.46m at 3MeV injection point</a:t>
            </a:r>
          </a:p>
          <a:p>
            <a:pPr lvl="1"/>
            <a:r>
              <a:rPr lang="en-GB"/>
              <a:t>Implies y = ±4.27cm (or ±5.31cm at maximum </a:t>
            </a:r>
            <a:r>
              <a:rPr lang="en-GB">
                <a:latin typeface="Symbol" panose="05050102010706020507" pitchFamily="18" charset="2"/>
              </a:rPr>
              <a:t>b</a:t>
            </a:r>
            <a:r>
              <a:rPr lang="en-GB" baseline="-25000"/>
              <a:t>y</a:t>
            </a:r>
            <a:r>
              <a:rPr lang="en-GB"/>
              <a:t>)</a:t>
            </a:r>
          </a:p>
          <a:p>
            <a:pPr lvl="1"/>
            <a:r>
              <a:rPr lang="en-GB"/>
              <a:t>Larger than the magnet aperture (±4cm)!</a:t>
            </a:r>
          </a:p>
          <a:p>
            <a:r>
              <a:rPr lang="en-GB"/>
              <a:t>This DA is not the painted beam size, it is a stability margin (all beam ≤ 250 mm.mrad)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4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E782-3E81-451A-86B7-12F96B4A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Method for 2 Thin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7B02-31C0-4D54-BCDF-04818310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/>
              <a:t>Assume small-angle (paraxial) approximation</a:t>
            </a:r>
          </a:p>
          <a:p>
            <a:pPr lvl="1"/>
            <a:r>
              <a:rPr lang="en-US"/>
              <a:t>Weak focussing and edge focussing are negligible</a:t>
            </a:r>
          </a:p>
          <a:p>
            <a:pPr lvl="1"/>
            <a:r>
              <a:rPr lang="en-US"/>
              <a:t>Not valid for the FETS-FFA example!</a:t>
            </a:r>
          </a:p>
          <a:p>
            <a:r>
              <a:rPr lang="en-US"/>
              <a:t>Fixed cell tunes with two lenses implies constant normalised focussing strength with momentum in each lens</a:t>
            </a:r>
          </a:p>
          <a:p>
            <a:pPr lvl="1"/>
            <a:r>
              <a:rPr lang="en-US"/>
              <a:t>Q</a:t>
            </a:r>
            <a:r>
              <a:rPr lang="en-US" baseline="-25000"/>
              <a:t>x</a:t>
            </a:r>
            <a:r>
              <a:rPr lang="en-US"/>
              <a:t>, Q</a:t>
            </a:r>
            <a:r>
              <a:rPr lang="en-US" baseline="-25000"/>
              <a:t>y</a:t>
            </a:r>
            <a:r>
              <a:rPr lang="en-US"/>
              <a:t> are two constraints on linear optics and the focussing strengths (gradients) are two variables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04D6-C916-4777-9DBD-F98EB6D3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8EF8-906F-41B6-B60A-2E3C1D4D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0505B-4837-49F4-8A58-C1932D3F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57</a:t>
            </a:fld>
            <a:endParaRPr lang="en-GB" altLang="en-US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A405B85F-3BA1-42EB-917B-C01B286E225E}"/>
              </a:ext>
            </a:extLst>
          </p:cNvPr>
          <p:cNvSpPr/>
          <p:nvPr/>
        </p:nvSpPr>
        <p:spPr>
          <a:xfrm>
            <a:off x="5868144" y="5532552"/>
            <a:ext cx="2232248" cy="1224136"/>
          </a:xfrm>
          <a:prstGeom prst="plaqu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For the case with 3 lenses and 2 constraints, see my IPAC’11 paper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2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88035B7-46C8-41B5-A512-FA6020444187}"/>
              </a:ext>
            </a:extLst>
          </p:cNvPr>
          <p:cNvSpPr/>
          <p:nvPr/>
        </p:nvSpPr>
        <p:spPr>
          <a:xfrm>
            <a:off x="845231" y="2824971"/>
            <a:ext cx="4734879" cy="1372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D99AD-8F7C-4749-AA98-CE7E57DF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Variable Elimination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879B2-F16C-4BF2-A335-08CAF055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4C6C-400C-4901-B524-BC031AA9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2372C-537B-434B-875B-7872C13D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58</a:t>
            </a:fld>
            <a:endParaRPr lang="en-GB" alt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33C56C1-59BA-4FED-A726-A4246912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31" y="2844706"/>
            <a:ext cx="1042519" cy="619966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x</a:t>
            </a:r>
            <a:r>
              <a:rPr lang="en-GB" baseline="-25000"/>
              <a:t>F</a:t>
            </a:r>
            <a:r>
              <a:rPr lang="en-GB"/>
              <a:t>(p)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0CB84-A492-4D80-954C-E1BEB8645B5E}"/>
              </a:ext>
            </a:extLst>
          </p:cNvPr>
          <p:cNvSpPr txBox="1">
            <a:spLocks/>
          </p:cNvSpPr>
          <p:nvPr/>
        </p:nvSpPr>
        <p:spPr bwMode="auto">
          <a:xfrm>
            <a:off x="3303085" y="2844706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x</a:t>
            </a:r>
            <a:r>
              <a:rPr lang="en-GB" baseline="-25000"/>
              <a:t>D</a:t>
            </a:r>
            <a:r>
              <a:rPr lang="en-GB"/>
              <a:t>(p)</a:t>
            </a:r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96F27C5-D62D-4FD6-966E-2BE13EAF1B93}"/>
              </a:ext>
            </a:extLst>
          </p:cNvPr>
          <p:cNvSpPr txBox="1">
            <a:spLocks/>
          </p:cNvSpPr>
          <p:nvPr/>
        </p:nvSpPr>
        <p:spPr bwMode="auto">
          <a:xfrm>
            <a:off x="2013383" y="2844706"/>
            <a:ext cx="1232956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x’</a:t>
            </a:r>
            <a:r>
              <a:rPr lang="en-GB" baseline="-25000"/>
              <a:t>1</a:t>
            </a:r>
            <a:r>
              <a:rPr lang="en-GB"/>
              <a:t>(p)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AA04D8-D3CD-4F38-AFF0-ED51910D6CAE}"/>
              </a:ext>
            </a:extLst>
          </p:cNvPr>
          <p:cNvSpPr/>
          <p:nvPr/>
        </p:nvSpPr>
        <p:spPr>
          <a:xfrm>
            <a:off x="845232" y="3608689"/>
            <a:ext cx="947628" cy="1268038"/>
          </a:xfrm>
          <a:prstGeom prst="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680721-9812-4DE9-817F-798CD6D5FD62}"/>
              </a:ext>
            </a:extLst>
          </p:cNvPr>
          <p:cNvSpPr/>
          <p:nvPr/>
        </p:nvSpPr>
        <p:spPr>
          <a:xfrm>
            <a:off x="3318138" y="3608689"/>
            <a:ext cx="947628" cy="1268760"/>
          </a:xfrm>
          <a:prstGeom prst="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0DE2CD8-BC4F-405B-84AD-18FEE5BD8F75}"/>
              </a:ext>
            </a:extLst>
          </p:cNvPr>
          <p:cNvSpPr txBox="1">
            <a:spLocks/>
          </p:cNvSpPr>
          <p:nvPr/>
        </p:nvSpPr>
        <p:spPr bwMode="auto">
          <a:xfrm>
            <a:off x="4499992" y="2844706"/>
            <a:ext cx="1232956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x’</a:t>
            </a:r>
            <a:r>
              <a:rPr lang="en-GB" baseline="-25000"/>
              <a:t>2</a:t>
            </a:r>
            <a:r>
              <a:rPr lang="en-GB"/>
              <a:t>(p)</a:t>
            </a:r>
            <a:endParaRPr lang="en-US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D5AD4-D09E-4700-92E5-2FF7C21931A9}"/>
              </a:ext>
            </a:extLst>
          </p:cNvPr>
          <p:cNvSpPr txBox="1">
            <a:spLocks/>
          </p:cNvSpPr>
          <p:nvPr/>
        </p:nvSpPr>
        <p:spPr bwMode="auto">
          <a:xfrm>
            <a:off x="845231" y="3564786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 baseline="-25000"/>
              <a:t>F</a:t>
            </a:r>
            <a:r>
              <a:rPr lang="en-GB"/>
              <a:t>(p)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A4A2459-5B34-4AA3-8B0E-435C9B7C2B06}"/>
              </a:ext>
            </a:extLst>
          </p:cNvPr>
          <p:cNvSpPr txBox="1">
            <a:spLocks/>
          </p:cNvSpPr>
          <p:nvPr/>
        </p:nvSpPr>
        <p:spPr bwMode="auto">
          <a:xfrm>
            <a:off x="3303085" y="3564786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 baseline="-25000"/>
              <a:t>D</a:t>
            </a:r>
            <a:r>
              <a:rPr lang="en-GB"/>
              <a:t>(p)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E3D814D-F26B-4D70-AC12-50C5BAF12C87}"/>
              </a:ext>
            </a:extLst>
          </p:cNvPr>
          <p:cNvSpPr txBox="1">
            <a:spLocks/>
          </p:cNvSpPr>
          <p:nvPr/>
        </p:nvSpPr>
        <p:spPr bwMode="auto">
          <a:xfrm>
            <a:off x="845231" y="4256760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b</a:t>
            </a:r>
            <a:r>
              <a:rPr lang="en-GB" baseline="-25000"/>
              <a:t>F</a:t>
            </a:r>
            <a:r>
              <a:rPr lang="en-GB"/>
              <a:t>(x)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CE2ECA82-B4E9-4185-8985-89B9ADE0CDAA}"/>
              </a:ext>
            </a:extLst>
          </p:cNvPr>
          <p:cNvSpPr txBox="1">
            <a:spLocks/>
          </p:cNvSpPr>
          <p:nvPr/>
        </p:nvSpPr>
        <p:spPr bwMode="auto">
          <a:xfrm>
            <a:off x="3303085" y="4256760"/>
            <a:ext cx="1042519" cy="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/>
              <a:t>b</a:t>
            </a:r>
            <a:r>
              <a:rPr lang="en-GB" baseline="-25000"/>
              <a:t>D</a:t>
            </a:r>
            <a:r>
              <a:rPr lang="en-GB"/>
              <a:t>(x)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6C5280-A282-4211-B27F-0BFE45BC7085}"/>
              </a:ext>
            </a:extLst>
          </p:cNvPr>
          <p:cNvSpPr txBox="1"/>
          <p:nvPr/>
        </p:nvSpPr>
        <p:spPr>
          <a:xfrm>
            <a:off x="5839940" y="3091689"/>
            <a:ext cx="266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Four constraints from linear tracking at each energy (and closure)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58EDAC-A2BC-4135-9D21-7B50FDA31D50}"/>
              </a:ext>
            </a:extLst>
          </p:cNvPr>
          <p:cNvSpPr txBox="1"/>
          <p:nvPr/>
        </p:nvSpPr>
        <p:spPr>
          <a:xfrm>
            <a:off x="5839940" y="4293096"/>
            <a:ext cx="2664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Two constraints from constant normalised gradient assumption</a:t>
            </a:r>
          </a:p>
          <a:p>
            <a:endParaRPr lang="en-GB"/>
          </a:p>
          <a:p>
            <a:endParaRPr lang="en-GB"/>
          </a:p>
          <a:p>
            <a:r>
              <a:rPr lang="en-GB">
                <a:solidFill>
                  <a:schemeClr val="accent1"/>
                </a:solidFill>
              </a:rPr>
              <a:t>...becomes the differential equation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7A9715-2825-4339-9A53-8AB677D4A7BE}"/>
              </a:ext>
            </a:extLst>
          </p:cNvPr>
          <p:cNvSpPr txBox="1"/>
          <p:nvPr/>
        </p:nvSpPr>
        <p:spPr>
          <a:xfrm>
            <a:off x="827584" y="5192864"/>
            <a:ext cx="266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Two constraints from rigidity relation</a:t>
            </a:r>
          </a:p>
          <a:p>
            <a:r>
              <a:rPr lang="en-GB"/>
              <a:t>Normalised b = q(Bℓ)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7FD0A6F-1EFE-4F59-893A-6AF93AF1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5274731"/>
            <a:ext cx="1347788" cy="30003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DE75FB1-8B71-4283-9D25-18CD77E3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94" y="5248481"/>
            <a:ext cx="1535906" cy="583406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0B79E05-E3DA-4222-892C-7DC6A33C5905}"/>
              </a:ext>
            </a:extLst>
          </p:cNvPr>
          <p:cNvGrpSpPr/>
          <p:nvPr/>
        </p:nvGrpSpPr>
        <p:grpSpPr>
          <a:xfrm>
            <a:off x="1259632" y="1340768"/>
            <a:ext cx="6853290" cy="1368152"/>
            <a:chOff x="1366490" y="4869160"/>
            <a:chExt cx="6853290" cy="136815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EDC0D2-E73B-4985-AD1C-6FF3EA2B9590}"/>
                </a:ext>
              </a:extLst>
            </p:cNvPr>
            <p:cNvCxnSpPr/>
            <p:nvPr/>
          </p:nvCxnSpPr>
          <p:spPr>
            <a:xfrm>
              <a:off x="1366490" y="4869160"/>
              <a:ext cx="0" cy="1152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4EA8CF-86EA-49B1-BAD2-DE8A6AC1F659}"/>
                </a:ext>
              </a:extLst>
            </p:cNvPr>
            <p:cNvCxnSpPr/>
            <p:nvPr/>
          </p:nvCxnSpPr>
          <p:spPr>
            <a:xfrm>
              <a:off x="3801931" y="4869160"/>
              <a:ext cx="0" cy="115212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412295-27E8-41F0-BABD-21BE46DDE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6490" y="5085184"/>
              <a:ext cx="2435441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4B9CAF-939C-4910-AD4C-8E90349289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1931" y="5085184"/>
              <a:ext cx="2167392" cy="754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13F560-4697-459E-8D06-EE2C343D2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7063" y="5140088"/>
              <a:ext cx="216024" cy="104232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8">
              <a:extLst>
                <a:ext uri="{FF2B5EF4-FFF2-40B4-BE49-F238E27FC236}">
                  <a16:creationId xmlns:a16="http://schemas.microsoft.com/office/drawing/2014/main" id="{6CD5B0EB-F6B4-4ED3-BCA9-BE03ED4B27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24649" y="5544298"/>
              <a:ext cx="2095131" cy="69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Ends at </a:t>
              </a:r>
              <a:r>
                <a:rPr lang="en-US" sz="1800">
                  <a:latin typeface="Symbol" panose="05050102010706020507" pitchFamily="18" charset="2"/>
                  <a:cs typeface="Arial" panose="020B0604020202020204" pitchFamily="34" charset="0"/>
                </a:rPr>
                <a:t>q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 (constants)</a:t>
              </a:r>
            </a:p>
          </p:txBody>
        </p:sp>
        <p:sp>
          <p:nvSpPr>
            <p:cNvPr id="36" name="Content Placeholder 8">
              <a:extLst>
                <a:ext uri="{FF2B5EF4-FFF2-40B4-BE49-F238E27FC236}">
                  <a16:creationId xmlns:a16="http://schemas.microsoft.com/office/drawing/2014/main" id="{698FFD55-D983-4854-A339-0DD93D34B6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7797" y="4906960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Content Placeholder 8">
              <a:extLst>
                <a:ext uri="{FF2B5EF4-FFF2-40B4-BE49-F238E27FC236}">
                  <a16:creationId xmlns:a16="http://schemas.microsoft.com/office/drawing/2014/main" id="{44720D61-311E-47CB-8D5A-4BBA24388E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63237" y="4996849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Content Placeholder 8">
              <a:extLst>
                <a:ext uri="{FF2B5EF4-FFF2-40B4-BE49-F238E27FC236}">
                  <a16:creationId xmlns:a16="http://schemas.microsoft.com/office/drawing/2014/main" id="{CBF096CE-124A-484C-A5CE-E90E8E1877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8053" y="5688986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ontent Placeholder 8">
              <a:extLst>
                <a:ext uri="{FF2B5EF4-FFF2-40B4-BE49-F238E27FC236}">
                  <a16:creationId xmlns:a16="http://schemas.microsoft.com/office/drawing/2014/main" id="{4B54DCDD-E49C-4168-89BF-EDFECDC1790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3494" y="5688986"/>
              <a:ext cx="556370" cy="3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800" kern="120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lang="en-US" sz="2400" kern="120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lang="en-US" sz="20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lang="en-GB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542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3DFC-510A-437C-A0F9-5007203A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 to Geometric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6460-08A2-4597-9405-BD4E0274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Rigidity:  p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(p) = b(x(p))</a:t>
            </a:r>
          </a:p>
          <a:p>
            <a:r>
              <a:rPr lang="en-GB"/>
              <a:t>Constant norm. gradient:  b’(x(p)) = kp</a:t>
            </a:r>
          </a:p>
          <a:p>
            <a:r>
              <a:rPr lang="en-GB"/>
              <a:t>dRigidity/dp:  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(p) + p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’(p) = b’(x(p))x’(p)</a:t>
            </a:r>
          </a:p>
          <a:p>
            <a:r>
              <a:rPr lang="en-GB"/>
              <a:t>Therefore:  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(p) + p</a:t>
            </a:r>
            <a:r>
              <a:rPr lang="en-GB">
                <a:latin typeface="Symbol" panose="05050102010706020507" pitchFamily="18" charset="2"/>
              </a:rPr>
              <a:t>q</a:t>
            </a:r>
            <a:r>
              <a:rPr lang="en-GB"/>
              <a:t>’(p) = kpx’(p) [= kD</a:t>
            </a:r>
            <a:r>
              <a:rPr lang="en-GB" baseline="-25000"/>
              <a:t>x</a:t>
            </a:r>
            <a:r>
              <a:rPr lang="en-GB"/>
              <a:t>(p)]</a:t>
            </a:r>
          </a:p>
          <a:p>
            <a:r>
              <a:rPr lang="en-GB"/>
              <a:t>x dependency and b have been eliminated</a:t>
            </a:r>
          </a:p>
          <a:p>
            <a:r>
              <a:rPr lang="en-GB"/>
              <a:t>The rest is easy</a:t>
            </a:r>
          </a:p>
          <a:p>
            <a:pPr lvl="1"/>
            <a:r>
              <a:rPr lang="en-GB"/>
              <a:t>Linear algebra</a:t>
            </a:r>
          </a:p>
          <a:p>
            <a:pPr lvl="1"/>
            <a:r>
              <a:rPr lang="en-GB"/>
              <a:t>Solving a 1-variable differential equation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9202-C93D-40B8-BC3F-0F9BDD65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87C1-8C6B-4188-B3F5-30672CF2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C314B-7C25-49B0-A8BB-E9EE55C8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2AE38-DB6C-4E94-8323-E8FF6D8D94BB}"/>
              </a:ext>
            </a:extLst>
          </p:cNvPr>
          <p:cNvSpPr txBox="1"/>
          <p:nvPr/>
        </p:nvSpPr>
        <p:spPr>
          <a:xfrm>
            <a:off x="4283968" y="46531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See </a:t>
            </a:r>
            <a:r>
              <a:rPr lang="en-GB">
                <a:hlinkClick r:id="rId2"/>
              </a:rPr>
              <a:t>https://stephenbrooks.org/ap/report/2022-3/fixedtune2.pdf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3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87B2-4D94-E2C3-8E00-A857252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Original Lattice in Muon1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3B79-CEB8-6D52-9FF2-5E0467CD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It’s unstable at the low end no matter what fringe field length I choose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410F-E3FA-7AE2-2FF0-7283B76B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D0FAF-2850-FBCE-03C3-41783343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FDA8-487E-BD6E-2804-08EECE40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438DBC-B636-20DD-79BB-CD8F0C145092}"/>
              </a:ext>
            </a:extLst>
          </p:cNvPr>
          <p:cNvGrpSpPr/>
          <p:nvPr/>
        </p:nvGrpSpPr>
        <p:grpSpPr>
          <a:xfrm>
            <a:off x="1711255" y="2687858"/>
            <a:ext cx="5721490" cy="3438305"/>
            <a:chOff x="1474531" y="2687858"/>
            <a:chExt cx="5721490" cy="3438305"/>
          </a:xfrm>
        </p:grpSpPr>
        <p:pic>
          <p:nvPicPr>
            <p:cNvPr id="7" name="Content Placeholder 8">
              <a:extLst>
                <a:ext uri="{FF2B5EF4-FFF2-40B4-BE49-F238E27FC236}">
                  <a16:creationId xmlns:a16="http://schemas.microsoft.com/office/drawing/2014/main" id="{66CDEAB0-3876-CF0E-E76D-39FFFA79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475656" y="2687858"/>
              <a:ext cx="5720365" cy="3438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50DCA3-633A-1AF9-09AA-EBC3800BF6E1}"/>
                </a:ext>
              </a:extLst>
            </p:cNvPr>
            <p:cNvSpPr txBox="1"/>
            <p:nvPr/>
          </p:nvSpPr>
          <p:spPr>
            <a:xfrm>
              <a:off x="5868144" y="5750857"/>
              <a:ext cx="784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MeV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440D3-A5F4-D8B0-559A-C64D0E825397}"/>
                </a:ext>
              </a:extLst>
            </p:cNvPr>
            <p:cNvSpPr txBox="1"/>
            <p:nvPr/>
          </p:nvSpPr>
          <p:spPr>
            <a:xfrm>
              <a:off x="1474531" y="278092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Cell tune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371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846E6F-F5AB-44EF-8985-06563DFC24C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general solution: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C=0 corresponds to straight scaling FFA</a:t>
            </a:r>
          </a:p>
          <a:p>
            <a:pPr lvl="1"/>
            <a:r>
              <a:rPr lang="en-GB"/>
              <a:t>Constant angle, logarithmic orbit position</a:t>
            </a:r>
          </a:p>
          <a:p>
            <a:r>
              <a:rPr lang="en-GB"/>
              <a:t>Range of other solution families are possible</a:t>
            </a:r>
          </a:p>
          <a:p>
            <a:r>
              <a:rPr lang="en-GB"/>
              <a:t>                            gives field profile implicitly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76942-2B79-42F5-B552-08C3242F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Thin Lenses Result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70A8F7-4B6A-478C-8B08-B80F428B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3104563"/>
            <a:ext cx="4373880" cy="7600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B777-BE93-4653-A89B-B8D8F0AA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207E-FB30-475E-8D25-EB306D3A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015C8-EB32-4B93-8B8B-2BED189F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60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7B6C6-9B55-48F4-80C5-4120D6075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6" y="2276872"/>
            <a:ext cx="2233613" cy="683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E81613-16ED-4C88-8757-0635A8D6F904}"/>
              </a:ext>
            </a:extLst>
          </p:cNvPr>
          <p:cNvSpPr txBox="1"/>
          <p:nvPr/>
        </p:nvSpPr>
        <p:spPr>
          <a:xfrm>
            <a:off x="5693078" y="329994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(arbitrary choice of x origin)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4DED7C-A56B-4D5A-873E-519C68D7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292" y="1342267"/>
            <a:ext cx="2385060" cy="1085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62E7A-FCEC-40C2-B978-4C2B6EB8A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935" y="2359159"/>
            <a:ext cx="1038225" cy="565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F7C31C-8469-4C77-8DFF-7B964D55C3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263" y="5733256"/>
            <a:ext cx="2423636" cy="3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5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1A4F-B358-45C1-853D-04FE168D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49FE0EE-4243-4A1E-B36E-E595E21E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64" y="1600200"/>
            <a:ext cx="6244071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95A8-ADE4-428C-9BF6-29BFF3DF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87D1-D894-4BBC-9F27-303A1CDF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F6B91-2388-4473-97DF-18D3ED78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61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A3BD9-713F-4A1A-85A9-9C7F4AD6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15" y="495618"/>
            <a:ext cx="1844040" cy="1844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332054-15A6-4BC8-B812-A82E4E8B5A4C}"/>
              </a:ext>
            </a:extLst>
          </p:cNvPr>
          <p:cNvSpPr txBox="1"/>
          <p:nvPr/>
        </p:nvSpPr>
        <p:spPr>
          <a:xfrm>
            <a:off x="6772015" y="248333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 values: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2AACF-5064-4949-B3ED-B09DED7D80BD}"/>
              </a:ext>
            </a:extLst>
          </p:cNvPr>
          <p:cNvSpPr txBox="1"/>
          <p:nvPr/>
        </p:nvSpPr>
        <p:spPr>
          <a:xfrm>
            <a:off x="697950" y="1305196"/>
            <a:ext cx="3289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Approximately the FETS-FFA parameters but not the same machine (not paraxial)</a:t>
            </a:r>
          </a:p>
          <a:p>
            <a:endParaRPr lang="en-GB"/>
          </a:p>
          <a:p>
            <a:r>
              <a:rPr lang="en-US"/>
              <a:t>Negative values of C here produce fields that cross zero like non-scaling FFAs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741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36D-0C64-4049-93A0-7068D93B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1014-DD70-466C-BC67-1A14559D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/>
              <a:t>Found fixed tune lattices to ~0.001 in cell tune</a:t>
            </a:r>
          </a:p>
          <a:p>
            <a:pPr lvl="1"/>
            <a:r>
              <a:rPr lang="en-GB"/>
              <a:t>And automated: eliminated most hand-tuning!</a:t>
            </a:r>
          </a:p>
          <a:p>
            <a:r>
              <a:rPr lang="en-GB"/>
              <a:t>Dynamic aperture low by factor 2-3× in </a:t>
            </a:r>
            <a:r>
              <a:rPr lang="en-GB">
                <a:latin typeface="Symbol" panose="05050102010706020507" pitchFamily="18" charset="2"/>
              </a:rPr>
              <a:t>e</a:t>
            </a:r>
            <a:endParaRPr lang="en-GB"/>
          </a:p>
          <a:p>
            <a:pPr lvl="1"/>
            <a:r>
              <a:rPr lang="en-GB"/>
              <a:t>Not small by most standards: &gt;400mm.mrad</a:t>
            </a:r>
          </a:p>
          <a:p>
            <a:pPr lvl="1"/>
            <a:r>
              <a:rPr lang="en-GB"/>
              <a:t>Haven’t explored the full tune plane yet</a:t>
            </a:r>
          </a:p>
          <a:p>
            <a:r>
              <a:rPr lang="en-GB"/>
              <a:t>Magnetic efficiency about twice as good as (spiral) scaling FFA, magnets buildable</a:t>
            </a:r>
          </a:p>
          <a:p>
            <a:pPr lvl="1"/>
            <a:r>
              <a:rPr lang="en-GB"/>
              <a:t>~0.6T max field on beam vs. ~1.2T</a:t>
            </a:r>
          </a:p>
          <a:p>
            <a:r>
              <a:rPr lang="en-GB" b="1"/>
              <a:t>Very interesting</a:t>
            </a:r>
            <a:r>
              <a:rPr lang="en-GB"/>
              <a:t> machine type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19C-48DF-4E81-BF39-A376AF60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E7A5-29D7-4619-BFA1-437247E0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06C80-619E-4577-8543-9216081A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569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1091-DECF-49E6-B084-36732950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D64F-58C7-4745-BD58-4C1EE5D9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Dynamic aperture search of tune plane</a:t>
            </a:r>
          </a:p>
          <a:p>
            <a:pPr lvl="1"/>
            <a:r>
              <a:rPr lang="en-GB"/>
              <a:t>And maybe other parameters like fringe length or magnet edge angles (rect vs. sector etc.)</a:t>
            </a:r>
          </a:p>
          <a:p>
            <a:r>
              <a:rPr lang="en-US"/>
              <a:t>Try expressing transverse field as something better-conditioned than polynomials</a:t>
            </a:r>
          </a:p>
          <a:p>
            <a:pPr lvl="1"/>
            <a:r>
              <a:rPr lang="en-US"/>
              <a:t>Like Fourier series, or Chebyshev polynomials</a:t>
            </a:r>
          </a:p>
          <a:p>
            <a:r>
              <a:rPr lang="en-US"/>
              <a:t>Maybe investigate low-level tune “noise” in Muon1 tracking/optics algorithm</a:t>
            </a:r>
          </a:p>
          <a:p>
            <a:pPr lvl="1"/>
            <a:r>
              <a:rPr lang="en-US"/>
              <a:t>Could also be field model nonsmoothness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5795A-80E5-47AC-90FF-062ED2E2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28,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C5E9-2D61-470A-9BC9-008C2CD3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FFA’22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7A28-F7CB-4C38-877A-52199DCD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603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789D-E058-FE60-4572-CB8064AE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cos(cell tunes)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532B-CA24-1CE2-F3B6-241152C6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Even with a fringe=1mm it is unstable, although closed orbits exist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E1C9-7F4A-BEFF-1083-F1E1859E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B4BE-8769-8892-626D-3C1B1F4B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B2C3-B629-91AA-D85A-177B78D0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25B5C-C602-F4F8-244D-63683833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76" y="2696062"/>
            <a:ext cx="6010448" cy="3612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1E012-FE4A-2043-6DAE-29F0E15A0201}"/>
              </a:ext>
            </a:extLst>
          </p:cNvPr>
          <p:cNvSpPr txBox="1"/>
          <p:nvPr/>
        </p:nvSpPr>
        <p:spPr>
          <a:xfrm>
            <a:off x="6553200" y="5256003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</p:spTree>
    <p:extLst>
      <p:ext uri="{BB962C8B-B14F-4D97-AF65-F5344CB8AC3E}">
        <p14:creationId xmlns:p14="http://schemas.microsoft.com/office/powerpoint/2010/main" val="101977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A785-85B9-E98F-9CFC-0DE79552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Peak Fields on Orbit (vs. Energy)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338842-56D2-3CB9-33EB-F74EAC0DB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999" y="1382632"/>
            <a:ext cx="5758001" cy="49387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0C73-1666-AEA9-2012-17BBB14B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FAE3-39D1-65EE-1F78-2890DE4E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7C59-170F-C61D-C33E-1F178856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4983C-2BCF-A489-D692-89D4DA0F9340}"/>
              </a:ext>
            </a:extLst>
          </p:cNvPr>
          <p:cNvSpPr txBox="1"/>
          <p:nvPr/>
        </p:nvSpPr>
        <p:spPr>
          <a:xfrm>
            <a:off x="6666552" y="5589240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5CD12-C36B-A827-CC98-556AD3B41849}"/>
              </a:ext>
            </a:extLst>
          </p:cNvPr>
          <p:cNvSpPr txBox="1"/>
          <p:nvPr/>
        </p:nvSpPr>
        <p:spPr>
          <a:xfrm>
            <a:off x="1806352" y="1556792"/>
            <a:ext cx="7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3728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5D46-5095-6FF8-1855-055D35739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This cell can be easily fixed using an algorithm I showed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B2EA-49BF-B0DF-D8D8-5ABB2357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14,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FB65-B872-0BEF-F075-447379F7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FFA’23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BED57-04A2-8B25-4361-091226CE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05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89933</TotalTime>
  <Words>2897</Words>
  <Application>Microsoft Office PowerPoint</Application>
  <PresentationFormat>On-screen Show (4:3)</PresentationFormat>
  <Paragraphs>607</Paragraphs>
  <Slides>63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Symbol</vt:lpstr>
      <vt:lpstr>Office Theme</vt:lpstr>
      <vt:lpstr>1_Office Theme</vt:lpstr>
      <vt:lpstr>Worksheet</vt:lpstr>
      <vt:lpstr>Permanent Magnet and Electromagnet Designs for Nonlinear FFA Fields</vt:lpstr>
      <vt:lpstr>Application</vt:lpstr>
      <vt:lpstr>BMAD and Muon1 Magnet Models</vt:lpstr>
      <vt:lpstr>Lattice Converted from BMAD</vt:lpstr>
      <vt:lpstr>Field Profiles</vt:lpstr>
      <vt:lpstr>Original Lattice in Muon1</vt:lpstr>
      <vt:lpstr>cos(cell tunes)</vt:lpstr>
      <vt:lpstr>Peak Fields on Orbit (vs. Energy)</vt:lpstr>
      <vt:lpstr>This cell can be easily fixed using an algorithm I showed last year</vt:lpstr>
      <vt:lpstr>Algorithm</vt:lpstr>
      <vt:lpstr>Tunes After Correction in Muon1</vt:lpstr>
      <vt:lpstr>Field Profiles After Correction</vt:lpstr>
      <vt:lpstr>Peak Fields After Correction</vt:lpstr>
      <vt:lpstr>Orbits and Fields in Muon1</vt:lpstr>
      <vt:lpstr>Increase Low Energy to 16.5MeV</vt:lpstr>
      <vt:lpstr>Allow 14- and 16-pole Components</vt:lpstr>
      <vt:lpstr>Field Profiles 12- vs. 16-pole</vt:lpstr>
      <vt:lpstr>Orbits and Fields in Muon1</vt:lpstr>
      <vt:lpstr>Permanent Magnet Designs (F)</vt:lpstr>
      <vt:lpstr>Permanent Magnet Designs (D)</vt:lpstr>
      <vt:lpstr>Magnet Field Error Graph (F)</vt:lpstr>
      <vt:lpstr>Magnet Field Error Graph (D)</vt:lpstr>
      <vt:lpstr>Permanent Magnet Wedges</vt:lpstr>
      <vt:lpstr>Now onto the presentation of the electromagnet (if time)</vt:lpstr>
      <vt:lpstr>Fixed-Tune Non-Scaling FFAs</vt:lpstr>
      <vt:lpstr>Introduction</vt:lpstr>
      <vt:lpstr>FETS-FFA requirements</vt:lpstr>
      <vt:lpstr>Algorithm</vt:lpstr>
      <vt:lpstr>Field Model</vt:lpstr>
      <vt:lpstr>Fixed-Tune Cell Orbits</vt:lpstr>
      <vt:lpstr>Fixed-Tune Cell Fields</vt:lpstr>
      <vt:lpstr>Cell Tunes</vt:lpstr>
      <vt:lpstr>Field Profiles</vt:lpstr>
      <vt:lpstr>Field vs. Kinetic Energy</vt:lpstr>
      <vt:lpstr>Field vs. Momentum</vt:lpstr>
      <vt:lpstr>Gradient vs. Momentum</vt:lpstr>
      <vt:lpstr>Tunes Beyond Energy Range</vt:lpstr>
      <vt:lpstr>Orbits Beyond Energy Range</vt:lpstr>
      <vt:lpstr>Beta x,y vs. Kinetic Energy</vt:lpstr>
      <vt:lpstr>Tune Range Requirement</vt:lpstr>
      <vt:lpstr>Four Tune “Corners”</vt:lpstr>
      <vt:lpstr>Cell Tunes at Corners</vt:lpstr>
      <vt:lpstr>Cell Tunes at Corners (zoom)</vt:lpstr>
      <vt:lpstr>Field Profiles of Corner Designs</vt:lpstr>
      <vt:lpstr>Designs Summary Table</vt:lpstr>
      <vt:lpstr>Half-way Interpolation Result</vt:lpstr>
      <vt:lpstr>Horizontal Omni-Magnets</vt:lpstr>
      <vt:lpstr>Main Dipole Coil @ 5A/mm2</vt:lpstr>
      <vt:lpstr>Single Pole Winding @ 5A/mm2</vt:lpstr>
      <vt:lpstr>Qx=0.2083, Qy=0.2917 F magnet</vt:lpstr>
      <vt:lpstr>Qx=0.2083, Qy=0.2917 F magnet</vt:lpstr>
      <vt:lpstr>Qx=0.2917, Qy=0.2917 D magnet</vt:lpstr>
      <vt:lpstr>Qx=0.2917, Qy=0.2917 D magnet</vt:lpstr>
      <vt:lpstr>Magnets Summary Table</vt:lpstr>
      <vt:lpstr>Quick Dynamic Aperture Test</vt:lpstr>
      <vt:lpstr>Dynamic Aperture Notes</vt:lpstr>
      <vt:lpstr>Analytic Method for 2 Thin Lenses</vt:lpstr>
      <vt:lpstr>Function Variable Elimination</vt:lpstr>
      <vt:lpstr>Change to Geometric Variables</vt:lpstr>
      <vt:lpstr>Two Thin Lenses Result</vt:lpstr>
      <vt:lpstr>Example</vt:lpstr>
      <vt:lpstr>Conclusion</vt:lpstr>
      <vt:lpstr>Future Work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1676</cp:revision>
  <dcterms:created xsi:type="dcterms:W3CDTF">2012-11-14T19:21:06Z</dcterms:created>
  <dcterms:modified xsi:type="dcterms:W3CDTF">2023-09-06T20:36:50Z</dcterms:modified>
</cp:coreProperties>
</file>