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86"/>
  </p:notesMasterIdLst>
  <p:handoutMasterIdLst>
    <p:handoutMasterId r:id="rId87"/>
  </p:handoutMasterIdLst>
  <p:sldIdLst>
    <p:sldId id="525" r:id="rId3"/>
    <p:sldId id="754" r:id="rId4"/>
    <p:sldId id="513" r:id="rId5"/>
    <p:sldId id="524" r:id="rId6"/>
    <p:sldId id="514" r:id="rId7"/>
    <p:sldId id="750" r:id="rId8"/>
    <p:sldId id="517" r:id="rId9"/>
    <p:sldId id="519" r:id="rId10"/>
    <p:sldId id="262" r:id="rId11"/>
    <p:sldId id="267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330" r:id="rId23"/>
    <p:sldId id="264" r:id="rId24"/>
    <p:sldId id="281" r:id="rId25"/>
    <p:sldId id="283" r:id="rId26"/>
    <p:sldId id="284" r:id="rId27"/>
    <p:sldId id="285" r:id="rId28"/>
    <p:sldId id="286" r:id="rId29"/>
    <p:sldId id="294" r:id="rId30"/>
    <p:sldId id="287" r:id="rId31"/>
    <p:sldId id="293" r:id="rId32"/>
    <p:sldId id="300" r:id="rId33"/>
    <p:sldId id="296" r:id="rId34"/>
    <p:sldId id="298" r:id="rId35"/>
    <p:sldId id="297" r:id="rId36"/>
    <p:sldId id="299" r:id="rId37"/>
    <p:sldId id="303" r:id="rId38"/>
    <p:sldId id="301" r:id="rId39"/>
    <p:sldId id="308" r:id="rId40"/>
    <p:sldId id="756" r:id="rId41"/>
    <p:sldId id="326" r:id="rId42"/>
    <p:sldId id="333" r:id="rId43"/>
    <p:sldId id="309" r:id="rId44"/>
    <p:sldId id="332" r:id="rId45"/>
    <p:sldId id="336" r:id="rId46"/>
    <p:sldId id="329" r:id="rId47"/>
    <p:sldId id="328" r:id="rId48"/>
    <p:sldId id="752" r:id="rId49"/>
    <p:sldId id="721" r:id="rId50"/>
    <p:sldId id="266" r:id="rId51"/>
    <p:sldId id="723" r:id="rId52"/>
    <p:sldId id="725" r:id="rId53"/>
    <p:sldId id="753" r:id="rId54"/>
    <p:sldId id="733" r:id="rId55"/>
    <p:sldId id="726" r:id="rId56"/>
    <p:sldId id="746" r:id="rId57"/>
    <p:sldId id="747" r:id="rId58"/>
    <p:sldId id="734" r:id="rId59"/>
    <p:sldId id="748" r:id="rId60"/>
    <p:sldId id="743" r:id="rId61"/>
    <p:sldId id="744" r:id="rId62"/>
    <p:sldId id="728" r:id="rId63"/>
    <p:sldId id="729" r:id="rId64"/>
    <p:sldId id="730" r:id="rId65"/>
    <p:sldId id="731" r:id="rId66"/>
    <p:sldId id="727" r:id="rId67"/>
    <p:sldId id="732" r:id="rId68"/>
    <p:sldId id="745" r:id="rId69"/>
    <p:sldId id="735" r:id="rId70"/>
    <p:sldId id="736" r:id="rId71"/>
    <p:sldId id="737" r:id="rId72"/>
    <p:sldId id="738" r:id="rId73"/>
    <p:sldId id="739" r:id="rId74"/>
    <p:sldId id="740" r:id="rId75"/>
    <p:sldId id="741" r:id="rId76"/>
    <p:sldId id="742" r:id="rId77"/>
    <p:sldId id="760" r:id="rId78"/>
    <p:sldId id="749" r:id="rId79"/>
    <p:sldId id="263" r:id="rId80"/>
    <p:sldId id="268" r:id="rId81"/>
    <p:sldId id="755" r:id="rId82"/>
    <p:sldId id="757" r:id="rId83"/>
    <p:sldId id="759" r:id="rId84"/>
    <p:sldId id="758" r:id="rId8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99FF66"/>
    <a:srgbClr val="FFFFFF"/>
    <a:srgbClr val="000000"/>
    <a:srgbClr val="7F7F7F"/>
    <a:srgbClr val="D99694"/>
    <a:srgbClr val="0080FF"/>
    <a:srgbClr val="FF00FF"/>
    <a:srgbClr val="C0504D"/>
    <a:srgbClr val="C00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6" autoAdjust="0"/>
    <p:restoredTop sz="96005" autoAdjust="0"/>
  </p:normalViewPr>
  <p:slideViewPr>
    <p:cSldViewPr>
      <p:cViewPr varScale="1">
        <p:scale>
          <a:sx n="95" d="100"/>
          <a:sy n="95" d="100"/>
        </p:scale>
        <p:origin x="403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https://qu365-my.sharepoint.com/personal/adachi_kyosuke_246_s_kyushu-u_ac_jp/Documents/&#20849;&#26377;&#12487;&#12473;&#12463;&#12488;&#12483;&#12503;/&#30740;&#31350;&#23460;/&#23398;&#20250;&#38306;&#36899;/IPAC/2022/&#20316;&#22259;/Patern594&#12398;m&#20516;&#12392;&#38281;&#36556;&#36947;/m&#20516;&#12414;&#12392;&#12417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891695472244331"/>
          <c:y val="8.8017334236203421E-2"/>
          <c:w val="0.68273885538624213"/>
          <c:h val="0.70891515376145753"/>
        </c:manualLayout>
      </c:layout>
      <c:scatterChart>
        <c:scatterStyle val="lineMarker"/>
        <c:varyColors val="0"/>
        <c:ser>
          <c:idx val="4"/>
          <c:order val="0"/>
          <c:tx>
            <c:v>  Ideal</c:v>
          </c:tx>
          <c:spPr>
            <a:ln w="25400" cmpd="sng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'594(18点)'!$I$2:$I$113</c:f>
              <c:numCache>
                <c:formatCode>General</c:formatCode>
                <c:ptCount val="112"/>
                <c:pt idx="0">
                  <c:v>46.236957312841703</c:v>
                </c:pt>
                <c:pt idx="1">
                  <c:v>46.010780305584603</c:v>
                </c:pt>
                <c:pt idx="2">
                  <c:v>45.645281248671203</c:v>
                </c:pt>
                <c:pt idx="3">
                  <c:v>45.248082384939302</c:v>
                </c:pt>
                <c:pt idx="4">
                  <c:v>44.867236047639302</c:v>
                </c:pt>
                <c:pt idx="5">
                  <c:v>44.487548456057503</c:v>
                </c:pt>
                <c:pt idx="6">
                  <c:v>43.998197909065802</c:v>
                </c:pt>
                <c:pt idx="7">
                  <c:v>43.374747740808601</c:v>
                </c:pt>
                <c:pt idx="8">
                  <c:v>43.053463320491304</c:v>
                </c:pt>
                <c:pt idx="9">
                  <c:v>42.8546557174257</c:v>
                </c:pt>
                <c:pt idx="10">
                  <c:v>42.6642316745016</c:v>
                </c:pt>
                <c:pt idx="11">
                  <c:v>42.411210716017102</c:v>
                </c:pt>
                <c:pt idx="12">
                  <c:v>42.2260534512235</c:v>
                </c:pt>
                <c:pt idx="13">
                  <c:v>41.952899726228303</c:v>
                </c:pt>
                <c:pt idx="14">
                  <c:v>41.553846591882298</c:v>
                </c:pt>
                <c:pt idx="15">
                  <c:v>41.255629704714899</c:v>
                </c:pt>
                <c:pt idx="16">
                  <c:v>41.188522297402102</c:v>
                </c:pt>
                <c:pt idx="17">
                  <c:v>41.154128206541102</c:v>
                </c:pt>
                <c:pt idx="18">
                  <c:v>41.080309267244097</c:v>
                </c:pt>
                <c:pt idx="19">
                  <c:v>40.939379598141997</c:v>
                </c:pt>
                <c:pt idx="20">
                  <c:v>40.821100642940799</c:v>
                </c:pt>
                <c:pt idx="21">
                  <c:v>40.672621623018699</c:v>
                </c:pt>
                <c:pt idx="22">
                  <c:v>40.386276981193397</c:v>
                </c:pt>
                <c:pt idx="23">
                  <c:v>40.053561484984897</c:v>
                </c:pt>
                <c:pt idx="24">
                  <c:v>39.736533107265203</c:v>
                </c:pt>
                <c:pt idx="25">
                  <c:v>39.374749432709301</c:v>
                </c:pt>
                <c:pt idx="26">
                  <c:v>39.000615652119897</c:v>
                </c:pt>
                <c:pt idx="27">
                  <c:v>38.764897924630098</c:v>
                </c:pt>
                <c:pt idx="28">
                  <c:v>38.636864512287097</c:v>
                </c:pt>
                <c:pt idx="29">
                  <c:v>38.616731568213197</c:v>
                </c:pt>
                <c:pt idx="30">
                  <c:v>38.4265389565441</c:v>
                </c:pt>
                <c:pt idx="31">
                  <c:v>38.107249945275399</c:v>
                </c:pt>
                <c:pt idx="32">
                  <c:v>37.8212564814527</c:v>
                </c:pt>
                <c:pt idx="33">
                  <c:v>37.4800245215092</c:v>
                </c:pt>
                <c:pt idx="34">
                  <c:v>37.115538611273799</c:v>
                </c:pt>
                <c:pt idx="35">
                  <c:v>36.813551305796203</c:v>
                </c:pt>
                <c:pt idx="36">
                  <c:v>36.525297152461498</c:v>
                </c:pt>
                <c:pt idx="37">
                  <c:v>36.171528597687598</c:v>
                </c:pt>
                <c:pt idx="38">
                  <c:v>35.792737812152602</c:v>
                </c:pt>
                <c:pt idx="39">
                  <c:v>35.483379742344702</c:v>
                </c:pt>
                <c:pt idx="40">
                  <c:v>35.171742982755603</c:v>
                </c:pt>
                <c:pt idx="41">
                  <c:v>34.847945236245103</c:v>
                </c:pt>
                <c:pt idx="42">
                  <c:v>34.532845101534697</c:v>
                </c:pt>
                <c:pt idx="43">
                  <c:v>34.288129106809002</c:v>
                </c:pt>
                <c:pt idx="44">
                  <c:v>34.061111906621498</c:v>
                </c:pt>
                <c:pt idx="45">
                  <c:v>33.827130323605097</c:v>
                </c:pt>
                <c:pt idx="46">
                  <c:v>33.594109265031797</c:v>
                </c:pt>
                <c:pt idx="47">
                  <c:v>33.435146480590902</c:v>
                </c:pt>
                <c:pt idx="48">
                  <c:v>33.328609512660101</c:v>
                </c:pt>
                <c:pt idx="49">
                  <c:v>33.189360873878798</c:v>
                </c:pt>
                <c:pt idx="50">
                  <c:v>32.9142119764848</c:v>
                </c:pt>
                <c:pt idx="51">
                  <c:v>32.537879023316201</c:v>
                </c:pt>
                <c:pt idx="52">
                  <c:v>32.188304747857103</c:v>
                </c:pt>
                <c:pt idx="53">
                  <c:v>31.9252173068536</c:v>
                </c:pt>
                <c:pt idx="54">
                  <c:v>31.690397071667402</c:v>
                </c:pt>
                <c:pt idx="55">
                  <c:v>31.409141267963602</c:v>
                </c:pt>
                <c:pt idx="56">
                  <c:v>31.138190289482299</c:v>
                </c:pt>
                <c:pt idx="57">
                  <c:v>30.879819596118899</c:v>
                </c:pt>
                <c:pt idx="58">
                  <c:v>30.660038906925902</c:v>
                </c:pt>
                <c:pt idx="59">
                  <c:v>30.468255068578198</c:v>
                </c:pt>
                <c:pt idx="60">
                  <c:v>30.333426192317699</c:v>
                </c:pt>
                <c:pt idx="61">
                  <c:v>30.193335323646298</c:v>
                </c:pt>
                <c:pt idx="62">
                  <c:v>30.033070879967401</c:v>
                </c:pt>
                <c:pt idx="63">
                  <c:v>29.696449878643602</c:v>
                </c:pt>
                <c:pt idx="64">
                  <c:v>29.229626414453701</c:v>
                </c:pt>
                <c:pt idx="65">
                  <c:v>28.943572695639499</c:v>
                </c:pt>
                <c:pt idx="66">
                  <c:v>28.851298055409</c:v>
                </c:pt>
                <c:pt idx="67">
                  <c:v>28.804322419851299</c:v>
                </c:pt>
                <c:pt idx="68">
                  <c:v>28.678493817684998</c:v>
                </c:pt>
                <c:pt idx="69">
                  <c:v>28.489226877173401</c:v>
                </c:pt>
                <c:pt idx="70">
                  <c:v>28.306582264405399</c:v>
                </c:pt>
                <c:pt idx="71">
                  <c:v>28.216825939894601</c:v>
                </c:pt>
                <c:pt idx="72">
                  <c:v>28.1391249438777</c:v>
                </c:pt>
                <c:pt idx="73">
                  <c:v>27.985254006530202</c:v>
                </c:pt>
                <c:pt idx="74">
                  <c:v>27.762538407156999</c:v>
                </c:pt>
                <c:pt idx="75">
                  <c:v>27.5563621221803</c:v>
                </c:pt>
                <c:pt idx="76">
                  <c:v>27.311834256284101</c:v>
                </c:pt>
                <c:pt idx="77">
                  <c:v>27.0031308620499</c:v>
                </c:pt>
                <c:pt idx="78">
                  <c:v>26.638543159539601</c:v>
                </c:pt>
                <c:pt idx="79">
                  <c:v>26.271349319165299</c:v>
                </c:pt>
                <c:pt idx="80">
                  <c:v>25.931569156946001</c:v>
                </c:pt>
                <c:pt idx="81">
                  <c:v>25.592433041445599</c:v>
                </c:pt>
                <c:pt idx="82">
                  <c:v>25.2908603484154</c:v>
                </c:pt>
                <c:pt idx="83">
                  <c:v>25.046753509507798</c:v>
                </c:pt>
                <c:pt idx="84">
                  <c:v>24.8924041381254</c:v>
                </c:pt>
                <c:pt idx="85">
                  <c:v>24.831164574374501</c:v>
                </c:pt>
                <c:pt idx="86">
                  <c:v>24.7900605060874</c:v>
                </c:pt>
                <c:pt idx="87">
                  <c:v>24.663708609718999</c:v>
                </c:pt>
                <c:pt idx="88">
                  <c:v>24.474124626670701</c:v>
                </c:pt>
                <c:pt idx="89">
                  <c:v>24.308261336224199</c:v>
                </c:pt>
                <c:pt idx="90">
                  <c:v>24.135770503581899</c:v>
                </c:pt>
                <c:pt idx="91">
                  <c:v>23.980221389841098</c:v>
                </c:pt>
                <c:pt idx="92">
                  <c:v>23.787704187664399</c:v>
                </c:pt>
                <c:pt idx="93">
                  <c:v>23.5496509925193</c:v>
                </c:pt>
                <c:pt idx="94">
                  <c:v>23.282472595012699</c:v>
                </c:pt>
                <c:pt idx="95">
                  <c:v>23.014876106897301</c:v>
                </c:pt>
                <c:pt idx="96">
                  <c:v>22.706175179390701</c:v>
                </c:pt>
                <c:pt idx="97">
                  <c:v>22.4422492647501</c:v>
                </c:pt>
                <c:pt idx="98">
                  <c:v>22.2377954437233</c:v>
                </c:pt>
                <c:pt idx="99">
                  <c:v>22.092988972702202</c:v>
                </c:pt>
                <c:pt idx="100">
                  <c:v>21.947507144936701</c:v>
                </c:pt>
                <c:pt idx="101">
                  <c:v>21.760860076371099</c:v>
                </c:pt>
                <c:pt idx="102">
                  <c:v>21.551326943472699</c:v>
                </c:pt>
                <c:pt idx="103">
                  <c:v>21.403267819243499</c:v>
                </c:pt>
                <c:pt idx="104">
                  <c:v>21.261502476003699</c:v>
                </c:pt>
                <c:pt idx="105">
                  <c:v>21.110505009048701</c:v>
                </c:pt>
                <c:pt idx="106">
                  <c:v>21.010680599810801</c:v>
                </c:pt>
                <c:pt idx="107">
                  <c:v>20.944413087258301</c:v>
                </c:pt>
                <c:pt idx="108">
                  <c:v>20.868074808488899</c:v>
                </c:pt>
                <c:pt idx="109">
                  <c:v>20.828648524498199</c:v>
                </c:pt>
                <c:pt idx="110">
                  <c:v>20.774962137285101</c:v>
                </c:pt>
                <c:pt idx="111">
                  <c:v>20.603311031179</c:v>
                </c:pt>
              </c:numCache>
            </c:numRef>
          </c:xVal>
          <c:yVal>
            <c:numRef>
              <c:f>'594(18点)'!$J$2:$J$113</c:f>
              <c:numCache>
                <c:formatCode>General</c:formatCode>
                <c:ptCount val="112"/>
                <c:pt idx="0">
                  <c:v>4.6006241631476888E-2</c:v>
                </c:pt>
                <c:pt idx="1">
                  <c:v>4.6645672721831226E-2</c:v>
                </c:pt>
                <c:pt idx="2">
                  <c:v>4.7685394374928872E-2</c:v>
                </c:pt>
                <c:pt idx="3">
                  <c:v>4.8824400025677318E-2</c:v>
                </c:pt>
                <c:pt idx="4">
                  <c:v>4.9925573195964593E-2</c:v>
                </c:pt>
                <c:pt idx="5">
                  <c:v>5.1032377343117219E-2</c:v>
                </c:pt>
                <c:pt idx="6">
                  <c:v>5.2472328964463029E-2</c:v>
                </c:pt>
                <c:pt idx="7">
                  <c:v>5.4329363626094987E-2</c:v>
                </c:pt>
                <c:pt idx="8">
                  <c:v>5.5296408816284184E-2</c:v>
                </c:pt>
                <c:pt idx="9">
                  <c:v>5.5898292316475605E-2</c:v>
                </c:pt>
                <c:pt idx="10">
                  <c:v>5.6477321045402255E-2</c:v>
                </c:pt>
                <c:pt idx="11">
                  <c:v>5.7250552861734368E-2</c:v>
                </c:pt>
                <c:pt idx="12">
                  <c:v>5.7819213899281172E-2</c:v>
                </c:pt>
                <c:pt idx="13">
                  <c:v>5.8662533816225673E-2</c:v>
                </c:pt>
                <c:pt idx="14">
                  <c:v>5.990410845574367E-2</c:v>
                </c:pt>
                <c:pt idx="15">
                  <c:v>6.0839477175568493E-2</c:v>
                </c:pt>
                <c:pt idx="16">
                  <c:v>6.1050860397204539E-2</c:v>
                </c:pt>
                <c:pt idx="17">
                  <c:v>6.1159327901466297E-2</c:v>
                </c:pt>
                <c:pt idx="18">
                  <c:v>6.1392423655466585E-2</c:v>
                </c:pt>
                <c:pt idx="19">
                  <c:v>6.1838556604376323E-2</c:v>
                </c:pt>
                <c:pt idx="20">
                  <c:v>6.2214130055800468E-2</c:v>
                </c:pt>
                <c:pt idx="21">
                  <c:v>6.2687086858583346E-2</c:v>
                </c:pt>
                <c:pt idx="22">
                  <c:v>6.3603914861571992E-2</c:v>
                </c:pt>
                <c:pt idx="23">
                  <c:v>6.4677124891673404E-2</c:v>
                </c:pt>
                <c:pt idx="24">
                  <c:v>6.5707768868284055E-2</c:v>
                </c:pt>
                <c:pt idx="25">
                  <c:v>6.68936521563291E-2</c:v>
                </c:pt>
                <c:pt idx="26">
                  <c:v>6.8131135109637087E-2</c:v>
                </c:pt>
                <c:pt idx="27">
                  <c:v>6.8916694871204262E-2</c:v>
                </c:pt>
                <c:pt idx="28">
                  <c:v>6.934531877872227E-2</c:v>
                </c:pt>
                <c:pt idx="29">
                  <c:v>6.9412843675690575E-2</c:v>
                </c:pt>
                <c:pt idx="30">
                  <c:v>7.0052423978708395E-2</c:v>
                </c:pt>
                <c:pt idx="31">
                  <c:v>7.1133040111122509E-2</c:v>
                </c:pt>
                <c:pt idx="32">
                  <c:v>7.2108425204783388E-2</c:v>
                </c:pt>
                <c:pt idx="33">
                  <c:v>7.3281574885408846E-2</c:v>
                </c:pt>
                <c:pt idx="34">
                  <c:v>7.4546135194125396E-2</c:v>
                </c:pt>
                <c:pt idx="35">
                  <c:v>7.5602993425130702E-2</c:v>
                </c:pt>
                <c:pt idx="36">
                  <c:v>7.6619644226030792E-2</c:v>
                </c:pt>
                <c:pt idx="37">
                  <c:v>7.787802573247464E-2</c:v>
                </c:pt>
                <c:pt idx="38">
                  <c:v>7.9238690758785729E-2</c:v>
                </c:pt>
                <c:pt idx="39">
                  <c:v>8.0360329186240628E-2</c:v>
                </c:pt>
                <c:pt idx="40">
                  <c:v>8.1499847580191478E-2</c:v>
                </c:pt>
                <c:pt idx="41">
                  <c:v>8.269424297119396E-2</c:v>
                </c:pt>
                <c:pt idx="42">
                  <c:v>8.3866926483180129E-2</c:v>
                </c:pt>
                <c:pt idx="43">
                  <c:v>8.478484498704808E-2</c:v>
                </c:pt>
                <c:pt idx="44">
                  <c:v>8.5642073381615752E-2</c:v>
                </c:pt>
                <c:pt idx="45">
                  <c:v>8.6531417512779596E-2</c:v>
                </c:pt>
                <c:pt idx="46">
                  <c:v>8.742306070264369E-2</c:v>
                </c:pt>
                <c:pt idx="47">
                  <c:v>8.8034772954701648E-2</c:v>
                </c:pt>
                <c:pt idx="48">
                  <c:v>8.8446324262788784E-2</c:v>
                </c:pt>
                <c:pt idx="49">
                  <c:v>8.8986169362714473E-2</c:v>
                </c:pt>
                <c:pt idx="50">
                  <c:v>9.005937209478232E-2</c:v>
                </c:pt>
                <c:pt idx="51">
                  <c:v>9.1541425528243778E-2</c:v>
                </c:pt>
                <c:pt idx="52">
                  <c:v>9.2933086769427395E-2</c:v>
                </c:pt>
                <c:pt idx="53">
                  <c:v>9.3990157636343594E-2</c:v>
                </c:pt>
                <c:pt idx="54">
                  <c:v>9.4940824619687739E-2</c:v>
                </c:pt>
                <c:pt idx="55">
                  <c:v>9.608853592624568E-2</c:v>
                </c:pt>
                <c:pt idx="56">
                  <c:v>9.7203682344355169E-2</c:v>
                </c:pt>
                <c:pt idx="57">
                  <c:v>9.8275873724897364E-2</c:v>
                </c:pt>
                <c:pt idx="58">
                  <c:v>9.9194811882033246E-2</c:v>
                </c:pt>
                <c:pt idx="59">
                  <c:v>0.10000194</c:v>
                </c:pt>
                <c:pt idx="60">
                  <c:v>0.10057233510077236</c:v>
                </c:pt>
                <c:pt idx="61">
                  <c:v>0.10116760971462031</c:v>
                </c:pt>
                <c:pt idx="62">
                  <c:v>0.10185191030809841</c:v>
                </c:pt>
                <c:pt idx="63">
                  <c:v>0.10330086717543095</c:v>
                </c:pt>
                <c:pt idx="64">
                  <c:v>0.10533695265826631</c:v>
                </c:pt>
                <c:pt idx="65">
                  <c:v>0.10660030062928061</c:v>
                </c:pt>
                <c:pt idx="66">
                  <c:v>0.10701042387229998</c:v>
                </c:pt>
                <c:pt idx="67">
                  <c:v>0.10721970247735038</c:v>
                </c:pt>
                <c:pt idx="68">
                  <c:v>0.10778191682919265</c:v>
                </c:pt>
                <c:pt idx="69">
                  <c:v>0.10863212188506347</c:v>
                </c:pt>
                <c:pt idx="70">
                  <c:v>0.10945781272962847</c:v>
                </c:pt>
                <c:pt idx="71">
                  <c:v>0.10986548310362293</c:v>
                </c:pt>
                <c:pt idx="72">
                  <c:v>0.11021942040623638</c:v>
                </c:pt>
                <c:pt idx="73">
                  <c:v>0.11092314055872365</c:v>
                </c:pt>
                <c:pt idx="74">
                  <c:v>0.11194842708207373</c:v>
                </c:pt>
                <c:pt idx="75">
                  <c:v>0.11290474659990153</c:v>
                </c:pt>
                <c:pt idx="76">
                  <c:v>0.114048040498998</c:v>
                </c:pt>
                <c:pt idx="77">
                  <c:v>0.11550573053526349</c:v>
                </c:pt>
                <c:pt idx="78">
                  <c:v>0.11724839011344229</c:v>
                </c:pt>
                <c:pt idx="79">
                  <c:v>0.11902719218450127</c:v>
                </c:pt>
                <c:pt idx="80">
                  <c:v>0.1206949471877071</c:v>
                </c:pt>
                <c:pt idx="81">
                  <c:v>0.12238095552343485</c:v>
                </c:pt>
                <c:pt idx="82">
                  <c:v>0.12389865030302497</c:v>
                </c:pt>
                <c:pt idx="83">
                  <c:v>0.12514014685700922</c:v>
                </c:pt>
                <c:pt idx="84">
                  <c:v>0.12593126456432555</c:v>
                </c:pt>
                <c:pt idx="85">
                  <c:v>0.12624647709683726</c:v>
                </c:pt>
                <c:pt idx="86">
                  <c:v>0.12645847454933828</c:v>
                </c:pt>
                <c:pt idx="87">
                  <c:v>0.12711230234223986</c:v>
                </c:pt>
                <c:pt idx="88">
                  <c:v>0.12809950269686768</c:v>
                </c:pt>
                <c:pt idx="89">
                  <c:v>0.12896933602865635</c:v>
                </c:pt>
                <c:pt idx="90">
                  <c:v>0.12988010383403947</c:v>
                </c:pt>
                <c:pt idx="91">
                  <c:v>0.13070689284553894</c:v>
                </c:pt>
                <c:pt idx="92">
                  <c:v>0.1317374724797199</c:v>
                </c:pt>
                <c:pt idx="93">
                  <c:v>0.13302315657876598</c:v>
                </c:pt>
                <c:pt idx="94">
                  <c:v>0.13448137458159901</c:v>
                </c:pt>
                <c:pt idx="95">
                  <c:v>0.13595838352230219</c:v>
                </c:pt>
                <c:pt idx="96">
                  <c:v>0.13768329850965205</c:v>
                </c:pt>
                <c:pt idx="97">
                  <c:v>0.13917633297523996</c:v>
                </c:pt>
                <c:pt idx="98">
                  <c:v>0.14034480111723477</c:v>
                </c:pt>
                <c:pt idx="99">
                  <c:v>0.14117876404543869</c:v>
                </c:pt>
                <c:pt idx="100">
                  <c:v>0.14202202676565279</c:v>
                </c:pt>
                <c:pt idx="101">
                  <c:v>0.14311195459593257</c:v>
                </c:pt>
                <c:pt idx="102">
                  <c:v>0.14434649532021165</c:v>
                </c:pt>
                <c:pt idx="103">
                  <c:v>0.14522595381587083</c:v>
                </c:pt>
                <c:pt idx="104">
                  <c:v>0.14607363481777552</c:v>
                </c:pt>
                <c:pt idx="105">
                  <c:v>0.14698263535993789</c:v>
                </c:pt>
                <c:pt idx="106">
                  <c:v>0.14758708279146376</c:v>
                </c:pt>
                <c:pt idx="107">
                  <c:v>0.1479898969181479</c:v>
                </c:pt>
                <c:pt idx="108">
                  <c:v>0.14845547944132967</c:v>
                </c:pt>
                <c:pt idx="109">
                  <c:v>0.14869659249802841</c:v>
                </c:pt>
                <c:pt idx="110">
                  <c:v>0.1490256345817384</c:v>
                </c:pt>
                <c:pt idx="111">
                  <c:v>0.15008330326712394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19B-451E-8D02-6759D2D3C5F8}"/>
            </c:ext>
          </c:extLst>
        </c:ser>
        <c:ser>
          <c:idx val="5"/>
          <c:order val="1"/>
          <c:tx>
            <c:v>Calculated</c:v>
          </c:tx>
          <c:spPr>
            <a:ln w="25400">
              <a:noFill/>
            </a:ln>
            <a:effectLst/>
          </c:spPr>
          <c:marker>
            <c:symbol val="circle"/>
            <c:size val="2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</c:spPr>
          </c:marker>
          <c:xVal>
            <c:numRef>
              <c:f>'594(18点)'!$AR$1:$AR$500</c:f>
              <c:numCache>
                <c:formatCode>General</c:formatCode>
                <c:ptCount val="500"/>
                <c:pt idx="0">
                  <c:v>39.988340000000001</c:v>
                </c:pt>
                <c:pt idx="1">
                  <c:v>39.929259999999999</c:v>
                </c:pt>
                <c:pt idx="2">
                  <c:v>39.87473</c:v>
                </c:pt>
                <c:pt idx="3">
                  <c:v>39.806370000000001</c:v>
                </c:pt>
                <c:pt idx="4">
                  <c:v>39.736319999999999</c:v>
                </c:pt>
                <c:pt idx="5">
                  <c:v>39.667540000000002</c:v>
                </c:pt>
                <c:pt idx="6">
                  <c:v>39.59516</c:v>
                </c:pt>
                <c:pt idx="7">
                  <c:v>39.52176</c:v>
                </c:pt>
                <c:pt idx="8">
                  <c:v>39.447940000000003</c:v>
                </c:pt>
                <c:pt idx="9">
                  <c:v>39.374540000000003</c:v>
                </c:pt>
                <c:pt idx="10">
                  <c:v>39.299460000000003</c:v>
                </c:pt>
                <c:pt idx="11">
                  <c:v>39.21096</c:v>
                </c:pt>
                <c:pt idx="12">
                  <c:v>39.130429999999997</c:v>
                </c:pt>
                <c:pt idx="13">
                  <c:v>39.059539999999998</c:v>
                </c:pt>
                <c:pt idx="14">
                  <c:v>39.000399999999999</c:v>
                </c:pt>
                <c:pt idx="15">
                  <c:v>38.935389999999998</c:v>
                </c:pt>
                <c:pt idx="16">
                  <c:v>38.873739999999998</c:v>
                </c:pt>
                <c:pt idx="17">
                  <c:v>38.833469999999998</c:v>
                </c:pt>
                <c:pt idx="18">
                  <c:v>38.79824</c:v>
                </c:pt>
                <c:pt idx="19">
                  <c:v>38.765099999999997</c:v>
                </c:pt>
                <c:pt idx="20">
                  <c:v>38.738259999999997</c:v>
                </c:pt>
                <c:pt idx="21">
                  <c:v>38.714350000000003</c:v>
                </c:pt>
                <c:pt idx="22">
                  <c:v>38.68835</c:v>
                </c:pt>
                <c:pt idx="23">
                  <c:v>38.659829999999999</c:v>
                </c:pt>
                <c:pt idx="24">
                  <c:v>38.636650000000003</c:v>
                </c:pt>
                <c:pt idx="25">
                  <c:v>38.640009999999997</c:v>
                </c:pt>
                <c:pt idx="26">
                  <c:v>38.637909999999998</c:v>
                </c:pt>
                <c:pt idx="27">
                  <c:v>38.63456</c:v>
                </c:pt>
                <c:pt idx="28">
                  <c:v>38.627850000000002</c:v>
                </c:pt>
                <c:pt idx="29">
                  <c:v>38.616520000000001</c:v>
                </c:pt>
                <c:pt idx="30">
                  <c:v>38.594709999999999</c:v>
                </c:pt>
                <c:pt idx="31">
                  <c:v>38.569130000000001</c:v>
                </c:pt>
                <c:pt idx="32">
                  <c:v>38.53725</c:v>
                </c:pt>
                <c:pt idx="33">
                  <c:v>38.491109999999999</c:v>
                </c:pt>
                <c:pt idx="34">
                  <c:v>38.426749999999998</c:v>
                </c:pt>
                <c:pt idx="35">
                  <c:v>38.355029999999999</c:v>
                </c:pt>
                <c:pt idx="36">
                  <c:v>38.28246</c:v>
                </c:pt>
                <c:pt idx="37">
                  <c:v>38.215780000000002</c:v>
                </c:pt>
                <c:pt idx="38">
                  <c:v>38.157890000000002</c:v>
                </c:pt>
                <c:pt idx="39">
                  <c:v>38.107039999999998</c:v>
                </c:pt>
                <c:pt idx="40">
                  <c:v>38.050409999999999</c:v>
                </c:pt>
                <c:pt idx="41">
                  <c:v>37.990079999999999</c:v>
                </c:pt>
                <c:pt idx="42">
                  <c:v>37.931780000000003</c:v>
                </c:pt>
                <c:pt idx="43">
                  <c:v>37.877670000000002</c:v>
                </c:pt>
                <c:pt idx="44">
                  <c:v>37.821469999999998</c:v>
                </c:pt>
                <c:pt idx="45">
                  <c:v>37.758969999999998</c:v>
                </c:pt>
                <c:pt idx="46">
                  <c:v>37.68976</c:v>
                </c:pt>
                <c:pt idx="47">
                  <c:v>37.625360000000001</c:v>
                </c:pt>
                <c:pt idx="48">
                  <c:v>37.556150000000002</c:v>
                </c:pt>
                <c:pt idx="49">
                  <c:v>37.479810000000001</c:v>
                </c:pt>
                <c:pt idx="50">
                  <c:v>37.419840000000001</c:v>
                </c:pt>
                <c:pt idx="51">
                  <c:v>37.351889999999997</c:v>
                </c:pt>
                <c:pt idx="52">
                  <c:v>37.279330000000002</c:v>
                </c:pt>
                <c:pt idx="53">
                  <c:v>37.199629999999999</c:v>
                </c:pt>
                <c:pt idx="54">
                  <c:v>37.11533</c:v>
                </c:pt>
                <c:pt idx="55">
                  <c:v>37.047800000000002</c:v>
                </c:pt>
                <c:pt idx="56">
                  <c:v>36.985309999999998</c:v>
                </c:pt>
                <c:pt idx="57">
                  <c:v>36.926589999999997</c:v>
                </c:pt>
                <c:pt idx="58">
                  <c:v>36.871639999999999</c:v>
                </c:pt>
                <c:pt idx="59">
                  <c:v>36.813339999999997</c:v>
                </c:pt>
                <c:pt idx="60">
                  <c:v>36.748750000000001</c:v>
                </c:pt>
                <c:pt idx="61">
                  <c:v>36.687930000000001</c:v>
                </c:pt>
                <c:pt idx="62">
                  <c:v>36.633299999999998</c:v>
                </c:pt>
                <c:pt idx="63">
                  <c:v>36.580449999999999</c:v>
                </c:pt>
                <c:pt idx="64">
                  <c:v>36.525500000000001</c:v>
                </c:pt>
                <c:pt idx="65">
                  <c:v>36.449590000000001</c:v>
                </c:pt>
                <c:pt idx="66">
                  <c:v>36.378509999999999</c:v>
                </c:pt>
                <c:pt idx="67">
                  <c:v>36.311819999999997</c:v>
                </c:pt>
                <c:pt idx="68">
                  <c:v>36.248069999999998</c:v>
                </c:pt>
                <c:pt idx="69">
                  <c:v>36.171320000000001</c:v>
                </c:pt>
                <c:pt idx="70">
                  <c:v>36.089840000000002</c:v>
                </c:pt>
                <c:pt idx="71">
                  <c:v>36.005949999999999</c:v>
                </c:pt>
                <c:pt idx="72">
                  <c:v>35.930520000000001</c:v>
                </c:pt>
                <c:pt idx="73">
                  <c:v>35.857959999999999</c:v>
                </c:pt>
                <c:pt idx="74">
                  <c:v>35.792940000000002</c:v>
                </c:pt>
                <c:pt idx="75">
                  <c:v>35.730029999999999</c:v>
                </c:pt>
                <c:pt idx="76">
                  <c:v>35.665019999999998</c:v>
                </c:pt>
                <c:pt idx="77">
                  <c:v>35.600610000000003</c:v>
                </c:pt>
                <c:pt idx="78">
                  <c:v>35.540210000000002</c:v>
                </c:pt>
                <c:pt idx="79">
                  <c:v>35.48359</c:v>
                </c:pt>
                <c:pt idx="80">
                  <c:v>35.422350000000002</c:v>
                </c:pt>
                <c:pt idx="81">
                  <c:v>35.356079999999999</c:v>
                </c:pt>
                <c:pt idx="82">
                  <c:v>35.289810000000003</c:v>
                </c:pt>
                <c:pt idx="83">
                  <c:v>35.230249999999998</c:v>
                </c:pt>
                <c:pt idx="84">
                  <c:v>35.171950000000002</c:v>
                </c:pt>
                <c:pt idx="85">
                  <c:v>35.112389999999998</c:v>
                </c:pt>
                <c:pt idx="86">
                  <c:v>35.052410000000002</c:v>
                </c:pt>
                <c:pt idx="87">
                  <c:v>34.992019999999997</c:v>
                </c:pt>
                <c:pt idx="88">
                  <c:v>34.924489999999999</c:v>
                </c:pt>
                <c:pt idx="89">
                  <c:v>34.848149999999997</c:v>
                </c:pt>
                <c:pt idx="90">
                  <c:v>34.771819999999998</c:v>
                </c:pt>
                <c:pt idx="91">
                  <c:v>34.701770000000003</c:v>
                </c:pt>
                <c:pt idx="92">
                  <c:v>34.643470000000001</c:v>
                </c:pt>
                <c:pt idx="93">
                  <c:v>34.587580000000003</c:v>
                </c:pt>
                <c:pt idx="94">
                  <c:v>34.532640000000001</c:v>
                </c:pt>
                <c:pt idx="95">
                  <c:v>34.48272</c:v>
                </c:pt>
                <c:pt idx="96">
                  <c:v>34.436590000000002</c:v>
                </c:pt>
                <c:pt idx="97">
                  <c:v>34.388770000000001</c:v>
                </c:pt>
                <c:pt idx="98">
                  <c:v>34.337829999999997</c:v>
                </c:pt>
                <c:pt idx="99">
                  <c:v>34.28792</c:v>
                </c:pt>
                <c:pt idx="100">
                  <c:v>34.242620000000002</c:v>
                </c:pt>
                <c:pt idx="101">
                  <c:v>34.191870000000002</c:v>
                </c:pt>
                <c:pt idx="102">
                  <c:v>34.146990000000002</c:v>
                </c:pt>
                <c:pt idx="103">
                  <c:v>34.104520000000001</c:v>
                </c:pt>
                <c:pt idx="104">
                  <c:v>34.060899999999997</c:v>
                </c:pt>
                <c:pt idx="105">
                  <c:v>34.01896</c:v>
                </c:pt>
                <c:pt idx="106">
                  <c:v>33.967790000000001</c:v>
                </c:pt>
                <c:pt idx="107">
                  <c:v>33.922069999999998</c:v>
                </c:pt>
                <c:pt idx="108">
                  <c:v>33.875149999999998</c:v>
                </c:pt>
                <c:pt idx="109">
                  <c:v>33.82734</c:v>
                </c:pt>
                <c:pt idx="110">
                  <c:v>33.775750000000002</c:v>
                </c:pt>
                <c:pt idx="111">
                  <c:v>33.727089999999997</c:v>
                </c:pt>
                <c:pt idx="112">
                  <c:v>33.682220000000001</c:v>
                </c:pt>
                <c:pt idx="113">
                  <c:v>33.638359999999999</c:v>
                </c:pt>
                <c:pt idx="114">
                  <c:v>33.593899999999998</c:v>
                </c:pt>
                <c:pt idx="115">
                  <c:v>33.552379999999999</c:v>
                </c:pt>
                <c:pt idx="116">
                  <c:v>33.521340000000002</c:v>
                </c:pt>
                <c:pt idx="117">
                  <c:v>33.491979999999998</c:v>
                </c:pt>
                <c:pt idx="118">
                  <c:v>33.463459999999998</c:v>
                </c:pt>
                <c:pt idx="119">
                  <c:v>33.434930000000001</c:v>
                </c:pt>
                <c:pt idx="120">
                  <c:v>33.41019</c:v>
                </c:pt>
                <c:pt idx="121">
                  <c:v>33.390059999999998</c:v>
                </c:pt>
                <c:pt idx="122">
                  <c:v>33.369079999999997</c:v>
                </c:pt>
                <c:pt idx="123">
                  <c:v>33.348529999999997</c:v>
                </c:pt>
                <c:pt idx="124">
                  <c:v>33.328400000000002</c:v>
                </c:pt>
                <c:pt idx="125">
                  <c:v>33.30198</c:v>
                </c:pt>
                <c:pt idx="126">
                  <c:v>33.273870000000002</c:v>
                </c:pt>
                <c:pt idx="127">
                  <c:v>33.246189999999999</c:v>
                </c:pt>
                <c:pt idx="128">
                  <c:v>33.218089999999997</c:v>
                </c:pt>
                <c:pt idx="129">
                  <c:v>33.189149999999998</c:v>
                </c:pt>
                <c:pt idx="130">
                  <c:v>33.143430000000002</c:v>
                </c:pt>
                <c:pt idx="131">
                  <c:v>33.087229999999998</c:v>
                </c:pt>
                <c:pt idx="132">
                  <c:v>33.0306</c:v>
                </c:pt>
                <c:pt idx="133">
                  <c:v>32.972720000000002</c:v>
                </c:pt>
                <c:pt idx="134">
                  <c:v>32.91442</c:v>
                </c:pt>
                <c:pt idx="135">
                  <c:v>32.848990000000001</c:v>
                </c:pt>
                <c:pt idx="136">
                  <c:v>32.775170000000003</c:v>
                </c:pt>
                <c:pt idx="137">
                  <c:v>32.698830000000001</c:v>
                </c:pt>
                <c:pt idx="138">
                  <c:v>32.619459999999997</c:v>
                </c:pt>
                <c:pt idx="139">
                  <c:v>32.537669999999999</c:v>
                </c:pt>
                <c:pt idx="140">
                  <c:v>32.468879999999999</c:v>
                </c:pt>
                <c:pt idx="141">
                  <c:v>32.39884</c:v>
                </c:pt>
                <c:pt idx="142">
                  <c:v>32.328180000000003</c:v>
                </c:pt>
                <c:pt idx="143">
                  <c:v>32.258139999999997</c:v>
                </c:pt>
                <c:pt idx="144">
                  <c:v>32.188090000000003</c:v>
                </c:pt>
                <c:pt idx="145">
                  <c:v>32.136920000000003</c:v>
                </c:pt>
                <c:pt idx="146">
                  <c:v>32.084389999999999</c:v>
                </c:pt>
                <c:pt idx="147">
                  <c:v>32.03154</c:v>
                </c:pt>
                <c:pt idx="148">
                  <c:v>31.978269999999998</c:v>
                </c:pt>
                <c:pt idx="149">
                  <c:v>31.925419999999999</c:v>
                </c:pt>
                <c:pt idx="150">
                  <c:v>31.87473</c:v>
                </c:pt>
                <c:pt idx="151">
                  <c:v>31.826080000000001</c:v>
                </c:pt>
                <c:pt idx="152">
                  <c:v>31.7791</c:v>
                </c:pt>
                <c:pt idx="153">
                  <c:v>31.733809999999998</c:v>
                </c:pt>
                <c:pt idx="154">
                  <c:v>31.6906</c:v>
                </c:pt>
                <c:pt idx="155">
                  <c:v>31.634160000000001</c:v>
                </c:pt>
                <c:pt idx="156">
                  <c:v>31.578379999999999</c:v>
                </c:pt>
                <c:pt idx="157">
                  <c:v>31.522179999999999</c:v>
                </c:pt>
                <c:pt idx="158">
                  <c:v>31.465969999999999</c:v>
                </c:pt>
                <c:pt idx="159">
                  <c:v>31.40935</c:v>
                </c:pt>
                <c:pt idx="160">
                  <c:v>31.354399999999998</c:v>
                </c:pt>
                <c:pt idx="161">
                  <c:v>31.299880000000002</c:v>
                </c:pt>
                <c:pt idx="162">
                  <c:v>31.24577</c:v>
                </c:pt>
                <c:pt idx="163">
                  <c:v>31.192499999999999</c:v>
                </c:pt>
                <c:pt idx="164">
                  <c:v>31.138400000000001</c:v>
                </c:pt>
                <c:pt idx="165">
                  <c:v>31.087230000000002</c:v>
                </c:pt>
                <c:pt idx="166">
                  <c:v>31.035640000000001</c:v>
                </c:pt>
                <c:pt idx="167">
                  <c:v>30.98321</c:v>
                </c:pt>
                <c:pt idx="168">
                  <c:v>30.92952</c:v>
                </c:pt>
                <c:pt idx="169">
                  <c:v>30.87961</c:v>
                </c:pt>
                <c:pt idx="170">
                  <c:v>30.835989999999999</c:v>
                </c:pt>
                <c:pt idx="171">
                  <c:v>30.79279</c:v>
                </c:pt>
                <c:pt idx="172">
                  <c:v>30.747910000000001</c:v>
                </c:pt>
                <c:pt idx="173">
                  <c:v>30.702190000000002</c:v>
                </c:pt>
                <c:pt idx="174">
                  <c:v>30.659829999999999</c:v>
                </c:pt>
                <c:pt idx="175">
                  <c:v>30.621549999999999</c:v>
                </c:pt>
                <c:pt idx="176">
                  <c:v>30.582550000000001</c:v>
                </c:pt>
                <c:pt idx="177">
                  <c:v>30.543119999999998</c:v>
                </c:pt>
                <c:pt idx="178">
                  <c:v>30.503270000000001</c:v>
                </c:pt>
                <c:pt idx="179">
                  <c:v>30.46846</c:v>
                </c:pt>
                <c:pt idx="180">
                  <c:v>30.441199999999998</c:v>
                </c:pt>
                <c:pt idx="181">
                  <c:v>30.415610000000001</c:v>
                </c:pt>
                <c:pt idx="182">
                  <c:v>30.390450000000001</c:v>
                </c:pt>
                <c:pt idx="183">
                  <c:v>30.365089999999999</c:v>
                </c:pt>
                <c:pt idx="184">
                  <c:v>30.333220000000001</c:v>
                </c:pt>
                <c:pt idx="185">
                  <c:v>30.305109999999999</c:v>
                </c:pt>
                <c:pt idx="186">
                  <c:v>30.277850000000001</c:v>
                </c:pt>
                <c:pt idx="187">
                  <c:v>30.251010000000001</c:v>
                </c:pt>
                <c:pt idx="188">
                  <c:v>30.225000000000001</c:v>
                </c:pt>
                <c:pt idx="189">
                  <c:v>30.193549999999998</c:v>
                </c:pt>
                <c:pt idx="190">
                  <c:v>30.162510000000001</c:v>
                </c:pt>
                <c:pt idx="191">
                  <c:v>30.132619999999999</c:v>
                </c:pt>
                <c:pt idx="192">
                  <c:v>30.102</c:v>
                </c:pt>
                <c:pt idx="193">
                  <c:v>30.071390000000001</c:v>
                </c:pt>
                <c:pt idx="194">
                  <c:v>30.032859999999999</c:v>
                </c:pt>
                <c:pt idx="195">
                  <c:v>29.971620000000001</c:v>
                </c:pt>
                <c:pt idx="196">
                  <c:v>29.907869999999999</c:v>
                </c:pt>
                <c:pt idx="197">
                  <c:v>29.8416</c:v>
                </c:pt>
                <c:pt idx="198">
                  <c:v>29.77281</c:v>
                </c:pt>
                <c:pt idx="199">
                  <c:v>29.696660000000001</c:v>
                </c:pt>
                <c:pt idx="200">
                  <c:v>29.601870000000002</c:v>
                </c:pt>
                <c:pt idx="201">
                  <c:v>29.506239999999998</c:v>
                </c:pt>
                <c:pt idx="202">
                  <c:v>29.411449999999999</c:v>
                </c:pt>
                <c:pt idx="203">
                  <c:v>29.317910000000001</c:v>
                </c:pt>
                <c:pt idx="204">
                  <c:v>29.22983</c:v>
                </c:pt>
                <c:pt idx="205">
                  <c:v>29.167339999999999</c:v>
                </c:pt>
                <c:pt idx="206">
                  <c:v>29.10736</c:v>
                </c:pt>
                <c:pt idx="207">
                  <c:v>29.049060000000001</c:v>
                </c:pt>
                <c:pt idx="208">
                  <c:v>28.99202</c:v>
                </c:pt>
                <c:pt idx="209">
                  <c:v>28.94378</c:v>
                </c:pt>
                <c:pt idx="210">
                  <c:v>28.921130000000002</c:v>
                </c:pt>
                <c:pt idx="211">
                  <c:v>28.902259999999998</c:v>
                </c:pt>
                <c:pt idx="212">
                  <c:v>28.883800000000001</c:v>
                </c:pt>
                <c:pt idx="213">
                  <c:v>28.864930000000001</c:v>
                </c:pt>
                <c:pt idx="214">
                  <c:v>28.851510000000001</c:v>
                </c:pt>
                <c:pt idx="215">
                  <c:v>28.839759999999998</c:v>
                </c:pt>
                <c:pt idx="216">
                  <c:v>28.83221</c:v>
                </c:pt>
                <c:pt idx="217">
                  <c:v>28.82424</c:v>
                </c:pt>
                <c:pt idx="218">
                  <c:v>28.816269999999999</c:v>
                </c:pt>
                <c:pt idx="219">
                  <c:v>28.80453</c:v>
                </c:pt>
                <c:pt idx="220">
                  <c:v>28.781040000000001</c:v>
                </c:pt>
                <c:pt idx="221">
                  <c:v>28.755040000000001</c:v>
                </c:pt>
                <c:pt idx="222">
                  <c:v>28.72945</c:v>
                </c:pt>
                <c:pt idx="223">
                  <c:v>28.70429</c:v>
                </c:pt>
                <c:pt idx="224">
                  <c:v>28.678280000000001</c:v>
                </c:pt>
                <c:pt idx="225">
                  <c:v>28.639589999999998</c:v>
                </c:pt>
                <c:pt idx="226">
                  <c:v>28.601420000000001</c:v>
                </c:pt>
                <c:pt idx="227">
                  <c:v>28.563669999999998</c:v>
                </c:pt>
                <c:pt idx="228">
                  <c:v>28.526340000000001</c:v>
                </c:pt>
                <c:pt idx="229">
                  <c:v>28.489429999999999</c:v>
                </c:pt>
                <c:pt idx="230">
                  <c:v>28.450009999999999</c:v>
                </c:pt>
                <c:pt idx="231">
                  <c:v>28.412489999999998</c:v>
                </c:pt>
                <c:pt idx="232">
                  <c:v>28.376000000000001</c:v>
                </c:pt>
                <c:pt idx="233">
                  <c:v>28.340350000000001</c:v>
                </c:pt>
                <c:pt idx="234">
                  <c:v>28.306370000000001</c:v>
                </c:pt>
                <c:pt idx="235">
                  <c:v>28.288340000000002</c:v>
                </c:pt>
                <c:pt idx="236">
                  <c:v>28.269880000000001</c:v>
                </c:pt>
                <c:pt idx="237">
                  <c:v>28.252680000000002</c:v>
                </c:pt>
                <c:pt idx="238">
                  <c:v>28.234649999999998</c:v>
                </c:pt>
                <c:pt idx="239">
                  <c:v>28.217030000000001</c:v>
                </c:pt>
                <c:pt idx="240">
                  <c:v>28.203610000000001</c:v>
                </c:pt>
                <c:pt idx="241">
                  <c:v>28.187670000000001</c:v>
                </c:pt>
                <c:pt idx="242">
                  <c:v>28.17173</c:v>
                </c:pt>
                <c:pt idx="243">
                  <c:v>28.15569</c:v>
                </c:pt>
                <c:pt idx="244">
                  <c:v>28.138909999999999</c:v>
                </c:pt>
                <c:pt idx="245">
                  <c:v>28.111650000000001</c:v>
                </c:pt>
                <c:pt idx="246">
                  <c:v>28.080190000000002</c:v>
                </c:pt>
                <c:pt idx="247">
                  <c:v>28.049160000000001</c:v>
                </c:pt>
                <c:pt idx="248">
                  <c:v>28.017759999999999</c:v>
                </c:pt>
                <c:pt idx="249">
                  <c:v>27.98546</c:v>
                </c:pt>
                <c:pt idx="250">
                  <c:v>27.9452</c:v>
                </c:pt>
                <c:pt idx="251">
                  <c:v>27.899899999999999</c:v>
                </c:pt>
                <c:pt idx="252">
                  <c:v>27.854179999999999</c:v>
                </c:pt>
                <c:pt idx="253">
                  <c:v>27.80846</c:v>
                </c:pt>
                <c:pt idx="254">
                  <c:v>27.76275</c:v>
                </c:pt>
                <c:pt idx="255">
                  <c:v>27.716609999999999</c:v>
                </c:pt>
                <c:pt idx="256">
                  <c:v>27.676110000000001</c:v>
                </c:pt>
                <c:pt idx="257">
                  <c:v>27.636679999999998</c:v>
                </c:pt>
                <c:pt idx="258">
                  <c:v>27.596419999999998</c:v>
                </c:pt>
                <c:pt idx="259">
                  <c:v>27.556149999999999</c:v>
                </c:pt>
                <c:pt idx="260">
                  <c:v>27.507919999999999</c:v>
                </c:pt>
                <c:pt idx="261">
                  <c:v>27.460519999999999</c:v>
                </c:pt>
                <c:pt idx="262">
                  <c:v>27.412700000000001</c:v>
                </c:pt>
                <c:pt idx="263">
                  <c:v>27.363209999999999</c:v>
                </c:pt>
                <c:pt idx="264">
                  <c:v>27.311620000000001</c:v>
                </c:pt>
                <c:pt idx="265">
                  <c:v>27.254999999999999</c:v>
                </c:pt>
                <c:pt idx="266">
                  <c:v>27.195440000000001</c:v>
                </c:pt>
                <c:pt idx="267">
                  <c:v>27.132940000000001</c:v>
                </c:pt>
                <c:pt idx="268">
                  <c:v>27.068770000000001</c:v>
                </c:pt>
                <c:pt idx="269">
                  <c:v>27.003340000000001</c:v>
                </c:pt>
                <c:pt idx="270">
                  <c:v>26.925329999999999</c:v>
                </c:pt>
                <c:pt idx="271">
                  <c:v>26.849830000000001</c:v>
                </c:pt>
                <c:pt idx="272">
                  <c:v>26.77853</c:v>
                </c:pt>
                <c:pt idx="273">
                  <c:v>26.708480000000002</c:v>
                </c:pt>
                <c:pt idx="274">
                  <c:v>26.638750000000002</c:v>
                </c:pt>
                <c:pt idx="275">
                  <c:v>26.560320000000001</c:v>
                </c:pt>
                <c:pt idx="276">
                  <c:v>26.48105</c:v>
                </c:pt>
                <c:pt idx="277">
                  <c:v>26.408480000000001</c:v>
                </c:pt>
                <c:pt idx="278">
                  <c:v>26.339929999999999</c:v>
                </c:pt>
                <c:pt idx="279">
                  <c:v>26.271560000000001</c:v>
                </c:pt>
                <c:pt idx="280">
                  <c:v>26.202349999999999</c:v>
                </c:pt>
                <c:pt idx="281">
                  <c:v>26.138490000000001</c:v>
                </c:pt>
                <c:pt idx="282">
                  <c:v>26.070969999999999</c:v>
                </c:pt>
                <c:pt idx="283">
                  <c:v>26.001339999999999</c:v>
                </c:pt>
                <c:pt idx="284">
                  <c:v>25.931360000000002</c:v>
                </c:pt>
                <c:pt idx="285">
                  <c:v>25.860050000000001</c:v>
                </c:pt>
                <c:pt idx="286">
                  <c:v>25.792110000000001</c:v>
                </c:pt>
                <c:pt idx="287">
                  <c:v>25.727930000000001</c:v>
                </c:pt>
                <c:pt idx="288">
                  <c:v>25.661429999999999</c:v>
                </c:pt>
                <c:pt idx="289">
                  <c:v>25.592220000000001</c:v>
                </c:pt>
                <c:pt idx="290">
                  <c:v>25.52805</c:v>
                </c:pt>
                <c:pt idx="291">
                  <c:v>25.468070000000001</c:v>
                </c:pt>
                <c:pt idx="292">
                  <c:v>25.411449999999999</c:v>
                </c:pt>
                <c:pt idx="293">
                  <c:v>25.35482</c:v>
                </c:pt>
                <c:pt idx="294">
                  <c:v>25.291070000000001</c:v>
                </c:pt>
                <c:pt idx="295">
                  <c:v>25.23319</c:v>
                </c:pt>
                <c:pt idx="296">
                  <c:v>25.182860000000002</c:v>
                </c:pt>
                <c:pt idx="297">
                  <c:v>25.136299999999999</c:v>
                </c:pt>
                <c:pt idx="298">
                  <c:v>25.091840000000001</c:v>
                </c:pt>
                <c:pt idx="299">
                  <c:v>25.046959999999999</c:v>
                </c:pt>
                <c:pt idx="300">
                  <c:v>25.009630000000001</c:v>
                </c:pt>
                <c:pt idx="301">
                  <c:v>24.976500000000001</c:v>
                </c:pt>
                <c:pt idx="302">
                  <c:v>24.945879999999999</c:v>
                </c:pt>
                <c:pt idx="303">
                  <c:v>24.91778</c:v>
                </c:pt>
                <c:pt idx="304">
                  <c:v>24.892610000000001</c:v>
                </c:pt>
                <c:pt idx="305">
                  <c:v>24.875409999999999</c:v>
                </c:pt>
                <c:pt idx="306">
                  <c:v>24.861149999999999</c:v>
                </c:pt>
                <c:pt idx="307">
                  <c:v>24.848569999999999</c:v>
                </c:pt>
                <c:pt idx="308">
                  <c:v>24.8385</c:v>
                </c:pt>
                <c:pt idx="309">
                  <c:v>24.830950000000001</c:v>
                </c:pt>
                <c:pt idx="310">
                  <c:v>24.82676</c:v>
                </c:pt>
                <c:pt idx="311">
                  <c:v>24.818370000000002</c:v>
                </c:pt>
                <c:pt idx="312">
                  <c:v>24.810400000000001</c:v>
                </c:pt>
                <c:pt idx="313">
                  <c:v>24.801179999999999</c:v>
                </c:pt>
                <c:pt idx="314">
                  <c:v>24.789850000000001</c:v>
                </c:pt>
                <c:pt idx="315">
                  <c:v>24.77223</c:v>
                </c:pt>
                <c:pt idx="316">
                  <c:v>24.74539</c:v>
                </c:pt>
                <c:pt idx="317">
                  <c:v>24.719390000000001</c:v>
                </c:pt>
                <c:pt idx="318">
                  <c:v>24.692540000000001</c:v>
                </c:pt>
                <c:pt idx="319">
                  <c:v>24.663920000000001</c:v>
                </c:pt>
                <c:pt idx="320">
                  <c:v>24.627009999999999</c:v>
                </c:pt>
                <c:pt idx="321">
                  <c:v>24.587160000000001</c:v>
                </c:pt>
                <c:pt idx="322">
                  <c:v>24.54983</c:v>
                </c:pt>
                <c:pt idx="323">
                  <c:v>24.512499999999999</c:v>
                </c:pt>
                <c:pt idx="324">
                  <c:v>24.47391</c:v>
                </c:pt>
                <c:pt idx="325">
                  <c:v>24.43994</c:v>
                </c:pt>
                <c:pt idx="326">
                  <c:v>24.411650000000002</c:v>
                </c:pt>
                <c:pt idx="327">
                  <c:v>24.381029999999999</c:v>
                </c:pt>
                <c:pt idx="328">
                  <c:v>24.345379999999999</c:v>
                </c:pt>
                <c:pt idx="329">
                  <c:v>24.308050000000001</c:v>
                </c:pt>
                <c:pt idx="330">
                  <c:v>24.271979999999999</c:v>
                </c:pt>
                <c:pt idx="331">
                  <c:v>24.243040000000001</c:v>
                </c:pt>
                <c:pt idx="332">
                  <c:v>24.210319999999999</c:v>
                </c:pt>
                <c:pt idx="333">
                  <c:v>24.173410000000001</c:v>
                </c:pt>
                <c:pt idx="334">
                  <c:v>24.135560000000002</c:v>
                </c:pt>
                <c:pt idx="335">
                  <c:v>24.102</c:v>
                </c:pt>
                <c:pt idx="336">
                  <c:v>24.070969999999999</c:v>
                </c:pt>
                <c:pt idx="337">
                  <c:v>24.042449999999999</c:v>
                </c:pt>
                <c:pt idx="338">
                  <c:v>24.01183</c:v>
                </c:pt>
                <c:pt idx="339">
                  <c:v>23.98001</c:v>
                </c:pt>
                <c:pt idx="340">
                  <c:v>23.943940000000001</c:v>
                </c:pt>
                <c:pt idx="341">
                  <c:v>23.90577</c:v>
                </c:pt>
                <c:pt idx="342">
                  <c:v>23.865929999999999</c:v>
                </c:pt>
                <c:pt idx="343">
                  <c:v>23.826080000000001</c:v>
                </c:pt>
                <c:pt idx="344">
                  <c:v>23.787489999999998</c:v>
                </c:pt>
                <c:pt idx="345">
                  <c:v>23.745550000000001</c:v>
                </c:pt>
                <c:pt idx="346">
                  <c:v>23.698989999999998</c:v>
                </c:pt>
                <c:pt idx="347">
                  <c:v>23.648009999999999</c:v>
                </c:pt>
                <c:pt idx="348">
                  <c:v>23.598929999999999</c:v>
                </c:pt>
                <c:pt idx="349">
                  <c:v>23.549440000000001</c:v>
                </c:pt>
                <c:pt idx="350">
                  <c:v>23.49701</c:v>
                </c:pt>
                <c:pt idx="351">
                  <c:v>23.441649999999999</c:v>
                </c:pt>
                <c:pt idx="352">
                  <c:v>23.384180000000001</c:v>
                </c:pt>
                <c:pt idx="353">
                  <c:v>23.332170000000001</c:v>
                </c:pt>
                <c:pt idx="354">
                  <c:v>23.282260000000001</c:v>
                </c:pt>
                <c:pt idx="355">
                  <c:v>23.239059999999998</c:v>
                </c:pt>
                <c:pt idx="356">
                  <c:v>23.19125</c:v>
                </c:pt>
                <c:pt idx="357">
                  <c:v>23.13504</c:v>
                </c:pt>
                <c:pt idx="358">
                  <c:v>23.075479999999999</c:v>
                </c:pt>
                <c:pt idx="359">
                  <c:v>23.014669999999999</c:v>
                </c:pt>
                <c:pt idx="360">
                  <c:v>22.95091</c:v>
                </c:pt>
                <c:pt idx="361">
                  <c:v>22.893450000000001</c:v>
                </c:pt>
                <c:pt idx="362">
                  <c:v>22.83305</c:v>
                </c:pt>
                <c:pt idx="363">
                  <c:v>22.769300000000001</c:v>
                </c:pt>
                <c:pt idx="364">
                  <c:v>22.705960000000001</c:v>
                </c:pt>
                <c:pt idx="365">
                  <c:v>22.648820000000001</c:v>
                </c:pt>
                <c:pt idx="366">
                  <c:v>22.593450000000001</c:v>
                </c:pt>
                <c:pt idx="367">
                  <c:v>22.541440000000001</c:v>
                </c:pt>
                <c:pt idx="368">
                  <c:v>22.491530000000001</c:v>
                </c:pt>
                <c:pt idx="369">
                  <c:v>22.442039999999999</c:v>
                </c:pt>
                <c:pt idx="370">
                  <c:v>22.394639999999999</c:v>
                </c:pt>
                <c:pt idx="371">
                  <c:v>22.350829999999998</c:v>
                </c:pt>
                <c:pt idx="372">
                  <c:v>22.31099</c:v>
                </c:pt>
                <c:pt idx="373">
                  <c:v>22.27366</c:v>
                </c:pt>
                <c:pt idx="374">
                  <c:v>22.238</c:v>
                </c:pt>
                <c:pt idx="375">
                  <c:v>22.204029999999999</c:v>
                </c:pt>
                <c:pt idx="376">
                  <c:v>22.1709</c:v>
                </c:pt>
                <c:pt idx="377">
                  <c:v>22.142690000000002</c:v>
                </c:pt>
                <c:pt idx="378">
                  <c:v>22.117100000000001</c:v>
                </c:pt>
                <c:pt idx="379">
                  <c:v>22.0932</c:v>
                </c:pt>
                <c:pt idx="380">
                  <c:v>22.06887</c:v>
                </c:pt>
                <c:pt idx="381">
                  <c:v>22.04203</c:v>
                </c:pt>
                <c:pt idx="382">
                  <c:v>22.01183</c:v>
                </c:pt>
                <c:pt idx="383">
                  <c:v>21.979590000000002</c:v>
                </c:pt>
                <c:pt idx="384">
                  <c:v>21.947710000000001</c:v>
                </c:pt>
                <c:pt idx="385">
                  <c:v>21.915839999999999</c:v>
                </c:pt>
                <c:pt idx="386">
                  <c:v>21.886900000000001</c:v>
                </c:pt>
                <c:pt idx="387">
                  <c:v>21.852920000000001</c:v>
                </c:pt>
                <c:pt idx="388">
                  <c:v>21.8093</c:v>
                </c:pt>
                <c:pt idx="389">
                  <c:v>21.76107</c:v>
                </c:pt>
                <c:pt idx="390">
                  <c:v>21.715769999999999</c:v>
                </c:pt>
                <c:pt idx="391">
                  <c:v>21.673169999999999</c:v>
                </c:pt>
                <c:pt idx="392">
                  <c:v>21.632909999999999</c:v>
                </c:pt>
                <c:pt idx="393">
                  <c:v>21.591799999999999</c:v>
                </c:pt>
                <c:pt idx="394">
                  <c:v>21.551120000000001</c:v>
                </c:pt>
                <c:pt idx="395">
                  <c:v>21.515049999999999</c:v>
                </c:pt>
                <c:pt idx="396">
                  <c:v>21.484850000000002</c:v>
                </c:pt>
                <c:pt idx="397">
                  <c:v>21.455909999999999</c:v>
                </c:pt>
                <c:pt idx="398">
                  <c:v>21.4299</c:v>
                </c:pt>
                <c:pt idx="399">
                  <c:v>21.403479999999998</c:v>
                </c:pt>
                <c:pt idx="400">
                  <c:v>21.37454</c:v>
                </c:pt>
                <c:pt idx="401">
                  <c:v>21.343920000000001</c:v>
                </c:pt>
                <c:pt idx="402">
                  <c:v>21.31372</c:v>
                </c:pt>
                <c:pt idx="403">
                  <c:v>21.286460000000002</c:v>
                </c:pt>
                <c:pt idx="404">
                  <c:v>21.261289999999999</c:v>
                </c:pt>
                <c:pt idx="405">
                  <c:v>21.230250000000002</c:v>
                </c:pt>
                <c:pt idx="406">
                  <c:v>21.1967</c:v>
                </c:pt>
                <c:pt idx="407">
                  <c:v>21.164819999999999</c:v>
                </c:pt>
                <c:pt idx="408">
                  <c:v>21.135459999999998</c:v>
                </c:pt>
                <c:pt idx="409">
                  <c:v>21.110710000000001</c:v>
                </c:pt>
                <c:pt idx="410">
                  <c:v>21.091419999999999</c:v>
                </c:pt>
                <c:pt idx="411">
                  <c:v>21.071290000000001</c:v>
                </c:pt>
                <c:pt idx="412">
                  <c:v>21.051159999999999</c:v>
                </c:pt>
                <c:pt idx="413">
                  <c:v>21.030180000000001</c:v>
                </c:pt>
                <c:pt idx="414">
                  <c:v>21.010470000000002</c:v>
                </c:pt>
                <c:pt idx="415">
                  <c:v>20.996210000000001</c:v>
                </c:pt>
                <c:pt idx="416">
                  <c:v>20.984470000000002</c:v>
                </c:pt>
                <c:pt idx="417">
                  <c:v>20.973140000000001</c:v>
                </c:pt>
                <c:pt idx="418">
                  <c:v>20.961400000000001</c:v>
                </c:pt>
                <c:pt idx="419">
                  <c:v>20.94462</c:v>
                </c:pt>
                <c:pt idx="420">
                  <c:v>20.924489999999999</c:v>
                </c:pt>
                <c:pt idx="421">
                  <c:v>20.906030000000001</c:v>
                </c:pt>
                <c:pt idx="422">
                  <c:v>20.891770000000001</c:v>
                </c:pt>
                <c:pt idx="423">
                  <c:v>20.88045</c:v>
                </c:pt>
                <c:pt idx="424">
                  <c:v>20.86786</c:v>
                </c:pt>
                <c:pt idx="425">
                  <c:v>20.854019999999998</c:v>
                </c:pt>
                <c:pt idx="426">
                  <c:v>20.844799999999999</c:v>
                </c:pt>
                <c:pt idx="427">
                  <c:v>20.837669999999999</c:v>
                </c:pt>
                <c:pt idx="428">
                  <c:v>20.83305</c:v>
                </c:pt>
                <c:pt idx="429">
                  <c:v>20.828859999999999</c:v>
                </c:pt>
                <c:pt idx="430">
                  <c:v>20.823409999999999</c:v>
                </c:pt>
                <c:pt idx="431">
                  <c:v>20.818370000000002</c:v>
                </c:pt>
                <c:pt idx="432">
                  <c:v>20.80789</c:v>
                </c:pt>
                <c:pt idx="433">
                  <c:v>20.795719999999999</c:v>
                </c:pt>
                <c:pt idx="434">
                  <c:v>20.775169999999999</c:v>
                </c:pt>
                <c:pt idx="435">
                  <c:v>20.750419999999998</c:v>
                </c:pt>
                <c:pt idx="436">
                  <c:v>20.719809999999999</c:v>
                </c:pt>
                <c:pt idx="437">
                  <c:v>20.681640000000002</c:v>
                </c:pt>
                <c:pt idx="438">
                  <c:v>20.642530000000001</c:v>
                </c:pt>
                <c:pt idx="439">
                  <c:v>20.60352</c:v>
                </c:pt>
                <c:pt idx="440">
                  <c:v>20.562000000000001</c:v>
                </c:pt>
                <c:pt idx="441">
                  <c:v>20.518370000000001</c:v>
                </c:pt>
                <c:pt idx="442">
                  <c:v>20.468039999999998</c:v>
                </c:pt>
                <c:pt idx="443">
                  <c:v>20.416029999999999</c:v>
                </c:pt>
                <c:pt idx="444">
                  <c:v>20.36467</c:v>
                </c:pt>
                <c:pt idx="445">
                  <c:v>20.313500000000001</c:v>
                </c:pt>
                <c:pt idx="446">
                  <c:v>20.263549999999999</c:v>
                </c:pt>
                <c:pt idx="447">
                  <c:v>20.210280000000001</c:v>
                </c:pt>
                <c:pt idx="448">
                  <c:v>20.153649999999999</c:v>
                </c:pt>
                <c:pt idx="449">
                  <c:v>20.095770000000002</c:v>
                </c:pt>
                <c:pt idx="450">
                  <c:v>20.038309999999999</c:v>
                </c:pt>
              </c:numCache>
            </c:numRef>
          </c:xVal>
          <c:yVal>
            <c:numRef>
              <c:f>'594(18点)'!$AT$1:$AT$500</c:f>
              <c:numCache>
                <c:formatCode>General</c:formatCode>
                <c:ptCount val="500"/>
                <c:pt idx="0">
                  <c:v>6.4200716000000005E-2</c:v>
                </c:pt>
                <c:pt idx="1">
                  <c:v>6.4400962000000006E-2</c:v>
                </c:pt>
                <c:pt idx="2">
                  <c:v>6.4599158000000004E-2</c:v>
                </c:pt>
                <c:pt idx="3">
                  <c:v>6.4800410000000003E-2</c:v>
                </c:pt>
                <c:pt idx="4">
                  <c:v>6.4999402999999997E-2</c:v>
                </c:pt>
                <c:pt idx="5">
                  <c:v>6.5199408E-2</c:v>
                </c:pt>
                <c:pt idx="6">
                  <c:v>6.5400804000000007E-2</c:v>
                </c:pt>
                <c:pt idx="7">
                  <c:v>6.5599358999999996E-2</c:v>
                </c:pt>
                <c:pt idx="8">
                  <c:v>6.5800182999999998E-2</c:v>
                </c:pt>
                <c:pt idx="9">
                  <c:v>6.5999795E-2</c:v>
                </c:pt>
                <c:pt idx="10">
                  <c:v>6.6200059000000006E-2</c:v>
                </c:pt>
                <c:pt idx="11">
                  <c:v>6.6399362000000003E-2</c:v>
                </c:pt>
                <c:pt idx="12">
                  <c:v>6.6599089E-2</c:v>
                </c:pt>
                <c:pt idx="13">
                  <c:v>6.6800859000000004E-2</c:v>
                </c:pt>
                <c:pt idx="14">
                  <c:v>6.6999502000000002E-2</c:v>
                </c:pt>
                <c:pt idx="15">
                  <c:v>6.7200799000000006E-2</c:v>
                </c:pt>
                <c:pt idx="16">
                  <c:v>6.7399836000000005E-2</c:v>
                </c:pt>
                <c:pt idx="17">
                  <c:v>6.7599228999999997E-2</c:v>
                </c:pt>
                <c:pt idx="18">
                  <c:v>6.7798967000000002E-2</c:v>
                </c:pt>
                <c:pt idx="19">
                  <c:v>6.8001153999999994E-2</c:v>
                </c:pt>
                <c:pt idx="20">
                  <c:v>6.8201683999999999E-2</c:v>
                </c:pt>
                <c:pt idx="21">
                  <c:v>6.8398357000000007E-2</c:v>
                </c:pt>
                <c:pt idx="22">
                  <c:v>6.8597590999999999E-2</c:v>
                </c:pt>
                <c:pt idx="23">
                  <c:v>6.8798482999999994E-2</c:v>
                </c:pt>
                <c:pt idx="24">
                  <c:v>6.8996483999999997E-2</c:v>
                </c:pt>
                <c:pt idx="25">
                  <c:v>6.9192561E-2</c:v>
                </c:pt>
                <c:pt idx="26">
                  <c:v>6.9437286000000001E-2</c:v>
                </c:pt>
                <c:pt idx="27">
                  <c:v>6.9606093999999993E-2</c:v>
                </c:pt>
                <c:pt idx="28">
                  <c:v>6.9804964999999997E-2</c:v>
                </c:pt>
                <c:pt idx="29">
                  <c:v>6.9999304999999998E-2</c:v>
                </c:pt>
                <c:pt idx="30">
                  <c:v>7.0199684999999998E-2</c:v>
                </c:pt>
                <c:pt idx="31">
                  <c:v>7.0402958000000002E-2</c:v>
                </c:pt>
                <c:pt idx="32">
                  <c:v>7.0601945999999999E-2</c:v>
                </c:pt>
                <c:pt idx="33">
                  <c:v>7.0800902999999998E-2</c:v>
                </c:pt>
                <c:pt idx="34">
                  <c:v>7.1000127999999996E-2</c:v>
                </c:pt>
                <c:pt idx="35">
                  <c:v>7.1199173000000004E-2</c:v>
                </c:pt>
                <c:pt idx="36">
                  <c:v>7.1400856999999998E-2</c:v>
                </c:pt>
                <c:pt idx="37">
                  <c:v>7.1599307000000001E-2</c:v>
                </c:pt>
                <c:pt idx="38">
                  <c:v>7.1799986999999996E-2</c:v>
                </c:pt>
                <c:pt idx="39">
                  <c:v>7.1999984000000003E-2</c:v>
                </c:pt>
                <c:pt idx="40">
                  <c:v>7.2201372E-2</c:v>
                </c:pt>
                <c:pt idx="41">
                  <c:v>7.2398956E-2</c:v>
                </c:pt>
                <c:pt idx="42">
                  <c:v>7.2601021000000002E-2</c:v>
                </c:pt>
                <c:pt idx="43">
                  <c:v>7.2800689000000002E-2</c:v>
                </c:pt>
                <c:pt idx="44">
                  <c:v>7.3000041000000002E-2</c:v>
                </c:pt>
                <c:pt idx="45">
                  <c:v>7.3199120000000006E-2</c:v>
                </c:pt>
                <c:pt idx="46">
                  <c:v>7.3400743000000004E-2</c:v>
                </c:pt>
                <c:pt idx="47">
                  <c:v>7.3600626000000002E-2</c:v>
                </c:pt>
                <c:pt idx="48">
                  <c:v>7.3799212000000003E-2</c:v>
                </c:pt>
                <c:pt idx="49">
                  <c:v>7.3999697000000003E-2</c:v>
                </c:pt>
                <c:pt idx="50">
                  <c:v>7.4198994000000004E-2</c:v>
                </c:pt>
                <c:pt idx="51">
                  <c:v>7.4399225999999999E-2</c:v>
                </c:pt>
                <c:pt idx="52">
                  <c:v>7.4600406999999994E-2</c:v>
                </c:pt>
                <c:pt idx="53">
                  <c:v>7.4800086000000002E-2</c:v>
                </c:pt>
                <c:pt idx="54">
                  <c:v>7.4999415E-2</c:v>
                </c:pt>
                <c:pt idx="55">
                  <c:v>7.5200911999999995E-2</c:v>
                </c:pt>
                <c:pt idx="56">
                  <c:v>7.5398365999999994E-2</c:v>
                </c:pt>
                <c:pt idx="57">
                  <c:v>7.5599774999999994E-2</c:v>
                </c:pt>
                <c:pt idx="58">
                  <c:v>7.5801348000000005E-2</c:v>
                </c:pt>
                <c:pt idx="59">
                  <c:v>7.5999314999999998E-2</c:v>
                </c:pt>
                <c:pt idx="60">
                  <c:v>7.6199467000000007E-2</c:v>
                </c:pt>
                <c:pt idx="61">
                  <c:v>7.6400571E-2</c:v>
                </c:pt>
                <c:pt idx="62">
                  <c:v>7.6598641999999995E-2</c:v>
                </c:pt>
                <c:pt idx="63">
                  <c:v>7.6799014999999998E-2</c:v>
                </c:pt>
                <c:pt idx="64">
                  <c:v>7.7000641999999994E-2</c:v>
                </c:pt>
                <c:pt idx="65">
                  <c:v>7.7199838000000007E-2</c:v>
                </c:pt>
                <c:pt idx="66">
                  <c:v>7.7399542000000002E-2</c:v>
                </c:pt>
                <c:pt idx="67">
                  <c:v>7.7601083000000001E-2</c:v>
                </c:pt>
                <c:pt idx="68">
                  <c:v>7.7800728E-2</c:v>
                </c:pt>
                <c:pt idx="69">
                  <c:v>7.7999176000000003E-2</c:v>
                </c:pt>
                <c:pt idx="70">
                  <c:v>7.8200116E-2</c:v>
                </c:pt>
                <c:pt idx="71">
                  <c:v>7.8400049999999999E-2</c:v>
                </c:pt>
                <c:pt idx="72">
                  <c:v>7.8599080000000002E-2</c:v>
                </c:pt>
                <c:pt idx="73">
                  <c:v>7.8799832E-2</c:v>
                </c:pt>
                <c:pt idx="74">
                  <c:v>7.9000054E-2</c:v>
                </c:pt>
                <c:pt idx="75">
                  <c:v>7.9201509000000003E-2</c:v>
                </c:pt>
                <c:pt idx="76">
                  <c:v>7.9399738999999997E-2</c:v>
                </c:pt>
                <c:pt idx="77">
                  <c:v>7.9598902999999999E-2</c:v>
                </c:pt>
                <c:pt idx="78">
                  <c:v>7.9799976999999994E-2</c:v>
                </c:pt>
                <c:pt idx="79">
                  <c:v>8.0001167999999998E-2</c:v>
                </c:pt>
                <c:pt idx="80">
                  <c:v>8.0198826000000001E-2</c:v>
                </c:pt>
                <c:pt idx="81">
                  <c:v>8.0399702000000003E-2</c:v>
                </c:pt>
                <c:pt idx="82">
                  <c:v>8.0599742000000002E-2</c:v>
                </c:pt>
                <c:pt idx="83">
                  <c:v>8.0799927999999993E-2</c:v>
                </c:pt>
                <c:pt idx="84">
                  <c:v>8.1000140999999998E-2</c:v>
                </c:pt>
                <c:pt idx="85">
                  <c:v>8.1201451999999993E-2</c:v>
                </c:pt>
                <c:pt idx="86">
                  <c:v>8.1398903999999994E-2</c:v>
                </c:pt>
                <c:pt idx="87">
                  <c:v>8.1599115E-2</c:v>
                </c:pt>
                <c:pt idx="88">
                  <c:v>8.1800542000000004E-2</c:v>
                </c:pt>
                <c:pt idx="89">
                  <c:v>8.2000823E-2</c:v>
                </c:pt>
                <c:pt idx="90">
                  <c:v>8.2200842999999996E-2</c:v>
                </c:pt>
                <c:pt idx="91">
                  <c:v>8.2399976E-2</c:v>
                </c:pt>
                <c:pt idx="92">
                  <c:v>8.2600388999999996E-2</c:v>
                </c:pt>
                <c:pt idx="93">
                  <c:v>8.2801092000000007E-2</c:v>
                </c:pt>
                <c:pt idx="94">
                  <c:v>8.2999169999999997E-2</c:v>
                </c:pt>
                <c:pt idx="95">
                  <c:v>8.3201169000000005E-2</c:v>
                </c:pt>
                <c:pt idx="96">
                  <c:v>8.3400208000000003E-2</c:v>
                </c:pt>
                <c:pt idx="97">
                  <c:v>8.3601279000000001E-2</c:v>
                </c:pt>
                <c:pt idx="98">
                  <c:v>8.3800732000000003E-2</c:v>
                </c:pt>
                <c:pt idx="99">
                  <c:v>8.3999690000000002E-2</c:v>
                </c:pt>
                <c:pt idx="100">
                  <c:v>8.4198586000000006E-2</c:v>
                </c:pt>
                <c:pt idx="101">
                  <c:v>8.4400972000000005E-2</c:v>
                </c:pt>
                <c:pt idx="102">
                  <c:v>8.4598512000000001E-2</c:v>
                </c:pt>
                <c:pt idx="103">
                  <c:v>8.4799637999999997E-2</c:v>
                </c:pt>
                <c:pt idx="104">
                  <c:v>8.4999781999999996E-2</c:v>
                </c:pt>
                <c:pt idx="105">
                  <c:v>8.5199533999999993E-2</c:v>
                </c:pt>
                <c:pt idx="106">
                  <c:v>8.5399409999999995E-2</c:v>
                </c:pt>
                <c:pt idx="107">
                  <c:v>8.5601034000000006E-2</c:v>
                </c:pt>
                <c:pt idx="108">
                  <c:v>8.5799786000000003E-2</c:v>
                </c:pt>
                <c:pt idx="109">
                  <c:v>8.6000513000000001E-2</c:v>
                </c:pt>
                <c:pt idx="110">
                  <c:v>8.6199285E-2</c:v>
                </c:pt>
                <c:pt idx="111">
                  <c:v>8.6398420000000004E-2</c:v>
                </c:pt>
                <c:pt idx="112">
                  <c:v>8.6601517000000003E-2</c:v>
                </c:pt>
                <c:pt idx="113">
                  <c:v>8.6798035999999995E-2</c:v>
                </c:pt>
                <c:pt idx="114">
                  <c:v>8.6999590000000002E-2</c:v>
                </c:pt>
                <c:pt idx="115">
                  <c:v>8.7200277000000007E-2</c:v>
                </c:pt>
                <c:pt idx="116">
                  <c:v>8.7401440999999996E-2</c:v>
                </c:pt>
                <c:pt idx="117">
                  <c:v>8.7602423999999998E-2</c:v>
                </c:pt>
                <c:pt idx="118">
                  <c:v>8.7797674000000006E-2</c:v>
                </c:pt>
                <c:pt idx="119">
                  <c:v>8.7997901000000003E-2</c:v>
                </c:pt>
                <c:pt idx="120">
                  <c:v>8.8203013999999996E-2</c:v>
                </c:pt>
                <c:pt idx="121">
                  <c:v>8.8401815999999994E-2</c:v>
                </c:pt>
                <c:pt idx="122">
                  <c:v>8.8603451999999999E-2</c:v>
                </c:pt>
                <c:pt idx="123">
                  <c:v>8.8799294000000001E-2</c:v>
                </c:pt>
                <c:pt idx="124">
                  <c:v>8.8996986E-2</c:v>
                </c:pt>
                <c:pt idx="125">
                  <c:v>8.9201050000000004E-2</c:v>
                </c:pt>
                <c:pt idx="126">
                  <c:v>8.9399034000000002E-2</c:v>
                </c:pt>
                <c:pt idx="127">
                  <c:v>8.9597629999999998E-2</c:v>
                </c:pt>
                <c:pt idx="128">
                  <c:v>8.9802365999999995E-2</c:v>
                </c:pt>
                <c:pt idx="129">
                  <c:v>8.9997881000000002E-2</c:v>
                </c:pt>
                <c:pt idx="130">
                  <c:v>9.0200929999999999E-2</c:v>
                </c:pt>
                <c:pt idx="131">
                  <c:v>9.0401432000000004E-2</c:v>
                </c:pt>
                <c:pt idx="132">
                  <c:v>9.0598884000000005E-2</c:v>
                </c:pt>
                <c:pt idx="133">
                  <c:v>9.0799683000000006E-2</c:v>
                </c:pt>
                <c:pt idx="134">
                  <c:v>9.1001236999999999E-2</c:v>
                </c:pt>
                <c:pt idx="135">
                  <c:v>9.1200633000000003E-2</c:v>
                </c:pt>
                <c:pt idx="136">
                  <c:v>9.1400713999999994E-2</c:v>
                </c:pt>
                <c:pt idx="137">
                  <c:v>9.1600168999999995E-2</c:v>
                </c:pt>
                <c:pt idx="138">
                  <c:v>9.1800069999999998E-2</c:v>
                </c:pt>
                <c:pt idx="139">
                  <c:v>9.1999781000000003E-2</c:v>
                </c:pt>
                <c:pt idx="140">
                  <c:v>9.2199351999999998E-2</c:v>
                </c:pt>
                <c:pt idx="141">
                  <c:v>9.2400313999999997E-2</c:v>
                </c:pt>
                <c:pt idx="142">
                  <c:v>9.2599986999999995E-2</c:v>
                </c:pt>
                <c:pt idx="143">
                  <c:v>9.2800442999999996E-2</c:v>
                </c:pt>
                <c:pt idx="144">
                  <c:v>9.2999765999999998E-2</c:v>
                </c:pt>
                <c:pt idx="145">
                  <c:v>9.3199143999999998E-2</c:v>
                </c:pt>
                <c:pt idx="146">
                  <c:v>9.3399858000000002E-2</c:v>
                </c:pt>
                <c:pt idx="147">
                  <c:v>9.3599523000000004E-2</c:v>
                </c:pt>
                <c:pt idx="148">
                  <c:v>9.3800315999999995E-2</c:v>
                </c:pt>
                <c:pt idx="149">
                  <c:v>9.4000973000000002E-2</c:v>
                </c:pt>
                <c:pt idx="150">
                  <c:v>9.4201139000000003E-2</c:v>
                </c:pt>
                <c:pt idx="151">
                  <c:v>9.4398996999999998E-2</c:v>
                </c:pt>
                <c:pt idx="152">
                  <c:v>9.4599059999999999E-2</c:v>
                </c:pt>
                <c:pt idx="153">
                  <c:v>9.4798894999999994E-2</c:v>
                </c:pt>
                <c:pt idx="154">
                  <c:v>9.5000790000000002E-2</c:v>
                </c:pt>
                <c:pt idx="155">
                  <c:v>9.5199711000000006E-2</c:v>
                </c:pt>
                <c:pt idx="156">
                  <c:v>9.5400071000000003E-2</c:v>
                </c:pt>
                <c:pt idx="157">
                  <c:v>9.5600503000000003E-2</c:v>
                </c:pt>
                <c:pt idx="158">
                  <c:v>9.5798628999999996E-2</c:v>
                </c:pt>
                <c:pt idx="159">
                  <c:v>9.6000300999999996E-2</c:v>
                </c:pt>
                <c:pt idx="160">
                  <c:v>9.6199294000000005E-2</c:v>
                </c:pt>
                <c:pt idx="161">
                  <c:v>9.6399631999999999E-2</c:v>
                </c:pt>
                <c:pt idx="162">
                  <c:v>9.6601504000000005E-2</c:v>
                </c:pt>
                <c:pt idx="163">
                  <c:v>9.6798986000000004E-2</c:v>
                </c:pt>
                <c:pt idx="164">
                  <c:v>9.7001584000000002E-2</c:v>
                </c:pt>
                <c:pt idx="165">
                  <c:v>9.7201555999999995E-2</c:v>
                </c:pt>
                <c:pt idx="166">
                  <c:v>9.7399141999999994E-2</c:v>
                </c:pt>
                <c:pt idx="167">
                  <c:v>9.7600066999999999E-2</c:v>
                </c:pt>
                <c:pt idx="168">
                  <c:v>9.7801082999999997E-2</c:v>
                </c:pt>
                <c:pt idx="169">
                  <c:v>9.7999016999999994E-2</c:v>
                </c:pt>
                <c:pt idx="170">
                  <c:v>9.8199672000000002E-2</c:v>
                </c:pt>
                <c:pt idx="171">
                  <c:v>9.8400381999999995E-2</c:v>
                </c:pt>
                <c:pt idx="172">
                  <c:v>9.8599571999999996E-2</c:v>
                </c:pt>
                <c:pt idx="173">
                  <c:v>9.8800910000000006E-2</c:v>
                </c:pt>
                <c:pt idx="174">
                  <c:v>9.8999062999999998E-2</c:v>
                </c:pt>
                <c:pt idx="175">
                  <c:v>9.9198750000000002E-2</c:v>
                </c:pt>
                <c:pt idx="176">
                  <c:v>9.9401191999999999E-2</c:v>
                </c:pt>
                <c:pt idx="177">
                  <c:v>9.9601387999999999E-2</c:v>
                </c:pt>
                <c:pt idx="178">
                  <c:v>9.9799284000000002E-2</c:v>
                </c:pt>
                <c:pt idx="179">
                  <c:v>0.10000194</c:v>
                </c:pt>
                <c:pt idx="180">
                  <c:v>0.10019823</c:v>
                </c:pt>
                <c:pt idx="181">
                  <c:v>0.10040194</c:v>
                </c:pt>
                <c:pt idx="182">
                  <c:v>0.10060009</c:v>
                </c:pt>
                <c:pt idx="183">
                  <c:v>0.10079716</c:v>
                </c:pt>
                <c:pt idx="184">
                  <c:v>0.10099797000000001</c:v>
                </c:pt>
                <c:pt idx="185">
                  <c:v>0.10120155</c:v>
                </c:pt>
                <c:pt idx="186">
                  <c:v>0.10139819999999999</c:v>
                </c:pt>
                <c:pt idx="187">
                  <c:v>0.10159957</c:v>
                </c:pt>
                <c:pt idx="188">
                  <c:v>0.10179952</c:v>
                </c:pt>
                <c:pt idx="189">
                  <c:v>0.10200104</c:v>
                </c:pt>
                <c:pt idx="190">
                  <c:v>0.10220267</c:v>
                </c:pt>
                <c:pt idx="191">
                  <c:v>0.10240026000000001</c:v>
                </c:pt>
                <c:pt idx="192">
                  <c:v>0.10259915999999999</c:v>
                </c:pt>
                <c:pt idx="193">
                  <c:v>0.10280218000000001</c:v>
                </c:pt>
                <c:pt idx="194">
                  <c:v>0.1029993</c:v>
                </c:pt>
                <c:pt idx="195">
                  <c:v>0.10319968</c:v>
                </c:pt>
                <c:pt idx="196">
                  <c:v>0.10339988999999999</c:v>
                </c:pt>
                <c:pt idx="197">
                  <c:v>0.10360119</c:v>
                </c:pt>
                <c:pt idx="198">
                  <c:v>0.10380027999999999</c:v>
                </c:pt>
                <c:pt idx="199">
                  <c:v>0.10400011000000001</c:v>
                </c:pt>
                <c:pt idx="200">
                  <c:v>0.10420008</c:v>
                </c:pt>
                <c:pt idx="201">
                  <c:v>0.10440041999999999</c:v>
                </c:pt>
                <c:pt idx="202">
                  <c:v>0.10459933</c:v>
                </c:pt>
                <c:pt idx="203">
                  <c:v>0.10480051</c:v>
                </c:pt>
                <c:pt idx="204">
                  <c:v>0.10500039999999999</c:v>
                </c:pt>
                <c:pt idx="205">
                  <c:v>0.10519993</c:v>
                </c:pt>
                <c:pt idx="206">
                  <c:v>0.10540082000000001</c:v>
                </c:pt>
                <c:pt idx="207">
                  <c:v>0.10559869</c:v>
                </c:pt>
                <c:pt idx="208">
                  <c:v>0.10579996</c:v>
                </c:pt>
                <c:pt idx="209">
                  <c:v>0.10600229999999999</c:v>
                </c:pt>
                <c:pt idx="210">
                  <c:v>0.10620286</c:v>
                </c:pt>
                <c:pt idx="211">
                  <c:v>0.1063992</c:v>
                </c:pt>
                <c:pt idx="212">
                  <c:v>0.10659594</c:v>
                </c:pt>
                <c:pt idx="213">
                  <c:v>0.1068021</c:v>
                </c:pt>
                <c:pt idx="214">
                  <c:v>0.10700062</c:v>
                </c:pt>
                <c:pt idx="215">
                  <c:v>0.10720984</c:v>
                </c:pt>
                <c:pt idx="216">
                  <c:v>0.10740105</c:v>
                </c:pt>
                <c:pt idx="217">
                  <c:v>0.10759418</c:v>
                </c:pt>
                <c:pt idx="218">
                  <c:v>0.10780801</c:v>
                </c:pt>
                <c:pt idx="219">
                  <c:v>0.10800347</c:v>
                </c:pt>
                <c:pt idx="220">
                  <c:v>0.10820227</c:v>
                </c:pt>
                <c:pt idx="221">
                  <c:v>0.10840326</c:v>
                </c:pt>
                <c:pt idx="222">
                  <c:v>0.10859965000000001</c:v>
                </c:pt>
                <c:pt idx="223">
                  <c:v>0.1087977</c:v>
                </c:pt>
                <c:pt idx="224">
                  <c:v>0.1089989</c:v>
                </c:pt>
                <c:pt idx="225">
                  <c:v>0.10920144</c:v>
                </c:pt>
                <c:pt idx="226">
                  <c:v>0.10939834</c:v>
                </c:pt>
                <c:pt idx="227">
                  <c:v>0.10959842</c:v>
                </c:pt>
                <c:pt idx="228">
                  <c:v>0.10980175</c:v>
                </c:pt>
                <c:pt idx="229">
                  <c:v>0.11000037999999999</c:v>
                </c:pt>
                <c:pt idx="230">
                  <c:v>0.11020096</c:v>
                </c:pt>
                <c:pt idx="231">
                  <c:v>0.11040173</c:v>
                </c:pt>
                <c:pt idx="232">
                  <c:v>0.11059897</c:v>
                </c:pt>
                <c:pt idx="233">
                  <c:v>0.11080047</c:v>
                </c:pt>
                <c:pt idx="234">
                  <c:v>0.11099688000000001</c:v>
                </c:pt>
                <c:pt idx="235">
                  <c:v>0.1112021</c:v>
                </c:pt>
                <c:pt idx="236">
                  <c:v>0.11140884</c:v>
                </c:pt>
                <c:pt idx="237">
                  <c:v>0.11159653</c:v>
                </c:pt>
                <c:pt idx="238">
                  <c:v>0.11180173</c:v>
                </c:pt>
                <c:pt idx="239">
                  <c:v>0.11200694999999999</c:v>
                </c:pt>
                <c:pt idx="240">
                  <c:v>0.11220450999999999</c:v>
                </c:pt>
                <c:pt idx="241">
                  <c:v>0.11240276</c:v>
                </c:pt>
                <c:pt idx="242">
                  <c:v>0.11260162999999999</c:v>
                </c:pt>
                <c:pt idx="243">
                  <c:v>0.11279690000000001</c:v>
                </c:pt>
                <c:pt idx="244">
                  <c:v>0.11299889</c:v>
                </c:pt>
                <c:pt idx="245">
                  <c:v>0.11320014</c:v>
                </c:pt>
                <c:pt idx="246">
                  <c:v>0.11339952</c:v>
                </c:pt>
                <c:pt idx="247">
                  <c:v>0.11359807</c:v>
                </c:pt>
                <c:pt idx="248">
                  <c:v>0.11379818999999999</c:v>
                </c:pt>
                <c:pt idx="249">
                  <c:v>0.11400232</c:v>
                </c:pt>
                <c:pt idx="250">
                  <c:v>0.11420081</c:v>
                </c:pt>
                <c:pt idx="251">
                  <c:v>0.11440034</c:v>
                </c:pt>
                <c:pt idx="252">
                  <c:v>0.11460109</c:v>
                </c:pt>
                <c:pt idx="253">
                  <c:v>0.11479967000000001</c:v>
                </c:pt>
                <c:pt idx="254">
                  <c:v>0.11500045</c:v>
                </c:pt>
                <c:pt idx="255">
                  <c:v>0.11520018</c:v>
                </c:pt>
                <c:pt idx="256">
                  <c:v>0.1153988</c:v>
                </c:pt>
                <c:pt idx="257">
                  <c:v>0.11559572</c:v>
                </c:pt>
                <c:pt idx="258">
                  <c:v>0.11579826999999999</c:v>
                </c:pt>
                <c:pt idx="259">
                  <c:v>0.11599978</c:v>
                </c:pt>
                <c:pt idx="260">
                  <c:v>0.11620129</c:v>
                </c:pt>
                <c:pt idx="261">
                  <c:v>0.11640167999999999</c:v>
                </c:pt>
                <c:pt idx="262">
                  <c:v>0.11660086</c:v>
                </c:pt>
                <c:pt idx="263">
                  <c:v>0.11680115000000001</c:v>
                </c:pt>
                <c:pt idx="264">
                  <c:v>0.11699982</c:v>
                </c:pt>
                <c:pt idx="265">
                  <c:v>0.11720142</c:v>
                </c:pt>
                <c:pt idx="266">
                  <c:v>0.11740088</c:v>
                </c:pt>
                <c:pt idx="267">
                  <c:v>0.11759965999999999</c:v>
                </c:pt>
                <c:pt idx="268">
                  <c:v>0.11780113</c:v>
                </c:pt>
                <c:pt idx="269">
                  <c:v>0.11800025</c:v>
                </c:pt>
                <c:pt idx="270">
                  <c:v>0.11820039</c:v>
                </c:pt>
                <c:pt idx="271">
                  <c:v>0.1184007</c:v>
                </c:pt>
                <c:pt idx="272">
                  <c:v>0.11860038000000001</c:v>
                </c:pt>
                <c:pt idx="273">
                  <c:v>0.11879948999999999</c:v>
                </c:pt>
                <c:pt idx="274">
                  <c:v>0.11900090000000001</c:v>
                </c:pt>
                <c:pt idx="275">
                  <c:v>0.11919993</c:v>
                </c:pt>
                <c:pt idx="276">
                  <c:v>0.11940021000000001</c:v>
                </c:pt>
                <c:pt idx="277">
                  <c:v>0.11959957</c:v>
                </c:pt>
                <c:pt idx="278">
                  <c:v>0.11979896</c:v>
                </c:pt>
                <c:pt idx="279">
                  <c:v>0.12000110999999999</c:v>
                </c:pt>
                <c:pt idx="280">
                  <c:v>0.12019908999999999</c:v>
                </c:pt>
                <c:pt idx="281">
                  <c:v>0.12040002</c:v>
                </c:pt>
                <c:pt idx="282">
                  <c:v>0.12059976</c:v>
                </c:pt>
                <c:pt idx="283">
                  <c:v>0.12079896</c:v>
                </c:pt>
                <c:pt idx="284">
                  <c:v>0.12099915999999999</c:v>
                </c:pt>
                <c:pt idx="285">
                  <c:v>0.12120067</c:v>
                </c:pt>
                <c:pt idx="286">
                  <c:v>0.1214011</c:v>
                </c:pt>
                <c:pt idx="287">
                  <c:v>0.12159873</c:v>
                </c:pt>
                <c:pt idx="288">
                  <c:v>0.12180032</c:v>
                </c:pt>
                <c:pt idx="289">
                  <c:v>0.12199952</c:v>
                </c:pt>
                <c:pt idx="290">
                  <c:v>0.12220066</c:v>
                </c:pt>
                <c:pt idx="291">
                  <c:v>0.12240083</c:v>
                </c:pt>
                <c:pt idx="292">
                  <c:v>0.12259903</c:v>
                </c:pt>
                <c:pt idx="293">
                  <c:v>0.12280022</c:v>
                </c:pt>
                <c:pt idx="294">
                  <c:v>0.12300003</c:v>
                </c:pt>
                <c:pt idx="295">
                  <c:v>0.12320112</c:v>
                </c:pt>
                <c:pt idx="296">
                  <c:v>0.12340158</c:v>
                </c:pt>
                <c:pt idx="297">
                  <c:v>0.12359963</c:v>
                </c:pt>
                <c:pt idx="298">
                  <c:v>0.12379875999999999</c:v>
                </c:pt>
                <c:pt idx="299">
                  <c:v>0.12400176</c:v>
                </c:pt>
                <c:pt idx="300">
                  <c:v>0.12419945</c:v>
                </c:pt>
                <c:pt idx="301">
                  <c:v>0.12440087</c:v>
                </c:pt>
                <c:pt idx="302">
                  <c:v>0.12459924</c:v>
                </c:pt>
                <c:pt idx="303">
                  <c:v>0.12480267</c:v>
                </c:pt>
                <c:pt idx="304">
                  <c:v>0.1250019</c:v>
                </c:pt>
                <c:pt idx="305">
                  <c:v>0.12519615000000001</c:v>
                </c:pt>
                <c:pt idx="306">
                  <c:v>0.12539822</c:v>
                </c:pt>
                <c:pt idx="307">
                  <c:v>0.12559849000000001</c:v>
                </c:pt>
                <c:pt idx="308">
                  <c:v>0.12579240999999999</c:v>
                </c:pt>
                <c:pt idx="309">
                  <c:v>0.12598885000000001</c:v>
                </c:pt>
                <c:pt idx="310">
                  <c:v>0.12618848999999999</c:v>
                </c:pt>
                <c:pt idx="311">
                  <c:v>0.12639682999999999</c:v>
                </c:pt>
                <c:pt idx="312">
                  <c:v>0.12660129000000001</c:v>
                </c:pt>
                <c:pt idx="313">
                  <c:v>0.12680222999999999</c:v>
                </c:pt>
                <c:pt idx="314">
                  <c:v>0.12699763999999999</c:v>
                </c:pt>
                <c:pt idx="315">
                  <c:v>0.12719749999999999</c:v>
                </c:pt>
                <c:pt idx="316">
                  <c:v>0.12739732000000001</c:v>
                </c:pt>
                <c:pt idx="317">
                  <c:v>0.12759715999999999</c:v>
                </c:pt>
                <c:pt idx="318">
                  <c:v>0.12779698</c:v>
                </c:pt>
                <c:pt idx="319">
                  <c:v>0.12800273000000001</c:v>
                </c:pt>
                <c:pt idx="320">
                  <c:v>0.12820058000000001</c:v>
                </c:pt>
                <c:pt idx="321">
                  <c:v>0.12839859000000001</c:v>
                </c:pt>
                <c:pt idx="322">
                  <c:v>0.12860057999999999</c:v>
                </c:pt>
                <c:pt idx="323">
                  <c:v>0.12879806999999999</c:v>
                </c:pt>
                <c:pt idx="324">
                  <c:v>0.12899952000000001</c:v>
                </c:pt>
                <c:pt idx="325">
                  <c:v>0.12920010000000001</c:v>
                </c:pt>
                <c:pt idx="326">
                  <c:v>0.12940312000000001</c:v>
                </c:pt>
                <c:pt idx="327">
                  <c:v>0.12959994</c:v>
                </c:pt>
                <c:pt idx="328">
                  <c:v>0.12980196999999999</c:v>
                </c:pt>
                <c:pt idx="329">
                  <c:v>0.12999807999999999</c:v>
                </c:pt>
                <c:pt idx="330">
                  <c:v>0.13019995000000001</c:v>
                </c:pt>
                <c:pt idx="331">
                  <c:v>0.13040220999999999</c:v>
                </c:pt>
                <c:pt idx="332">
                  <c:v>0.13060174999999999</c:v>
                </c:pt>
                <c:pt idx="333">
                  <c:v>0.13080154999999999</c:v>
                </c:pt>
                <c:pt idx="334">
                  <c:v>0.13099807999999999</c:v>
                </c:pt>
                <c:pt idx="335">
                  <c:v>0.13119831000000001</c:v>
                </c:pt>
                <c:pt idx="336">
                  <c:v>0.13139977</c:v>
                </c:pt>
                <c:pt idx="337">
                  <c:v>0.13159735</c:v>
                </c:pt>
                <c:pt idx="338">
                  <c:v>0.13180053</c:v>
                </c:pt>
                <c:pt idx="339">
                  <c:v>0.13199791</c:v>
                </c:pt>
                <c:pt idx="340">
                  <c:v>0.13219921000000001</c:v>
                </c:pt>
                <c:pt idx="341">
                  <c:v>0.13240161</c:v>
                </c:pt>
                <c:pt idx="342">
                  <c:v>0.13260036</c:v>
                </c:pt>
                <c:pt idx="343">
                  <c:v>0.13279980999999999</c:v>
                </c:pt>
                <c:pt idx="344">
                  <c:v>0.13299860999999999</c:v>
                </c:pt>
                <c:pt idx="345">
                  <c:v>0.13319849</c:v>
                </c:pt>
                <c:pt idx="346">
                  <c:v>0.13340083999999999</c:v>
                </c:pt>
                <c:pt idx="347">
                  <c:v>0.13360156000000001</c:v>
                </c:pt>
                <c:pt idx="348">
                  <c:v>0.13379922</c:v>
                </c:pt>
                <c:pt idx="349">
                  <c:v>0.13399916000000001</c:v>
                </c:pt>
                <c:pt idx="350">
                  <c:v>0.13420019999999999</c:v>
                </c:pt>
                <c:pt idx="351">
                  <c:v>0.13439887</c:v>
                </c:pt>
                <c:pt idx="352">
                  <c:v>0.13460043999999999</c:v>
                </c:pt>
                <c:pt idx="353">
                  <c:v>0.13480037</c:v>
                </c:pt>
                <c:pt idx="354">
                  <c:v>0.13499973000000001</c:v>
                </c:pt>
                <c:pt idx="355">
                  <c:v>0.13520014</c:v>
                </c:pt>
                <c:pt idx="356">
                  <c:v>0.1354002</c:v>
                </c:pt>
                <c:pt idx="357">
                  <c:v>0.13560130000000001</c:v>
                </c:pt>
                <c:pt idx="358">
                  <c:v>0.13580133999999999</c:v>
                </c:pt>
                <c:pt idx="359">
                  <c:v>0.13599881</c:v>
                </c:pt>
                <c:pt idx="360">
                  <c:v>0.13619966999999999</c:v>
                </c:pt>
                <c:pt idx="361">
                  <c:v>0.13640057999999999</c:v>
                </c:pt>
                <c:pt idx="362">
                  <c:v>0.13660093000000001</c:v>
                </c:pt>
                <c:pt idx="363">
                  <c:v>0.13680027</c:v>
                </c:pt>
                <c:pt idx="364">
                  <c:v>0.13699976999999999</c:v>
                </c:pt>
                <c:pt idx="365">
                  <c:v>0.13720064000000001</c:v>
                </c:pt>
                <c:pt idx="366">
                  <c:v>0.13740046</c:v>
                </c:pt>
                <c:pt idx="367">
                  <c:v>0.13760016999999999</c:v>
                </c:pt>
                <c:pt idx="368">
                  <c:v>0.13779843</c:v>
                </c:pt>
                <c:pt idx="369">
                  <c:v>0.13799869000000001</c:v>
                </c:pt>
                <c:pt idx="370">
                  <c:v>0.13820082</c:v>
                </c:pt>
                <c:pt idx="371">
                  <c:v>0.13839882000000001</c:v>
                </c:pt>
                <c:pt idx="372">
                  <c:v>0.13860188000000001</c:v>
                </c:pt>
                <c:pt idx="373">
                  <c:v>0.13879833999999999</c:v>
                </c:pt>
                <c:pt idx="374">
                  <c:v>0.13900025999999999</c:v>
                </c:pt>
                <c:pt idx="375">
                  <c:v>0.13919977</c:v>
                </c:pt>
                <c:pt idx="376">
                  <c:v>0.13940147999999999</c:v>
                </c:pt>
                <c:pt idx="377">
                  <c:v>0.13960081999999999</c:v>
                </c:pt>
                <c:pt idx="378">
                  <c:v>0.13979994000000001</c:v>
                </c:pt>
                <c:pt idx="379">
                  <c:v>0.14000138000000001</c:v>
                </c:pt>
                <c:pt idx="380">
                  <c:v>0.14020128000000001</c:v>
                </c:pt>
                <c:pt idx="381">
                  <c:v>0.14040021</c:v>
                </c:pt>
                <c:pt idx="382">
                  <c:v>0.14060151000000001</c:v>
                </c:pt>
                <c:pt idx="383">
                  <c:v>0.14080081999999999</c:v>
                </c:pt>
                <c:pt idx="384">
                  <c:v>0.14100260000000001</c:v>
                </c:pt>
                <c:pt idx="385">
                  <c:v>0.14120115999999999</c:v>
                </c:pt>
                <c:pt idx="386">
                  <c:v>0.14139784</c:v>
                </c:pt>
                <c:pt idx="387">
                  <c:v>0.14159997999999999</c:v>
                </c:pt>
                <c:pt idx="388">
                  <c:v>0.14179838</c:v>
                </c:pt>
                <c:pt idx="389">
                  <c:v>0.14200143000000001</c:v>
                </c:pt>
                <c:pt idx="390">
                  <c:v>0.14220083</c:v>
                </c:pt>
                <c:pt idx="391">
                  <c:v>0.14240143999999999</c:v>
                </c:pt>
                <c:pt idx="392">
                  <c:v>0.14260107</c:v>
                </c:pt>
                <c:pt idx="393">
                  <c:v>0.14280080000000001</c:v>
                </c:pt>
                <c:pt idx="394">
                  <c:v>0.14299866</c:v>
                </c:pt>
                <c:pt idx="395">
                  <c:v>0.14319788999999999</c:v>
                </c:pt>
                <c:pt idx="396">
                  <c:v>0.14339850000000001</c:v>
                </c:pt>
                <c:pt idx="397">
                  <c:v>0.14359989000000001</c:v>
                </c:pt>
                <c:pt idx="398">
                  <c:v>0.14379945999999999</c:v>
                </c:pt>
                <c:pt idx="399">
                  <c:v>0.14400239000000001</c:v>
                </c:pt>
                <c:pt idx="400">
                  <c:v>0.14419646999999999</c:v>
                </c:pt>
                <c:pt idx="401">
                  <c:v>0.14440177000000001</c:v>
                </c:pt>
                <c:pt idx="402">
                  <c:v>0.14460066999999999</c:v>
                </c:pt>
                <c:pt idx="403">
                  <c:v>0.1447997</c:v>
                </c:pt>
                <c:pt idx="404">
                  <c:v>0.14499972999999999</c:v>
                </c:pt>
                <c:pt idx="405">
                  <c:v>0.14519810999999999</c:v>
                </c:pt>
                <c:pt idx="406">
                  <c:v>0.14539883000000001</c:v>
                </c:pt>
                <c:pt idx="407">
                  <c:v>0.1455989</c:v>
                </c:pt>
                <c:pt idx="408">
                  <c:v>0.14579845999999999</c:v>
                </c:pt>
                <c:pt idx="409">
                  <c:v>0.14600281000000001</c:v>
                </c:pt>
                <c:pt idx="410">
                  <c:v>0.14620166000000001</c:v>
                </c:pt>
                <c:pt idx="411">
                  <c:v>0.14640017</c:v>
                </c:pt>
                <c:pt idx="412">
                  <c:v>0.14660339</c:v>
                </c:pt>
                <c:pt idx="413">
                  <c:v>0.14680289999999999</c:v>
                </c:pt>
                <c:pt idx="414">
                  <c:v>0.14699648000000001</c:v>
                </c:pt>
                <c:pt idx="415">
                  <c:v>0.14719454000000001</c:v>
                </c:pt>
                <c:pt idx="416">
                  <c:v>0.14739722999999999</c:v>
                </c:pt>
                <c:pt idx="417">
                  <c:v>0.14760155999999999</c:v>
                </c:pt>
                <c:pt idx="418">
                  <c:v>0.14780512000000001</c:v>
                </c:pt>
                <c:pt idx="419">
                  <c:v>0.14800044000000001</c:v>
                </c:pt>
                <c:pt idx="420">
                  <c:v>0.14820019000000001</c:v>
                </c:pt>
                <c:pt idx="421">
                  <c:v>0.14840220000000001</c:v>
                </c:pt>
                <c:pt idx="422">
                  <c:v>0.14860587</c:v>
                </c:pt>
                <c:pt idx="423">
                  <c:v>0.14879545999999999</c:v>
                </c:pt>
                <c:pt idx="424">
                  <c:v>0.14899693999999999</c:v>
                </c:pt>
                <c:pt idx="425">
                  <c:v>0.14920290999999999</c:v>
                </c:pt>
                <c:pt idx="426">
                  <c:v>0.14941014999999999</c:v>
                </c:pt>
                <c:pt idx="427">
                  <c:v>0.14959463000000001</c:v>
                </c:pt>
                <c:pt idx="428">
                  <c:v>0.14981275999999999</c:v>
                </c:pt>
                <c:pt idx="429">
                  <c:v>0.15000662000000001</c:v>
                </c:pt>
                <c:pt idx="430">
                  <c:v>0.15019932999999999</c:v>
                </c:pt>
                <c:pt idx="431">
                  <c:v>0.15039992999999999</c:v>
                </c:pt>
                <c:pt idx="432">
                  <c:v>0.15060008999999999</c:v>
                </c:pt>
                <c:pt idx="433">
                  <c:v>0.15079519</c:v>
                </c:pt>
                <c:pt idx="434">
                  <c:v>0.15100374</c:v>
                </c:pt>
                <c:pt idx="435">
                  <c:v>0.15119946000000001</c:v>
                </c:pt>
                <c:pt idx="436">
                  <c:v>0.15140102999999999</c:v>
                </c:pt>
                <c:pt idx="437">
                  <c:v>0.15159953000000001</c:v>
                </c:pt>
                <c:pt idx="438">
                  <c:v>0.15179901000000001</c:v>
                </c:pt>
                <c:pt idx="439">
                  <c:v>0.15200061000000001</c:v>
                </c:pt>
                <c:pt idx="440">
                  <c:v>0.15219967000000001</c:v>
                </c:pt>
                <c:pt idx="441">
                  <c:v>0.15239860999999999</c:v>
                </c:pt>
                <c:pt idx="442">
                  <c:v>0.15259866</c:v>
                </c:pt>
                <c:pt idx="443">
                  <c:v>0.15279893</c:v>
                </c:pt>
                <c:pt idx="444">
                  <c:v>0.1530002</c:v>
                </c:pt>
                <c:pt idx="445">
                  <c:v>0.15320151000000001</c:v>
                </c:pt>
                <c:pt idx="446">
                  <c:v>0.15339897</c:v>
                </c:pt>
                <c:pt idx="447">
                  <c:v>0.15360106000000001</c:v>
                </c:pt>
                <c:pt idx="448">
                  <c:v>0.15379968999999999</c:v>
                </c:pt>
                <c:pt idx="449">
                  <c:v>0.15399947999999999</c:v>
                </c:pt>
                <c:pt idx="450">
                  <c:v>0.15420091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19B-451E-8D02-6759D2D3C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1654608"/>
        <c:axId val="1198151584"/>
      </c:scatterChart>
      <c:valAx>
        <c:axId val="1271654608"/>
        <c:scaling>
          <c:orientation val="minMax"/>
          <c:max val="40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>
                <a:lumMod val="95000"/>
                <a:lumOff val="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lang="ja-JP"/>
            </a:pPr>
            <a:endParaRPr lang="en-US"/>
          </a:p>
        </c:txPr>
        <c:crossAx val="1198151584"/>
        <c:crosses val="autoZero"/>
        <c:crossBetween val="midCat"/>
        <c:majorUnit val="2"/>
      </c:valAx>
      <c:valAx>
        <c:axId val="1198151584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lang="ja-JP"/>
                </a:pPr>
                <a:r>
                  <a:rPr lang="en-US"/>
                  <a:t>y [m]</a:t>
                </a:r>
                <a:endParaRPr lang="ja-JP"/>
              </a:p>
            </c:rich>
          </c:tx>
          <c:overlay val="0"/>
        </c:title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>
                <a:lumMod val="95000"/>
                <a:lumOff val="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lang="ja-JP"/>
            </a:pPr>
            <a:endParaRPr lang="en-US"/>
          </a:p>
        </c:txPr>
        <c:crossAx val="1271654608"/>
        <c:crosses val="autoZero"/>
        <c:crossBetween val="midCat"/>
        <c:majorUnit val="2.0000000000000004E-2"/>
      </c:valAx>
    </c:plotArea>
    <c:legend>
      <c:legendPos val="r"/>
      <c:layout>
        <c:manualLayout>
          <c:xMode val="edge"/>
          <c:yMode val="edge"/>
          <c:x val="0.62285755195003567"/>
          <c:y val="5.4510099769220631E-2"/>
          <c:w val="0.32013609874608062"/>
          <c:h val="0.23893369904859985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  <c:txPr>
        <a:bodyPr/>
        <a:lstStyle/>
        <a:p>
          <a:pPr>
            <a:defRPr lang="ja-JP"/>
          </a:pPr>
          <a:endParaRPr lang="en-US"/>
        </a:p>
      </c:tx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 sz="1400" b="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2024-Aug-15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15/08/2024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215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1, 2024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September 1, 2024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stephenbrooks.org/ap/halbacharea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://accelconf.web.cern.ch/accelconf/IPAC2014/papers/tuyb01.pdf" TargetMode="External"/><Relationship Id="rId3" Type="http://schemas.openxmlformats.org/officeDocument/2006/relationships/hyperlink" Target="https://www.classe.cornell.edu/Research/CBETA/WebHome.html" TargetMode="External"/><Relationship Id="rId7" Type="http://schemas.openxmlformats.org/officeDocument/2006/relationships/hyperlink" Target="https://journals.aps.org/prab/abstract/10.1103/PhysRevSTAB.16.084001" TargetMode="External"/><Relationship Id="rId12" Type="http://schemas.openxmlformats.org/officeDocument/2006/relationships/hyperlink" Target="https://indico.bnl.gov/event/2764/" TargetMode="External"/><Relationship Id="rId2" Type="http://schemas.openxmlformats.org/officeDocument/2006/relationships/hyperlink" Target="https://www.nature.com/articles/nphys217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lasse.cornell.edu/CBETA_PM/index_notes.html" TargetMode="External"/><Relationship Id="rId11" Type="http://schemas.openxmlformats.org/officeDocument/2006/relationships/hyperlink" Target="http://stephenbrooks.org/ap/report/2016-2/NSFFAG-at-ATF_v2.pdf" TargetMode="External"/><Relationship Id="rId5" Type="http://schemas.openxmlformats.org/officeDocument/2006/relationships/hyperlink" Target="https://www.classe.cornell.edu/CBETA_PM/notes/CBETA032.pdf" TargetMode="External"/><Relationship Id="rId10" Type="http://schemas.openxmlformats.org/officeDocument/2006/relationships/hyperlink" Target="https://www.classe.cornell.edu/CBETA_PM/notes/CBETA035.pdf" TargetMode="External"/><Relationship Id="rId4" Type="http://schemas.openxmlformats.org/officeDocument/2006/relationships/hyperlink" Target="https://arxiv.org/abs/1706.04245" TargetMode="External"/><Relationship Id="rId9" Type="http://schemas.openxmlformats.org/officeDocument/2006/relationships/hyperlink" Target="http://accelconf.web.cern.ch/AccelConf/ipac2017/papers/thpik007.pdf#search=%20domain%3Daccelconf%2Eweb%2Ecern%2Ech%20%20%2Bauthor%3A%22Brooks%22%20%20FileExtension%3Dpdf%20%2Durl%3Aabstract%20%2Durl%3Aaccelconf%2Fjacow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08657"/>
            <a:ext cx="7772400" cy="1470025"/>
          </a:xfrm>
        </p:spPr>
        <p:txBody>
          <a:bodyPr/>
          <a:lstStyle/>
          <a:p>
            <a:r>
              <a:rPr lang="en-US"/>
              <a:t>VFFA Optics and Magnets</a:t>
            </a:r>
            <a:endParaRPr lang="en-GB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EBDAE25-F23B-4650-223B-71C9F38A6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964432"/>
            <a:ext cx="6400800" cy="1752600"/>
          </a:xfrm>
        </p:spPr>
        <p:txBody>
          <a:bodyPr/>
          <a:lstStyle/>
          <a:p>
            <a:pPr marL="571500" indent="-571500">
              <a:buAutoNum type="romanUcPeriod"/>
            </a:pPr>
            <a:r>
              <a:rPr lang="en-GB" altLang="en-US">
                <a:solidFill>
                  <a:srgbClr val="898989"/>
                </a:solidFill>
              </a:rPr>
              <a:t>FFA Scaling Laws</a:t>
            </a:r>
          </a:p>
          <a:p>
            <a:pPr marL="571500" indent="-571500">
              <a:buAutoNum type="romanUcPeriod"/>
            </a:pPr>
            <a:r>
              <a:rPr lang="en-GB" altLang="en-US">
                <a:solidFill>
                  <a:srgbClr val="898989"/>
                </a:solidFill>
              </a:rPr>
              <a:t>VFFA Superconducting Magnet</a:t>
            </a:r>
          </a:p>
          <a:p>
            <a:pPr marL="571500" indent="-571500">
              <a:buAutoNum type="romanUcPeriod"/>
            </a:pPr>
            <a:r>
              <a:rPr lang="en-GB" altLang="en-US">
                <a:solidFill>
                  <a:srgbClr val="898989"/>
                </a:solidFill>
              </a:rPr>
              <a:t>VFFA Proton Accelerator</a:t>
            </a:r>
          </a:p>
          <a:p>
            <a:pPr marL="571500" indent="-571500">
              <a:buAutoNum type="romanUcPeriod"/>
            </a:pPr>
            <a:r>
              <a:rPr lang="en-GB" altLang="en-US">
                <a:solidFill>
                  <a:srgbClr val="898989"/>
                </a:solidFill>
              </a:rPr>
              <a:t>Isochronous 3D Cyclotrons</a:t>
            </a:r>
          </a:p>
          <a:p>
            <a:pPr marL="571500" indent="-571500">
              <a:buAutoNum type="romanUcPeriod"/>
            </a:pPr>
            <a:r>
              <a:rPr lang="en-GB" altLang="en-US">
                <a:solidFill>
                  <a:srgbClr val="898989"/>
                </a:solidFill>
              </a:rPr>
              <a:t>VFFA Electron Accelerator</a:t>
            </a:r>
          </a:p>
          <a:p>
            <a:pPr marL="571500" indent="-571500">
              <a:buAutoNum type="romanUcPeriod"/>
            </a:pPr>
            <a:r>
              <a:rPr lang="en-GB" altLang="en-US">
                <a:solidFill>
                  <a:srgbClr val="898989"/>
                </a:solidFill>
              </a:rPr>
              <a:t>VFFA Permanent Magnets</a:t>
            </a:r>
          </a:p>
          <a:p>
            <a:pPr marL="571500" indent="-571500">
              <a:buAutoNum type="romanUcPeriod"/>
            </a:pPr>
            <a:r>
              <a:rPr lang="en-GB" altLang="en-US">
                <a:solidFill>
                  <a:srgbClr val="898989"/>
                </a:solidFill>
              </a:rPr>
              <a:t>VFFA Electromagnets</a:t>
            </a:r>
          </a:p>
          <a:p>
            <a:pPr marL="571500" indent="-571500">
              <a:buAutoNum type="romanUcPeriod"/>
            </a:pP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Stephen Brooks</a:t>
            </a:r>
            <a:r>
              <a:rPr lang="en-US"/>
              <a:t>, FFA’24 School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4336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0A574C83-BC88-ABAF-9711-C4E67476D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Horizontal Aperture SC Magnet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27E5304E-2A75-CAFC-B0F5-F7E00AB10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Getting vertical </a:t>
            </a:r>
            <a:r>
              <a:rPr lang="en-GB" altLang="en-US" b="1"/>
              <a:t>B</a:t>
            </a:r>
            <a:r>
              <a:rPr lang="en-GB" altLang="en-US"/>
              <a:t> field requires same-direction current windings on opposing sides</a:t>
            </a:r>
          </a:p>
          <a:p>
            <a:endParaRPr lang="en-GB" altLang="en-US"/>
          </a:p>
          <a:p>
            <a:endParaRPr lang="en-GB" altLang="en-US"/>
          </a:p>
          <a:p>
            <a:endParaRPr lang="en-GB" altLang="en-US"/>
          </a:p>
          <a:p>
            <a:endParaRPr lang="en-GB" altLang="en-US"/>
          </a:p>
          <a:p>
            <a:endParaRPr lang="en-GB" altLang="en-US"/>
          </a:p>
          <a:p>
            <a:r>
              <a:rPr lang="en-GB" altLang="en-US"/>
              <a:t>B</a:t>
            </a:r>
            <a:r>
              <a:rPr lang="en-GB" altLang="en-US" baseline="-25000"/>
              <a:t>y</a:t>
            </a:r>
            <a:r>
              <a:rPr lang="en-GB" altLang="en-US"/>
              <a:t> proportional to x/(a</a:t>
            </a:r>
            <a:r>
              <a:rPr lang="en-GB" altLang="en-US" baseline="30000"/>
              <a:t>2</a:t>
            </a:r>
            <a:r>
              <a:rPr lang="en-GB" altLang="en-US"/>
              <a:t>+x</a:t>
            </a:r>
            <a:r>
              <a:rPr lang="en-GB" altLang="en-US" baseline="30000"/>
              <a:t>2</a:t>
            </a:r>
            <a:r>
              <a:rPr lang="en-GB" altLang="en-US"/>
              <a:t>): </a:t>
            </a:r>
            <a:r>
              <a:rPr lang="en-GB" altLang="en-US">
                <a:solidFill>
                  <a:srgbClr val="FF0000"/>
                </a:solidFill>
              </a:rPr>
              <a:t>cancels at x=0!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98C29-59CA-A696-5F8A-3B04A1901ED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5550-0D46-46A6-347B-C5C818D13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4A65A-669F-1C56-45BC-8A6B48E6D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54B741E-F1C7-4AF2-8C60-0C68A6D866FA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pSp>
        <p:nvGrpSpPr>
          <p:cNvPr id="4103" name="Group 6">
            <a:extLst>
              <a:ext uri="{FF2B5EF4-FFF2-40B4-BE49-F238E27FC236}">
                <a16:creationId xmlns:a16="http://schemas.microsoft.com/office/drawing/2014/main" id="{57732204-3F12-301C-E27F-FF8D8FA520B0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2830513"/>
            <a:ext cx="7199312" cy="2520950"/>
            <a:chOff x="900000" y="2700000"/>
            <a:chExt cx="7200000" cy="2520000"/>
          </a:xfrm>
        </p:grpSpPr>
        <p:sp>
          <p:nvSpPr>
            <p:cNvPr id="4104" name="Rectangle 7">
              <a:extLst>
                <a:ext uri="{FF2B5EF4-FFF2-40B4-BE49-F238E27FC236}">
                  <a16:creationId xmlns:a16="http://schemas.microsoft.com/office/drawing/2014/main" id="{DE82EC8A-9589-F193-F848-ED3E78806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000" y="3420000"/>
              <a:ext cx="6120000" cy="1080000"/>
            </a:xfrm>
            <a:prstGeom prst="rect">
              <a:avLst/>
            </a:prstGeom>
            <a:noFill/>
            <a:ln w="360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08000" tIns="63000" rIns="108000" bIns="63000" anchor="ctr" anchorCtr="1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70C0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B050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E46C0A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endParaRPr>
            </a:p>
          </p:txBody>
        </p:sp>
        <p:sp>
          <p:nvSpPr>
            <p:cNvPr id="4105" name="Freeform 8">
              <a:extLst>
                <a:ext uri="{FF2B5EF4-FFF2-40B4-BE49-F238E27FC236}">
                  <a16:creationId xmlns:a16="http://schemas.microsoft.com/office/drawing/2014/main" id="{ECB514C7-942A-DCE3-06A5-CBAC66A2F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000" y="3060000"/>
              <a:ext cx="360000" cy="360000"/>
            </a:xfrm>
            <a:custGeom>
              <a:avLst/>
              <a:gdLst>
                <a:gd name="T0" fmla="*/ 180000 w 360000"/>
                <a:gd name="T1" fmla="*/ 0 h 360000"/>
                <a:gd name="T2" fmla="*/ 0 w 360000"/>
                <a:gd name="T3" fmla="*/ 180000 h 360000"/>
                <a:gd name="T4" fmla="*/ 180000 w 360000"/>
                <a:gd name="T5" fmla="*/ 360000 h 360000"/>
                <a:gd name="T6" fmla="*/ 360000 w 360000"/>
                <a:gd name="T7" fmla="*/ 180000 h 3600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2721 w 360000"/>
                <a:gd name="T13" fmla="*/ 52721 h 360000"/>
                <a:gd name="T14" fmla="*/ 307279 w 360000"/>
                <a:gd name="T15" fmla="*/ 307279 h 36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0000" h="360000">
                  <a:moveTo>
                    <a:pt x="0" y="180000"/>
                  </a:moveTo>
                  <a:lnTo>
                    <a:pt x="0" y="180000"/>
                  </a:lnTo>
                  <a:cubicBezTo>
                    <a:pt x="0" y="80588"/>
                    <a:pt x="80588" y="0"/>
                    <a:pt x="179999" y="0"/>
                  </a:cubicBezTo>
                  <a:cubicBezTo>
                    <a:pt x="279411" y="0"/>
                    <a:pt x="360000" y="80588"/>
                    <a:pt x="360000" y="180000"/>
                  </a:cubicBezTo>
                  <a:cubicBezTo>
                    <a:pt x="360000" y="279411"/>
                    <a:pt x="279411" y="359999"/>
                    <a:pt x="180000" y="360000"/>
                  </a:cubicBezTo>
                  <a:cubicBezTo>
                    <a:pt x="80588" y="360000"/>
                    <a:pt x="0" y="279411"/>
                    <a:pt x="0" y="180000"/>
                  </a:cubicBezTo>
                  <a:close/>
                </a:path>
              </a:pathLst>
            </a:custGeom>
            <a:solidFill>
              <a:srgbClr val="99CCFF"/>
            </a:solidFill>
            <a:ln w="360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108000" tIns="63000" rIns="108000" bIns="63000" anchor="ctr" anchorCtr="1"/>
            <a:lstStyle/>
            <a:p>
              <a:endParaRPr lang="en-GB"/>
            </a:p>
          </p:txBody>
        </p:sp>
        <p:sp>
          <p:nvSpPr>
            <p:cNvPr id="4106" name="Freeform 9">
              <a:extLst>
                <a:ext uri="{FF2B5EF4-FFF2-40B4-BE49-F238E27FC236}">
                  <a16:creationId xmlns:a16="http://schemas.microsoft.com/office/drawing/2014/main" id="{951B1B66-64FD-D13E-D3C3-52F4518A9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000" y="4500000"/>
              <a:ext cx="360000" cy="360000"/>
            </a:xfrm>
            <a:custGeom>
              <a:avLst/>
              <a:gdLst>
                <a:gd name="T0" fmla="*/ 180000 w 360000"/>
                <a:gd name="T1" fmla="*/ 0 h 360000"/>
                <a:gd name="T2" fmla="*/ 0 w 360000"/>
                <a:gd name="T3" fmla="*/ 180000 h 360000"/>
                <a:gd name="T4" fmla="*/ 180000 w 360000"/>
                <a:gd name="T5" fmla="*/ 360000 h 360000"/>
                <a:gd name="T6" fmla="*/ 360000 w 360000"/>
                <a:gd name="T7" fmla="*/ 180000 h 3600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2721 w 360000"/>
                <a:gd name="T13" fmla="*/ 52721 h 360000"/>
                <a:gd name="T14" fmla="*/ 307279 w 360000"/>
                <a:gd name="T15" fmla="*/ 307279 h 36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0000" h="360000">
                  <a:moveTo>
                    <a:pt x="0" y="180000"/>
                  </a:moveTo>
                  <a:lnTo>
                    <a:pt x="0" y="180000"/>
                  </a:lnTo>
                  <a:cubicBezTo>
                    <a:pt x="0" y="80588"/>
                    <a:pt x="80588" y="0"/>
                    <a:pt x="179999" y="0"/>
                  </a:cubicBezTo>
                  <a:cubicBezTo>
                    <a:pt x="279411" y="0"/>
                    <a:pt x="360000" y="80588"/>
                    <a:pt x="360000" y="180000"/>
                  </a:cubicBezTo>
                  <a:cubicBezTo>
                    <a:pt x="360000" y="279411"/>
                    <a:pt x="279411" y="359999"/>
                    <a:pt x="180000" y="360000"/>
                  </a:cubicBezTo>
                  <a:cubicBezTo>
                    <a:pt x="80588" y="360000"/>
                    <a:pt x="0" y="279411"/>
                    <a:pt x="0" y="180000"/>
                  </a:cubicBezTo>
                  <a:close/>
                </a:path>
              </a:pathLst>
            </a:custGeom>
            <a:solidFill>
              <a:srgbClr val="99CCFF"/>
            </a:solidFill>
            <a:ln w="360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108000" tIns="63000" rIns="108000" bIns="63000" anchor="ctr" anchorCtr="1"/>
            <a:lstStyle/>
            <a:p>
              <a:endParaRPr lang="en-GB"/>
            </a:p>
          </p:txBody>
        </p:sp>
        <p:sp>
          <p:nvSpPr>
            <p:cNvPr id="4107" name="Straight Connector 10">
              <a:extLst>
                <a:ext uri="{FF2B5EF4-FFF2-40B4-BE49-F238E27FC236}">
                  <a16:creationId xmlns:a16="http://schemas.microsoft.com/office/drawing/2014/main" id="{B6EFB885-9D44-4479-CB2E-8B08957930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0000" y="3960000"/>
              <a:ext cx="7200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5000" rIns="90000" bIns="45000" anchor="ctr" anchorCtr="1"/>
            <a:lstStyle/>
            <a:p>
              <a:endParaRPr lang="en-GB"/>
            </a:p>
          </p:txBody>
        </p:sp>
        <p:sp>
          <p:nvSpPr>
            <p:cNvPr id="4108" name="Straight Connector 11">
              <a:extLst>
                <a:ext uri="{FF2B5EF4-FFF2-40B4-BE49-F238E27FC236}">
                  <a16:creationId xmlns:a16="http://schemas.microsoft.com/office/drawing/2014/main" id="{5D9FA2D3-CD4C-061D-CFDE-BBD42500EE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60000" y="3600000"/>
              <a:ext cx="0" cy="36000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4109" name="Straight Connector 12">
              <a:extLst>
                <a:ext uri="{FF2B5EF4-FFF2-40B4-BE49-F238E27FC236}">
                  <a16:creationId xmlns:a16="http://schemas.microsoft.com/office/drawing/2014/main" id="{709390B5-E5B9-DC1A-3ED5-6EB8151B96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40000" y="3780000"/>
              <a:ext cx="0" cy="18000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4110" name="Straight Connector 13">
              <a:extLst>
                <a:ext uri="{FF2B5EF4-FFF2-40B4-BE49-F238E27FC236}">
                  <a16:creationId xmlns:a16="http://schemas.microsoft.com/office/drawing/2014/main" id="{8037C470-5EDE-C04B-FD1D-57CF5E3546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0000" y="3780000"/>
              <a:ext cx="0" cy="18000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4111" name="Straight Connector 14">
              <a:extLst>
                <a:ext uri="{FF2B5EF4-FFF2-40B4-BE49-F238E27FC236}">
                  <a16:creationId xmlns:a16="http://schemas.microsoft.com/office/drawing/2014/main" id="{B3730603-D100-3AFB-E655-885E3B8818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0000" y="3960000"/>
              <a:ext cx="0" cy="36000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4112" name="Straight Connector 15">
              <a:extLst>
                <a:ext uri="{FF2B5EF4-FFF2-40B4-BE49-F238E27FC236}">
                  <a16:creationId xmlns:a16="http://schemas.microsoft.com/office/drawing/2014/main" id="{218179E6-62F5-534F-D978-34F3DFC226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0000" y="3960000"/>
              <a:ext cx="0" cy="18000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4113" name="Straight Connector 16">
              <a:extLst>
                <a:ext uri="{FF2B5EF4-FFF2-40B4-BE49-F238E27FC236}">
                  <a16:creationId xmlns:a16="http://schemas.microsoft.com/office/drawing/2014/main" id="{B5146489-1653-C9A7-B66B-9946334F42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0000" y="3960000"/>
              <a:ext cx="0" cy="18000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4114" name="Straight Connector 17">
              <a:extLst>
                <a:ext uri="{FF2B5EF4-FFF2-40B4-BE49-F238E27FC236}">
                  <a16:creationId xmlns:a16="http://schemas.microsoft.com/office/drawing/2014/main" id="{46B16B04-52E8-8E29-20CB-472691F0A8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80000" y="3600000"/>
              <a:ext cx="0" cy="36000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4115" name="Straight Connector 18">
              <a:extLst>
                <a:ext uri="{FF2B5EF4-FFF2-40B4-BE49-F238E27FC236}">
                  <a16:creationId xmlns:a16="http://schemas.microsoft.com/office/drawing/2014/main" id="{BC6B31E9-53BF-520E-1656-DC737E8335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20000" y="3960000"/>
              <a:ext cx="0" cy="36000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4116" name="Straight Connector 19">
              <a:extLst>
                <a:ext uri="{FF2B5EF4-FFF2-40B4-BE49-F238E27FC236}">
                  <a16:creationId xmlns:a16="http://schemas.microsoft.com/office/drawing/2014/main" id="{06E40D23-C362-EB56-3BF3-DAA0AFD539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0000" y="3960000"/>
              <a:ext cx="0" cy="18000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4117" name="Straight Connector 20">
              <a:extLst>
                <a:ext uri="{FF2B5EF4-FFF2-40B4-BE49-F238E27FC236}">
                  <a16:creationId xmlns:a16="http://schemas.microsoft.com/office/drawing/2014/main" id="{30B03106-131F-8BF6-9992-A04BE674DB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0000" y="3780000"/>
              <a:ext cx="0" cy="18000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4118" name="Straight Connector 21">
              <a:extLst>
                <a:ext uri="{FF2B5EF4-FFF2-40B4-BE49-F238E27FC236}">
                  <a16:creationId xmlns:a16="http://schemas.microsoft.com/office/drawing/2014/main" id="{26DF44C2-18AD-4B1F-4C0F-E6882BA371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80000" y="3960000"/>
              <a:ext cx="0" cy="18000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4119" name="Straight Connector 22">
              <a:extLst>
                <a:ext uri="{FF2B5EF4-FFF2-40B4-BE49-F238E27FC236}">
                  <a16:creationId xmlns:a16="http://schemas.microsoft.com/office/drawing/2014/main" id="{3C239814-789E-AA60-D4E1-6C6A577C54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20000" y="3780000"/>
              <a:ext cx="0" cy="18000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4120" name="Freeform 23">
              <a:extLst>
                <a:ext uri="{FF2B5EF4-FFF2-40B4-BE49-F238E27FC236}">
                  <a16:creationId xmlns:a16="http://schemas.microsoft.com/office/drawing/2014/main" id="{96534C4D-9A26-259D-A218-9E8267F47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000" y="2700000"/>
              <a:ext cx="1080000" cy="10800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9736" y="9861"/>
                  </a:moveTo>
                  <a:lnTo>
                    <a:pt x="19735" y="9861"/>
                  </a:lnTo>
                  <a:cubicBezTo>
                    <a:pt x="19255" y="5287"/>
                    <a:pt x="15398" y="1815"/>
                    <a:pt x="10800" y="1815"/>
                  </a:cubicBezTo>
                  <a:cubicBezTo>
                    <a:pt x="5837" y="1815"/>
                    <a:pt x="1815" y="5837"/>
                    <a:pt x="1815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327" y="0"/>
                    <a:pt x="20962" y="4173"/>
                    <a:pt x="21540" y="9671"/>
                  </a:cubicBezTo>
                  <a:lnTo>
                    <a:pt x="24226" y="9389"/>
                  </a:lnTo>
                  <a:lnTo>
                    <a:pt x="21015" y="13354"/>
                  </a:lnTo>
                  <a:lnTo>
                    <a:pt x="17051" y="10143"/>
                  </a:lnTo>
                  <a:lnTo>
                    <a:pt x="19736" y="9861"/>
                  </a:lnTo>
                  <a:close/>
                </a:path>
              </a:pathLst>
            </a:custGeom>
            <a:solidFill>
              <a:srgbClr val="99CCFF"/>
            </a:solidFill>
            <a:ln w="180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99000" tIns="54000" rIns="99000" bIns="54000" anchor="ctr"/>
            <a:lstStyle/>
            <a:p>
              <a:endParaRPr lang="en-GB"/>
            </a:p>
          </p:txBody>
        </p:sp>
        <p:sp>
          <p:nvSpPr>
            <p:cNvPr id="4121" name="Freeform 24">
              <a:extLst>
                <a:ext uri="{FF2B5EF4-FFF2-40B4-BE49-F238E27FC236}">
                  <a16:creationId xmlns:a16="http://schemas.microsoft.com/office/drawing/2014/main" id="{4C5EDD13-2725-33B1-240B-871B35999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000" y="4140000"/>
              <a:ext cx="1080000" cy="10800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323" y="13231"/>
                  </a:moveTo>
                  <a:lnTo>
                    <a:pt x="2322" y="13231"/>
                  </a:lnTo>
                  <a:cubicBezTo>
                    <a:pt x="3407" y="17012"/>
                    <a:pt x="6865" y="19619"/>
                    <a:pt x="10800" y="19619"/>
                  </a:cubicBezTo>
                  <a:cubicBezTo>
                    <a:pt x="15670" y="19619"/>
                    <a:pt x="19619" y="15670"/>
                    <a:pt x="19619" y="10800"/>
                  </a:cubicBezTo>
                  <a:cubicBezTo>
                    <a:pt x="19619" y="10748"/>
                    <a:pt x="19618" y="10697"/>
                    <a:pt x="19617" y="10646"/>
                  </a:cubicBezTo>
                  <a:lnTo>
                    <a:pt x="21598" y="10612"/>
                  </a:lnTo>
                  <a:lnTo>
                    <a:pt x="21598" y="10611"/>
                  </a:lnTo>
                  <a:cubicBezTo>
                    <a:pt x="21599" y="10674"/>
                    <a:pt x="21600" y="10737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5981" y="21600"/>
                    <a:pt x="1746" y="18408"/>
                    <a:pt x="418" y="13776"/>
                  </a:cubicBezTo>
                  <a:lnTo>
                    <a:pt x="-2177" y="14521"/>
                  </a:lnTo>
                  <a:lnTo>
                    <a:pt x="353" y="9956"/>
                  </a:lnTo>
                  <a:lnTo>
                    <a:pt x="4918" y="12487"/>
                  </a:lnTo>
                  <a:lnTo>
                    <a:pt x="2323" y="13231"/>
                  </a:lnTo>
                  <a:close/>
                </a:path>
              </a:pathLst>
            </a:custGeom>
            <a:solidFill>
              <a:srgbClr val="99CCFF"/>
            </a:solidFill>
            <a:ln w="180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99000" tIns="54000" rIns="99000" bIns="54000" anchor="ctr"/>
            <a:lstStyle/>
            <a:p>
              <a:endParaRPr lang="en-GB"/>
            </a:p>
          </p:txBody>
        </p:sp>
        <p:sp>
          <p:nvSpPr>
            <p:cNvPr id="4122" name="Straight Connector 25">
              <a:extLst>
                <a:ext uri="{FF2B5EF4-FFF2-40B4-BE49-F238E27FC236}">
                  <a16:creationId xmlns:a16="http://schemas.microsoft.com/office/drawing/2014/main" id="{8789A4D6-0946-0BB5-EEA4-220CE6B759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00000" y="3240000"/>
              <a:ext cx="0" cy="720000"/>
            </a:xfrm>
            <a:prstGeom prst="line">
              <a:avLst/>
            </a:prstGeom>
            <a:noFill/>
            <a:ln w="180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4123" name="TextBox 26">
              <a:extLst>
                <a:ext uri="{FF2B5EF4-FFF2-40B4-BE49-F238E27FC236}">
                  <a16:creationId xmlns:a16="http://schemas.microsoft.com/office/drawing/2014/main" id="{D9D448A3-F316-3E7D-D28B-421AB822AD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0000" y="3420000"/>
              <a:ext cx="325080" cy="38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9000" tIns="54000" rIns="99000" bIns="54000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70C0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B050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E46C0A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Arial" panose="020B0604020202020204" pitchFamily="34" charset="0"/>
                  <a:ea typeface="Arial Unicode MS" pitchFamily="34" charset="-128"/>
                </a:rPr>
                <a:t>a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683E9164-7E17-D626-8280-C7B9C1538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Constructive Interference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8A47C34F-FFF8-74B0-3AA8-BD6E034BE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Getting horizontal </a:t>
            </a:r>
            <a:r>
              <a:rPr lang="en-GB" altLang="en-US" b="1"/>
              <a:t>B</a:t>
            </a:r>
            <a:r>
              <a:rPr lang="en-GB" altLang="en-US"/>
              <a:t> field requires opposite current windings and is easier</a:t>
            </a:r>
          </a:p>
          <a:p>
            <a:endParaRPr lang="en-GB" altLang="en-US"/>
          </a:p>
          <a:p>
            <a:endParaRPr lang="en-GB" altLang="en-US"/>
          </a:p>
          <a:p>
            <a:endParaRPr lang="en-GB" altLang="en-US"/>
          </a:p>
          <a:p>
            <a:endParaRPr lang="en-GB" altLang="en-US"/>
          </a:p>
          <a:p>
            <a:endParaRPr lang="en-GB" altLang="en-US"/>
          </a:p>
          <a:p>
            <a:r>
              <a:rPr lang="en-GB" altLang="en-US"/>
              <a:t>B</a:t>
            </a:r>
            <a:r>
              <a:rPr lang="en-GB" altLang="en-US" baseline="-25000"/>
              <a:t>x</a:t>
            </a:r>
            <a:r>
              <a:rPr lang="en-GB" altLang="en-US"/>
              <a:t> proportional to a/(a</a:t>
            </a:r>
            <a:r>
              <a:rPr lang="en-GB" altLang="en-US" baseline="30000"/>
              <a:t>2</a:t>
            </a:r>
            <a:r>
              <a:rPr lang="en-GB" altLang="en-US"/>
              <a:t>+x</a:t>
            </a:r>
            <a:r>
              <a:rPr lang="en-GB" altLang="en-US" baseline="30000"/>
              <a:t>2</a:t>
            </a:r>
            <a:r>
              <a:rPr lang="en-GB" altLang="en-US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345A-4211-ED74-6219-BF4B8375B98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B2E5B-A838-4315-6433-AD75A3845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1D0E9-D559-20C3-91F2-5752F9C7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83369D6-328C-48D7-A3B1-4989FDAA4A60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pSp>
        <p:nvGrpSpPr>
          <p:cNvPr id="5127" name="Group 6">
            <a:extLst>
              <a:ext uri="{FF2B5EF4-FFF2-40B4-BE49-F238E27FC236}">
                <a16:creationId xmlns:a16="http://schemas.microsoft.com/office/drawing/2014/main" id="{44829C6B-B2A6-DE84-1DB9-2DA8A2031A48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2825750"/>
            <a:ext cx="7199312" cy="2519363"/>
            <a:chOff x="900000" y="2700000"/>
            <a:chExt cx="7200000" cy="2520000"/>
          </a:xfrm>
        </p:grpSpPr>
        <p:sp>
          <p:nvSpPr>
            <p:cNvPr id="5128" name="Rectangle 7">
              <a:extLst>
                <a:ext uri="{FF2B5EF4-FFF2-40B4-BE49-F238E27FC236}">
                  <a16:creationId xmlns:a16="http://schemas.microsoft.com/office/drawing/2014/main" id="{31EE5F59-4725-D67A-1DAD-4A161E97F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000" y="3420000"/>
              <a:ext cx="6120000" cy="1080000"/>
            </a:xfrm>
            <a:prstGeom prst="rect">
              <a:avLst/>
            </a:prstGeom>
            <a:noFill/>
            <a:ln w="360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08000" tIns="63000" rIns="108000" bIns="63000" anchor="ctr" anchorCtr="1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70C0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B050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E46C0A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endParaRPr>
            </a:p>
          </p:txBody>
        </p:sp>
        <p:sp>
          <p:nvSpPr>
            <p:cNvPr id="5129" name="Freeform 8">
              <a:extLst>
                <a:ext uri="{FF2B5EF4-FFF2-40B4-BE49-F238E27FC236}">
                  <a16:creationId xmlns:a16="http://schemas.microsoft.com/office/drawing/2014/main" id="{0971EAF2-22A5-22D7-8FC2-FD4F29CD7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000" y="3060000"/>
              <a:ext cx="360000" cy="360000"/>
            </a:xfrm>
            <a:custGeom>
              <a:avLst/>
              <a:gdLst>
                <a:gd name="T0" fmla="*/ 180000 w 360000"/>
                <a:gd name="T1" fmla="*/ 0 h 360000"/>
                <a:gd name="T2" fmla="*/ 0 w 360000"/>
                <a:gd name="T3" fmla="*/ 180000 h 360000"/>
                <a:gd name="T4" fmla="*/ 180000 w 360000"/>
                <a:gd name="T5" fmla="*/ 360000 h 360000"/>
                <a:gd name="T6" fmla="*/ 360000 w 360000"/>
                <a:gd name="T7" fmla="*/ 180000 h 3600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2721 w 360000"/>
                <a:gd name="T13" fmla="*/ 52721 h 360000"/>
                <a:gd name="T14" fmla="*/ 307279 w 360000"/>
                <a:gd name="T15" fmla="*/ 307279 h 36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0000" h="360000">
                  <a:moveTo>
                    <a:pt x="0" y="180000"/>
                  </a:moveTo>
                  <a:lnTo>
                    <a:pt x="0" y="180000"/>
                  </a:lnTo>
                  <a:cubicBezTo>
                    <a:pt x="0" y="80588"/>
                    <a:pt x="80588" y="0"/>
                    <a:pt x="179999" y="0"/>
                  </a:cubicBezTo>
                  <a:cubicBezTo>
                    <a:pt x="279411" y="0"/>
                    <a:pt x="360000" y="80588"/>
                    <a:pt x="360000" y="180000"/>
                  </a:cubicBezTo>
                  <a:cubicBezTo>
                    <a:pt x="360000" y="279411"/>
                    <a:pt x="279411" y="359999"/>
                    <a:pt x="180000" y="360000"/>
                  </a:cubicBezTo>
                  <a:cubicBezTo>
                    <a:pt x="80588" y="360000"/>
                    <a:pt x="0" y="279411"/>
                    <a:pt x="0" y="180000"/>
                  </a:cubicBezTo>
                  <a:close/>
                </a:path>
              </a:pathLst>
            </a:custGeom>
            <a:solidFill>
              <a:srgbClr val="99CCFF"/>
            </a:solidFill>
            <a:ln w="360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108000" tIns="63000" rIns="108000" bIns="63000" anchor="ctr" anchorCtr="1"/>
            <a:lstStyle/>
            <a:p>
              <a:endParaRPr lang="en-GB"/>
            </a:p>
          </p:txBody>
        </p:sp>
        <p:sp>
          <p:nvSpPr>
            <p:cNvPr id="5130" name="Freeform 9">
              <a:extLst>
                <a:ext uri="{FF2B5EF4-FFF2-40B4-BE49-F238E27FC236}">
                  <a16:creationId xmlns:a16="http://schemas.microsoft.com/office/drawing/2014/main" id="{69E28B58-688B-755F-9BDC-4C6FE4945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000" y="4500000"/>
              <a:ext cx="360000" cy="360000"/>
            </a:xfrm>
            <a:custGeom>
              <a:avLst/>
              <a:gdLst>
                <a:gd name="T0" fmla="*/ 180000 w 360000"/>
                <a:gd name="T1" fmla="*/ 0 h 360000"/>
                <a:gd name="T2" fmla="*/ 0 w 360000"/>
                <a:gd name="T3" fmla="*/ 180000 h 360000"/>
                <a:gd name="T4" fmla="*/ 180000 w 360000"/>
                <a:gd name="T5" fmla="*/ 360000 h 360000"/>
                <a:gd name="T6" fmla="*/ 360000 w 360000"/>
                <a:gd name="T7" fmla="*/ 180000 h 3600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2721 w 360000"/>
                <a:gd name="T13" fmla="*/ 52721 h 360000"/>
                <a:gd name="T14" fmla="*/ 307279 w 360000"/>
                <a:gd name="T15" fmla="*/ 307279 h 36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0000" h="360000">
                  <a:moveTo>
                    <a:pt x="0" y="180000"/>
                  </a:moveTo>
                  <a:lnTo>
                    <a:pt x="0" y="180000"/>
                  </a:lnTo>
                  <a:cubicBezTo>
                    <a:pt x="0" y="80588"/>
                    <a:pt x="80588" y="0"/>
                    <a:pt x="179999" y="0"/>
                  </a:cubicBezTo>
                  <a:cubicBezTo>
                    <a:pt x="279411" y="0"/>
                    <a:pt x="360000" y="80588"/>
                    <a:pt x="360000" y="180000"/>
                  </a:cubicBezTo>
                  <a:cubicBezTo>
                    <a:pt x="360000" y="279411"/>
                    <a:pt x="279411" y="359999"/>
                    <a:pt x="180000" y="360000"/>
                  </a:cubicBezTo>
                  <a:cubicBezTo>
                    <a:pt x="80588" y="360000"/>
                    <a:pt x="0" y="279411"/>
                    <a:pt x="0" y="180000"/>
                  </a:cubicBezTo>
                  <a:close/>
                </a:path>
              </a:pathLst>
            </a:custGeom>
            <a:solidFill>
              <a:srgbClr val="FFCC99"/>
            </a:solidFill>
            <a:ln w="360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108000" tIns="63000" rIns="108000" bIns="63000" anchor="ctr" anchorCtr="1"/>
            <a:lstStyle/>
            <a:p>
              <a:endParaRPr lang="en-GB"/>
            </a:p>
          </p:txBody>
        </p:sp>
        <p:sp>
          <p:nvSpPr>
            <p:cNvPr id="5131" name="Straight Connector 10">
              <a:extLst>
                <a:ext uri="{FF2B5EF4-FFF2-40B4-BE49-F238E27FC236}">
                  <a16:creationId xmlns:a16="http://schemas.microsoft.com/office/drawing/2014/main" id="{64DB0D74-CA74-9AA0-4AA0-9E63FB5D5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0000" y="3960000"/>
              <a:ext cx="7200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5000" rIns="90000" bIns="45000" anchor="ctr" anchorCtr="1"/>
            <a:lstStyle/>
            <a:p>
              <a:endParaRPr lang="en-GB"/>
            </a:p>
          </p:txBody>
        </p:sp>
        <p:sp>
          <p:nvSpPr>
            <p:cNvPr id="5132" name="Straight Connector 11">
              <a:extLst>
                <a:ext uri="{FF2B5EF4-FFF2-40B4-BE49-F238E27FC236}">
                  <a16:creationId xmlns:a16="http://schemas.microsoft.com/office/drawing/2014/main" id="{DD06516B-3037-DC38-360B-736E58DD45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40000" y="3960000"/>
              <a:ext cx="360000" cy="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5133" name="Straight Connector 12">
              <a:extLst>
                <a:ext uri="{FF2B5EF4-FFF2-40B4-BE49-F238E27FC236}">
                  <a16:creationId xmlns:a16="http://schemas.microsoft.com/office/drawing/2014/main" id="{B54EF3CC-F3D1-09F4-022B-A15321C9D6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000" y="3960000"/>
              <a:ext cx="180000" cy="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5134" name="Straight Connector 13">
              <a:extLst>
                <a:ext uri="{FF2B5EF4-FFF2-40B4-BE49-F238E27FC236}">
                  <a16:creationId xmlns:a16="http://schemas.microsoft.com/office/drawing/2014/main" id="{16CF4B3F-0D58-4153-4C08-660C936CEC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20000" y="3960000"/>
              <a:ext cx="180000" cy="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5135" name="Straight Connector 14">
              <a:extLst>
                <a:ext uri="{FF2B5EF4-FFF2-40B4-BE49-F238E27FC236}">
                  <a16:creationId xmlns:a16="http://schemas.microsoft.com/office/drawing/2014/main" id="{79D66E02-348B-32D0-FB99-889F8A56C3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60000" y="3960000"/>
              <a:ext cx="360000" cy="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5136" name="Straight Connector 15">
              <a:extLst>
                <a:ext uri="{FF2B5EF4-FFF2-40B4-BE49-F238E27FC236}">
                  <a16:creationId xmlns:a16="http://schemas.microsoft.com/office/drawing/2014/main" id="{298FF7C2-B28A-6101-6862-4DF7A37E4A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80000" y="3960000"/>
              <a:ext cx="360000" cy="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5137" name="Straight Connector 16">
              <a:extLst>
                <a:ext uri="{FF2B5EF4-FFF2-40B4-BE49-F238E27FC236}">
                  <a16:creationId xmlns:a16="http://schemas.microsoft.com/office/drawing/2014/main" id="{4C244DFE-2A1B-44D7-4607-C4328CD77E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00000" y="3960000"/>
              <a:ext cx="360000" cy="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5138" name="Straight Connector 17">
              <a:extLst>
                <a:ext uri="{FF2B5EF4-FFF2-40B4-BE49-F238E27FC236}">
                  <a16:creationId xmlns:a16="http://schemas.microsoft.com/office/drawing/2014/main" id="{7A04D1FF-A296-48D9-1F39-8952943946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00000" y="3960000"/>
              <a:ext cx="180000" cy="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5139" name="Straight Connector 18">
              <a:extLst>
                <a:ext uri="{FF2B5EF4-FFF2-40B4-BE49-F238E27FC236}">
                  <a16:creationId xmlns:a16="http://schemas.microsoft.com/office/drawing/2014/main" id="{9D2ECE71-5749-D7C8-20BE-785056AA0D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20000" y="3960000"/>
              <a:ext cx="180000" cy="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5140" name="Freeform 19">
              <a:extLst>
                <a:ext uri="{FF2B5EF4-FFF2-40B4-BE49-F238E27FC236}">
                  <a16:creationId xmlns:a16="http://schemas.microsoft.com/office/drawing/2014/main" id="{79583ED3-B540-CFFF-B4F3-9DC7272F2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000" y="2700000"/>
              <a:ext cx="1080000" cy="10800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9736" y="9861"/>
                  </a:moveTo>
                  <a:lnTo>
                    <a:pt x="19735" y="9861"/>
                  </a:lnTo>
                  <a:cubicBezTo>
                    <a:pt x="19255" y="5287"/>
                    <a:pt x="15398" y="1815"/>
                    <a:pt x="10800" y="1815"/>
                  </a:cubicBezTo>
                  <a:cubicBezTo>
                    <a:pt x="5837" y="1815"/>
                    <a:pt x="1815" y="5837"/>
                    <a:pt x="1815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327" y="0"/>
                    <a:pt x="20962" y="4173"/>
                    <a:pt x="21540" y="9671"/>
                  </a:cubicBezTo>
                  <a:lnTo>
                    <a:pt x="24226" y="9389"/>
                  </a:lnTo>
                  <a:lnTo>
                    <a:pt x="21015" y="13354"/>
                  </a:lnTo>
                  <a:lnTo>
                    <a:pt x="17051" y="10143"/>
                  </a:lnTo>
                  <a:lnTo>
                    <a:pt x="19736" y="9861"/>
                  </a:lnTo>
                  <a:close/>
                </a:path>
              </a:pathLst>
            </a:custGeom>
            <a:solidFill>
              <a:srgbClr val="99CCFF"/>
            </a:solidFill>
            <a:ln w="180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99000" tIns="54000" rIns="99000" bIns="54000" anchor="ctr"/>
            <a:lstStyle/>
            <a:p>
              <a:endParaRPr lang="en-GB"/>
            </a:p>
          </p:txBody>
        </p:sp>
        <p:sp>
          <p:nvSpPr>
            <p:cNvPr id="5141" name="Freeform 20">
              <a:extLst>
                <a:ext uri="{FF2B5EF4-FFF2-40B4-BE49-F238E27FC236}">
                  <a16:creationId xmlns:a16="http://schemas.microsoft.com/office/drawing/2014/main" id="{23731F56-44F9-6598-E288-E100535F71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60000" y="4140000"/>
              <a:ext cx="1080000" cy="10800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323" y="13231"/>
                  </a:moveTo>
                  <a:lnTo>
                    <a:pt x="2322" y="13231"/>
                  </a:lnTo>
                  <a:cubicBezTo>
                    <a:pt x="3407" y="17012"/>
                    <a:pt x="6865" y="19619"/>
                    <a:pt x="10800" y="19619"/>
                  </a:cubicBezTo>
                  <a:cubicBezTo>
                    <a:pt x="15670" y="19619"/>
                    <a:pt x="19619" y="15670"/>
                    <a:pt x="19619" y="10800"/>
                  </a:cubicBezTo>
                  <a:cubicBezTo>
                    <a:pt x="19619" y="10748"/>
                    <a:pt x="19618" y="10697"/>
                    <a:pt x="19617" y="10646"/>
                  </a:cubicBezTo>
                  <a:lnTo>
                    <a:pt x="21598" y="10612"/>
                  </a:lnTo>
                  <a:lnTo>
                    <a:pt x="21598" y="10611"/>
                  </a:lnTo>
                  <a:cubicBezTo>
                    <a:pt x="21599" y="10674"/>
                    <a:pt x="21600" y="10737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5981" y="21600"/>
                    <a:pt x="1746" y="18408"/>
                    <a:pt x="418" y="13776"/>
                  </a:cubicBezTo>
                  <a:lnTo>
                    <a:pt x="-2177" y="14521"/>
                  </a:lnTo>
                  <a:lnTo>
                    <a:pt x="353" y="9956"/>
                  </a:lnTo>
                  <a:lnTo>
                    <a:pt x="4918" y="12487"/>
                  </a:lnTo>
                  <a:lnTo>
                    <a:pt x="2323" y="13231"/>
                  </a:lnTo>
                  <a:close/>
                </a:path>
              </a:pathLst>
            </a:custGeom>
            <a:solidFill>
              <a:srgbClr val="FFCC99"/>
            </a:solidFill>
            <a:ln w="180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99000" tIns="54000" rIns="99000" bIns="54000" anchor="ctr"/>
            <a:lstStyle/>
            <a:p>
              <a:endParaRPr lang="en-GB"/>
            </a:p>
          </p:txBody>
        </p:sp>
        <p:sp>
          <p:nvSpPr>
            <p:cNvPr id="5142" name="Straight Connector 21">
              <a:extLst>
                <a:ext uri="{FF2B5EF4-FFF2-40B4-BE49-F238E27FC236}">
                  <a16:creationId xmlns:a16="http://schemas.microsoft.com/office/drawing/2014/main" id="{FAFA279E-4624-5323-CBA8-BD41D378F8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00000" y="3240000"/>
              <a:ext cx="0" cy="720000"/>
            </a:xfrm>
            <a:prstGeom prst="line">
              <a:avLst/>
            </a:prstGeom>
            <a:noFill/>
            <a:ln w="180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5143" name="TextBox 22">
              <a:extLst>
                <a:ext uri="{FF2B5EF4-FFF2-40B4-BE49-F238E27FC236}">
                  <a16:creationId xmlns:a16="http://schemas.microsoft.com/office/drawing/2014/main" id="{6036C90E-A3AB-95C9-37B8-B340B4795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0000" y="3420000"/>
              <a:ext cx="325080" cy="38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9000" tIns="54000" rIns="99000" bIns="54000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70C0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B050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E46C0A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latin typeface="Arial" panose="020B0604020202020204" pitchFamily="34" charset="0"/>
                  <a:ea typeface="Arial Unicode MS" pitchFamily="34" charset="-128"/>
                </a:rPr>
                <a:t>a</a:t>
              </a:r>
            </a:p>
          </p:txBody>
        </p:sp>
        <p:sp>
          <p:nvSpPr>
            <p:cNvPr id="5144" name="Straight Connector 23">
              <a:extLst>
                <a:ext uri="{FF2B5EF4-FFF2-40B4-BE49-F238E27FC236}">
                  <a16:creationId xmlns:a16="http://schemas.microsoft.com/office/drawing/2014/main" id="{204F2825-BD65-FCA3-FC5A-2E9C101656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80000" y="3960000"/>
              <a:ext cx="180000" cy="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B9D0BFFB-DD55-7B8E-CFFF-39C5633C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Vertical Aperture SC Magnet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ED8B2CED-68AA-CD05-B78F-478062984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525963"/>
          </a:xfrm>
        </p:spPr>
        <p:txBody>
          <a:bodyPr/>
          <a:lstStyle/>
          <a:p>
            <a:r>
              <a:rPr lang="en-GB" altLang="en-US"/>
              <a:t>But now the field is in the wrong direction!</a:t>
            </a:r>
          </a:p>
          <a:p>
            <a:r>
              <a:rPr lang="en-GB" altLang="en-US"/>
              <a:t>That's OK, rotate the magnet</a:t>
            </a:r>
          </a:p>
          <a:p>
            <a:r>
              <a:rPr lang="en-GB" altLang="en-US"/>
              <a:t>The dipole field is there</a:t>
            </a:r>
          </a:p>
          <a:p>
            <a:r>
              <a:rPr lang="en-GB" altLang="en-US"/>
              <a:t>But what sort of focussing does this magnet give?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99FA7-621E-E2FD-2C34-EDC150D03A9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55ECD-7FAC-C4B8-712F-568104B53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501C9-E923-14D1-C0C0-2005D483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3A8840-758C-4433-A241-62A5F869F0AB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pSp>
        <p:nvGrpSpPr>
          <p:cNvPr id="6151" name="Group 6">
            <a:extLst>
              <a:ext uri="{FF2B5EF4-FFF2-40B4-BE49-F238E27FC236}">
                <a16:creationId xmlns:a16="http://schemas.microsoft.com/office/drawing/2014/main" id="{4E2ED77F-2C5F-44AA-80A2-4A6C539F5F54}"/>
              </a:ext>
            </a:extLst>
          </p:cNvPr>
          <p:cNvGrpSpPr>
            <a:grpSpLocks/>
          </p:cNvGrpSpPr>
          <p:nvPr/>
        </p:nvGrpSpPr>
        <p:grpSpPr bwMode="auto">
          <a:xfrm>
            <a:off x="6215063" y="1260475"/>
            <a:ext cx="1704975" cy="4859338"/>
            <a:chOff x="6214319" y="1260000"/>
            <a:chExt cx="1705681" cy="4860000"/>
          </a:xfrm>
        </p:grpSpPr>
        <p:sp>
          <p:nvSpPr>
            <p:cNvPr id="6152" name="Rectangle 7">
              <a:extLst>
                <a:ext uri="{FF2B5EF4-FFF2-40B4-BE49-F238E27FC236}">
                  <a16:creationId xmlns:a16="http://schemas.microsoft.com/office/drawing/2014/main" id="{30795BD0-3CA6-E8B7-A7BB-C060980CE2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004000" y="3325319"/>
              <a:ext cx="4131000" cy="729000"/>
            </a:xfrm>
            <a:prstGeom prst="rect">
              <a:avLst/>
            </a:prstGeom>
            <a:noFill/>
            <a:ln w="360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08000" tIns="63000" rIns="108000" bIns="63000" anchor="ctr" anchorCtr="1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70C0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B050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E46C0A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endParaRPr>
            </a:p>
          </p:txBody>
        </p:sp>
        <p:sp>
          <p:nvSpPr>
            <p:cNvPr id="6153" name="Freeform 8">
              <a:extLst>
                <a:ext uri="{FF2B5EF4-FFF2-40B4-BE49-F238E27FC236}">
                  <a16:creationId xmlns:a16="http://schemas.microsoft.com/office/drawing/2014/main" id="{1A6DD3A0-4591-011A-E822-ED376C7122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434000" y="3568320"/>
              <a:ext cx="243000" cy="243000"/>
            </a:xfrm>
            <a:custGeom>
              <a:avLst/>
              <a:gdLst>
                <a:gd name="T0" fmla="*/ 121500 w 243000"/>
                <a:gd name="T1" fmla="*/ 0 h 243000"/>
                <a:gd name="T2" fmla="*/ 0 w 243000"/>
                <a:gd name="T3" fmla="*/ 121500 h 243000"/>
                <a:gd name="T4" fmla="*/ 121500 w 243000"/>
                <a:gd name="T5" fmla="*/ 243000 h 243000"/>
                <a:gd name="T6" fmla="*/ 243000 w 243000"/>
                <a:gd name="T7" fmla="*/ 121500 h 2430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5587 w 243000"/>
                <a:gd name="T13" fmla="*/ 35587 h 243000"/>
                <a:gd name="T14" fmla="*/ 207413 w 243000"/>
                <a:gd name="T15" fmla="*/ 207413 h 243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000" h="243000">
                  <a:moveTo>
                    <a:pt x="0" y="121500"/>
                  </a:moveTo>
                  <a:lnTo>
                    <a:pt x="0" y="121500"/>
                  </a:lnTo>
                  <a:cubicBezTo>
                    <a:pt x="0" y="54397"/>
                    <a:pt x="54397" y="0"/>
                    <a:pt x="121499" y="0"/>
                  </a:cubicBezTo>
                  <a:cubicBezTo>
                    <a:pt x="188602" y="0"/>
                    <a:pt x="243000" y="54397"/>
                    <a:pt x="243000" y="121500"/>
                  </a:cubicBezTo>
                  <a:cubicBezTo>
                    <a:pt x="243000" y="188602"/>
                    <a:pt x="188602" y="242999"/>
                    <a:pt x="121500" y="243000"/>
                  </a:cubicBezTo>
                  <a:cubicBezTo>
                    <a:pt x="54397" y="243000"/>
                    <a:pt x="0" y="188602"/>
                    <a:pt x="0" y="121500"/>
                  </a:cubicBezTo>
                  <a:close/>
                </a:path>
              </a:pathLst>
            </a:custGeom>
            <a:solidFill>
              <a:srgbClr val="99CCFF"/>
            </a:solidFill>
            <a:ln w="360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108000" tIns="63000" rIns="108000" bIns="63000" anchor="ctr" anchorCtr="1"/>
            <a:lstStyle/>
            <a:p>
              <a:endParaRPr lang="en-GB"/>
            </a:p>
          </p:txBody>
        </p:sp>
        <p:sp>
          <p:nvSpPr>
            <p:cNvPr id="6154" name="Freeform 9">
              <a:extLst>
                <a:ext uri="{FF2B5EF4-FFF2-40B4-BE49-F238E27FC236}">
                  <a16:creationId xmlns:a16="http://schemas.microsoft.com/office/drawing/2014/main" id="{60996967-237D-A9C9-15F8-65C6B1E004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62000" y="3568320"/>
              <a:ext cx="243000" cy="243000"/>
            </a:xfrm>
            <a:custGeom>
              <a:avLst/>
              <a:gdLst>
                <a:gd name="T0" fmla="*/ 121500 w 243000"/>
                <a:gd name="T1" fmla="*/ 0 h 243000"/>
                <a:gd name="T2" fmla="*/ 0 w 243000"/>
                <a:gd name="T3" fmla="*/ 121500 h 243000"/>
                <a:gd name="T4" fmla="*/ 121500 w 243000"/>
                <a:gd name="T5" fmla="*/ 243000 h 243000"/>
                <a:gd name="T6" fmla="*/ 243000 w 243000"/>
                <a:gd name="T7" fmla="*/ 121500 h 2430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5587 w 243000"/>
                <a:gd name="T13" fmla="*/ 35587 h 243000"/>
                <a:gd name="T14" fmla="*/ 207413 w 243000"/>
                <a:gd name="T15" fmla="*/ 207413 h 243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000" h="243000">
                  <a:moveTo>
                    <a:pt x="0" y="121500"/>
                  </a:moveTo>
                  <a:lnTo>
                    <a:pt x="0" y="121500"/>
                  </a:lnTo>
                  <a:cubicBezTo>
                    <a:pt x="0" y="54397"/>
                    <a:pt x="54397" y="0"/>
                    <a:pt x="121499" y="0"/>
                  </a:cubicBezTo>
                  <a:cubicBezTo>
                    <a:pt x="188602" y="0"/>
                    <a:pt x="243000" y="54397"/>
                    <a:pt x="243000" y="121500"/>
                  </a:cubicBezTo>
                  <a:cubicBezTo>
                    <a:pt x="243000" y="188602"/>
                    <a:pt x="188602" y="242999"/>
                    <a:pt x="121500" y="243000"/>
                  </a:cubicBezTo>
                  <a:cubicBezTo>
                    <a:pt x="54397" y="243000"/>
                    <a:pt x="0" y="188602"/>
                    <a:pt x="0" y="121500"/>
                  </a:cubicBezTo>
                  <a:close/>
                </a:path>
              </a:pathLst>
            </a:custGeom>
            <a:solidFill>
              <a:srgbClr val="FFCC99"/>
            </a:solidFill>
            <a:ln w="360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108000" tIns="63000" rIns="108000" bIns="63000" anchor="ctr" anchorCtr="1"/>
            <a:lstStyle/>
            <a:p>
              <a:endParaRPr lang="en-GB"/>
            </a:p>
          </p:txBody>
        </p:sp>
        <p:sp>
          <p:nvSpPr>
            <p:cNvPr id="6155" name="Straight Connector 10">
              <a:extLst>
                <a:ext uri="{FF2B5EF4-FFF2-40B4-BE49-F238E27FC236}">
                  <a16:creationId xmlns:a16="http://schemas.microsoft.com/office/drawing/2014/main" id="{F8FEDA8B-73CB-EC92-1937-C2107C14FE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9680" y="1260000"/>
              <a:ext cx="0" cy="4860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5000" rIns="90000" bIns="45000" anchor="ctr" anchorCtr="1"/>
            <a:lstStyle/>
            <a:p>
              <a:endParaRPr lang="en-GB"/>
            </a:p>
          </p:txBody>
        </p:sp>
        <p:sp>
          <p:nvSpPr>
            <p:cNvPr id="6156" name="Straight Connector 11">
              <a:extLst>
                <a:ext uri="{FF2B5EF4-FFF2-40B4-BE49-F238E27FC236}">
                  <a16:creationId xmlns:a16="http://schemas.microsoft.com/office/drawing/2014/main" id="{73C10523-C432-A467-C53F-A9D3F7963F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69680" y="3447000"/>
              <a:ext cx="0" cy="24300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6157" name="Straight Connector 12">
              <a:extLst>
                <a:ext uri="{FF2B5EF4-FFF2-40B4-BE49-F238E27FC236}">
                  <a16:creationId xmlns:a16="http://schemas.microsoft.com/office/drawing/2014/main" id="{88F0ED50-7937-7DFB-EF1B-029F7FFD58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69680" y="3082680"/>
              <a:ext cx="0" cy="12168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6158" name="Straight Connector 13">
              <a:extLst>
                <a:ext uri="{FF2B5EF4-FFF2-40B4-BE49-F238E27FC236}">
                  <a16:creationId xmlns:a16="http://schemas.microsoft.com/office/drawing/2014/main" id="{68CA0F27-3CE3-5C8F-B5A4-F733E02734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69680" y="4176000"/>
              <a:ext cx="0" cy="12168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6159" name="Straight Connector 14">
              <a:extLst>
                <a:ext uri="{FF2B5EF4-FFF2-40B4-BE49-F238E27FC236}">
                  <a16:creationId xmlns:a16="http://schemas.microsoft.com/office/drawing/2014/main" id="{CA5AAE8A-A8C9-84AE-40F0-3F3AE9A6AE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69680" y="3933000"/>
              <a:ext cx="0" cy="24300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6160" name="Straight Connector 15">
              <a:extLst>
                <a:ext uri="{FF2B5EF4-FFF2-40B4-BE49-F238E27FC236}">
                  <a16:creationId xmlns:a16="http://schemas.microsoft.com/office/drawing/2014/main" id="{7A34FB3A-90B1-3459-BFAB-01C320B94F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69680" y="3204000"/>
              <a:ext cx="0" cy="24300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6161" name="Straight Connector 16">
              <a:extLst>
                <a:ext uri="{FF2B5EF4-FFF2-40B4-BE49-F238E27FC236}">
                  <a16:creationId xmlns:a16="http://schemas.microsoft.com/office/drawing/2014/main" id="{E18FC401-440B-26F5-2E38-ECE9E4E175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69680" y="3690000"/>
              <a:ext cx="0" cy="24300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6162" name="Straight Connector 17">
              <a:extLst>
                <a:ext uri="{FF2B5EF4-FFF2-40B4-BE49-F238E27FC236}">
                  <a16:creationId xmlns:a16="http://schemas.microsoft.com/office/drawing/2014/main" id="{24D12394-A149-8B68-0D05-EEA6E17603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69680" y="4297680"/>
              <a:ext cx="0" cy="12168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6163" name="Straight Connector 18">
              <a:extLst>
                <a:ext uri="{FF2B5EF4-FFF2-40B4-BE49-F238E27FC236}">
                  <a16:creationId xmlns:a16="http://schemas.microsoft.com/office/drawing/2014/main" id="{82E4901A-B628-0D3A-7B4F-1D869DD80A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69680" y="2961000"/>
              <a:ext cx="0" cy="12168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  <p:sp>
          <p:nvSpPr>
            <p:cNvPr id="6164" name="Freeform 19">
              <a:extLst>
                <a:ext uri="{FF2B5EF4-FFF2-40B4-BE49-F238E27FC236}">
                  <a16:creationId xmlns:a16="http://schemas.microsoft.com/office/drawing/2014/main" id="{1C96BE59-8DA2-6384-9E81-650DA779622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191000" y="3325319"/>
              <a:ext cx="729000" cy="7290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9736" y="9861"/>
                  </a:moveTo>
                  <a:lnTo>
                    <a:pt x="19735" y="9861"/>
                  </a:lnTo>
                  <a:cubicBezTo>
                    <a:pt x="19255" y="5287"/>
                    <a:pt x="15398" y="1815"/>
                    <a:pt x="10800" y="1815"/>
                  </a:cubicBezTo>
                  <a:cubicBezTo>
                    <a:pt x="5837" y="1815"/>
                    <a:pt x="1815" y="5837"/>
                    <a:pt x="1815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327" y="0"/>
                    <a:pt x="20962" y="4173"/>
                    <a:pt x="21540" y="9671"/>
                  </a:cubicBezTo>
                  <a:lnTo>
                    <a:pt x="24226" y="9389"/>
                  </a:lnTo>
                  <a:lnTo>
                    <a:pt x="21015" y="13354"/>
                  </a:lnTo>
                  <a:lnTo>
                    <a:pt x="17051" y="10143"/>
                  </a:lnTo>
                  <a:lnTo>
                    <a:pt x="19736" y="9861"/>
                  </a:lnTo>
                  <a:close/>
                </a:path>
              </a:pathLst>
            </a:custGeom>
            <a:solidFill>
              <a:srgbClr val="99CCFF"/>
            </a:solidFill>
            <a:ln w="180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99000" tIns="54000" rIns="99000" bIns="54000" anchor="ctr"/>
            <a:lstStyle/>
            <a:p>
              <a:endParaRPr lang="en-GB"/>
            </a:p>
          </p:txBody>
        </p:sp>
        <p:sp>
          <p:nvSpPr>
            <p:cNvPr id="6165" name="Freeform 20">
              <a:extLst>
                <a:ext uri="{FF2B5EF4-FFF2-40B4-BE49-F238E27FC236}">
                  <a16:creationId xmlns:a16="http://schemas.microsoft.com/office/drawing/2014/main" id="{5A202B49-E429-F540-FEEE-B867D43FFB30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6214319" y="3325320"/>
              <a:ext cx="729000" cy="7290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323" y="13231"/>
                  </a:moveTo>
                  <a:lnTo>
                    <a:pt x="2322" y="13231"/>
                  </a:lnTo>
                  <a:cubicBezTo>
                    <a:pt x="3407" y="17012"/>
                    <a:pt x="6865" y="19619"/>
                    <a:pt x="10800" y="19619"/>
                  </a:cubicBezTo>
                  <a:cubicBezTo>
                    <a:pt x="15670" y="19619"/>
                    <a:pt x="19619" y="15670"/>
                    <a:pt x="19619" y="10800"/>
                  </a:cubicBezTo>
                  <a:cubicBezTo>
                    <a:pt x="19619" y="10748"/>
                    <a:pt x="19618" y="10697"/>
                    <a:pt x="19617" y="10646"/>
                  </a:cubicBezTo>
                  <a:lnTo>
                    <a:pt x="21598" y="10612"/>
                  </a:lnTo>
                  <a:lnTo>
                    <a:pt x="21598" y="10611"/>
                  </a:lnTo>
                  <a:cubicBezTo>
                    <a:pt x="21599" y="10674"/>
                    <a:pt x="21600" y="10737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5981" y="21600"/>
                    <a:pt x="1746" y="18408"/>
                    <a:pt x="418" y="13776"/>
                  </a:cubicBezTo>
                  <a:lnTo>
                    <a:pt x="-2177" y="14521"/>
                  </a:lnTo>
                  <a:lnTo>
                    <a:pt x="353" y="9956"/>
                  </a:lnTo>
                  <a:lnTo>
                    <a:pt x="4918" y="12487"/>
                  </a:lnTo>
                  <a:lnTo>
                    <a:pt x="2323" y="13231"/>
                  </a:lnTo>
                  <a:close/>
                </a:path>
              </a:pathLst>
            </a:custGeom>
            <a:solidFill>
              <a:srgbClr val="FFCC99"/>
            </a:solidFill>
            <a:ln w="180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lIns="99000" tIns="54000" rIns="99000" bIns="54000" anchor="ctr"/>
            <a:lstStyle/>
            <a:p>
              <a:endParaRPr lang="en-GB"/>
            </a:p>
          </p:txBody>
        </p:sp>
        <p:sp>
          <p:nvSpPr>
            <p:cNvPr id="6166" name="Straight Connector 21">
              <a:extLst>
                <a:ext uri="{FF2B5EF4-FFF2-40B4-BE49-F238E27FC236}">
                  <a16:creationId xmlns:a16="http://schemas.microsoft.com/office/drawing/2014/main" id="{B67BA9DF-E9F0-A55C-284F-C6EDA0C9DE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69680" y="4419000"/>
              <a:ext cx="0" cy="121680"/>
            </a:xfrm>
            <a:prstGeom prst="line">
              <a:avLst/>
            </a:prstGeom>
            <a:noFill/>
            <a:ln w="18000">
              <a:solidFill>
                <a:srgbClr val="C00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9000" tIns="54000" rIns="99000" bIns="54000" anchor="ctr" anchorCtr="1"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79F792A2-B8ED-AAA0-D6E3-BCC2C4D4B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“Scaling” VFFA Magnet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CAA57E2C-24D4-F962-76F1-E61811095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Dipole field should increase moving up the magnet, so set B</a:t>
            </a:r>
            <a:r>
              <a:rPr lang="en-GB" altLang="en-US" baseline="-25000"/>
              <a:t>y </a:t>
            </a:r>
            <a:r>
              <a:rPr lang="en-GB" altLang="en-US"/>
              <a:t>= B</a:t>
            </a:r>
            <a:r>
              <a:rPr lang="en-GB" altLang="en-US" baseline="-25000"/>
              <a:t>0</a:t>
            </a:r>
            <a:r>
              <a:rPr lang="en-GB" altLang="en-US"/>
              <a:t>e</a:t>
            </a:r>
            <a:r>
              <a:rPr lang="en-GB" altLang="en-US" baseline="30000"/>
              <a:t>ky</a:t>
            </a:r>
            <a:r>
              <a:rPr lang="en-GB" altLang="en-US"/>
              <a:t> on axis (x=0)</a:t>
            </a:r>
          </a:p>
          <a:p>
            <a:r>
              <a:rPr lang="en-GB" altLang="en-US"/>
              <a:t>Subtracting dipole component leaves the field of a skew quad: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79111-7DEC-CDEF-5D0F-EB8168C2C15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AAC10-621C-6B31-69FE-EC89DCA08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1946C-52CE-E3F8-B588-64B0B930B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C26C202-61AE-47E7-9845-043CC907E184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13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CD109-E652-406C-DB3C-30F6B2E26013}"/>
              </a:ext>
            </a:extLst>
          </p:cNvPr>
          <p:cNvSpPr txBox="1"/>
          <p:nvPr/>
        </p:nvSpPr>
        <p:spPr>
          <a:xfrm>
            <a:off x="611188" y="3779838"/>
            <a:ext cx="4392612" cy="2263775"/>
          </a:xfrm>
          <a:prstGeom prst="rect">
            <a:avLst/>
          </a:prstGeom>
          <a:noFill/>
          <a:ln>
            <a:noFill/>
          </a:ln>
        </p:spPr>
        <p:txBody>
          <a:bodyPr lIns="99000" tIns="54000" rIns="99000" bIns="5400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+mn-lt"/>
                <a:ea typeface="Arial Unicode MS" pitchFamily="2"/>
                <a:cs typeface="Arial Unicode MS" pitchFamily="2"/>
              </a:rPr>
              <a:t>Exponential is good because moving upwards just scales the field and all gradients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+mn-lt"/>
                <a:ea typeface="Arial Unicode MS" pitchFamily="2"/>
                <a:cs typeface="Arial Unicode MS" pitchFamily="2"/>
              </a:rPr>
              <a:t>Thus closed orbits at different momenta are exactly the same shape, just translated upwards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n-GB" sz="2000">
                <a:solidFill>
                  <a:srgbClr val="000000"/>
                </a:solidFill>
                <a:latin typeface="+mn-lt"/>
                <a:ea typeface="Arial Unicode MS" pitchFamily="2"/>
                <a:cs typeface="Arial Unicode MS" pitchFamily="2"/>
              </a:rPr>
              <a:t>VFFA 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Arial Unicode MS" pitchFamily="2"/>
                <a:cs typeface="Arial Unicode MS" pitchFamily="2"/>
              </a:rPr>
              <a:t>= Vertical orbit </a:t>
            </a:r>
            <a:r>
              <a:rPr lang="en-GB" sz="2000">
                <a:solidFill>
                  <a:srgbClr val="000000"/>
                </a:solidFill>
                <a:latin typeface="+mn-lt"/>
                <a:ea typeface="Arial Unicode MS" pitchFamily="2"/>
                <a:cs typeface="Arial Unicode MS" pitchFamily="2"/>
              </a:rPr>
              <a:t>excursion FFA</a:t>
            </a:r>
            <a:endParaRPr lang="en-GB" sz="2000" dirty="0">
              <a:solidFill>
                <a:srgbClr val="000000"/>
              </a:solidFill>
              <a:latin typeface="+mn-lt"/>
              <a:ea typeface="Arial Unicode MS" pitchFamily="2"/>
              <a:cs typeface="Arial Unicode MS" pitchFamily="2"/>
            </a:endParaRPr>
          </a:p>
        </p:txBody>
      </p:sp>
      <p:grpSp>
        <p:nvGrpSpPr>
          <p:cNvPr id="7176" name="Group 21">
            <a:extLst>
              <a:ext uri="{FF2B5EF4-FFF2-40B4-BE49-F238E27FC236}">
                <a16:creationId xmlns:a16="http://schemas.microsoft.com/office/drawing/2014/main" id="{3D180B13-8EA9-0F45-E618-5279D0A48527}"/>
              </a:ext>
            </a:extLst>
          </p:cNvPr>
          <p:cNvGrpSpPr>
            <a:grpSpLocks/>
          </p:cNvGrpSpPr>
          <p:nvPr/>
        </p:nvGrpSpPr>
        <p:grpSpPr bwMode="auto">
          <a:xfrm>
            <a:off x="5219700" y="3284538"/>
            <a:ext cx="2879725" cy="2881312"/>
            <a:chOff x="5400000" y="3240000"/>
            <a:chExt cx="2880000" cy="2880000"/>
          </a:xfrm>
        </p:grpSpPr>
        <p:grpSp>
          <p:nvGrpSpPr>
            <p:cNvPr id="7177" name="Group 7">
              <a:extLst>
                <a:ext uri="{FF2B5EF4-FFF2-40B4-BE49-F238E27FC236}">
                  <a16:creationId xmlns:a16="http://schemas.microsoft.com/office/drawing/2014/main" id="{E501BA13-2C29-77E2-D3A2-CDDF7987AF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0000" y="3512810"/>
              <a:ext cx="2340000" cy="2340000"/>
              <a:chOff x="4026083" y="4262603"/>
              <a:chExt cx="2340000" cy="2340000"/>
            </a:xfrm>
          </p:grpSpPr>
          <p:sp>
            <p:nvSpPr>
              <p:cNvPr id="7189" name="Freeform 8">
                <a:extLst>
                  <a:ext uri="{FF2B5EF4-FFF2-40B4-BE49-F238E27FC236}">
                    <a16:creationId xmlns:a16="http://schemas.microsoft.com/office/drawing/2014/main" id="{583776FE-7E89-9F42-A285-87836DEE0562}"/>
                  </a:ext>
                </a:extLst>
              </p:cNvPr>
              <p:cNvSpPr>
                <a:spLocks/>
              </p:cNvSpPr>
              <p:nvPr/>
            </p:nvSpPr>
            <p:spPr bwMode="auto">
              <a:xfrm rot="8100000">
                <a:off x="4655966" y="4262603"/>
                <a:ext cx="1080000" cy="2340000"/>
              </a:xfrm>
              <a:custGeom>
                <a:avLst/>
                <a:gdLst>
                  <a:gd name="T0" fmla="*/ 540000 w 1080000"/>
                  <a:gd name="T1" fmla="*/ 0 h 2340000"/>
                  <a:gd name="T2" fmla="*/ 0 w 1080000"/>
                  <a:gd name="T3" fmla="*/ 1170000 h 2340000"/>
                  <a:gd name="T4" fmla="*/ 540000 w 1080000"/>
                  <a:gd name="T5" fmla="*/ 2340000 h 2340000"/>
                  <a:gd name="T6" fmla="*/ 1080000 w 1080000"/>
                  <a:gd name="T7" fmla="*/ 1170000 h 23400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158162 w 1080000"/>
                  <a:gd name="T13" fmla="*/ 342685 h 2340000"/>
                  <a:gd name="T14" fmla="*/ 921838 w 1080000"/>
                  <a:gd name="T15" fmla="*/ 1997315 h 234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0000" h="2340000">
                    <a:moveTo>
                      <a:pt x="0" y="1170000"/>
                    </a:moveTo>
                    <a:lnTo>
                      <a:pt x="0" y="1170000"/>
                    </a:lnTo>
                    <a:cubicBezTo>
                      <a:pt x="0" y="523826"/>
                      <a:pt x="241766" y="0"/>
                      <a:pt x="539999" y="0"/>
                    </a:cubicBezTo>
                    <a:cubicBezTo>
                      <a:pt x="838233" y="0"/>
                      <a:pt x="1080000" y="523826"/>
                      <a:pt x="1080000" y="1170000"/>
                    </a:cubicBezTo>
                    <a:cubicBezTo>
                      <a:pt x="1080000" y="1816173"/>
                      <a:pt x="838233" y="2339999"/>
                      <a:pt x="540000" y="2340000"/>
                    </a:cubicBezTo>
                    <a:cubicBezTo>
                      <a:pt x="241766" y="2340000"/>
                      <a:pt x="0" y="1816173"/>
                      <a:pt x="0" y="1170000"/>
                    </a:cubicBezTo>
                    <a:close/>
                  </a:path>
                </a:pathLst>
              </a:custGeom>
              <a:solidFill>
                <a:srgbClr val="00FF00"/>
              </a:solidFill>
              <a:ln w="180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99000" tIns="54000" rIns="99000" bIns="54000" anchor="ctr" anchorCtr="1"/>
              <a:lstStyle/>
              <a:p>
                <a:endParaRPr lang="en-GB"/>
              </a:p>
            </p:txBody>
          </p:sp>
          <p:sp>
            <p:nvSpPr>
              <p:cNvPr id="7190" name="Freeform 9">
                <a:extLst>
                  <a:ext uri="{FF2B5EF4-FFF2-40B4-BE49-F238E27FC236}">
                    <a16:creationId xmlns:a16="http://schemas.microsoft.com/office/drawing/2014/main" id="{F946ABDF-12F9-0E18-E807-7609C8616070}"/>
                  </a:ext>
                </a:extLst>
              </p:cNvPr>
              <p:cNvSpPr>
                <a:spLocks/>
              </p:cNvSpPr>
              <p:nvPr/>
            </p:nvSpPr>
            <p:spPr bwMode="auto">
              <a:xfrm rot="2700000">
                <a:off x="4656083" y="4262673"/>
                <a:ext cx="1080000" cy="2340000"/>
              </a:xfrm>
              <a:custGeom>
                <a:avLst/>
                <a:gdLst>
                  <a:gd name="T0" fmla="*/ 540000 w 1080000"/>
                  <a:gd name="T1" fmla="*/ 0 h 2340000"/>
                  <a:gd name="T2" fmla="*/ 0 w 1080000"/>
                  <a:gd name="T3" fmla="*/ 1170000 h 2340000"/>
                  <a:gd name="T4" fmla="*/ 540000 w 1080000"/>
                  <a:gd name="T5" fmla="*/ 2340000 h 2340000"/>
                  <a:gd name="T6" fmla="*/ 1080000 w 1080000"/>
                  <a:gd name="T7" fmla="*/ 1170000 h 23400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158162 w 1080000"/>
                  <a:gd name="T13" fmla="*/ 342685 h 2340000"/>
                  <a:gd name="T14" fmla="*/ 921838 w 1080000"/>
                  <a:gd name="T15" fmla="*/ 1997315 h 234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0000" h="2340000">
                    <a:moveTo>
                      <a:pt x="0" y="1170000"/>
                    </a:moveTo>
                    <a:lnTo>
                      <a:pt x="0" y="1170000"/>
                    </a:lnTo>
                    <a:cubicBezTo>
                      <a:pt x="0" y="523826"/>
                      <a:pt x="241766" y="0"/>
                      <a:pt x="539999" y="0"/>
                    </a:cubicBezTo>
                    <a:cubicBezTo>
                      <a:pt x="838233" y="0"/>
                      <a:pt x="1080000" y="523826"/>
                      <a:pt x="1080000" y="1170000"/>
                    </a:cubicBezTo>
                    <a:cubicBezTo>
                      <a:pt x="1080000" y="1816173"/>
                      <a:pt x="838233" y="2339999"/>
                      <a:pt x="540000" y="2340000"/>
                    </a:cubicBezTo>
                    <a:cubicBezTo>
                      <a:pt x="241766" y="2340000"/>
                      <a:pt x="0" y="1816173"/>
                      <a:pt x="0" y="1170000"/>
                    </a:cubicBezTo>
                    <a:close/>
                  </a:path>
                </a:pathLst>
              </a:custGeom>
              <a:solidFill>
                <a:srgbClr val="99CCFF"/>
              </a:solidFill>
              <a:ln w="180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99000" tIns="54000" rIns="99000" bIns="54000" anchor="ctr" anchorCtr="1"/>
              <a:lstStyle/>
              <a:p>
                <a:endParaRPr lang="en-GB"/>
              </a:p>
            </p:txBody>
          </p:sp>
        </p:grpSp>
        <p:grpSp>
          <p:nvGrpSpPr>
            <p:cNvPr id="7178" name="Group 10">
              <a:extLst>
                <a:ext uri="{FF2B5EF4-FFF2-40B4-BE49-F238E27FC236}">
                  <a16:creationId xmlns:a16="http://schemas.microsoft.com/office/drawing/2014/main" id="{EC56DCD1-BABC-1532-DB75-2E8022AD78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00000" y="3240000"/>
              <a:ext cx="2880000" cy="2880000"/>
              <a:chOff x="5400000" y="3240000"/>
              <a:chExt cx="2880000" cy="2880000"/>
            </a:xfrm>
          </p:grpSpPr>
          <p:sp>
            <p:nvSpPr>
              <p:cNvPr id="7179" name="Straight Connector 11">
                <a:extLst>
                  <a:ext uri="{FF2B5EF4-FFF2-40B4-BE49-F238E27FC236}">
                    <a16:creationId xmlns:a16="http://schemas.microsoft.com/office/drawing/2014/main" id="{72D5EB12-AAAE-99A9-EA5C-C8EE8E7E78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40000" y="3240000"/>
                <a:ext cx="0" cy="28800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5000" rIns="90000" bIns="45000" anchor="ctr" anchorCtr="1"/>
              <a:lstStyle/>
              <a:p>
                <a:endParaRPr lang="en-GB"/>
              </a:p>
            </p:txBody>
          </p:sp>
          <p:sp>
            <p:nvSpPr>
              <p:cNvPr id="7180" name="Straight Connector 12">
                <a:extLst>
                  <a:ext uri="{FF2B5EF4-FFF2-40B4-BE49-F238E27FC236}">
                    <a16:creationId xmlns:a16="http://schemas.microsoft.com/office/drawing/2014/main" id="{77F0C088-7922-5852-D9FB-00251F502A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00000" y="4680000"/>
                <a:ext cx="28800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5000" rIns="90000" bIns="45000" anchor="ctr" anchorCtr="1"/>
              <a:lstStyle/>
              <a:p>
                <a:endParaRPr lang="en-GB"/>
              </a:p>
            </p:txBody>
          </p:sp>
          <p:sp>
            <p:nvSpPr>
              <p:cNvPr id="7181" name="Straight Connector 13">
                <a:extLst>
                  <a:ext uri="{FF2B5EF4-FFF2-40B4-BE49-F238E27FC236}">
                    <a16:creationId xmlns:a16="http://schemas.microsoft.com/office/drawing/2014/main" id="{BC188CC6-AAE6-C289-823E-80028E99C6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40000" y="3960000"/>
                <a:ext cx="0" cy="360000"/>
              </a:xfrm>
              <a:prstGeom prst="line">
                <a:avLst/>
              </a:prstGeom>
              <a:noFill/>
              <a:ln w="36000">
                <a:solidFill>
                  <a:srgbClr val="C000C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08000" tIns="63000" rIns="108000" bIns="63000" anchor="ctr" anchorCtr="1"/>
              <a:lstStyle/>
              <a:p>
                <a:endParaRPr lang="en-GB"/>
              </a:p>
            </p:txBody>
          </p:sp>
          <p:sp>
            <p:nvSpPr>
              <p:cNvPr id="7182" name="Straight Connector 14">
                <a:extLst>
                  <a:ext uri="{FF2B5EF4-FFF2-40B4-BE49-F238E27FC236}">
                    <a16:creationId xmlns:a16="http://schemas.microsoft.com/office/drawing/2014/main" id="{BCFBB208-E4CA-25C0-1588-D0F3972ADA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40000" y="3240000"/>
                <a:ext cx="0" cy="540000"/>
              </a:xfrm>
              <a:prstGeom prst="line">
                <a:avLst/>
              </a:prstGeom>
              <a:noFill/>
              <a:ln w="36000">
                <a:solidFill>
                  <a:srgbClr val="C000C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08000" tIns="63000" rIns="108000" bIns="63000" anchor="ctr" anchorCtr="1"/>
              <a:lstStyle/>
              <a:p>
                <a:endParaRPr lang="en-GB"/>
              </a:p>
            </p:txBody>
          </p:sp>
          <p:sp>
            <p:nvSpPr>
              <p:cNvPr id="7183" name="Straight Connector 15">
                <a:extLst>
                  <a:ext uri="{FF2B5EF4-FFF2-40B4-BE49-F238E27FC236}">
                    <a16:creationId xmlns:a16="http://schemas.microsoft.com/office/drawing/2014/main" id="{ED8C3381-F76B-6793-E4B8-A7BA13F338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40000" y="5040000"/>
                <a:ext cx="0" cy="360000"/>
              </a:xfrm>
              <a:prstGeom prst="line">
                <a:avLst/>
              </a:prstGeom>
              <a:noFill/>
              <a:ln w="36000">
                <a:solidFill>
                  <a:srgbClr val="C000C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08000" tIns="63000" rIns="108000" bIns="63000" anchor="ctr" anchorCtr="1"/>
              <a:lstStyle/>
              <a:p>
                <a:endParaRPr lang="en-GB"/>
              </a:p>
            </p:txBody>
          </p:sp>
          <p:sp>
            <p:nvSpPr>
              <p:cNvPr id="7184" name="Straight Connector 16">
                <a:extLst>
                  <a:ext uri="{FF2B5EF4-FFF2-40B4-BE49-F238E27FC236}">
                    <a16:creationId xmlns:a16="http://schemas.microsoft.com/office/drawing/2014/main" id="{92D7AB58-57FC-5889-CD07-3AED1E130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40000" y="5580000"/>
                <a:ext cx="0" cy="540000"/>
              </a:xfrm>
              <a:prstGeom prst="line">
                <a:avLst/>
              </a:prstGeom>
              <a:noFill/>
              <a:ln w="36000">
                <a:solidFill>
                  <a:srgbClr val="C000C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08000" tIns="63000" rIns="108000" bIns="63000" anchor="ctr" anchorCtr="1"/>
              <a:lstStyle/>
              <a:p>
                <a:endParaRPr lang="en-GB"/>
              </a:p>
            </p:txBody>
          </p:sp>
          <p:sp>
            <p:nvSpPr>
              <p:cNvPr id="7185" name="Straight Connector 17">
                <a:extLst>
                  <a:ext uri="{FF2B5EF4-FFF2-40B4-BE49-F238E27FC236}">
                    <a16:creationId xmlns:a16="http://schemas.microsoft.com/office/drawing/2014/main" id="{450CF781-215C-06EE-3D32-4311EA5F01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00000" y="4680000"/>
                <a:ext cx="360000" cy="0"/>
              </a:xfrm>
              <a:prstGeom prst="line">
                <a:avLst/>
              </a:prstGeom>
              <a:noFill/>
              <a:ln w="36000">
                <a:solidFill>
                  <a:srgbClr val="C000C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08000" tIns="63000" rIns="108000" bIns="63000" anchor="ctr" anchorCtr="1"/>
              <a:lstStyle/>
              <a:p>
                <a:endParaRPr lang="en-GB"/>
              </a:p>
            </p:txBody>
          </p:sp>
          <p:sp>
            <p:nvSpPr>
              <p:cNvPr id="7186" name="Straight Connector 18">
                <a:extLst>
                  <a:ext uri="{FF2B5EF4-FFF2-40B4-BE49-F238E27FC236}">
                    <a16:creationId xmlns:a16="http://schemas.microsoft.com/office/drawing/2014/main" id="{E734CA0B-1313-22C0-D63D-AF4B585E30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20000" y="4680000"/>
                <a:ext cx="360000" cy="0"/>
              </a:xfrm>
              <a:prstGeom prst="line">
                <a:avLst/>
              </a:prstGeom>
              <a:noFill/>
              <a:ln w="36000">
                <a:solidFill>
                  <a:srgbClr val="C000C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08000" tIns="63000" rIns="108000" bIns="63000" anchor="ctr" anchorCtr="1"/>
              <a:lstStyle/>
              <a:p>
                <a:endParaRPr lang="en-GB"/>
              </a:p>
            </p:txBody>
          </p:sp>
          <p:sp>
            <p:nvSpPr>
              <p:cNvPr id="7187" name="Straight Connector 19">
                <a:extLst>
                  <a:ext uri="{FF2B5EF4-FFF2-40B4-BE49-F238E27FC236}">
                    <a16:creationId xmlns:a16="http://schemas.microsoft.com/office/drawing/2014/main" id="{7DC4C15F-6669-0B0B-2DAC-947D0F9D1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80000" y="4680000"/>
                <a:ext cx="540000" cy="0"/>
              </a:xfrm>
              <a:prstGeom prst="line">
                <a:avLst/>
              </a:prstGeom>
              <a:noFill/>
              <a:ln w="36000">
                <a:solidFill>
                  <a:srgbClr val="C000C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08000" tIns="63000" rIns="108000" bIns="63000" anchor="ctr" anchorCtr="1"/>
              <a:lstStyle/>
              <a:p>
                <a:endParaRPr lang="en-GB"/>
              </a:p>
            </p:txBody>
          </p:sp>
          <p:sp>
            <p:nvSpPr>
              <p:cNvPr id="7188" name="Straight Connector 20">
                <a:extLst>
                  <a:ext uri="{FF2B5EF4-FFF2-40B4-BE49-F238E27FC236}">
                    <a16:creationId xmlns:a16="http://schemas.microsoft.com/office/drawing/2014/main" id="{7B3127D4-1651-F8FF-C4ED-FA293F6510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60000" y="4680000"/>
                <a:ext cx="540000" cy="0"/>
              </a:xfrm>
              <a:prstGeom prst="line">
                <a:avLst/>
              </a:prstGeom>
              <a:noFill/>
              <a:ln w="36000">
                <a:solidFill>
                  <a:srgbClr val="C000C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08000" tIns="63000" rIns="108000" bIns="63000" anchor="ctr" anchorCtr="1"/>
              <a:lstStyle/>
              <a:p>
                <a:endParaRPr lang="en-GB"/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75737149-BDC7-033F-C499-B2D8A5F25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Scaling VFFA Field &amp; Scaling Law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1EE35-C0FF-E268-0A54-898507151CF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D0A7F-CD5A-57A7-5D50-FD46E7E12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BCA54-3CCE-9027-DCCE-B28ECA745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3FCFB7-05D9-4477-B908-B14C11209116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71BD59A4-FD19-40CD-4B93-A010ED1117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133600"/>
            <a:ext cx="56705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>
            <a:extLst>
              <a:ext uri="{FF2B5EF4-FFF2-40B4-BE49-F238E27FC236}">
                <a16:creationId xmlns:a16="http://schemas.microsoft.com/office/drawing/2014/main" id="{A6FF5E94-9DAE-A55A-CEC8-49C3751970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447800"/>
            <a:ext cx="68865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A0FE0C35-B648-D5DC-2F3E-F9D6FCB8D3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2312988"/>
            <a:ext cx="2700337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2" descr="C:\sjb39\report\2013-7\scalinglaw1.png">
            <a:extLst>
              <a:ext uri="{FF2B5EF4-FFF2-40B4-BE49-F238E27FC236}">
                <a16:creationId xmlns:a16="http://schemas.microsoft.com/office/drawing/2014/main" id="{8EC6B8B4-AA7B-DBF9-D059-3615B443F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5589588"/>
            <a:ext cx="59055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CA71A94-747B-19DD-9390-51FAE5216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r>
              <a:rPr altLang="en-US"/>
              <a:t>FODO Scaling VFFA Machine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1AAC1924-BB73-4DCF-FF7B-819A215FF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525962"/>
          </a:xfrm>
        </p:spPr>
        <p:txBody>
          <a:bodyPr/>
          <a:lstStyle/>
          <a:p>
            <a:r>
              <a:rPr lang="en-GB" altLang="en-US"/>
              <a:t>First VFFA tracking simulation, for HB2010</a:t>
            </a:r>
          </a:p>
          <a:p>
            <a:pPr lvl="1"/>
            <a:r>
              <a:rPr lang="en-GB" altLang="en-US"/>
              <a:t>2D, zero space charge, nonlinear magnets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D7F4A-640A-7F55-8C80-9B8FA6EA194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63DED-C423-A16A-039B-28E62CD4A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BC79D-D225-AB6F-98CB-44B5492D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A30775-7767-4EB8-B2A3-500EFCB84CD6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15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9223" name="Picture 6">
            <a:extLst>
              <a:ext uri="{FF2B5EF4-FFF2-40B4-BE49-F238E27FC236}">
                <a16:creationId xmlns:a16="http://schemas.microsoft.com/office/drawing/2014/main" id="{43007D63-AABF-319D-650D-3FD1545F0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617788"/>
            <a:ext cx="39608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Content Placeholder 2">
            <a:extLst>
              <a:ext uri="{FF2B5EF4-FFF2-40B4-BE49-F238E27FC236}">
                <a16:creationId xmlns:a16="http://schemas.microsoft.com/office/drawing/2014/main" id="{29B21C35-6F58-B568-E758-367CD3AC04A8}"/>
              </a:ext>
            </a:extLst>
          </p:cNvPr>
          <p:cNvSpPr txBox="1">
            <a:spLocks/>
          </p:cNvSpPr>
          <p:nvPr/>
        </p:nvSpPr>
        <p:spPr bwMode="auto">
          <a:xfrm>
            <a:off x="468313" y="2376488"/>
            <a:ext cx="3598862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B050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E46C0A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/>
              <a:t>150mm.mrad </a:t>
            </a:r>
            <a:r>
              <a:rPr lang="en-GB" altLang="en-US">
                <a:latin typeface="Symbol" panose="05050102010706020507" pitchFamily="18" charset="2"/>
              </a:rPr>
              <a:t>e</a:t>
            </a:r>
            <a:r>
              <a:rPr lang="en-GB" altLang="en-US" baseline="-25000"/>
              <a:t>geom</a:t>
            </a:r>
            <a:r>
              <a:rPr lang="en-GB" altLang="en-US"/>
              <a:t> input beam</a:t>
            </a:r>
          </a:p>
          <a:p>
            <a:r>
              <a:rPr lang="en-GB" altLang="en-US"/>
              <a:t>Proton-driver-like but nasty circumference factor! (C=17)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7255D-E90E-19FB-BB27-06D31B55115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17021" y="5589240"/>
            <a:ext cx="2954270" cy="65659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28575">
            <a:solidFill>
              <a:schemeClr val="accent5"/>
            </a:solidFill>
          </a:ln>
        </p:spPr>
        <p:txBody>
          <a:bodyPr/>
          <a:lstStyle/>
          <a:p>
            <a:pPr>
              <a:defRPr/>
            </a:pPr>
            <a:r>
              <a:rPr lang="en-GB">
                <a:noFill/>
                <a:latin typeface="Arial" charset="0"/>
                <a:cs typeface="Arial" charset="0"/>
              </a:rPr>
              <a:t> 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709AC-94E1-EFAB-3855-36D74700D5B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D9603-2429-4442-4DBF-70D76B392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7D9ED-57EC-2209-2D02-5AFFA108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5F8CBB-60DA-4243-8DE1-9F5277D2167C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245" name="Picture 6" descr="D:\sbrooks\report\2014-4\VoxFFAG1024x768.gif">
            <a:extLst>
              <a:ext uri="{FF2B5EF4-FFF2-40B4-BE49-F238E27FC236}">
                <a16:creationId xmlns:a16="http://schemas.microsoft.com/office/drawing/2014/main" id="{E2966A86-37A2-1AB8-7B1E-2CF56055DF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93A01C13-202A-50FF-4723-3948ECF16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Scaling VFFA with Mismatch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6F06F-96CC-11FF-9FD7-D9F2CD2F25E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5CE9B-DC36-E974-1780-743011931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E8807-5BAA-D878-3AD0-D4972512A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0892F1-5CA3-4359-83D3-C1DC451DCE6A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17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9A967465-A1B0-F55D-7A62-608AAC52C1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62138"/>
            <a:ext cx="8228013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C5CF9E11-B04A-B52A-E6D4-A5C68A82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VFFA Acceleration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37924-7BB3-31F0-3B88-632ABB1E45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FCFC4-889C-D67E-F610-CEB1F9E3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06F6B-3D01-00CC-A065-936D703AC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7CD9E7-B196-4E2D-A981-C7CC9685FDE5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64A22681-24F5-BEC5-37C8-0F09A931E6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1260475"/>
            <a:ext cx="300355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ECA3A96C-20B6-992B-3781-97E64F22E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2D Winding Model for Magnet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333B2-1E6A-649B-0A4E-D3C09EA2285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322BB-CCED-F271-9E7B-4FE7A07EC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40697-CACC-051C-56F8-5AA4B6B2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BB3A920-21D9-408D-BC35-4685B0D0A584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3318" name="Picture 2">
            <a:extLst>
              <a:ext uri="{FF2B5EF4-FFF2-40B4-BE49-F238E27FC236}">
                <a16:creationId xmlns:a16="http://schemas.microsoft.com/office/drawing/2014/main" id="{EB86C838-C17D-1F71-DBE4-683521B59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68413"/>
            <a:ext cx="65532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18CAE4-F800-0692-0DD1-D568802A03C0}"/>
              </a:ext>
            </a:extLst>
          </p:cNvPr>
          <p:cNvSpPr/>
          <p:nvPr/>
        </p:nvSpPr>
        <p:spPr>
          <a:xfrm>
            <a:off x="5580063" y="4508500"/>
            <a:ext cx="2268537" cy="136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B496D1C7-628F-A0C7-D391-211DB4381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altLang="en-US">
                <a:solidFill>
                  <a:srgbClr val="898989"/>
                </a:solidFill>
              </a:rPr>
              <a:t>I.  FFA Scaling Laws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590EF-B37A-E9D9-1F5E-39386746241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6B822-7CFE-DA2E-2D58-3574FEAD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ADE5C-FBA5-11E7-B893-6E60E1F9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9B75D3-7041-43B3-83A9-E9C03F4D6922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995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42F19893-90DF-A10D-4E07-794F7D8B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Application: Hadron Therapy?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41022608-9BF6-F593-1CF9-5E61E7BB8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Low intensity but high rep-rate machines</a:t>
            </a:r>
          </a:p>
          <a:p>
            <a:pPr lvl="1"/>
            <a:r>
              <a:rPr lang="en-GB" altLang="en-US"/>
              <a:t>Fixed field useful, space charge not too bad</a:t>
            </a:r>
          </a:p>
          <a:p>
            <a:r>
              <a:rPr lang="en-GB" altLang="en-US"/>
              <a:t>Small beams</a:t>
            </a:r>
          </a:p>
          <a:p>
            <a:pPr lvl="1"/>
            <a:r>
              <a:rPr lang="en-GB" altLang="en-US"/>
              <a:t>The VFFA magnet can be a narrow vertical slot</a:t>
            </a:r>
          </a:p>
          <a:p>
            <a:pPr lvl="1"/>
            <a:r>
              <a:rPr lang="en-GB" altLang="en-US"/>
              <a:t>Less stored energy, smaller windings required</a:t>
            </a:r>
          </a:p>
          <a:p>
            <a:r>
              <a:rPr lang="en-GB" altLang="en-US"/>
              <a:t>Fixed tune allows slower acceleration, less RF</a:t>
            </a:r>
          </a:p>
          <a:p>
            <a:r>
              <a:rPr lang="en-GB" altLang="en-US"/>
              <a:t>Disadvantage: we still have the FFA extraction-from-an-orbit-that-moves problem</a:t>
            </a:r>
          </a:p>
          <a:p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81802-7FA2-C1E9-23A8-ADDE84709FF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1C673-5539-C987-150B-774D6376F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24A19-5A24-C2A6-F6AA-BA86DC483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8CE25EC-6883-4743-9506-95E31D58F0DE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20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1DCAC0B3-E2E9-C81E-B85A-F6302622D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Historical References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7821571A-1928-64C7-21A8-5EAA2721B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“FFAG Electron Cyclotron” (Ohkawa, 1955)</a:t>
            </a:r>
          </a:p>
          <a:p>
            <a:pPr lvl="1"/>
            <a:r>
              <a:rPr altLang="en-US" sz="1100">
                <a:solidFill>
                  <a:schemeClr val="accent2"/>
                </a:solidFill>
              </a:rPr>
              <a:t>T. Ohkawa, Physical Review </a:t>
            </a:r>
            <a:r>
              <a:rPr altLang="en-US" sz="1100" b="1">
                <a:solidFill>
                  <a:schemeClr val="accent2"/>
                </a:solidFill>
              </a:rPr>
              <a:t>100 </a:t>
            </a:r>
            <a:r>
              <a:rPr altLang="en-US" sz="1100">
                <a:solidFill>
                  <a:schemeClr val="accent2"/>
                </a:solidFill>
              </a:rPr>
              <a:t>p.1247, abstract (1955)</a:t>
            </a:r>
          </a:p>
          <a:p>
            <a:pPr lvl="1"/>
            <a:r>
              <a:rPr altLang="en-US" sz="2000"/>
              <a:t>Talk on isochronous electron VFFA with exponential field, with and without edge focussing</a:t>
            </a:r>
            <a:endParaRPr lang="en-GB" altLang="en-US" sz="2000"/>
          </a:p>
          <a:p>
            <a:r>
              <a:rPr lang="en-GB" altLang="en-US"/>
              <a:t>“Helicoidal FFAGs” (Leleux, 1959)</a:t>
            </a:r>
          </a:p>
          <a:p>
            <a:pPr lvl="1"/>
            <a:r>
              <a:rPr lang="en-GB" altLang="en-US" sz="1100">
                <a:solidFill>
                  <a:schemeClr val="accent2"/>
                </a:solidFill>
              </a:rPr>
              <a:t>G. Leleux, J. Proy and M. Salvat, Rapport OC 70, Service </a:t>
            </a:r>
            <a:r>
              <a:rPr lang="fr-FR" altLang="en-US" sz="1100">
                <a:solidFill>
                  <a:schemeClr val="accent2"/>
                </a:solidFill>
              </a:rPr>
              <a:t>de Physique Appliquee Section d’Optique Corpusculaire </a:t>
            </a:r>
            <a:r>
              <a:rPr lang="en-GB" altLang="en-US" sz="1100">
                <a:solidFill>
                  <a:schemeClr val="accent2"/>
                </a:solidFill>
              </a:rPr>
              <a:t>(1959)</a:t>
            </a:r>
          </a:p>
          <a:p>
            <a:pPr lvl="1"/>
            <a:r>
              <a:rPr lang="en-GB" altLang="en-US" sz="2000"/>
              <a:t>Linear optics analysis of VFFA</a:t>
            </a:r>
          </a:p>
          <a:p>
            <a:r>
              <a:rPr lang="en-GB" altLang="en-US"/>
              <a:t>“Accelerators with Vertically Increasing Field” (Teichmann, 1960-2)</a:t>
            </a:r>
          </a:p>
          <a:p>
            <a:pPr lvl="1"/>
            <a:r>
              <a:rPr lang="en-GB" altLang="en-US" sz="1100">
                <a:solidFill>
                  <a:schemeClr val="accent2"/>
                </a:solidFill>
              </a:rPr>
              <a:t>J. Teichmann, translated from Atomnaya Énergiya, Vol.12, No.6, pp.475–482 (1962)</a:t>
            </a:r>
          </a:p>
          <a:p>
            <a:pPr lvl="1"/>
            <a:r>
              <a:rPr altLang="en-US" sz="2000"/>
              <a:t>Isochronous, fixed tune electron VFFA, exponential field, suggestion of curved orbit excursion</a:t>
            </a:r>
            <a:endParaRPr lang="en-GB" altLang="en-US" sz="20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327C5-AEEC-C25C-EB63-781CD8C2309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2B525-2332-D935-35BD-5F90F6E3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A2841-879F-F907-73B3-341B87580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45EFEAC-D1E8-488E-B657-4380DD7EDBD3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21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D74DC751-8436-ACD0-BA9C-27623DD45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altLang="en-US">
                <a:solidFill>
                  <a:srgbClr val="898989"/>
                </a:solidFill>
              </a:rPr>
              <a:t>II</a:t>
            </a:r>
            <a:r>
              <a:rPr lang="en-GB" altLang="en-US">
                <a:solidFill>
                  <a:srgbClr val="898989"/>
                </a:solidFill>
              </a:rPr>
              <a:t>I</a:t>
            </a:r>
            <a:r>
              <a:rPr altLang="en-US">
                <a:solidFill>
                  <a:srgbClr val="898989"/>
                </a:solidFill>
              </a:rPr>
              <a:t>.  VFFA Proton Accelerator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63E67-2245-EDB8-4F01-47A1ECA2837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2D1F0-96B2-57D1-C717-BE578797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702F3-5849-996D-5233-AAAB0A1E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B966B8B-E8FB-4A0B-BB33-E576C48CBCF5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22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6E79F771-9B48-0F73-1CBB-1AC9A13B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Motivation: ISIS Energy Booster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FE845C1E-A268-A498-E58D-440EA65ED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525962"/>
          </a:xfrm>
        </p:spPr>
        <p:txBody>
          <a:bodyPr/>
          <a:lstStyle/>
          <a:p>
            <a:r>
              <a:rPr lang="en-GB" altLang="en-US"/>
              <a:t>FFA to accelerate the 50Hz pulsed ISIS beam</a:t>
            </a:r>
          </a:p>
          <a:p>
            <a:r>
              <a:rPr lang="en-GB" altLang="en-US"/>
              <a:t>Energy: 800MeV – 12GeV</a:t>
            </a:r>
          </a:p>
          <a:p>
            <a:r>
              <a:rPr lang="en-GB" altLang="en-US"/>
              <a:t>Superconducting magnets</a:t>
            </a:r>
          </a:p>
          <a:p>
            <a:r>
              <a:rPr lang="en-GB" altLang="en-US"/>
              <a:t>Ring radius 52m (2x ISIS) </a:t>
            </a:r>
            <a:r>
              <a:rPr lang="en-GB" altLang="en-US">
                <a:solidFill>
                  <a:srgbClr val="C0C0C0"/>
                </a:solidFill>
              </a:rPr>
              <a:t>could do 2.5x,3x</a:t>
            </a:r>
          </a:p>
          <a:p>
            <a:r>
              <a:rPr lang="en-GB" altLang="en-US"/>
              <a:t>Mean dipole field in magnets 0.47 – 4.14T</a:t>
            </a:r>
          </a:p>
          <a:p>
            <a:r>
              <a:rPr lang="en-GB" altLang="en-US"/>
              <a:t>30% RF packing, 20% magnets, 2-4m drifts</a:t>
            </a:r>
          </a:p>
          <a:p>
            <a:r>
              <a:rPr lang="en-GB" altLang="en-US"/>
              <a:t>Warm 6.2 – 7.3MHz RF</a:t>
            </a:r>
          </a:p>
          <a:p>
            <a:r>
              <a:rPr lang="en-GB" altLang="en-US"/>
              <a:t>Harmonic number 8 </a:t>
            </a:r>
            <a:r>
              <a:rPr lang="en-GB" altLang="en-US">
                <a:solidFill>
                  <a:srgbClr val="C0C0C0"/>
                </a:solidFill>
              </a:rPr>
              <a:t>(10,12 in larger ring)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09AFD-F43F-51B2-2C1A-452D9D3804A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AB2AA-9930-22CA-F29C-F6111EA9E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6A523-37F6-4487-7ED3-358745F0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68B995-B700-4654-80B7-444A572E614B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23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E2496623-BE06-84FD-7E58-C58835754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Scaling L</a:t>
            </a:r>
            <a:r>
              <a:rPr lang="en-GB" altLang="en-US"/>
              <a:t>a</a:t>
            </a:r>
            <a:r>
              <a:rPr altLang="en-US"/>
              <a:t>w Problem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550E5907-461F-9FEF-EA45-4792ED896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Defocussing requires reverse bending, as in scaling FFAs </a:t>
            </a:r>
            <a:r>
              <a:rPr lang="en-GB" altLang="en-US">
                <a:sym typeface="Wingdings" panose="05000000000000000000" pitchFamily="2" charset="2"/>
              </a:rPr>
              <a:t> large circumference</a:t>
            </a:r>
          </a:p>
          <a:p>
            <a:r>
              <a:rPr lang="en-GB" altLang="en-US"/>
              <a:t>Searched for “lopsided” scaling VFFA lattices with good dynamic aperture [HB2010]</a:t>
            </a:r>
            <a:endParaRPr lang="en-GB" altLang="en-US">
              <a:sym typeface="Wingdings" panose="05000000000000000000" pitchFamily="2" charset="2"/>
            </a:endParaRPr>
          </a:p>
          <a:p>
            <a:pPr lvl="1"/>
            <a:r>
              <a:rPr lang="en-GB" altLang="en-US"/>
              <a:t>10000 particles were tracked for 1km</a:t>
            </a:r>
          </a:p>
          <a:p>
            <a:pPr lvl="1"/>
            <a:r>
              <a:rPr lang="en-GB" altLang="en-US"/>
              <a:t>Survival rate plotted on axes of lengths of “F” and “D” type magnets</a:t>
            </a:r>
          </a:p>
          <a:p>
            <a:pPr lvl="1"/>
            <a:r>
              <a:rPr lang="en-GB" altLang="en-US"/>
              <a:t>This reveals both the lattice stability region and resonance stop-bands</a:t>
            </a:r>
          </a:p>
          <a:p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0DC9C-3D9C-FCA5-B2A4-8C1DA1C561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60FC4-2F6F-13BC-880A-F95C8FD79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BAE3E-0B9B-B4F7-6362-CE972D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48C640D-3C74-4D16-BDD2-3D4DBA6283EF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24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4BCA9-F48E-ACC7-C614-01CA30A47C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0E553-A52D-29E8-DBF3-4CCC0504B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C36FD-9155-F93B-8B1A-BB5BC2061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5C59AD0-DC4F-4EAC-BA50-BC668623A40A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25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9461" name="Picture 6">
            <a:extLst>
              <a:ext uri="{FF2B5EF4-FFF2-40B4-BE49-F238E27FC236}">
                <a16:creationId xmlns:a16="http://schemas.microsoft.com/office/drawing/2014/main" id="{E98DC82C-CA70-D438-33FD-045AAFAB0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6BC2D51-B86D-5772-7253-BBC230A14A7D}"/>
              </a:ext>
            </a:extLst>
          </p:cNvPr>
          <p:cNvCxnSpPr>
            <a:cxnSpLocks/>
          </p:cNvCxnSpPr>
          <p:nvPr/>
        </p:nvCxnSpPr>
        <p:spPr>
          <a:xfrm>
            <a:off x="417095" y="344905"/>
            <a:ext cx="8101263" cy="6577263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F4A06E0-4439-9199-1EB4-3D0C82A332ED}"/>
              </a:ext>
            </a:extLst>
          </p:cNvPr>
          <p:cNvSpPr txBox="1"/>
          <p:nvPr/>
        </p:nvSpPr>
        <p:spPr>
          <a:xfrm>
            <a:off x="8239009" y="6142836"/>
            <a:ext cx="97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00B050"/>
                </a:solidFill>
              </a:rPr>
              <a:t>C = ∞ on diagonal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AE1DB-A063-E8F4-37FE-BBE95F5A2C0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29044-0677-611C-0459-2E65FBD97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48BB5-EF19-8627-2F2D-9C1D4C831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3B5259-B80E-4C21-9616-EE10E996802B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26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0485" name="Picture 6">
            <a:extLst>
              <a:ext uri="{FF2B5EF4-FFF2-40B4-BE49-F238E27FC236}">
                <a16:creationId xmlns:a16="http://schemas.microsoft.com/office/drawing/2014/main" id="{EC312C39-0AA5-B857-859B-5245A01C4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6F9CCFF-1344-A4A6-6642-00D7E8457415}"/>
              </a:ext>
            </a:extLst>
          </p:cNvPr>
          <p:cNvCxnSpPr>
            <a:cxnSpLocks/>
          </p:cNvCxnSpPr>
          <p:nvPr/>
        </p:nvCxnSpPr>
        <p:spPr>
          <a:xfrm>
            <a:off x="417095" y="336883"/>
            <a:ext cx="4154905" cy="6689559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AE645A-9FEE-E2EC-41FA-E3E53D31966B}"/>
              </a:ext>
            </a:extLst>
          </p:cNvPr>
          <p:cNvSpPr txBox="1"/>
          <p:nvPr/>
        </p:nvSpPr>
        <p:spPr>
          <a:xfrm>
            <a:off x="827584" y="436567"/>
            <a:ext cx="97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00B050"/>
                </a:solidFill>
              </a:rPr>
              <a:t>C = ∞ on diagonal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F286EF11-5107-8D23-4986-33E00F136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Lattices can't be very lopsided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B675DA36-D484-3D14-4D46-AC68964F3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Unfortunately in all cases the region of dynamic stability sticks very close to the F=D diagonal line</a:t>
            </a:r>
          </a:p>
          <a:p>
            <a:r>
              <a:rPr lang="en-GB" altLang="en-US"/>
              <a:t>The 2</a:t>
            </a:r>
            <a:r>
              <a:rPr lang="en-GB" altLang="en-US" baseline="30000"/>
              <a:t>nd</a:t>
            </a:r>
            <a:r>
              <a:rPr lang="en-GB" altLang="en-US"/>
              <a:t> FDF stability region does not have enough dynamic aperture</a:t>
            </a:r>
          </a:p>
          <a:p>
            <a:r>
              <a:rPr lang="en-GB" altLang="en-US"/>
              <a:t>So basic scaling VFFAs will always be big, with much reverse bending</a:t>
            </a:r>
          </a:p>
          <a:p>
            <a:pPr lvl="1"/>
            <a:r>
              <a:rPr lang="en-GB" altLang="en-US"/>
              <a:t>Could edge focussing avoid reverse bends?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0B9EE-13E7-C416-8C9B-710341C7258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AF822-8313-12FA-1180-9F1A8886A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C216A-DF0A-5D4E-61BF-22A71E6D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BDDDAF-2B6F-4E2F-9A3B-1E8FA1706708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27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223E5992-947E-0EE0-90DC-9027121A8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Vertical Edge Focussing [HB2012]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B789E-F721-0D84-28D8-F82702C1986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FB418-7AFC-3F91-BCAE-64FC2D122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5478A-DC61-1E81-CAEC-116027C2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154B800-46B4-45D8-8EA3-294E1E1C3F2E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28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2534" name="Picture 3" descr="C:\sjb39\report\2012-1\ringpic256.png">
            <a:extLst>
              <a:ext uri="{FF2B5EF4-FFF2-40B4-BE49-F238E27FC236}">
                <a16:creationId xmlns:a16="http://schemas.microsoft.com/office/drawing/2014/main" id="{16602720-D821-D8A1-D9A9-27C435EF4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516188"/>
            <a:ext cx="86042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2CBFBD-3D0A-D45B-D6D1-106AF8E00C05}"/>
              </a:ext>
            </a:extLst>
          </p:cNvPr>
          <p:cNvSpPr txBox="1"/>
          <p:nvPr/>
        </p:nvSpPr>
        <p:spPr>
          <a:xfrm>
            <a:off x="1951038" y="4797425"/>
            <a:ext cx="5241925" cy="6461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Arial" charset="0"/>
                <a:cs typeface="Arial" charset="0"/>
              </a:rPr>
              <a:t>Superconducting magnets allow this to be smaller than synchrotron designs at lower energies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5AD96679-E3AF-122D-9365-6276BB340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VFFA with Edge Focussing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F3888-D324-B1E2-BC34-B7FCBA46F43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1BBE0-9B38-D1DA-DAD6-CB680FFBB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3A16E-2EBF-E8CC-6EC6-82C226A56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16F736-5D39-40FF-B976-291B8DA839B1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29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pSp>
        <p:nvGrpSpPr>
          <p:cNvPr id="23558" name="Group 32">
            <a:extLst>
              <a:ext uri="{FF2B5EF4-FFF2-40B4-BE49-F238E27FC236}">
                <a16:creationId xmlns:a16="http://schemas.microsoft.com/office/drawing/2014/main" id="{5181F2D8-0EF1-C1C2-2AC8-706F30134773}"/>
              </a:ext>
            </a:extLst>
          </p:cNvPr>
          <p:cNvGrpSpPr>
            <a:grpSpLocks/>
          </p:cNvGrpSpPr>
          <p:nvPr/>
        </p:nvGrpSpPr>
        <p:grpSpPr bwMode="auto">
          <a:xfrm>
            <a:off x="1924050" y="1196975"/>
            <a:ext cx="6086475" cy="2863850"/>
            <a:chOff x="1656658" y="1521965"/>
            <a:chExt cx="6086025" cy="286469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8C5118-2950-7C6D-AA4A-FE0ECFC69363}"/>
                </a:ext>
              </a:extLst>
            </p:cNvPr>
            <p:cNvCxnSpPr/>
            <p:nvPr/>
          </p:nvCxnSpPr>
          <p:spPr>
            <a:xfrm>
              <a:off x="2412252" y="3638727"/>
              <a:ext cx="4319269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77940A5-EEAD-DB99-FCF3-E1F650E20F40}"/>
                </a:ext>
              </a:extLst>
            </p:cNvPr>
            <p:cNvSpPr/>
            <p:nvPr/>
          </p:nvSpPr>
          <p:spPr>
            <a:xfrm>
              <a:off x="2412252" y="2133333"/>
              <a:ext cx="4270059" cy="1505394"/>
            </a:xfrm>
            <a:custGeom>
              <a:avLst/>
              <a:gdLst>
                <a:gd name="connsiteX0" fmla="*/ 0 w 4270917"/>
                <a:gd name="connsiteY0" fmla="*/ 1293542 h 1293542"/>
                <a:gd name="connsiteX1" fmla="*/ 1293542 w 4270917"/>
                <a:gd name="connsiteY1" fmla="*/ 0 h 1293542"/>
                <a:gd name="connsiteX2" fmla="*/ 4270917 w 4270917"/>
                <a:gd name="connsiteY2" fmla="*/ 0 h 1293542"/>
                <a:gd name="connsiteX3" fmla="*/ 2988526 w 4270917"/>
                <a:gd name="connsiteY3" fmla="*/ 1282391 h 1293542"/>
                <a:gd name="connsiteX4" fmla="*/ 0 w 4270917"/>
                <a:gd name="connsiteY4" fmla="*/ 1293542 h 1293542"/>
                <a:gd name="connsiteX0" fmla="*/ 0 w 4270917"/>
                <a:gd name="connsiteY0" fmla="*/ 1293542 h 1301549"/>
                <a:gd name="connsiteX1" fmla="*/ 1293542 w 4270917"/>
                <a:gd name="connsiteY1" fmla="*/ 0 h 1301549"/>
                <a:gd name="connsiteX2" fmla="*/ 4270917 w 4270917"/>
                <a:gd name="connsiteY2" fmla="*/ 0 h 1301549"/>
                <a:gd name="connsiteX3" fmla="*/ 2955072 w 4270917"/>
                <a:gd name="connsiteY3" fmla="*/ 1301549 h 1301549"/>
                <a:gd name="connsiteX4" fmla="*/ 0 w 4270917"/>
                <a:gd name="connsiteY4" fmla="*/ 1293542 h 1301549"/>
                <a:gd name="connsiteX0" fmla="*/ 0 w 4270917"/>
                <a:gd name="connsiteY0" fmla="*/ 1293542 h 1293542"/>
                <a:gd name="connsiteX1" fmla="*/ 1293542 w 4270917"/>
                <a:gd name="connsiteY1" fmla="*/ 0 h 1293542"/>
                <a:gd name="connsiteX2" fmla="*/ 4270917 w 4270917"/>
                <a:gd name="connsiteY2" fmla="*/ 0 h 1293542"/>
                <a:gd name="connsiteX3" fmla="*/ 2932770 w 4270917"/>
                <a:gd name="connsiteY3" fmla="*/ 1291970 h 1293542"/>
                <a:gd name="connsiteX4" fmla="*/ 0 w 4270917"/>
                <a:gd name="connsiteY4" fmla="*/ 1293542 h 129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70917" h="1293542">
                  <a:moveTo>
                    <a:pt x="0" y="1293542"/>
                  </a:moveTo>
                  <a:lnTo>
                    <a:pt x="1293542" y="0"/>
                  </a:lnTo>
                  <a:lnTo>
                    <a:pt x="4270917" y="0"/>
                  </a:lnTo>
                  <a:lnTo>
                    <a:pt x="2932770" y="1291970"/>
                  </a:lnTo>
                  <a:lnTo>
                    <a:pt x="0" y="129354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DC043FC-931E-9A0F-63C3-0F8555A78D1B}"/>
                </a:ext>
              </a:extLst>
            </p:cNvPr>
            <p:cNvCxnSpPr/>
            <p:nvPr/>
          </p:nvCxnSpPr>
          <p:spPr>
            <a:xfrm flipV="1">
              <a:off x="2421776" y="1607715"/>
              <a:ext cx="0" cy="20151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68" name="TextBox 15">
              <a:extLst>
                <a:ext uri="{FF2B5EF4-FFF2-40B4-BE49-F238E27FC236}">
                  <a16:creationId xmlns:a16="http://schemas.microsoft.com/office/drawing/2014/main" id="{3534D135-7A19-72D6-30AD-09FCFE321B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091" y="1521965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70C0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B050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E46C0A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23569" name="TextBox 16">
              <a:extLst>
                <a:ext uri="{FF2B5EF4-FFF2-40B4-BE49-F238E27FC236}">
                  <a16:creationId xmlns:a16="http://schemas.microsoft.com/office/drawing/2014/main" id="{D4D17449-0A11-E88A-EFF4-394221F12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3348" y="3034133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70C0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B050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E46C0A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>
                  <a:latin typeface="Arial" panose="020B0604020202020204" pitchFamily="34" charset="0"/>
                </a:rPr>
                <a:t>z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5E18CF9-C71E-108D-E823-1491668E7424}"/>
                </a:ext>
              </a:extLst>
            </p:cNvPr>
            <p:cNvCxnSpPr/>
            <p:nvPr/>
          </p:nvCxnSpPr>
          <p:spPr>
            <a:xfrm flipH="1">
              <a:off x="1788411" y="1542609"/>
              <a:ext cx="2423933" cy="2821818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71" name="TextBox 24">
              <a:extLst>
                <a:ext uri="{FF2B5EF4-FFF2-40B4-BE49-F238E27FC236}">
                  <a16:creationId xmlns:a16="http://schemas.microsoft.com/office/drawing/2014/main" id="{AD7F54B2-2CA0-6C03-2546-1785AB1CA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3830" y="1574809"/>
              <a:ext cx="77296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70C0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B050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E46C0A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>
                  <a:latin typeface="Symbol" panose="05050102010706020507" pitchFamily="18" charset="2"/>
                </a:rPr>
                <a:t>z</a:t>
              </a:r>
              <a:r>
                <a:rPr lang="en-GB" altLang="en-US" sz="2800">
                  <a:latin typeface="Arial" panose="020B0604020202020204" pitchFamily="34" charset="0"/>
                </a:rPr>
                <a:t>=0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20360FD-C2F2-3E2F-35ED-C9CBBB362237}"/>
                </a:ext>
              </a:extLst>
            </p:cNvPr>
            <p:cNvCxnSpPr/>
            <p:nvPr/>
          </p:nvCxnSpPr>
          <p:spPr>
            <a:xfrm flipH="1">
              <a:off x="4726656" y="1617243"/>
              <a:ext cx="2414409" cy="2720189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73" name="TextBox 26">
              <a:extLst>
                <a:ext uri="{FF2B5EF4-FFF2-40B4-BE49-F238E27FC236}">
                  <a16:creationId xmlns:a16="http://schemas.microsoft.com/office/drawing/2014/main" id="{5576774F-409E-51B0-74F9-5E3D582063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9714" y="1668410"/>
              <a:ext cx="77296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70C0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B050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E46C0A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>
                  <a:latin typeface="Symbol" panose="05050102010706020507" pitchFamily="18" charset="2"/>
                </a:rPr>
                <a:t>z</a:t>
              </a:r>
              <a:r>
                <a:rPr lang="en-GB" altLang="en-US" sz="2800">
                  <a:latin typeface="Arial" panose="020B0604020202020204" pitchFamily="34" charset="0"/>
                </a:rPr>
                <a:t>=L</a:t>
              </a:r>
            </a:p>
          </p:txBody>
        </p:sp>
        <p:sp>
          <p:nvSpPr>
            <p:cNvPr id="31" name="Pie 30">
              <a:extLst>
                <a:ext uri="{FF2B5EF4-FFF2-40B4-BE49-F238E27FC236}">
                  <a16:creationId xmlns:a16="http://schemas.microsoft.com/office/drawing/2014/main" id="{3D46DA09-81B8-7319-B0EE-19FA76AABFA1}"/>
                </a:ext>
              </a:extLst>
            </p:cNvPr>
            <p:cNvSpPr/>
            <p:nvPr/>
          </p:nvSpPr>
          <p:spPr>
            <a:xfrm>
              <a:off x="1656658" y="2860622"/>
              <a:ext cx="1525475" cy="1526037"/>
            </a:xfrm>
            <a:prstGeom prst="pie">
              <a:avLst>
                <a:gd name="adj1" fmla="val 16200000"/>
                <a:gd name="adj2" fmla="val 18627729"/>
              </a:avLst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/>
            </a:p>
          </p:txBody>
        </p:sp>
        <p:sp>
          <p:nvSpPr>
            <p:cNvPr id="23575" name="TextBox 31">
              <a:extLst>
                <a:ext uri="{FF2B5EF4-FFF2-40B4-BE49-F238E27FC236}">
                  <a16:creationId xmlns:a16="http://schemas.microsoft.com/office/drawing/2014/main" id="{4563861D-F50B-DC2E-F7D8-C627DF386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0920" y="2870953"/>
              <a:ext cx="3722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0070C0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00B050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E46C0A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C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800">
                  <a:latin typeface="Symbol" panose="05050102010706020507" pitchFamily="18" charset="2"/>
                </a:rPr>
                <a:t>q</a:t>
              </a:r>
              <a:endParaRPr lang="en-GB" altLang="en-US" sz="2800">
                <a:latin typeface="Arial" panose="020B0604020202020204" pitchFamily="34" charset="0"/>
              </a:endParaRPr>
            </a:p>
          </p:txBody>
        </p:sp>
      </p:grpSp>
      <p:sp>
        <p:nvSpPr>
          <p:cNvPr id="23559" name="TextBox 33">
            <a:extLst>
              <a:ext uri="{FF2B5EF4-FFF2-40B4-BE49-F238E27FC236}">
                <a16:creationId xmlns:a16="http://schemas.microsoft.com/office/drawing/2014/main" id="{66C78613-7B7A-5FA4-4A1E-E14122F80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8" y="1538288"/>
            <a:ext cx="16859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B050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E46C0A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latin typeface="Symbol" panose="05050102010706020507" pitchFamily="18" charset="2"/>
              </a:rPr>
              <a:t>t </a:t>
            </a:r>
            <a:r>
              <a:rPr lang="en-GB" altLang="en-US" sz="2800">
                <a:latin typeface="Arial" panose="020B0604020202020204" pitchFamily="34" charset="0"/>
              </a:rPr>
              <a:t>= tan </a:t>
            </a:r>
            <a:r>
              <a:rPr lang="en-GB" altLang="en-US" sz="2800">
                <a:latin typeface="Symbol" panose="05050102010706020507" pitchFamily="18" charset="2"/>
              </a:rPr>
              <a:t>q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latin typeface="Symbol" panose="05050102010706020507" pitchFamily="18" charset="2"/>
              </a:rPr>
              <a:t>z</a:t>
            </a:r>
            <a:r>
              <a:rPr lang="en-GB" altLang="en-US" sz="2800">
                <a:latin typeface="Arial" panose="020B0604020202020204" pitchFamily="34" charset="0"/>
              </a:rPr>
              <a:t> = z – </a:t>
            </a:r>
            <a:r>
              <a:rPr lang="en-GB" altLang="en-US" sz="2800">
                <a:latin typeface="Symbol" panose="05050102010706020507" pitchFamily="18" charset="2"/>
              </a:rPr>
              <a:t>t</a:t>
            </a:r>
            <a:r>
              <a:rPr lang="en-GB" altLang="en-US" sz="2800">
                <a:latin typeface="Arial" panose="020B0604020202020204" pitchFamily="34" charset="0"/>
              </a:rPr>
              <a:t>y</a:t>
            </a:r>
          </a:p>
        </p:txBody>
      </p:sp>
      <p:pic>
        <p:nvPicPr>
          <p:cNvPr id="23560" name="Picture 3">
            <a:extLst>
              <a:ext uri="{FF2B5EF4-FFF2-40B4-BE49-F238E27FC236}">
                <a16:creationId xmlns:a16="http://schemas.microsoft.com/office/drawing/2014/main" id="{122C6E2C-B676-CD87-BE1D-4CAC1FBC0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4086225"/>
            <a:ext cx="7397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1" name="Group 34">
            <a:extLst>
              <a:ext uri="{FF2B5EF4-FFF2-40B4-BE49-F238E27FC236}">
                <a16:creationId xmlns:a16="http://schemas.microsoft.com/office/drawing/2014/main" id="{CB04075D-81DA-EC8D-6EBD-2C468486AB66}"/>
              </a:ext>
            </a:extLst>
          </p:cNvPr>
          <p:cNvGrpSpPr>
            <a:grpSpLocks/>
          </p:cNvGrpSpPr>
          <p:nvPr/>
        </p:nvGrpSpPr>
        <p:grpSpPr bwMode="auto">
          <a:xfrm>
            <a:off x="3132138" y="5346700"/>
            <a:ext cx="5108575" cy="881063"/>
            <a:chOff x="3275856" y="5157192"/>
            <a:chExt cx="5109614" cy="880639"/>
          </a:xfrm>
        </p:grpSpPr>
        <p:pic>
          <p:nvPicPr>
            <p:cNvPr id="23563" name="Picture 2">
              <a:extLst>
                <a:ext uri="{FF2B5EF4-FFF2-40B4-BE49-F238E27FC236}">
                  <a16:creationId xmlns:a16="http://schemas.microsoft.com/office/drawing/2014/main" id="{5BC41ED5-25D4-98EB-CCA3-4F1CA7306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5660455"/>
              <a:ext cx="1892052" cy="377376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3564" name="Picture 2" descr="C:\sjb39\report\2013-7\scalinglaw1.png">
              <a:extLst>
                <a:ext uri="{FF2B5EF4-FFF2-40B4-BE49-F238E27FC236}">
                  <a16:creationId xmlns:a16="http://schemas.microsoft.com/office/drawing/2014/main" id="{9D3821F7-8507-022B-6475-26D0E9CD6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5157192"/>
              <a:ext cx="5109614" cy="435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62" name="TextBox 37">
            <a:extLst>
              <a:ext uri="{FF2B5EF4-FFF2-40B4-BE49-F238E27FC236}">
                <a16:creationId xmlns:a16="http://schemas.microsoft.com/office/drawing/2014/main" id="{DA8CD6A9-DD61-3113-21F6-027884DC0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281613"/>
            <a:ext cx="2103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B050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E46C0A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latin typeface="Arial" panose="020B0604020202020204" pitchFamily="34" charset="0"/>
              </a:rPr>
              <a:t>Scaling law: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265C7-049B-F060-3A77-7B656C63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Features to Categorise FFAs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B7B82-6D61-AD59-D622-AC396E904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Transverse</a:t>
            </a:r>
          </a:p>
          <a:p>
            <a:pPr lvl="1"/>
            <a:r>
              <a:rPr lang="en-GB"/>
              <a:t>Magnetic field (linear, scaling or other nonlinear)</a:t>
            </a:r>
          </a:p>
          <a:p>
            <a:pPr lvl="1"/>
            <a:r>
              <a:rPr lang="en-GB"/>
              <a:t>Orbit motion (horizontal, vertical, diagonal)</a:t>
            </a:r>
          </a:p>
          <a:p>
            <a:pPr lvl="1"/>
            <a:r>
              <a:rPr lang="en-GB"/>
              <a:t>Tune variation (fixed, quasi-fixed or varying)</a:t>
            </a:r>
          </a:p>
          <a:p>
            <a:pPr lvl="1"/>
            <a:r>
              <a:rPr lang="en-GB"/>
              <a:t>Lattice cell (FODO, doublet, triplet, pumplet…)</a:t>
            </a:r>
          </a:p>
          <a:p>
            <a:pPr lvl="2"/>
            <a:r>
              <a:rPr lang="en-GB"/>
              <a:t>Does it use edge angle focussing? (then can use singlet)</a:t>
            </a:r>
          </a:p>
          <a:p>
            <a:r>
              <a:rPr lang="en-GB"/>
              <a:t>Longitudinal</a:t>
            </a:r>
          </a:p>
          <a:p>
            <a:pPr lvl="1"/>
            <a:r>
              <a:rPr lang="en-GB"/>
              <a:t>Time of flight (fixed, quasi-fixed or varying)</a:t>
            </a:r>
          </a:p>
          <a:p>
            <a:pPr lvl="1"/>
            <a:r>
              <a:rPr lang="en-GB"/>
              <a:t>RF acceleration (pulsed or continuous wave)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5099E-1788-E99E-A5A9-D34352628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E18CD-8563-139E-D5E3-8A01898A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6C26C-770C-BEA6-FD15-853F978C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AA5D8-E85C-CEA8-39ED-545F3A6D5239}"/>
              </a:ext>
            </a:extLst>
          </p:cNvPr>
          <p:cNvSpPr txBox="1"/>
          <p:nvPr/>
        </p:nvSpPr>
        <p:spPr>
          <a:xfrm>
            <a:off x="3203848" y="5027766"/>
            <a:ext cx="2882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Often called “isochronous”</a:t>
            </a:r>
          </a:p>
        </p:txBody>
      </p:sp>
    </p:spTree>
    <p:extLst>
      <p:ext uri="{BB962C8B-B14F-4D97-AF65-F5344CB8AC3E}">
        <p14:creationId xmlns:p14="http://schemas.microsoft.com/office/powerpoint/2010/main" val="3782461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ACC054F7-D957-389D-575D-586834BB4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Spiral Scaling VFFA Magnet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C1665-FE98-DC3A-26BF-8EC6768F92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24B03-FFCC-2FB6-D166-1007AFEC5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ADA37-BEC4-5C73-61E2-6B2E8D30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0EB64D4-7AEE-48F6-8C60-FC0E8CD8514E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30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4582" name="Picture 2">
            <a:extLst>
              <a:ext uri="{FF2B5EF4-FFF2-40B4-BE49-F238E27FC236}">
                <a16:creationId xmlns:a16="http://schemas.microsoft.com/office/drawing/2014/main" id="{75A31BDA-C340-34C2-C305-F9E6AD93F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443038"/>
            <a:ext cx="8016875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2">
            <a:extLst>
              <a:ext uri="{FF2B5EF4-FFF2-40B4-BE49-F238E27FC236}">
                <a16:creationId xmlns:a16="http://schemas.microsoft.com/office/drawing/2014/main" id="{769FF5EC-F9A6-F333-F208-AD7457F1F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1557338"/>
            <a:ext cx="10429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B050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E46C0A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5GeV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</a:rPr>
              <a:t>800MeV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B87CE-2C59-4F84-452C-36C52DF4D8B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623E4-6285-08BA-B2D9-1DBD0580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915194-27B7-4E99-92D5-EFDC0E469B8E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31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627A84-0B7D-EA96-8901-1CCDB86A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pic>
        <p:nvPicPr>
          <p:cNvPr id="25605" name="Picture 2" descr="C:\sjb39\report\2013-7\tabletransverse.png">
            <a:extLst>
              <a:ext uri="{FF2B5EF4-FFF2-40B4-BE49-F238E27FC236}">
                <a16:creationId xmlns:a16="http://schemas.microsoft.com/office/drawing/2014/main" id="{EA7E1E62-4137-653D-4636-54977D327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875"/>
            <a:ext cx="6626225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DC060A51-B6F9-C833-4819-2927B85C7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Cell Beta Functions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8A0D6CD4-E587-5654-F335-5C0913D65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Doublet focussing nature</a:t>
            </a:r>
          </a:p>
          <a:p>
            <a:pPr lvl="1"/>
            <a:r>
              <a:rPr lang="en-GB" altLang="en-US"/>
              <a:t>Visible in u,v planes</a:t>
            </a:r>
          </a:p>
          <a:p>
            <a:r>
              <a:rPr lang="en-GB" altLang="en-US"/>
              <a:t>FfD</a:t>
            </a:r>
          </a:p>
          <a:p>
            <a:pPr lvl="1"/>
            <a:r>
              <a:rPr lang="en-GB" altLang="en-US"/>
              <a:t>Doublet controlled by </a:t>
            </a:r>
            <a:r>
              <a:rPr lang="en-GB" altLang="en-US">
                <a:latin typeface="Symbol" panose="05050102010706020507" pitchFamily="18" charset="2"/>
              </a:rPr>
              <a:t>t</a:t>
            </a:r>
          </a:p>
          <a:p>
            <a:pPr lvl="1"/>
            <a:r>
              <a:rPr lang="en-GB" altLang="en-US"/>
              <a:t>Singlet controlled by k</a:t>
            </a:r>
          </a:p>
          <a:p>
            <a:r>
              <a:rPr lang="en-GB" altLang="en-US"/>
              <a:t>Ring tune sensitivity: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2417B-3174-011E-21C8-FB1FA0F375C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BF762-2AB2-E393-2757-CCF6E115F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5C23-4DF4-5151-00BF-6765C3926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DE28555-DC6F-47ED-B5C7-06D929869A17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32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6631" name="Picture 3" descr="C:\sjb39\report\2013-6\betas_closecrop256_PD2S.png">
            <a:extLst>
              <a:ext uri="{FF2B5EF4-FFF2-40B4-BE49-F238E27FC236}">
                <a16:creationId xmlns:a16="http://schemas.microsoft.com/office/drawing/2014/main" id="{469DDB24-6636-A494-CBEF-48812C46B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1117600"/>
            <a:ext cx="3119438" cy="533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4" descr="C:\sjb39\report\2013-7\ringtunetuning.png">
            <a:extLst>
              <a:ext uri="{FF2B5EF4-FFF2-40B4-BE49-F238E27FC236}">
                <a16:creationId xmlns:a16="http://schemas.microsoft.com/office/drawing/2014/main" id="{445A4191-C150-C2E7-A069-42E55798C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56188"/>
            <a:ext cx="44640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BAAAE-3C89-3C51-0CB7-FC46F319924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996A1-794E-1DA9-D330-FF1D6E317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AD181-E39F-49DD-AEFA-B3F8E4E7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D5D3D6-6BF6-435C-A18E-E9339D9698E9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33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7653" name="Picture 5" descr="C:\sjb39\report\2013-6\opticswgp2256_PD2S(12).png">
            <a:extLst>
              <a:ext uri="{FF2B5EF4-FFF2-40B4-BE49-F238E27FC236}">
                <a16:creationId xmlns:a16="http://schemas.microsoft.com/office/drawing/2014/main" id="{3824D6C3-7BBB-734E-0111-0A2BF3A786F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9F1F8-5320-F9A7-84BA-A23AA13CB19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F3304-838A-0D9B-5836-30066B6E2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A4327-BAA3-0A44-4A6B-38B144105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733656-35CD-40EE-A31E-2731B42E6CDC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34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8677" name="Picture 4" descr="C:\sjb39\report\2013-6\tauk_anno256_PD2S(3,5).png">
            <a:extLst>
              <a:ext uri="{FF2B5EF4-FFF2-40B4-BE49-F238E27FC236}">
                <a16:creationId xmlns:a16="http://schemas.microsoft.com/office/drawing/2014/main" id="{478BEE69-E3FE-0BD0-A8E5-016F822F097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EF525-6F48-515C-8C03-835D808D239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8DBD9-98C5-B98F-7818-406EED8BC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E3430-98AA-DB58-F539-50CDD2F2A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9F0B3E1-70B5-4060-8C08-6A699F92C930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35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9701" name="Picture 2" descr="C:\sjb39\report\2013-7\tablelongrfprog.png">
            <a:extLst>
              <a:ext uri="{FF2B5EF4-FFF2-40B4-BE49-F238E27FC236}">
                <a16:creationId xmlns:a16="http://schemas.microsoft.com/office/drawing/2014/main" id="{EA273286-74CC-5713-6F56-15A2599BE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60350"/>
            <a:ext cx="7810500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C0D12E9-19E5-48BF-8FE9-1086720F7A42}"/>
              </a:ext>
            </a:extLst>
          </p:cNvPr>
          <p:cNvSpPr/>
          <p:nvPr/>
        </p:nvSpPr>
        <p:spPr>
          <a:xfrm>
            <a:off x="3059113" y="908050"/>
            <a:ext cx="542925" cy="36036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F1C9F9B-D39F-7164-5BC3-DF86C33A5700}"/>
              </a:ext>
            </a:extLst>
          </p:cNvPr>
          <p:cNvSpPr/>
          <p:nvPr/>
        </p:nvSpPr>
        <p:spPr>
          <a:xfrm>
            <a:off x="2938463" y="1473200"/>
            <a:ext cx="252412" cy="36036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69334A-C9CB-90C7-9FF6-93FAC0684ED1}"/>
              </a:ext>
            </a:extLst>
          </p:cNvPr>
          <p:cNvSpPr/>
          <p:nvPr/>
        </p:nvSpPr>
        <p:spPr>
          <a:xfrm>
            <a:off x="3201988" y="1473200"/>
            <a:ext cx="252412" cy="36036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21356C-55B1-50BE-BF55-1C55388B12A4}"/>
              </a:ext>
            </a:extLst>
          </p:cNvPr>
          <p:cNvSpPr/>
          <p:nvPr/>
        </p:nvSpPr>
        <p:spPr>
          <a:xfrm>
            <a:off x="3467100" y="1473200"/>
            <a:ext cx="252413" cy="36036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220974-2147-00C1-E481-9DA3C671798E}"/>
              </a:ext>
            </a:extLst>
          </p:cNvPr>
          <p:cNvSpPr/>
          <p:nvPr/>
        </p:nvSpPr>
        <p:spPr>
          <a:xfrm>
            <a:off x="3732213" y="1473200"/>
            <a:ext cx="250825" cy="36036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BDDA1C-47B2-22BE-EF3C-1E6A2DD7982A}"/>
              </a:ext>
            </a:extLst>
          </p:cNvPr>
          <p:cNvSpPr/>
          <p:nvPr/>
        </p:nvSpPr>
        <p:spPr>
          <a:xfrm>
            <a:off x="3995738" y="1473200"/>
            <a:ext cx="252412" cy="36036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AF5739-1ECA-CB92-1AE4-245BC2311FC6}"/>
              </a:ext>
            </a:extLst>
          </p:cNvPr>
          <p:cNvSpPr/>
          <p:nvPr/>
        </p:nvSpPr>
        <p:spPr>
          <a:xfrm>
            <a:off x="4260850" y="1473200"/>
            <a:ext cx="252413" cy="36036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8604CD-F56C-8C50-EA59-3FCF36CF0B39}"/>
              </a:ext>
            </a:extLst>
          </p:cNvPr>
          <p:cNvSpPr/>
          <p:nvPr/>
        </p:nvSpPr>
        <p:spPr>
          <a:xfrm>
            <a:off x="4524375" y="1473200"/>
            <a:ext cx="252413" cy="36036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E95FE7-06FE-BED4-1B85-16C2488D8D00}"/>
              </a:ext>
            </a:extLst>
          </p:cNvPr>
          <p:cNvSpPr/>
          <p:nvPr/>
        </p:nvSpPr>
        <p:spPr>
          <a:xfrm>
            <a:off x="4789488" y="1473200"/>
            <a:ext cx="252412" cy="36036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784939-9BCB-A8A0-E1D5-A34CCE0C055F}"/>
              </a:ext>
            </a:extLst>
          </p:cNvPr>
          <p:cNvSpPr/>
          <p:nvPr/>
        </p:nvSpPr>
        <p:spPr>
          <a:xfrm>
            <a:off x="3597275" y="908050"/>
            <a:ext cx="542925" cy="36036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61FC7A-F49F-1715-8872-F9E6356B106D}"/>
              </a:ext>
            </a:extLst>
          </p:cNvPr>
          <p:cNvSpPr/>
          <p:nvPr/>
        </p:nvSpPr>
        <p:spPr>
          <a:xfrm>
            <a:off x="3221038" y="981075"/>
            <a:ext cx="215900" cy="2159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3F01724-58C1-49A0-21AB-8A9603C381E9}"/>
              </a:ext>
            </a:extLst>
          </p:cNvPr>
          <p:cNvSpPr/>
          <p:nvPr/>
        </p:nvSpPr>
        <p:spPr>
          <a:xfrm>
            <a:off x="3760788" y="981075"/>
            <a:ext cx="215900" cy="2159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71EC933-0C41-BC86-93DD-FA2F3ACF693B}"/>
              </a:ext>
            </a:extLst>
          </p:cNvPr>
          <p:cNvSpPr/>
          <p:nvPr/>
        </p:nvSpPr>
        <p:spPr>
          <a:xfrm>
            <a:off x="3221038" y="1546225"/>
            <a:ext cx="215900" cy="2159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E13C818-B7B8-1A1C-1EE9-B4B31E0FA26A}"/>
              </a:ext>
            </a:extLst>
          </p:cNvPr>
          <p:cNvSpPr/>
          <p:nvPr/>
        </p:nvSpPr>
        <p:spPr>
          <a:xfrm>
            <a:off x="3749675" y="1546225"/>
            <a:ext cx="215900" cy="2159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2A622DA1-91BA-EB5D-EAE2-D4C3B8198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12GeV VFFA RF Programme</a:t>
            </a:r>
          </a:p>
        </p:txBody>
      </p:sp>
      <p:pic>
        <p:nvPicPr>
          <p:cNvPr id="30723" name="Content Placeholder 6">
            <a:extLst>
              <a:ext uri="{FF2B5EF4-FFF2-40B4-BE49-F238E27FC236}">
                <a16:creationId xmlns:a16="http://schemas.microsoft.com/office/drawing/2014/main" id="{F08F16E0-A73D-7973-9832-CA74F6265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988" y="1430338"/>
            <a:ext cx="7312025" cy="473551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834F4-936B-A4FB-87C6-8C169DB2F42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047CF-7C8F-1CA8-213A-84506FD77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F81B5-5D30-2489-B202-06AA0601D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B4E598C-FC66-47D2-868B-FBFA2299146A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36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91BC1722-50C9-4F79-C484-6D921D27A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Longitudinal Intensity Effects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E1D39-3B8E-319E-10DA-513EF9916F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B04D0-5D9B-DA49-DB48-F21B8345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973B6-8DEE-E8F9-062E-83D74D23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0A829C-8575-4913-B51F-C554263689A7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37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31750" name="Picture 2" descr="C:\sjb39\report\2012-5\VFFAGint256.png">
            <a:extLst>
              <a:ext uri="{FF2B5EF4-FFF2-40B4-BE49-F238E27FC236}">
                <a16:creationId xmlns:a16="http://schemas.microsoft.com/office/drawing/2014/main" id="{E0E6B2CD-20ED-6808-B669-CE3CE88F5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517650"/>
            <a:ext cx="706120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C:\sjb39\report\2012-7\bunchingfactor.png">
            <a:extLst>
              <a:ext uri="{FF2B5EF4-FFF2-40B4-BE49-F238E27FC236}">
                <a16:creationId xmlns:a16="http://schemas.microsoft.com/office/drawing/2014/main" id="{7F425F97-E167-6C6B-1609-67A224DAB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517650"/>
            <a:ext cx="1403350" cy="379413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C:\sjb39\report\2012-7\spacechargefactor.png">
            <a:extLst>
              <a:ext uri="{FF2B5EF4-FFF2-40B4-BE49-F238E27FC236}">
                <a16:creationId xmlns:a16="http://schemas.microsoft.com/office/drawing/2014/main" id="{C66FA0FD-5316-9C8A-277D-B0F0EC640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0275" y="4057650"/>
            <a:ext cx="1036638" cy="654050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11A24-DC7C-F657-898E-6361C867F85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30E15-0621-099A-A878-828422205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CAD79-D06E-31C2-B7C9-26BBA2EE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E498D8-2F1C-4CA0-898B-FB016D6495B8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38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32773" name="Picture 2" descr="C:\sjb39\report\2013-7\tablelongintensity.png">
            <a:extLst>
              <a:ext uri="{FF2B5EF4-FFF2-40B4-BE49-F238E27FC236}">
                <a16:creationId xmlns:a16="http://schemas.microsoft.com/office/drawing/2014/main" id="{8186ECC4-0545-492E-A2F3-BBC917E2A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169863"/>
            <a:ext cx="6797675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27C67-B0E4-EFF4-FF5A-A04DC91B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0291C-E3A5-F5F8-2D65-126A8A1A5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“Vertical Orbit Excursion FFAGs”, S. Brooks, Proc. HB2010</a:t>
            </a:r>
          </a:p>
          <a:p>
            <a:r>
              <a:rPr lang="en-GB"/>
              <a:t>“</a:t>
            </a:r>
            <a:r>
              <a:rPr lang="en-US"/>
              <a:t>Acceleration in Vertical Orbit Excursion FFAGs with Edge Focussing”, S. Brooks, Proc. HB2012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1EAEC-E921-0AEF-148F-4110BE3EA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7DF4A-9228-6CD3-E0A7-E28F98AAE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5D986-4567-1777-FA6F-E49EFAB5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5216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49E12-AD72-2F67-B619-B54251EDD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Does the Orbit Move?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0DA83-FEC5-F1C4-DC40-E1FBE1601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Orbit position is determined by an equilibrium effect: finding a </a:t>
            </a:r>
            <a:r>
              <a:rPr lang="en-GB" b="1">
                <a:solidFill>
                  <a:schemeClr val="accent5"/>
                </a:solidFill>
              </a:rPr>
              <a:t>stable</a:t>
            </a:r>
            <a:r>
              <a:rPr lang="en-GB"/>
              <a:t> </a:t>
            </a:r>
            <a:r>
              <a:rPr lang="en-GB" b="1">
                <a:solidFill>
                  <a:srgbClr val="00B050"/>
                </a:solidFill>
              </a:rPr>
              <a:t>closed</a:t>
            </a:r>
            <a:r>
              <a:rPr lang="en-GB"/>
              <a:t> orbit</a:t>
            </a:r>
          </a:p>
          <a:p>
            <a:pPr lvl="1"/>
            <a:r>
              <a:rPr lang="en-GB"/>
              <a:t>It is not directly “centrifugal force” pushing the beam outward at higher energy</a:t>
            </a:r>
          </a:p>
          <a:p>
            <a:r>
              <a:rPr lang="en-GB"/>
              <a:t>Q: can you design a machine where the orbit moves inward with increasing energy?</a:t>
            </a:r>
          </a:p>
          <a:p>
            <a:r>
              <a:rPr lang="en-GB"/>
              <a:t>Q: can you design a machine with two stable closed orbits?</a:t>
            </a:r>
          </a:p>
          <a:p>
            <a:pPr lvl="1"/>
            <a:r>
              <a:rPr lang="en-GB"/>
              <a:t>These exercises are tricky, maybe try them later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C470C-FC2E-62DF-59CA-9E848491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09CE0-5F64-B2AD-BF83-E2B135EC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FE349-2C00-FE5D-892A-2081BCC54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22DF8E-8C87-02F0-1E62-C2BF171DE73F}"/>
              </a:ext>
            </a:extLst>
          </p:cNvPr>
          <p:cNvSpPr txBox="1"/>
          <p:nvPr/>
        </p:nvSpPr>
        <p:spPr>
          <a:xfrm>
            <a:off x="4499992" y="5445224"/>
            <a:ext cx="371127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(Slides can be downloaded online)</a:t>
            </a:r>
          </a:p>
        </p:txBody>
      </p:sp>
    </p:spTree>
    <p:extLst>
      <p:ext uri="{BB962C8B-B14F-4D97-AF65-F5344CB8AC3E}">
        <p14:creationId xmlns:p14="http://schemas.microsoft.com/office/powerpoint/2010/main" val="2354389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AB336D8E-9D13-1781-03F7-F0429F239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altLang="en-US">
                <a:solidFill>
                  <a:srgbClr val="898989"/>
                </a:solidFill>
              </a:rPr>
              <a:t>IV. </a:t>
            </a:r>
            <a:r>
              <a:rPr lang="en-GB" altLang="en-US">
                <a:solidFill>
                  <a:srgbClr val="898989"/>
                </a:solidFill>
              </a:rPr>
              <a:t> Isochronous 3D Cyclotrons</a:t>
            </a:r>
            <a:endParaRPr altLang="en-US">
              <a:solidFill>
                <a:srgbClr val="898989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8EC7A-C998-92DD-0DA5-03C44CB809B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064AD-E0D3-C3F8-74AC-D850E1028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2D490-809D-11D7-EF07-59F9AEB6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864124-621A-48B9-B8CA-55425BB12578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40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54012563-069E-FBD7-82D6-20956610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Isochronous Cyclotron Problem</a:t>
            </a:r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29D10760-B131-4F0E-018A-EB89DC85B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Mean radius must satisfy r = </a:t>
            </a:r>
            <a:r>
              <a:rPr lang="en-GB" altLang="en-US">
                <a:latin typeface="Symbol" panose="05050102010706020507" pitchFamily="18" charset="2"/>
              </a:rPr>
              <a:t>b</a:t>
            </a:r>
            <a:r>
              <a:rPr lang="en-GB" altLang="en-US"/>
              <a:t>R</a:t>
            </a:r>
          </a:p>
          <a:p>
            <a:pPr lvl="1"/>
            <a:r>
              <a:rPr lang="en-GB" altLang="en-US"/>
              <a:t>Where R = c/2</a:t>
            </a:r>
            <a:r>
              <a:rPr lang="en-GB" altLang="en-US">
                <a:latin typeface="Symbol" panose="05050102010706020507" pitchFamily="18" charset="2"/>
              </a:rPr>
              <a:t>p</a:t>
            </a:r>
            <a:r>
              <a:rPr lang="en-GB" altLang="en-US"/>
              <a:t>f</a:t>
            </a:r>
            <a:r>
              <a:rPr lang="en-GB" altLang="en-US" baseline="-25000"/>
              <a:t>rev</a:t>
            </a:r>
            <a:r>
              <a:rPr lang="en-GB" altLang="en-US"/>
              <a:t> is the limiting radius as v </a:t>
            </a:r>
            <a:r>
              <a:rPr lang="en-GB" altLang="en-US">
                <a:sym typeface="Wingdings" panose="05000000000000000000" pitchFamily="2" charset="2"/>
              </a:rPr>
              <a:t> c</a:t>
            </a:r>
          </a:p>
          <a:p>
            <a:r>
              <a:rPr lang="en-GB" altLang="en-US">
                <a:sym typeface="Wingdings" panose="05000000000000000000" pitchFamily="2" charset="2"/>
              </a:rPr>
              <a:t>Mean B</a:t>
            </a:r>
            <a:r>
              <a:rPr lang="en-GB" altLang="en-US" baseline="-25000">
                <a:sym typeface="Wingdings" panose="05000000000000000000" pitchFamily="2" charset="2"/>
              </a:rPr>
              <a:t>y</a:t>
            </a:r>
            <a:r>
              <a:rPr lang="en-GB" altLang="en-US">
                <a:sym typeface="Wingdings" panose="05000000000000000000" pitchFamily="2" charset="2"/>
              </a:rPr>
              <a:t> = p/qr = m</a:t>
            </a:r>
            <a:r>
              <a:rPr lang="en-GB" altLang="en-US">
                <a:latin typeface="Symbol" panose="05050102010706020507" pitchFamily="18" charset="2"/>
                <a:sym typeface="Wingdings" panose="05000000000000000000" pitchFamily="2" charset="2"/>
              </a:rPr>
              <a:t>bg</a:t>
            </a:r>
            <a:r>
              <a:rPr lang="en-GB" altLang="en-US">
                <a:sym typeface="Wingdings" panose="05000000000000000000" pitchFamily="2" charset="2"/>
              </a:rPr>
              <a:t>c/q</a:t>
            </a:r>
            <a:r>
              <a:rPr lang="en-GB" altLang="en-US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GB" altLang="en-US">
                <a:sym typeface="Wingdings" panose="05000000000000000000" pitchFamily="2" charset="2"/>
              </a:rPr>
              <a:t>R = </a:t>
            </a:r>
            <a:r>
              <a:rPr lang="en-GB" altLang="en-US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GB" altLang="en-US">
                <a:sym typeface="Wingdings" panose="05000000000000000000" pitchFamily="2" charset="2"/>
              </a:rPr>
              <a:t>(mc/qR) = </a:t>
            </a:r>
            <a:r>
              <a:rPr lang="en-GB" altLang="en-US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GB" altLang="en-US">
                <a:sym typeface="Wingdings" panose="05000000000000000000" pitchFamily="2" charset="2"/>
              </a:rPr>
              <a:t>B</a:t>
            </a:r>
            <a:r>
              <a:rPr lang="en-GB" altLang="en-US" baseline="-25000">
                <a:sym typeface="Wingdings" panose="05000000000000000000" pitchFamily="2" charset="2"/>
              </a:rPr>
              <a:t>0</a:t>
            </a:r>
          </a:p>
          <a:p>
            <a:r>
              <a:rPr lang="en-GB" altLang="en-US"/>
              <a:t>This produces a quadrupole as radii bunch up:</a:t>
            </a:r>
          </a:p>
          <a:p>
            <a:pPr lvl="1"/>
            <a:r>
              <a:rPr lang="en-GB" altLang="en-US"/>
              <a:t>dB</a:t>
            </a:r>
            <a:r>
              <a:rPr lang="en-GB" altLang="en-US" baseline="-25000"/>
              <a:t>y</a:t>
            </a:r>
            <a:r>
              <a:rPr lang="en-GB" altLang="en-US"/>
              <a:t>/dr = (B</a:t>
            </a:r>
            <a:r>
              <a:rPr lang="en-GB" altLang="en-US" baseline="-25000"/>
              <a:t>0</a:t>
            </a:r>
            <a:r>
              <a:rPr lang="en-GB" altLang="en-US"/>
              <a:t>/R)d</a:t>
            </a:r>
            <a:r>
              <a:rPr lang="en-GB" altLang="en-US">
                <a:latin typeface="Symbol" panose="05050102010706020507" pitchFamily="18" charset="2"/>
              </a:rPr>
              <a:t>g</a:t>
            </a:r>
            <a:r>
              <a:rPr lang="en-GB" altLang="en-US"/>
              <a:t>/d</a:t>
            </a:r>
            <a:r>
              <a:rPr lang="en-GB" altLang="en-US">
                <a:latin typeface="Symbol" panose="05050102010706020507" pitchFamily="18" charset="2"/>
              </a:rPr>
              <a:t>b</a:t>
            </a:r>
            <a:r>
              <a:rPr lang="en-GB" altLang="en-US"/>
              <a:t> = (B</a:t>
            </a:r>
            <a:r>
              <a:rPr lang="en-GB" altLang="en-US" baseline="-25000"/>
              <a:t>0</a:t>
            </a:r>
            <a:r>
              <a:rPr lang="en-GB" altLang="en-US"/>
              <a:t>/R)</a:t>
            </a:r>
            <a:r>
              <a:rPr lang="en-GB" altLang="en-US">
                <a:latin typeface="Symbol" panose="05050102010706020507" pitchFamily="18" charset="2"/>
              </a:rPr>
              <a:t>bg</a:t>
            </a:r>
            <a:r>
              <a:rPr lang="en-GB" altLang="en-US" baseline="30000"/>
              <a:t>3</a:t>
            </a:r>
            <a:endParaRPr lang="en-GB" altLang="en-US" baseline="30000">
              <a:latin typeface="Symbol" panose="05050102010706020507" pitchFamily="18" charset="2"/>
            </a:endParaRPr>
          </a:p>
          <a:p>
            <a:r>
              <a:rPr lang="en-GB" altLang="en-US">
                <a:sym typeface="Wingdings" panose="05000000000000000000" pitchFamily="2" charset="2"/>
              </a:rPr>
              <a:t>Momentum only increases with </a:t>
            </a:r>
            <a:r>
              <a:rPr lang="en-GB" altLang="en-US">
                <a:latin typeface="Symbol" panose="05050102010706020507" pitchFamily="18" charset="2"/>
              </a:rPr>
              <a:t>bg</a:t>
            </a:r>
            <a:r>
              <a:rPr lang="en-GB" altLang="en-US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GB" altLang="en-US">
                <a:sym typeface="Wingdings" panose="05000000000000000000" pitchFamily="2" charset="2"/>
              </a:rPr>
              <a:t>Eventually quadrupole overfocusses the beam</a:t>
            </a:r>
          </a:p>
          <a:p>
            <a:pPr lvl="1"/>
            <a:r>
              <a:rPr lang="en-GB" altLang="en-US">
                <a:sym typeface="Wingdings" panose="05000000000000000000" pitchFamily="2" charset="2"/>
              </a:rPr>
              <a:t>Energy limit for any given planar cyclotron</a:t>
            </a:r>
          </a:p>
          <a:p>
            <a:endParaRPr lang="en-GB" altLang="en-US" baseline="-25000">
              <a:sym typeface="Wingdings" panose="05000000000000000000" pitchFamily="2" charset="2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73F3C-50D2-D57C-12A1-3F8E0C6440D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87CC2-D084-12E3-88CA-462EA3F90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9FB5B-81AC-0080-8A2C-0534CA238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04F346-E601-4B16-8F9D-386BE209FDBE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41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D519A7-F651-E04F-AC03-D4129265EFE7}"/>
              </a:ext>
            </a:extLst>
          </p:cNvPr>
          <p:cNvSpPr txBox="1"/>
          <p:nvPr/>
        </p:nvSpPr>
        <p:spPr>
          <a:xfrm>
            <a:off x="7020273" y="429309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Normalised quadrupole ∝ </a:t>
            </a:r>
            <a:r>
              <a:rPr lang="en-GB">
                <a:latin typeface="Symbol" panose="05050102010706020507" pitchFamily="18" charset="2"/>
              </a:rPr>
              <a:t>g</a:t>
            </a:r>
            <a:r>
              <a:rPr lang="en-GB" baseline="30000"/>
              <a:t>2</a:t>
            </a:r>
            <a:r>
              <a:rPr lang="en-GB"/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34">
            <a:extLst>
              <a:ext uri="{FF2B5EF4-FFF2-40B4-BE49-F238E27FC236}">
                <a16:creationId xmlns:a16="http://schemas.microsoft.com/office/drawing/2014/main" id="{59BCFE39-336B-648A-E3AF-D80865DC1692}"/>
              </a:ext>
            </a:extLst>
          </p:cNvPr>
          <p:cNvGrpSpPr>
            <a:grpSpLocks/>
          </p:cNvGrpSpPr>
          <p:nvPr/>
        </p:nvGrpSpPr>
        <p:grpSpPr bwMode="auto">
          <a:xfrm rot="2700000">
            <a:off x="3662363" y="4332288"/>
            <a:ext cx="1600200" cy="1600200"/>
            <a:chOff x="5400000" y="3240000"/>
            <a:chExt cx="2880000" cy="2880000"/>
          </a:xfrm>
        </p:grpSpPr>
        <p:grpSp>
          <p:nvGrpSpPr>
            <p:cNvPr id="35886" name="Group 35">
              <a:extLst>
                <a:ext uri="{FF2B5EF4-FFF2-40B4-BE49-F238E27FC236}">
                  <a16:creationId xmlns:a16="http://schemas.microsoft.com/office/drawing/2014/main" id="{7BDD9DA6-50C9-68F9-F699-4C11C26379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0000" y="3512810"/>
              <a:ext cx="2340000" cy="2340000"/>
              <a:chOff x="4026083" y="4262603"/>
              <a:chExt cx="2340000" cy="2340000"/>
            </a:xfrm>
          </p:grpSpPr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C9754BAD-CE5B-3805-873B-607FF9BECC5C}"/>
                  </a:ext>
                </a:extLst>
              </p:cNvPr>
              <p:cNvSpPr/>
              <p:nvPr/>
            </p:nvSpPr>
            <p:spPr>
              <a:xfrm rot="8100000">
                <a:off x="4634868" y="4210295"/>
                <a:ext cx="1080000" cy="2340000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il" t="it" r="ir" b="ib"/>
                <a:pathLst>
                  <a:path>
                    <a:moveTo>
                      <a:pt x="l" y="vc"/>
                    </a:moveTo>
                    <a:arcTo wR="wd2" hR="hd2" stAng="cd2" swAng="cd4"/>
                    <a:arcTo wR="wd2" hR="hd2" stAng="3cd4" swAng="cd4"/>
                    <a:arcTo wR="wd2" hR="hd2" stAng="0" swAng="cd4"/>
                    <a:arcTo wR="wd2" hR="hd2" stAng="cd4" swAng="cd4"/>
                    <a:close/>
                  </a:path>
                </a:pathLst>
              </a:custGeom>
              <a:solidFill>
                <a:srgbClr val="00FF00"/>
              </a:solidFill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txBody>
              <a:bodyPr lIns="99000" tIns="54000" rIns="99000" bIns="54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68A882CF-D23E-43EC-0A85-E7918F1804CF}"/>
                  </a:ext>
                </a:extLst>
              </p:cNvPr>
              <p:cNvSpPr/>
              <p:nvPr/>
            </p:nvSpPr>
            <p:spPr>
              <a:xfrm rot="2700000">
                <a:off x="4655071" y="4224438"/>
                <a:ext cx="1080000" cy="2340000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il" t="it" r="ir" b="ib"/>
                <a:pathLst>
                  <a:path>
                    <a:moveTo>
                      <a:pt x="l" y="vc"/>
                    </a:moveTo>
                    <a:arcTo wR="wd2" hR="hd2" stAng="cd2" swAng="cd4"/>
                    <a:arcTo wR="wd2" hR="hd2" stAng="3cd4" swAng="cd4"/>
                    <a:arcTo wR="wd2" hR="hd2" stAng="0" swAng="cd4"/>
                    <a:arcTo wR="wd2" hR="hd2" stAng="cd4" swAng="cd4"/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txBody>
              <a:bodyPr lIns="99000" tIns="54000" rIns="99000" bIns="54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35887" name="Group 36">
              <a:extLst>
                <a:ext uri="{FF2B5EF4-FFF2-40B4-BE49-F238E27FC236}">
                  <a16:creationId xmlns:a16="http://schemas.microsoft.com/office/drawing/2014/main" id="{27A19570-E5C0-EBEA-760A-1707C2E0D8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00000" y="3240000"/>
              <a:ext cx="2880000" cy="2880000"/>
              <a:chOff x="5400000" y="3240000"/>
              <a:chExt cx="2880000" cy="2880000"/>
            </a:xfrm>
          </p:grpSpPr>
          <p:sp>
            <p:nvSpPr>
              <p:cNvPr id="95" name="Straight Connector 94">
                <a:extLst>
                  <a:ext uri="{FF2B5EF4-FFF2-40B4-BE49-F238E27FC236}">
                    <a16:creationId xmlns:a16="http://schemas.microsoft.com/office/drawing/2014/main" id="{95231292-C2FF-37D3-2E3F-8A5CE1A37391}"/>
                  </a:ext>
                </a:extLst>
              </p:cNvPr>
              <p:cNvSpPr/>
              <p:nvPr/>
            </p:nvSpPr>
            <p:spPr>
              <a:xfrm>
                <a:off x="6840000" y="3240000"/>
                <a:ext cx="0" cy="288000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txBody>
              <a:bodyPr lIns="90000" tIns="45000" rIns="90000" bIns="45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6" name="Straight Connector 95">
                <a:extLst>
                  <a:ext uri="{FF2B5EF4-FFF2-40B4-BE49-F238E27FC236}">
                    <a16:creationId xmlns:a16="http://schemas.microsoft.com/office/drawing/2014/main" id="{884678D2-156E-78DC-B1CF-6D27FE5E1B0B}"/>
                  </a:ext>
                </a:extLst>
              </p:cNvPr>
              <p:cNvSpPr/>
              <p:nvPr/>
            </p:nvSpPr>
            <p:spPr>
              <a:xfrm>
                <a:off x="5400000" y="4680000"/>
                <a:ext cx="2880000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txBody>
              <a:bodyPr lIns="90000" tIns="45000" rIns="90000" bIns="45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7" name="Straight Connector 96">
                <a:extLst>
                  <a:ext uri="{FF2B5EF4-FFF2-40B4-BE49-F238E27FC236}">
                    <a16:creationId xmlns:a16="http://schemas.microsoft.com/office/drawing/2014/main" id="{C0FF13FA-3113-DE76-730B-E5AC831FD7B4}"/>
                  </a:ext>
                </a:extLst>
              </p:cNvPr>
              <p:cNvSpPr/>
              <p:nvPr/>
            </p:nvSpPr>
            <p:spPr>
              <a:xfrm flipV="1">
                <a:off x="6821817" y="3956538"/>
                <a:ext cx="0" cy="36000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8" name="Straight Connector 97">
                <a:extLst>
                  <a:ext uri="{FF2B5EF4-FFF2-40B4-BE49-F238E27FC236}">
                    <a16:creationId xmlns:a16="http://schemas.microsoft.com/office/drawing/2014/main" id="{BFB568D1-BDA6-0C50-A1D4-0010242C6DE2}"/>
                  </a:ext>
                </a:extLst>
              </p:cNvPr>
              <p:cNvSpPr/>
              <p:nvPr/>
            </p:nvSpPr>
            <p:spPr>
              <a:xfrm flipV="1">
                <a:off x="6814745" y="3241254"/>
                <a:ext cx="0" cy="539999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9" name="Straight Connector 98">
                <a:extLst>
                  <a:ext uri="{FF2B5EF4-FFF2-40B4-BE49-F238E27FC236}">
                    <a16:creationId xmlns:a16="http://schemas.microsoft.com/office/drawing/2014/main" id="{F8BDE0A8-EA90-4B78-0EA3-3C7D06AC725B}"/>
                  </a:ext>
                </a:extLst>
              </p:cNvPr>
              <p:cNvSpPr/>
              <p:nvPr/>
            </p:nvSpPr>
            <p:spPr>
              <a:xfrm>
                <a:off x="6821817" y="5043461"/>
                <a:ext cx="0" cy="36000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0" name="Straight Connector 99">
                <a:extLst>
                  <a:ext uri="{FF2B5EF4-FFF2-40B4-BE49-F238E27FC236}">
                    <a16:creationId xmlns:a16="http://schemas.microsoft.com/office/drawing/2014/main" id="{9EFA9244-35F1-A4F2-2E9C-756BC0164139}"/>
                  </a:ext>
                </a:extLst>
              </p:cNvPr>
              <p:cNvSpPr/>
              <p:nvPr/>
            </p:nvSpPr>
            <p:spPr>
              <a:xfrm>
                <a:off x="6814745" y="5602989"/>
                <a:ext cx="0" cy="539999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1" name="Straight Connector 100">
                <a:extLst>
                  <a:ext uri="{FF2B5EF4-FFF2-40B4-BE49-F238E27FC236}">
                    <a16:creationId xmlns:a16="http://schemas.microsoft.com/office/drawing/2014/main" id="{AB3BB744-2778-CA34-A5DC-600A15D46187}"/>
                  </a:ext>
                </a:extLst>
              </p:cNvPr>
              <p:cNvSpPr/>
              <p:nvPr/>
            </p:nvSpPr>
            <p:spPr>
              <a:xfrm>
                <a:off x="6296344" y="4680001"/>
                <a:ext cx="360000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2" name="Straight Connector 101">
                <a:extLst>
                  <a:ext uri="{FF2B5EF4-FFF2-40B4-BE49-F238E27FC236}">
                    <a16:creationId xmlns:a16="http://schemas.microsoft.com/office/drawing/2014/main" id="{AE911F0F-40F6-78A1-81CE-76D6AB947533}"/>
                  </a:ext>
                </a:extLst>
              </p:cNvPr>
              <p:cNvSpPr/>
              <p:nvPr/>
            </p:nvSpPr>
            <p:spPr>
              <a:xfrm flipH="1">
                <a:off x="7019614" y="4679999"/>
                <a:ext cx="360000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3" name="Straight Connector 102">
                <a:extLst>
                  <a:ext uri="{FF2B5EF4-FFF2-40B4-BE49-F238E27FC236}">
                    <a16:creationId xmlns:a16="http://schemas.microsoft.com/office/drawing/2014/main" id="{A3998761-416B-B1C2-DAF4-992967160DDB}"/>
                  </a:ext>
                </a:extLst>
              </p:cNvPr>
              <p:cNvSpPr/>
              <p:nvPr/>
            </p:nvSpPr>
            <p:spPr>
              <a:xfrm>
                <a:off x="5579040" y="4678991"/>
                <a:ext cx="539999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4" name="Straight Connector 103">
                <a:extLst>
                  <a:ext uri="{FF2B5EF4-FFF2-40B4-BE49-F238E27FC236}">
                    <a16:creationId xmlns:a16="http://schemas.microsoft.com/office/drawing/2014/main" id="{2932F15D-D6FD-41BA-C541-FCB78D7496AD}"/>
                  </a:ext>
                </a:extLst>
              </p:cNvPr>
              <p:cNvSpPr/>
              <p:nvPr/>
            </p:nvSpPr>
            <p:spPr>
              <a:xfrm flipH="1">
                <a:off x="7558939" y="4681010"/>
                <a:ext cx="539999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35843" name="Group 34">
            <a:extLst>
              <a:ext uri="{FF2B5EF4-FFF2-40B4-BE49-F238E27FC236}">
                <a16:creationId xmlns:a16="http://schemas.microsoft.com/office/drawing/2014/main" id="{56425374-85D0-B017-52F5-DAC04598E792}"/>
              </a:ext>
            </a:extLst>
          </p:cNvPr>
          <p:cNvGrpSpPr>
            <a:grpSpLocks/>
          </p:cNvGrpSpPr>
          <p:nvPr/>
        </p:nvGrpSpPr>
        <p:grpSpPr bwMode="auto">
          <a:xfrm rot="1320000">
            <a:off x="6121400" y="3270250"/>
            <a:ext cx="1600200" cy="1600200"/>
            <a:chOff x="5400000" y="3240000"/>
            <a:chExt cx="2880000" cy="2880000"/>
          </a:xfrm>
        </p:grpSpPr>
        <p:grpSp>
          <p:nvGrpSpPr>
            <p:cNvPr id="35872" name="Group 35">
              <a:extLst>
                <a:ext uri="{FF2B5EF4-FFF2-40B4-BE49-F238E27FC236}">
                  <a16:creationId xmlns:a16="http://schemas.microsoft.com/office/drawing/2014/main" id="{0907F154-3249-F02B-8209-5DC2A91C3A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0000" y="3512810"/>
              <a:ext cx="2340000" cy="2340000"/>
              <a:chOff x="4026083" y="4262603"/>
              <a:chExt cx="2340000" cy="2340000"/>
            </a:xfrm>
          </p:grpSpPr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FD73027F-8FD2-53F0-2BB7-182FE535D37E}"/>
                  </a:ext>
                </a:extLst>
              </p:cNvPr>
              <p:cNvSpPr/>
              <p:nvPr/>
            </p:nvSpPr>
            <p:spPr>
              <a:xfrm rot="8100000">
                <a:off x="4629352" y="4201260"/>
                <a:ext cx="1080000" cy="2340000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il" t="it" r="ir" b="ib"/>
                <a:pathLst>
                  <a:path>
                    <a:moveTo>
                      <a:pt x="l" y="vc"/>
                    </a:moveTo>
                    <a:arcTo wR="wd2" hR="hd2" stAng="cd2" swAng="cd4"/>
                    <a:arcTo wR="wd2" hR="hd2" stAng="3cd4" swAng="cd4"/>
                    <a:arcTo wR="wd2" hR="hd2" stAng="0" swAng="cd4"/>
                    <a:arcTo wR="wd2" hR="hd2" stAng="cd4" swAng="cd4"/>
                    <a:close/>
                  </a:path>
                </a:pathLst>
              </a:custGeom>
              <a:solidFill>
                <a:srgbClr val="00FF00"/>
              </a:solidFill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txBody>
              <a:bodyPr lIns="99000" tIns="54000" rIns="99000" bIns="54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FE3EEA6C-FD6A-851E-6BEC-8499E49E3002}"/>
                  </a:ext>
                </a:extLst>
              </p:cNvPr>
              <p:cNvSpPr/>
              <p:nvPr/>
            </p:nvSpPr>
            <p:spPr>
              <a:xfrm rot="2700000">
                <a:off x="4630703" y="4208420"/>
                <a:ext cx="1080000" cy="2339998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il" t="it" r="ir" b="ib"/>
                <a:pathLst>
                  <a:path>
                    <a:moveTo>
                      <a:pt x="l" y="vc"/>
                    </a:moveTo>
                    <a:arcTo wR="wd2" hR="hd2" stAng="cd2" swAng="cd4"/>
                    <a:arcTo wR="wd2" hR="hd2" stAng="3cd4" swAng="cd4"/>
                    <a:arcTo wR="wd2" hR="hd2" stAng="0" swAng="cd4"/>
                    <a:arcTo wR="wd2" hR="hd2" stAng="cd4" swAng="cd4"/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txBody>
              <a:bodyPr lIns="99000" tIns="54000" rIns="99000" bIns="54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35873" name="Group 36">
              <a:extLst>
                <a:ext uri="{FF2B5EF4-FFF2-40B4-BE49-F238E27FC236}">
                  <a16:creationId xmlns:a16="http://schemas.microsoft.com/office/drawing/2014/main" id="{9F97C2D1-BB2B-EB23-8524-7310B215BB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00000" y="3240000"/>
              <a:ext cx="2880000" cy="2880000"/>
              <a:chOff x="5400000" y="3240000"/>
              <a:chExt cx="2880000" cy="2880000"/>
            </a:xfrm>
          </p:grpSpPr>
          <p:sp>
            <p:nvSpPr>
              <p:cNvPr id="80" name="Straight Connector 79">
                <a:extLst>
                  <a:ext uri="{FF2B5EF4-FFF2-40B4-BE49-F238E27FC236}">
                    <a16:creationId xmlns:a16="http://schemas.microsoft.com/office/drawing/2014/main" id="{5DC42094-48CC-EB25-99EC-30ABE53A5263}"/>
                  </a:ext>
                </a:extLst>
              </p:cNvPr>
              <p:cNvSpPr/>
              <p:nvPr/>
            </p:nvSpPr>
            <p:spPr>
              <a:xfrm>
                <a:off x="6840000" y="3240000"/>
                <a:ext cx="0" cy="288000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txBody>
              <a:bodyPr lIns="90000" tIns="45000" rIns="90000" bIns="45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1" name="Straight Connector 80">
                <a:extLst>
                  <a:ext uri="{FF2B5EF4-FFF2-40B4-BE49-F238E27FC236}">
                    <a16:creationId xmlns:a16="http://schemas.microsoft.com/office/drawing/2014/main" id="{EC7E0F61-81EF-7DD0-FD59-33EE854A956A}"/>
                  </a:ext>
                </a:extLst>
              </p:cNvPr>
              <p:cNvSpPr/>
              <p:nvPr/>
            </p:nvSpPr>
            <p:spPr>
              <a:xfrm>
                <a:off x="5400000" y="4680000"/>
                <a:ext cx="2880000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txBody>
              <a:bodyPr lIns="90000" tIns="45000" rIns="90000" bIns="45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2" name="Straight Connector 81">
                <a:extLst>
                  <a:ext uri="{FF2B5EF4-FFF2-40B4-BE49-F238E27FC236}">
                    <a16:creationId xmlns:a16="http://schemas.microsoft.com/office/drawing/2014/main" id="{B592D1C2-EF30-FBFB-90D7-B747C899B5E0}"/>
                  </a:ext>
                </a:extLst>
              </p:cNvPr>
              <p:cNvSpPr/>
              <p:nvPr/>
            </p:nvSpPr>
            <p:spPr>
              <a:xfrm flipV="1">
                <a:off x="6819538" y="3953593"/>
                <a:ext cx="0" cy="36000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3" name="Straight Connector 82">
                <a:extLst>
                  <a:ext uri="{FF2B5EF4-FFF2-40B4-BE49-F238E27FC236}">
                    <a16:creationId xmlns:a16="http://schemas.microsoft.com/office/drawing/2014/main" id="{D5B14130-B713-DCAD-E462-28B322D38C56}"/>
                  </a:ext>
                </a:extLst>
              </p:cNvPr>
              <p:cNvSpPr/>
              <p:nvPr/>
            </p:nvSpPr>
            <p:spPr>
              <a:xfrm flipV="1">
                <a:off x="6814166" y="3232509"/>
                <a:ext cx="0" cy="540001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4" name="Straight Connector 83">
                <a:extLst>
                  <a:ext uri="{FF2B5EF4-FFF2-40B4-BE49-F238E27FC236}">
                    <a16:creationId xmlns:a16="http://schemas.microsoft.com/office/drawing/2014/main" id="{BE68D9A9-C361-1436-0407-3D56189A4636}"/>
                  </a:ext>
                </a:extLst>
              </p:cNvPr>
              <p:cNvSpPr/>
              <p:nvPr/>
            </p:nvSpPr>
            <p:spPr>
              <a:xfrm>
                <a:off x="6839218" y="5039583"/>
                <a:ext cx="0" cy="36000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5" name="Straight Connector 84">
                <a:extLst>
                  <a:ext uri="{FF2B5EF4-FFF2-40B4-BE49-F238E27FC236}">
                    <a16:creationId xmlns:a16="http://schemas.microsoft.com/office/drawing/2014/main" id="{A33F1E79-5EF5-EE7F-A33B-6B05B7DF05AE}"/>
                  </a:ext>
                </a:extLst>
              </p:cNvPr>
              <p:cNvSpPr/>
              <p:nvPr/>
            </p:nvSpPr>
            <p:spPr>
              <a:xfrm>
                <a:off x="6813816" y="5580774"/>
                <a:ext cx="0" cy="540001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6" name="Straight Connector 85">
                <a:extLst>
                  <a:ext uri="{FF2B5EF4-FFF2-40B4-BE49-F238E27FC236}">
                    <a16:creationId xmlns:a16="http://schemas.microsoft.com/office/drawing/2014/main" id="{6392655C-46DF-5CC1-3C64-A42CA004F54A}"/>
                  </a:ext>
                </a:extLst>
              </p:cNvPr>
              <p:cNvSpPr/>
              <p:nvPr/>
            </p:nvSpPr>
            <p:spPr>
              <a:xfrm>
                <a:off x="6293892" y="4673841"/>
                <a:ext cx="360000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7" name="Straight Connector 86">
                <a:extLst>
                  <a:ext uri="{FF2B5EF4-FFF2-40B4-BE49-F238E27FC236}">
                    <a16:creationId xmlns:a16="http://schemas.microsoft.com/office/drawing/2014/main" id="{9F574CB2-0A85-553F-D5C7-BF6E470046F5}"/>
                  </a:ext>
                </a:extLst>
              </p:cNvPr>
              <p:cNvSpPr/>
              <p:nvPr/>
            </p:nvSpPr>
            <p:spPr>
              <a:xfrm flipH="1">
                <a:off x="7011232" y="4679843"/>
                <a:ext cx="360000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8" name="Straight Connector 87">
                <a:extLst>
                  <a:ext uri="{FF2B5EF4-FFF2-40B4-BE49-F238E27FC236}">
                    <a16:creationId xmlns:a16="http://schemas.microsoft.com/office/drawing/2014/main" id="{14DDEB38-418D-0261-1A64-006F0DCC5D96}"/>
                  </a:ext>
                </a:extLst>
              </p:cNvPr>
              <p:cNvSpPr/>
              <p:nvPr/>
            </p:nvSpPr>
            <p:spPr>
              <a:xfrm>
                <a:off x="5579176" y="4679720"/>
                <a:ext cx="540001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89" name="Straight Connector 88">
                <a:extLst>
                  <a:ext uri="{FF2B5EF4-FFF2-40B4-BE49-F238E27FC236}">
                    <a16:creationId xmlns:a16="http://schemas.microsoft.com/office/drawing/2014/main" id="{7CF917B6-447E-2814-F702-C70D52C32049}"/>
                  </a:ext>
                </a:extLst>
              </p:cNvPr>
              <p:cNvSpPr/>
              <p:nvPr/>
            </p:nvSpPr>
            <p:spPr>
              <a:xfrm flipH="1">
                <a:off x="7548088" y="4679263"/>
                <a:ext cx="539999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sp>
        <p:nvSpPr>
          <p:cNvPr id="35844" name="Title 1">
            <a:extLst>
              <a:ext uri="{FF2B5EF4-FFF2-40B4-BE49-F238E27FC236}">
                <a16:creationId xmlns:a16="http://schemas.microsoft.com/office/drawing/2014/main" id="{86898733-475C-A457-8982-CADA148F2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altLang="en-US"/>
              <a:t>Tilted Orbit Excursion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EA8DA-E9C5-B7FB-F7B7-1ED270A4D44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457199" y="980729"/>
            <a:ext cx="6037003" cy="4464496"/>
          </a:xfrm>
          <a:blipFill rotWithShape="1">
            <a:blip r:embed="rId2"/>
            <a:stretch>
              <a:fillRect l="-2222" t="-2049"/>
            </a:stretch>
          </a:blipFill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A7CBA-A8AA-4DB2-A669-053279D300F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2EBDE-1EA2-1635-8796-E966B715C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AF043-9A01-2023-91EE-3DDC9B52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21DC6E-2B80-456B-8E5E-F1EBC4984C1F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42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35849" name="Picture 2" descr="C:\sjb39\report\2013-7\teichmann_isovffag.png">
            <a:extLst>
              <a:ext uri="{FF2B5EF4-FFF2-40B4-BE49-F238E27FC236}">
                <a16:creationId xmlns:a16="http://schemas.microsoft.com/office/drawing/2014/main" id="{71B6D76F-FC75-0A1D-69F5-1EE62FBDA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49675"/>
            <a:ext cx="2132012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Content Placeholder 2">
            <a:extLst>
              <a:ext uri="{FF2B5EF4-FFF2-40B4-BE49-F238E27FC236}">
                <a16:creationId xmlns:a16="http://schemas.microsoft.com/office/drawing/2014/main" id="{93AC95C0-066B-7ED6-9666-79BEBDDFB17F}"/>
              </a:ext>
            </a:extLst>
          </p:cNvPr>
          <p:cNvSpPr txBox="1">
            <a:spLocks/>
          </p:cNvSpPr>
          <p:nvPr/>
        </p:nvSpPr>
        <p:spPr bwMode="auto">
          <a:xfrm>
            <a:off x="2879725" y="5821363"/>
            <a:ext cx="601345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70C0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B050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E46C0A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>
                <a:sym typeface="Wingdings" panose="05000000000000000000" pitchFamily="2" charset="2"/>
              </a:rPr>
              <a:t> </a:t>
            </a:r>
            <a:r>
              <a:rPr lang="en-GB" altLang="en-US"/>
              <a:t>Teichmann (1962) also had idea</a:t>
            </a:r>
          </a:p>
        </p:txBody>
      </p:sp>
      <p:grpSp>
        <p:nvGrpSpPr>
          <p:cNvPr id="35851" name="Group 34">
            <a:extLst>
              <a:ext uri="{FF2B5EF4-FFF2-40B4-BE49-F238E27FC236}">
                <a16:creationId xmlns:a16="http://schemas.microsoft.com/office/drawing/2014/main" id="{43C0DC22-6D3C-6378-F8E8-95D698DEE326}"/>
              </a:ext>
            </a:extLst>
          </p:cNvPr>
          <p:cNvGrpSpPr>
            <a:grpSpLocks/>
          </p:cNvGrpSpPr>
          <p:nvPr/>
        </p:nvGrpSpPr>
        <p:grpSpPr bwMode="auto">
          <a:xfrm>
            <a:off x="7045325" y="949325"/>
            <a:ext cx="1600200" cy="1600200"/>
            <a:chOff x="5400000" y="3240000"/>
            <a:chExt cx="2880000" cy="2880000"/>
          </a:xfrm>
        </p:grpSpPr>
        <p:grpSp>
          <p:nvGrpSpPr>
            <p:cNvPr id="35858" name="Group 35">
              <a:extLst>
                <a:ext uri="{FF2B5EF4-FFF2-40B4-BE49-F238E27FC236}">
                  <a16:creationId xmlns:a16="http://schemas.microsoft.com/office/drawing/2014/main" id="{67988899-482E-651F-520C-FD3C2C128F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0000" y="3512810"/>
              <a:ext cx="2340000" cy="2340000"/>
              <a:chOff x="4026083" y="4262603"/>
              <a:chExt cx="2340000" cy="2340000"/>
            </a:xfrm>
          </p:grpSpPr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B119D768-B486-C32E-4A8E-B2A84938539F}"/>
                  </a:ext>
                </a:extLst>
              </p:cNvPr>
              <p:cNvSpPr/>
              <p:nvPr/>
            </p:nvSpPr>
            <p:spPr>
              <a:xfrm rot="8100000">
                <a:off x="4658939" y="4224079"/>
                <a:ext cx="1080000" cy="2340000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il" t="it" r="ir" b="ib"/>
                <a:pathLst>
                  <a:path>
                    <a:moveTo>
                      <a:pt x="l" y="vc"/>
                    </a:moveTo>
                    <a:arcTo wR="wd2" hR="hd2" stAng="cd2" swAng="cd4"/>
                    <a:arcTo wR="wd2" hR="hd2" stAng="3cd4" swAng="cd4"/>
                    <a:arcTo wR="wd2" hR="hd2" stAng="0" swAng="cd4"/>
                    <a:arcTo wR="wd2" hR="hd2" stAng="cd4" swAng="cd4"/>
                    <a:close/>
                  </a:path>
                </a:pathLst>
              </a:custGeom>
              <a:solidFill>
                <a:srgbClr val="00FF00"/>
              </a:solidFill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txBody>
              <a:bodyPr lIns="99000" tIns="54000" rIns="99000" bIns="54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F61AC87-68BC-03B7-5618-DB7505A26B96}"/>
                  </a:ext>
                </a:extLst>
              </p:cNvPr>
              <p:cNvSpPr/>
              <p:nvPr/>
            </p:nvSpPr>
            <p:spPr>
              <a:xfrm rot="2700000">
                <a:off x="4657510" y="4225510"/>
                <a:ext cx="1080000" cy="2339998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il" t="it" r="ir" b="ib"/>
                <a:pathLst>
                  <a:path>
                    <a:moveTo>
                      <a:pt x="l" y="vc"/>
                    </a:moveTo>
                    <a:arcTo wR="wd2" hR="hd2" stAng="cd2" swAng="cd4"/>
                    <a:arcTo wR="wd2" hR="hd2" stAng="3cd4" swAng="cd4"/>
                    <a:arcTo wR="wd2" hR="hd2" stAng="0" swAng="cd4"/>
                    <a:arcTo wR="wd2" hR="hd2" stAng="cd4" swAng="cd4"/>
                    <a:close/>
                  </a:path>
                </a:pathLst>
              </a:custGeom>
              <a:solidFill>
                <a:srgbClr val="99CCFF"/>
              </a:solidFill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txBody>
              <a:bodyPr lIns="99000" tIns="54000" rIns="99000" bIns="54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35859" name="Group 36">
              <a:extLst>
                <a:ext uri="{FF2B5EF4-FFF2-40B4-BE49-F238E27FC236}">
                  <a16:creationId xmlns:a16="http://schemas.microsoft.com/office/drawing/2014/main" id="{4E223C3C-C60B-3153-1BDF-8E372023B5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00000" y="3240000"/>
              <a:ext cx="2880000" cy="2880000"/>
              <a:chOff x="5400000" y="3240000"/>
              <a:chExt cx="2880000" cy="2880000"/>
            </a:xfrm>
          </p:grpSpPr>
          <p:sp>
            <p:nvSpPr>
              <p:cNvPr id="38" name="Straight Connector 37">
                <a:extLst>
                  <a:ext uri="{FF2B5EF4-FFF2-40B4-BE49-F238E27FC236}">
                    <a16:creationId xmlns:a16="http://schemas.microsoft.com/office/drawing/2014/main" id="{591A2D68-E9B0-1296-0D87-4D342FE937C3}"/>
                  </a:ext>
                </a:extLst>
              </p:cNvPr>
              <p:cNvSpPr/>
              <p:nvPr/>
            </p:nvSpPr>
            <p:spPr>
              <a:xfrm>
                <a:off x="6840000" y="3240000"/>
                <a:ext cx="0" cy="288000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txBody>
              <a:bodyPr lIns="90000" tIns="45000" rIns="90000" bIns="45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9" name="Straight Connector 38">
                <a:extLst>
                  <a:ext uri="{FF2B5EF4-FFF2-40B4-BE49-F238E27FC236}">
                    <a16:creationId xmlns:a16="http://schemas.microsoft.com/office/drawing/2014/main" id="{C8E133A2-F086-17CA-05AD-536F56B660D7}"/>
                  </a:ext>
                </a:extLst>
              </p:cNvPr>
              <p:cNvSpPr/>
              <p:nvPr/>
            </p:nvSpPr>
            <p:spPr>
              <a:xfrm>
                <a:off x="5400000" y="4680000"/>
                <a:ext cx="2880000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txBody>
              <a:bodyPr lIns="90000" tIns="45000" rIns="90000" bIns="45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0" name="Straight Connector 39">
                <a:extLst>
                  <a:ext uri="{FF2B5EF4-FFF2-40B4-BE49-F238E27FC236}">
                    <a16:creationId xmlns:a16="http://schemas.microsoft.com/office/drawing/2014/main" id="{03DF8CD8-D9A4-102A-3792-FA99B7CEA7BB}"/>
                  </a:ext>
                </a:extLst>
              </p:cNvPr>
              <p:cNvSpPr/>
              <p:nvPr/>
            </p:nvSpPr>
            <p:spPr>
              <a:xfrm flipV="1">
                <a:off x="6840000" y="3960000"/>
                <a:ext cx="0" cy="36000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1" name="Straight Connector 40">
                <a:extLst>
                  <a:ext uri="{FF2B5EF4-FFF2-40B4-BE49-F238E27FC236}">
                    <a16:creationId xmlns:a16="http://schemas.microsoft.com/office/drawing/2014/main" id="{F2F590C4-21D7-8FCC-53DB-88881309462E}"/>
                  </a:ext>
                </a:extLst>
              </p:cNvPr>
              <p:cNvSpPr/>
              <p:nvPr/>
            </p:nvSpPr>
            <p:spPr>
              <a:xfrm flipV="1">
                <a:off x="6840000" y="3240000"/>
                <a:ext cx="0" cy="540001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2" name="Straight Connector 41">
                <a:extLst>
                  <a:ext uri="{FF2B5EF4-FFF2-40B4-BE49-F238E27FC236}">
                    <a16:creationId xmlns:a16="http://schemas.microsoft.com/office/drawing/2014/main" id="{6D807A97-F558-A32F-ABEC-CD38B1D9B3BD}"/>
                  </a:ext>
                </a:extLst>
              </p:cNvPr>
              <p:cNvSpPr/>
              <p:nvPr/>
            </p:nvSpPr>
            <p:spPr>
              <a:xfrm>
                <a:off x="6840000" y="5040000"/>
                <a:ext cx="0" cy="36000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3" name="Straight Connector 42">
                <a:extLst>
                  <a:ext uri="{FF2B5EF4-FFF2-40B4-BE49-F238E27FC236}">
                    <a16:creationId xmlns:a16="http://schemas.microsoft.com/office/drawing/2014/main" id="{EF55DF6E-AA05-E498-0496-0DFD9764179C}"/>
                  </a:ext>
                </a:extLst>
              </p:cNvPr>
              <p:cNvSpPr/>
              <p:nvPr/>
            </p:nvSpPr>
            <p:spPr>
              <a:xfrm>
                <a:off x="6840000" y="5580001"/>
                <a:ext cx="0" cy="539999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4" name="Straight Connector 43">
                <a:extLst>
                  <a:ext uri="{FF2B5EF4-FFF2-40B4-BE49-F238E27FC236}">
                    <a16:creationId xmlns:a16="http://schemas.microsoft.com/office/drawing/2014/main" id="{B84B380D-EA43-271F-D0D3-0B253A1B92CC}"/>
                  </a:ext>
                </a:extLst>
              </p:cNvPr>
              <p:cNvSpPr/>
              <p:nvPr/>
            </p:nvSpPr>
            <p:spPr>
              <a:xfrm>
                <a:off x="6300001" y="4680000"/>
                <a:ext cx="360000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5" name="Straight Connector 44">
                <a:extLst>
                  <a:ext uri="{FF2B5EF4-FFF2-40B4-BE49-F238E27FC236}">
                    <a16:creationId xmlns:a16="http://schemas.microsoft.com/office/drawing/2014/main" id="{16551B0B-6803-CD1E-407A-FAF1796F449A}"/>
                  </a:ext>
                </a:extLst>
              </p:cNvPr>
              <p:cNvSpPr/>
              <p:nvPr/>
            </p:nvSpPr>
            <p:spPr>
              <a:xfrm flipH="1">
                <a:off x="7020001" y="4680000"/>
                <a:ext cx="360000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6" name="Straight Connector 45">
                <a:extLst>
                  <a:ext uri="{FF2B5EF4-FFF2-40B4-BE49-F238E27FC236}">
                    <a16:creationId xmlns:a16="http://schemas.microsoft.com/office/drawing/2014/main" id="{4FE84063-2E83-008C-3E1D-9061998276FB}"/>
                  </a:ext>
                </a:extLst>
              </p:cNvPr>
              <p:cNvSpPr/>
              <p:nvPr/>
            </p:nvSpPr>
            <p:spPr>
              <a:xfrm>
                <a:off x="5580001" y="4680000"/>
                <a:ext cx="539999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7" name="Straight Connector 46">
                <a:extLst>
                  <a:ext uri="{FF2B5EF4-FFF2-40B4-BE49-F238E27FC236}">
                    <a16:creationId xmlns:a16="http://schemas.microsoft.com/office/drawing/2014/main" id="{6EBD691D-C439-F665-2DF0-77E5FFD801DC}"/>
                  </a:ext>
                </a:extLst>
              </p:cNvPr>
              <p:cNvSpPr/>
              <p:nvPr/>
            </p:nvSpPr>
            <p:spPr>
              <a:xfrm flipH="1">
                <a:off x="7560000" y="4680000"/>
                <a:ext cx="540001" cy="0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arrow"/>
              </a:ln>
            </p:spPr>
            <p:txBody>
              <a:bodyPr lIns="108000" tIns="63000" rIns="108000" bIns="63000" anchor="ctr" anchorCtr="1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  <a:defRPr/>
                </a:pPr>
                <a:endParaRPr lang="en-GB">
                  <a:solidFill>
                    <a:srgbClr val="000000"/>
                  </a:solidFill>
                  <a:latin typeface="Arial" pitchFamily="34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sp>
        <p:nvSpPr>
          <p:cNvPr id="7" name="Arc 6">
            <a:extLst>
              <a:ext uri="{FF2B5EF4-FFF2-40B4-BE49-F238E27FC236}">
                <a16:creationId xmlns:a16="http://schemas.microsoft.com/office/drawing/2014/main" id="{74013831-1C59-38EB-3652-FE858AAECB3E}"/>
              </a:ext>
            </a:extLst>
          </p:cNvPr>
          <p:cNvSpPr/>
          <p:nvPr/>
        </p:nvSpPr>
        <p:spPr bwMode="auto">
          <a:xfrm rot="5400000">
            <a:off x="1069975" y="-1633538"/>
            <a:ext cx="6765926" cy="676592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5E7EE6-A620-920D-FE5A-4078C9899601}"/>
              </a:ext>
            </a:extLst>
          </p:cNvPr>
          <p:cNvCxnSpPr/>
          <p:nvPr/>
        </p:nvCxnSpPr>
        <p:spPr bwMode="auto">
          <a:xfrm flipH="1" flipV="1">
            <a:off x="4462463" y="4670425"/>
            <a:ext cx="0" cy="457200"/>
          </a:xfrm>
          <a:prstGeom prst="straightConnector1">
            <a:avLst/>
          </a:prstGeom>
          <a:ln w="28575">
            <a:solidFill>
              <a:srgbClr val="C00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25BBD0-1168-BA82-7269-A49155130213}"/>
              </a:ext>
            </a:extLst>
          </p:cNvPr>
          <p:cNvCxnSpPr/>
          <p:nvPr/>
        </p:nvCxnSpPr>
        <p:spPr bwMode="auto">
          <a:xfrm flipV="1">
            <a:off x="7845425" y="382588"/>
            <a:ext cx="0" cy="1371600"/>
          </a:xfrm>
          <a:prstGeom prst="straightConnector1">
            <a:avLst/>
          </a:prstGeom>
          <a:ln w="28575">
            <a:solidFill>
              <a:srgbClr val="C00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9B14D5-1EDF-FFF8-CB31-827B28569D37}"/>
              </a:ext>
            </a:extLst>
          </p:cNvPr>
          <p:cNvCxnSpPr/>
          <p:nvPr/>
        </p:nvCxnSpPr>
        <p:spPr bwMode="auto">
          <a:xfrm flipV="1">
            <a:off x="6921500" y="3159125"/>
            <a:ext cx="0" cy="914400"/>
          </a:xfrm>
          <a:prstGeom prst="straightConnector1">
            <a:avLst/>
          </a:prstGeom>
          <a:ln w="28575">
            <a:solidFill>
              <a:srgbClr val="C00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1EBB8E-B96D-A23D-7799-09B5B8754F74}"/>
              </a:ext>
            </a:extLst>
          </p:cNvPr>
          <p:cNvCxnSpPr/>
          <p:nvPr/>
        </p:nvCxnSpPr>
        <p:spPr bwMode="auto">
          <a:xfrm flipV="1">
            <a:off x="5840413" y="4148138"/>
            <a:ext cx="0" cy="685800"/>
          </a:xfrm>
          <a:prstGeom prst="straightConnector1">
            <a:avLst/>
          </a:prstGeom>
          <a:ln w="28575">
            <a:solidFill>
              <a:srgbClr val="C00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A0015E-B454-2E7F-4EAE-740F77F74380}"/>
              </a:ext>
            </a:extLst>
          </p:cNvPr>
          <p:cNvCxnSpPr/>
          <p:nvPr/>
        </p:nvCxnSpPr>
        <p:spPr bwMode="auto">
          <a:xfrm flipV="1">
            <a:off x="7542213" y="2006600"/>
            <a:ext cx="0" cy="1143000"/>
          </a:xfrm>
          <a:prstGeom prst="straightConnector1">
            <a:avLst/>
          </a:prstGeom>
          <a:ln w="28575">
            <a:solidFill>
              <a:srgbClr val="C00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FB10E-8910-C156-67EC-F78C112B20B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CB9F5-BFAB-6501-8A96-22A744A4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434A0-6860-37FB-C909-2C1442403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928889E-4E05-4AB9-B67A-0798F331A1B4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43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38917" name="Picture 6" descr="D:\sbrooks\report\2014-4\3Dcyclotron1024x768_varspeed.gif">
            <a:extLst>
              <a:ext uri="{FF2B5EF4-FFF2-40B4-BE49-F238E27FC236}">
                <a16:creationId xmlns:a16="http://schemas.microsoft.com/office/drawing/2014/main" id="{C93CCAC6-854F-BBF8-116C-E348241FDC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6">
            <a:extLst>
              <a:ext uri="{FF2B5EF4-FFF2-40B4-BE49-F238E27FC236}">
                <a16:creationId xmlns:a16="http://schemas.microsoft.com/office/drawing/2014/main" id="{033497A4-E6E4-8195-5EA1-54E6E89CC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5" y="44450"/>
            <a:ext cx="6826250" cy="634841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3A0D6-193C-70F1-1126-8EFF486C65C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C5C0D-4B73-0822-CDD0-542979997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28C6F-FAC7-5F50-7B57-7BB6087D9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0E450C-2B90-4728-A482-72F2CB21C020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44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3472002E-3337-C86E-BB5E-E8E9D3BF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Future Work</a:t>
            </a:r>
          </a:p>
        </p:txBody>
      </p:sp>
      <p:sp>
        <p:nvSpPr>
          <p:cNvPr id="50179" name="Content Placeholder 2">
            <a:extLst>
              <a:ext uri="{FF2B5EF4-FFF2-40B4-BE49-F238E27FC236}">
                <a16:creationId xmlns:a16="http://schemas.microsoft.com/office/drawing/2014/main" id="{59907069-839D-6225-C309-AE9AEBF3F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/>
              <a:t>Better alignment between the reference plane and the orbits, giving better convergence</a:t>
            </a:r>
          </a:p>
          <a:p>
            <a:r>
              <a:rPr lang="en-US" altLang="en-US" sz="2800"/>
              <a:t>Field adjustments to improve isochronism from the current ±0.62% variation</a:t>
            </a:r>
          </a:p>
          <a:p>
            <a:r>
              <a:rPr lang="en-US" altLang="en-US" sz="2800"/>
              <a:t>Vary </a:t>
            </a:r>
            <a:r>
              <a:rPr lang="en-US" altLang="en-US" sz="2800">
                <a:latin typeface="Symbol" panose="05050102010706020507" pitchFamily="18" charset="2"/>
              </a:rPr>
              <a:t>q</a:t>
            </a:r>
            <a:r>
              <a:rPr lang="en-US" altLang="en-US" sz="2800" baseline="-25000"/>
              <a:t>edge</a:t>
            </a:r>
            <a:r>
              <a:rPr lang="en-US" altLang="en-US" sz="2800"/>
              <a:t> with energy to improve tune control</a:t>
            </a:r>
          </a:p>
          <a:p>
            <a:r>
              <a:rPr lang="en-US" altLang="en-US" sz="2800"/>
              <a:t>Make space for RF by using fewer sectors and/or more field-free space between sectors</a:t>
            </a:r>
          </a:p>
          <a:p>
            <a:r>
              <a:rPr lang="en-US" altLang="en-US" sz="2800"/>
              <a:t>Find an example superconducting winding scheme</a:t>
            </a:r>
          </a:p>
          <a:p>
            <a:r>
              <a:rPr lang="en-US" altLang="en-US" sz="2800"/>
              <a:t>Build electron model of the 3D cyclotron</a:t>
            </a:r>
            <a:br>
              <a:rPr lang="en-US" altLang="en-US" sz="2800"/>
            </a:br>
            <a:endParaRPr lang="en-GB" altLang="en-US" sz="2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A437B-5667-5A06-46F9-9D4F8E413F5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8B4BB-3A14-47F0-737C-E314095F7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8259F-9E47-14E0-869F-C0A6ABCD0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3915B9-AF26-4023-A348-10410E709A52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45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4F39C2D5-EC48-3FB3-0F99-8C7087E6C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en-US"/>
              <a:t>Conclusion (II,III,IV) &amp; Applications</a:t>
            </a:r>
          </a:p>
        </p:txBody>
      </p:sp>
      <p:sp>
        <p:nvSpPr>
          <p:cNvPr id="49155" name="Content Placeholder 2">
            <a:extLst>
              <a:ext uri="{FF2B5EF4-FFF2-40B4-BE49-F238E27FC236}">
                <a16:creationId xmlns:a16="http://schemas.microsoft.com/office/drawing/2014/main" id="{1B36EDC8-9BFE-C7FE-D688-6539E049B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/>
              <a:t>Non-isochronous proton VFFAs provide rapid cycling, high fields and compact SC magnet designs</a:t>
            </a:r>
          </a:p>
          <a:p>
            <a:pPr lvl="1"/>
            <a:r>
              <a:rPr altLang="en-US" sz="2400"/>
              <a:t>Neutron, neutrino and hadron therapy sources</a:t>
            </a:r>
          </a:p>
          <a:p>
            <a:r>
              <a:rPr lang="en-US" altLang="en-US" sz="2800"/>
              <a:t>Isochronous proton 3D cyclotrons promise cyclotron-like CW acceleration above 1GeV</a:t>
            </a:r>
          </a:p>
          <a:p>
            <a:pPr lvl="1"/>
            <a:r>
              <a:rPr altLang="en-US" sz="2400"/>
              <a:t>High cross sections for nuclear/spallation reactions</a:t>
            </a:r>
          </a:p>
          <a:p>
            <a:pPr lvl="1"/>
            <a:r>
              <a:rPr altLang="en-US" sz="2400"/>
              <a:t>Nuclear waste transmutation, isotope production</a:t>
            </a:r>
          </a:p>
          <a:p>
            <a:r>
              <a:rPr lang="en-GB" altLang="en-US" sz="2800"/>
              <a:t>Electron VFFAs are already almost isochronous</a:t>
            </a:r>
          </a:p>
          <a:p>
            <a:pPr lvl="1"/>
            <a:r>
              <a:rPr lang="en-GB" altLang="en-US" sz="2400"/>
              <a:t>Multi-pass VFFA-ERL-FELs with only one recirculating arc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63B30-3F8D-951C-BD65-17EA25D47F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0FBD8-CC0F-6066-33AC-F15136DE6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6A155-A379-4C54-91AA-55D637A0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63300FC-FBAA-44C2-BB8E-3A13535E8674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46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AB336D8E-9D13-1781-03F7-F0429F239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altLang="en-US">
                <a:solidFill>
                  <a:srgbClr val="898989"/>
                </a:solidFill>
              </a:rPr>
              <a:t>V.  VFFA Electron Accelerator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8EC7A-C998-92DD-0DA5-03C44CB809B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064AD-E0D3-C3F8-74AC-D850E1028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2D490-809D-11D7-EF07-59F9AEB6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864124-621A-48B9-B8CA-55425BB12578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47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2901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DC74D-4668-494E-B63E-7A789B7D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Project Description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CFB5-476A-4C80-BB1B-ED9E34830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Design and risk-reduce a fixed-field accelerator (likely using permanent magnets) to produce the 18GeV electron bunches for eRHIC instead of an RCS.  This eliminates most magnet power supplies and allows a faster acceleration cycle of ≤100 turns, giving a shorter RF pulse and easier spin preservation.</a:t>
            </a:r>
          </a:p>
          <a:p>
            <a:pPr lvl="1"/>
            <a:r>
              <a:rPr lang="en-US"/>
              <a:t>Cost comparisons showed ~30% cost savings in overall accelerator using eRHIC and CBETA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DD40B-6F01-4884-8DA3-C78CDE7D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A52EE-CE05-442F-9B71-E3286DAF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7B941-B327-4E33-8644-9597F4CB9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39289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A3DF-D517-425F-B9A1-3FCA5071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Additional Applications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B68D6-8A75-48AF-B77E-B9FAD714D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/>
              <a:t>~mA level electron current could be available at BNL at 18GeV</a:t>
            </a:r>
          </a:p>
          <a:p>
            <a:pPr lvl="1"/>
            <a:r>
              <a:rPr lang="en-GB" sz="2000"/>
              <a:t>Comparable to SLAC</a:t>
            </a:r>
          </a:p>
          <a:p>
            <a:pPr lvl="1"/>
            <a:r>
              <a:rPr lang="en-GB" sz="2000"/>
              <a:t>Can allow beam physics experiments far beyond current ATF reach (70MeV)</a:t>
            </a:r>
          </a:p>
          <a:p>
            <a:r>
              <a:rPr lang="en-GB" sz="2400"/>
              <a:t>Cyclotron-like behaviour at far higher energies</a:t>
            </a:r>
          </a:p>
          <a:p>
            <a:pPr lvl="1"/>
            <a:r>
              <a:rPr lang="en-GB" sz="2000"/>
              <a:t>Flexible time structure</a:t>
            </a:r>
          </a:p>
          <a:p>
            <a:r>
              <a:rPr lang="en-GB" sz="2400"/>
              <a:t>VFFA principle applied to proton machines</a:t>
            </a:r>
          </a:p>
          <a:p>
            <a:pPr lvl="1"/>
            <a:r>
              <a:rPr lang="en-GB" sz="2000"/>
              <a:t>Currently being considered for 1.2GeV neutron source upgrade at RAL</a:t>
            </a:r>
          </a:p>
          <a:p>
            <a:pPr lvl="1"/>
            <a:r>
              <a:rPr lang="en-GB" sz="2000"/>
              <a:t>Forms the basis for waste transmutation “3D cyclotron” facility</a:t>
            </a:r>
          </a:p>
          <a:p>
            <a:pPr lvl="2"/>
            <a:r>
              <a:rPr lang="en-US" sz="1800"/>
              <a:t>S.J. Brooks, </a:t>
            </a:r>
            <a:r>
              <a:rPr lang="en-US" sz="1800" i="1"/>
              <a:t>Vertical orbit excursion fixed field alternating gradient accelerators</a:t>
            </a:r>
            <a:r>
              <a:rPr lang="en-US" sz="1800"/>
              <a:t>,</a:t>
            </a:r>
            <a:r>
              <a:rPr lang="en-US" sz="1800" i="1"/>
              <a:t> </a:t>
            </a:r>
            <a:r>
              <a:rPr lang="en-US" sz="1800"/>
              <a:t>Phys. Rev. ST Accel. Beams 16, 084001 (2013)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03C72-85DC-4153-8C1D-4881A0B4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0DE7C-A397-43DF-AD89-35DF17A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FFA’24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411CE-C6B3-469F-84B7-63F573ED0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34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3E298-B9EB-6FEF-D6DE-D0AEB0F57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Scaling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A443F-AC7D-D963-D053-4628CABEC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Suppose a magnetic field obeys the scaling law </a:t>
            </a:r>
            <a:r>
              <a:rPr lang="en-GB" b="1"/>
              <a:t>B</a:t>
            </a:r>
            <a:r>
              <a:rPr lang="en-GB"/>
              <a:t>(a</a:t>
            </a:r>
            <a:r>
              <a:rPr lang="en-GB" b="1"/>
              <a:t>x</a:t>
            </a:r>
            <a:r>
              <a:rPr lang="en-GB"/>
              <a:t>) = a</a:t>
            </a:r>
            <a:r>
              <a:rPr lang="en-GB" baseline="30000"/>
              <a:t>k</a:t>
            </a:r>
            <a:r>
              <a:rPr lang="en-GB" b="1"/>
              <a:t>B</a:t>
            </a:r>
            <a:r>
              <a:rPr lang="en-GB"/>
              <a:t>(</a:t>
            </a:r>
            <a:r>
              <a:rPr lang="en-GB" b="1"/>
              <a:t>x</a:t>
            </a:r>
            <a:r>
              <a:rPr lang="en-GB"/>
              <a:t>)</a:t>
            </a:r>
          </a:p>
          <a:p>
            <a:pPr lvl="1"/>
            <a:r>
              <a:rPr lang="en-GB"/>
              <a:t>For any a&gt;0.  This is a “continuous symmetry”</a:t>
            </a:r>
          </a:p>
          <a:p>
            <a:r>
              <a:rPr lang="en-GB"/>
              <a:t>Q: how do the sizes of closed orbits in such a field change with momentum?</a:t>
            </a:r>
          </a:p>
          <a:p>
            <a:pPr lvl="1"/>
            <a:r>
              <a:rPr lang="en-GB"/>
              <a:t>Use the Lorentz force law </a:t>
            </a:r>
            <a:r>
              <a:rPr lang="en-GB" b="1"/>
              <a:t>F </a:t>
            </a:r>
            <a:r>
              <a:rPr lang="en-GB"/>
              <a:t>= q(</a:t>
            </a:r>
            <a:r>
              <a:rPr lang="en-GB" b="1"/>
              <a:t>E </a:t>
            </a:r>
            <a:r>
              <a:rPr lang="en-GB"/>
              <a:t>+ </a:t>
            </a:r>
            <a:r>
              <a:rPr lang="en-GB" b="1"/>
              <a:t>v</a:t>
            </a:r>
            <a:r>
              <a:rPr lang="en-GB"/>
              <a:t>×</a:t>
            </a:r>
            <a:r>
              <a:rPr lang="en-GB" b="1"/>
              <a:t>B</a:t>
            </a:r>
            <a:r>
              <a:rPr lang="en-GB"/>
              <a:t>)</a:t>
            </a:r>
          </a:p>
          <a:p>
            <a:r>
              <a:rPr lang="en-GB"/>
              <a:t>How do the tunes vary with momentum?</a:t>
            </a:r>
          </a:p>
          <a:p>
            <a:r>
              <a:rPr lang="en-GB"/>
              <a:t>Are any other forms of scaling law possible?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D91B4-6BAB-BE26-E168-00BE9CE3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6087E-A783-30E0-F281-AAF670356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0FC1B-4256-6DFA-150E-7C88AF2C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73638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7ADFB-179E-4D49-9DFE-303A57C57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 Lattice Cell Candidates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36235-1DD0-47EF-A278-04D47CDF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A4169-7072-497C-994B-D78A0D24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C892E-1318-43C0-BC41-84299D2D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50</a:t>
            </a:fld>
            <a:endParaRPr lang="en-GB" alt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1D9D146-8A55-484D-AD32-1BD93EE4434F}"/>
              </a:ext>
            </a:extLst>
          </p:cNvPr>
          <p:cNvGrpSpPr/>
          <p:nvPr/>
        </p:nvGrpSpPr>
        <p:grpSpPr>
          <a:xfrm>
            <a:off x="107504" y="1340768"/>
            <a:ext cx="6659305" cy="4994479"/>
            <a:chOff x="1153055" y="1484784"/>
            <a:chExt cx="6659305" cy="49944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762A46-74C9-4FA1-B624-0E10993D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055" y="1484784"/>
              <a:ext cx="6659305" cy="4994479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49EECC3-0C48-44EA-A9D3-E1478A32FA39}"/>
                </a:ext>
              </a:extLst>
            </p:cNvPr>
            <p:cNvCxnSpPr>
              <a:cxnSpLocks/>
            </p:cNvCxnSpPr>
            <p:nvPr/>
          </p:nvCxnSpPr>
          <p:spPr>
            <a:xfrm>
              <a:off x="1323401" y="6347442"/>
              <a:ext cx="6346372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959DCA8-6AF3-4679-8273-3D2E0B146E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3401" y="1661596"/>
              <a:ext cx="0" cy="46858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B31CD0-7945-4A6E-B8A6-F5486951F67F}"/>
                </a:ext>
              </a:extLst>
            </p:cNvPr>
            <p:cNvSpPr txBox="1"/>
            <p:nvPr/>
          </p:nvSpPr>
          <p:spPr>
            <a:xfrm>
              <a:off x="1373997" y="1765261"/>
              <a:ext cx="1939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Estimated dynamic aperture (log)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B55286-93E5-421D-8A35-675E3F588A1F}"/>
                </a:ext>
              </a:extLst>
            </p:cNvPr>
            <p:cNvSpPr txBox="1"/>
            <p:nvPr/>
          </p:nvSpPr>
          <p:spPr>
            <a:xfrm>
              <a:off x="5586770" y="5971431"/>
              <a:ext cx="20830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Magnetic efficiency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1E49C8-3F52-4AB9-84C5-F560FCAD4EA4}"/>
                </a:ext>
              </a:extLst>
            </p:cNvPr>
            <p:cNvSpPr txBox="1"/>
            <p:nvPr/>
          </p:nvSpPr>
          <p:spPr>
            <a:xfrm>
              <a:off x="5982177" y="3502354"/>
              <a:ext cx="18301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0.36T @ 18GeV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A6398A-F810-4AF8-9785-B6E1BD439922}"/>
                </a:ext>
              </a:extLst>
            </p:cNvPr>
            <p:cNvSpPr txBox="1"/>
            <p:nvPr/>
          </p:nvSpPr>
          <p:spPr>
            <a:xfrm>
              <a:off x="6293506" y="2594610"/>
              <a:ext cx="1074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0.33T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A79C03-4ED5-4FAC-BC45-644EE760EE29}"/>
                </a:ext>
              </a:extLst>
            </p:cNvPr>
            <p:cNvSpPr txBox="1"/>
            <p:nvPr/>
          </p:nvSpPr>
          <p:spPr>
            <a:xfrm>
              <a:off x="4730630" y="1880120"/>
              <a:ext cx="1074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0.47T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A42566-9DDF-4461-896A-3C03CE22A889}"/>
                </a:ext>
              </a:extLst>
            </p:cNvPr>
            <p:cNvSpPr txBox="1"/>
            <p:nvPr/>
          </p:nvSpPr>
          <p:spPr>
            <a:xfrm>
              <a:off x="4193398" y="2870301"/>
              <a:ext cx="1074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0.57T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B7B0CA-0A7F-45DC-8453-817AA2634216}"/>
                </a:ext>
              </a:extLst>
            </p:cNvPr>
            <p:cNvSpPr txBox="1"/>
            <p:nvPr/>
          </p:nvSpPr>
          <p:spPr>
            <a:xfrm>
              <a:off x="2854456" y="3599514"/>
              <a:ext cx="1074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</a:rPr>
                <a:t>0.82T</a:t>
              </a:r>
              <a:endParaRPr lang="en-US" sz="1600">
                <a:solidFill>
                  <a:schemeClr val="bg1"/>
                </a:solidFill>
              </a:endParaRP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DC3655F-99C1-4846-B3D7-A44ABED41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248" y="1219966"/>
            <a:ext cx="2399042" cy="1921002"/>
          </a:xfrm>
        </p:spPr>
        <p:txBody>
          <a:bodyPr>
            <a:normAutofit/>
          </a:bodyPr>
          <a:lstStyle/>
          <a:p>
            <a:r>
              <a:rPr lang="en-GB" sz="2000"/>
              <a:t>Field B</a:t>
            </a:r>
            <a:r>
              <a:rPr lang="en-GB" sz="2000" baseline="-25000"/>
              <a:t>y</a:t>
            </a:r>
            <a:r>
              <a:rPr lang="en-GB" sz="2000"/>
              <a:t>=B</a:t>
            </a:r>
            <a:r>
              <a:rPr lang="en-GB" sz="2000" baseline="-25000"/>
              <a:t>0</a:t>
            </a:r>
            <a:r>
              <a:rPr lang="en-GB" sz="2000"/>
              <a:t>e</a:t>
            </a:r>
            <a:r>
              <a:rPr lang="en-GB" sz="2000" baseline="30000"/>
              <a:t>-ky</a:t>
            </a:r>
            <a:endParaRPr lang="en-GB" sz="2000"/>
          </a:p>
          <a:p>
            <a:r>
              <a:rPr lang="en-GB" sz="2000"/>
              <a:t>Scaling law means focussing and bending have the same sign</a:t>
            </a:r>
            <a:endParaRPr lang="en-US" sz="20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D228C0-EB36-4867-99CC-A8879D5D80A4}"/>
              </a:ext>
            </a:extLst>
          </p:cNvPr>
          <p:cNvGrpSpPr/>
          <p:nvPr/>
        </p:nvGrpSpPr>
        <p:grpSpPr>
          <a:xfrm>
            <a:off x="6988086" y="3064839"/>
            <a:ext cx="2768490" cy="3771162"/>
            <a:chOff x="9926639" y="-1"/>
            <a:chExt cx="2768490" cy="3771162"/>
          </a:xfrm>
        </p:grpSpPr>
        <p:pic>
          <p:nvPicPr>
            <p:cNvPr id="32" name="Picture 2" descr="field">
              <a:extLst>
                <a:ext uri="{FF2B5EF4-FFF2-40B4-BE49-F238E27FC236}">
                  <a16:creationId xmlns:a16="http://schemas.microsoft.com/office/drawing/2014/main" id="{ADAEDF0A-1835-452E-A5C0-D330B3AFF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7" r="32611"/>
            <a:stretch>
              <a:fillRect/>
            </a:stretch>
          </p:blipFill>
          <p:spPr bwMode="auto">
            <a:xfrm rot="10800000">
              <a:off x="9926639" y="-1"/>
              <a:ext cx="2265360" cy="3759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 descr="acceleration">
              <a:extLst>
                <a:ext uri="{FF2B5EF4-FFF2-40B4-BE49-F238E27FC236}">
                  <a16:creationId xmlns:a16="http://schemas.microsoft.com/office/drawing/2014/main" id="{96AD0142-CFCC-4A54-B90C-ED8EBC8720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398549" y="1178"/>
              <a:ext cx="2296580" cy="3769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A184EAE-B9AA-4654-9CD1-32C0705A1322}"/>
              </a:ext>
            </a:extLst>
          </p:cNvPr>
          <p:cNvSpPr txBox="1"/>
          <p:nvPr/>
        </p:nvSpPr>
        <p:spPr>
          <a:xfrm>
            <a:off x="395536" y="5016078"/>
            <a:ext cx="2701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accent5"/>
                </a:solidFill>
              </a:rPr>
              <a:t>Overall radius and top energy are fixed parameters, vary lattice and amount of reverse bend</a:t>
            </a:r>
            <a:endParaRPr lang="en-US" sz="1600">
              <a:solidFill>
                <a:schemeClr val="accent5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1FCD07-577B-4F02-AA58-90D0B219A9DB}"/>
              </a:ext>
            </a:extLst>
          </p:cNvPr>
          <p:cNvSpPr txBox="1"/>
          <p:nvPr/>
        </p:nvSpPr>
        <p:spPr>
          <a:xfrm>
            <a:off x="328446" y="2271305"/>
            <a:ext cx="2701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accent3"/>
                </a:solidFill>
              </a:rPr>
              <a:t>Heuristic √</a:t>
            </a:r>
            <a:r>
              <a:rPr lang="en-GB" sz="1600">
                <a:solidFill>
                  <a:schemeClr val="accent3"/>
                </a:solidFill>
                <a:latin typeface="Symbol" panose="05050102010706020507" pitchFamily="18" charset="2"/>
              </a:rPr>
              <a:t>b</a:t>
            </a:r>
            <a:r>
              <a:rPr lang="en-GB" sz="1600" baseline="-25000">
                <a:solidFill>
                  <a:schemeClr val="accent3"/>
                </a:solidFill>
              </a:rPr>
              <a:t>max</a:t>
            </a:r>
            <a:r>
              <a:rPr lang="en-GB" sz="1600">
                <a:solidFill>
                  <a:schemeClr val="accent3"/>
                </a:solidFill>
                <a:latin typeface="Symbol" panose="05050102010706020507" pitchFamily="18" charset="2"/>
              </a:rPr>
              <a:t>e</a:t>
            </a:r>
            <a:r>
              <a:rPr lang="en-GB" sz="1600">
                <a:solidFill>
                  <a:schemeClr val="accent3"/>
                </a:solidFill>
              </a:rPr>
              <a:t> ≈ 0.1/k</a:t>
            </a:r>
          </a:p>
          <a:p>
            <a:r>
              <a:rPr lang="en-GB" sz="1600">
                <a:solidFill>
                  <a:schemeClr val="accent3"/>
                </a:solidFill>
                <a:latin typeface="Symbol" panose="05050102010706020507" pitchFamily="18" charset="2"/>
              </a:rPr>
              <a:t>e</a:t>
            </a:r>
            <a:r>
              <a:rPr lang="en-GB" sz="1600">
                <a:solidFill>
                  <a:schemeClr val="accent3"/>
                </a:solidFill>
              </a:rPr>
              <a:t> ≈ 0.01/(k</a:t>
            </a:r>
            <a:r>
              <a:rPr lang="en-GB" sz="1600" baseline="30000">
                <a:solidFill>
                  <a:schemeClr val="accent3"/>
                </a:solidFill>
              </a:rPr>
              <a:t>2</a:t>
            </a:r>
            <a:r>
              <a:rPr lang="en-GB" sz="1600">
                <a:solidFill>
                  <a:schemeClr val="accent3"/>
                </a:solidFill>
                <a:latin typeface="Symbol" panose="05050102010706020507" pitchFamily="18" charset="2"/>
              </a:rPr>
              <a:t>b</a:t>
            </a:r>
            <a:r>
              <a:rPr lang="en-GB" sz="1600" baseline="-25000">
                <a:solidFill>
                  <a:schemeClr val="accent3"/>
                </a:solidFill>
              </a:rPr>
              <a:t>max</a:t>
            </a:r>
            <a:r>
              <a:rPr lang="en-GB" sz="1600">
                <a:solidFill>
                  <a:schemeClr val="accent3"/>
                </a:solidFill>
              </a:rPr>
              <a:t>)</a:t>
            </a:r>
            <a:endParaRPr lang="en-US" sz="1600" baseline="300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035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EB7B2-5A0E-4CF7-AF7E-B59DF01A1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Full-Scale Lattice Cell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D509D3-AA98-4999-A0FE-69B3193C0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368" y="1451714"/>
            <a:ext cx="8291264" cy="48324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3BC2-C711-486A-B87F-FA577279A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A351A-0F10-4301-A3A6-1A8F6CCE8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423DB-CDA5-4212-98D3-CE01DA80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4544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AB336D8E-9D13-1781-03F7-F0429F239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altLang="en-US">
                <a:solidFill>
                  <a:srgbClr val="898989"/>
                </a:solidFill>
              </a:rPr>
              <a:t>VI.  VFFA Permanent Magnet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8EC7A-C998-92DD-0DA5-03C44CB809B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064AD-E0D3-C3F8-74AC-D850E1028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2D490-809D-11D7-EF07-59F9AEB6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864124-621A-48B9-B8CA-55425BB12578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52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4881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7C44E-58A2-4B02-9E65-C6A75F87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Demo Magnet Design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03003-87CD-4532-B29E-31C4122F6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8F2F2-34CD-4C0E-B0C4-74B8EAE6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A5896-9304-4C47-94B7-69BD4A641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53</a:t>
            </a:fld>
            <a:endParaRPr lang="en-GB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5CFBDD-1ADF-4F3C-BD4E-51BCF097C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045092" y="1600200"/>
            <a:ext cx="4775380" cy="4525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DC3765-B190-4D3B-8061-BEA762015526}"/>
              </a:ext>
            </a:extLst>
          </p:cNvPr>
          <p:cNvSpPr txBox="1">
            <a:spLocks/>
          </p:cNvSpPr>
          <p:nvPr/>
        </p:nvSpPr>
        <p:spPr bwMode="auto">
          <a:xfrm>
            <a:off x="457200" y="1600200"/>
            <a:ext cx="368275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k = 20m</a:t>
            </a:r>
            <a:r>
              <a:rPr lang="en-GB" baseline="30000"/>
              <a:t>-1</a:t>
            </a:r>
          </a:p>
          <a:p>
            <a:r>
              <a:rPr lang="en-GB"/>
              <a:t>GFR = ±25mm</a:t>
            </a:r>
          </a:p>
          <a:p>
            <a:r>
              <a:rPr lang="en-GB"/>
              <a:t>B</a:t>
            </a:r>
            <a:r>
              <a:rPr lang="en-GB" baseline="-25000"/>
              <a:t>max</a:t>
            </a:r>
            <a:r>
              <a:rPr lang="en-GB"/>
              <a:t> = 0.3T</a:t>
            </a:r>
          </a:p>
          <a:p>
            <a:r>
              <a:rPr lang="en-GB"/>
              <a:t>L = 120mm</a:t>
            </a:r>
          </a:p>
          <a:p>
            <a:pPr lvl="1"/>
            <a:r>
              <a:rPr lang="en-GB"/>
              <a:t>5 slices of 24mm</a:t>
            </a:r>
          </a:p>
          <a:p>
            <a:pPr lvl="1"/>
            <a:r>
              <a:rPr lang="en-GB"/>
              <a:t>Using left-over 26x20x24mm blocks from CBETA magnet R&amp;D</a:t>
            </a:r>
          </a:p>
          <a:p>
            <a:endParaRPr lang="en-GB"/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4AF2F0-06B7-B076-1981-136B8BCA4141}"/>
              </a:ext>
            </a:extLst>
          </p:cNvPr>
          <p:cNvSpPr txBox="1"/>
          <p:nvPr/>
        </p:nvSpPr>
        <p:spPr>
          <a:xfrm>
            <a:off x="3389962" y="227687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</a:t>
            </a:r>
            <a:r>
              <a:rPr lang="en-GB" b="1"/>
              <a:t>G</a:t>
            </a:r>
            <a:r>
              <a:rPr lang="en-GB"/>
              <a:t>ood </a:t>
            </a:r>
            <a:r>
              <a:rPr lang="en-GB" b="1"/>
              <a:t>F</a:t>
            </a:r>
            <a:r>
              <a:rPr lang="en-GB"/>
              <a:t>ield </a:t>
            </a:r>
            <a:r>
              <a:rPr lang="en-GB" b="1"/>
              <a:t>R</a:t>
            </a:r>
            <a:r>
              <a:rPr lang="en-GB"/>
              <a:t>egion)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E1E97A-F539-D8DA-CFD7-1ACF89C21F30}"/>
              </a:ext>
            </a:extLst>
          </p:cNvPr>
          <p:cNvCxnSpPr/>
          <p:nvPr/>
        </p:nvCxnSpPr>
        <p:spPr>
          <a:xfrm>
            <a:off x="4572000" y="2646204"/>
            <a:ext cx="1447800" cy="85480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2048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ptim_VFFA_PM3(10)_0.58G">
            <a:hlinkClick r:id="" action="ppaction://media"/>
            <a:extLst>
              <a:ext uri="{FF2B5EF4-FFF2-40B4-BE49-F238E27FC236}">
                <a16:creationId xmlns:a16="http://schemas.microsoft.com/office/drawing/2014/main" id="{81CAAB88-6274-4E87-BCA7-0CE8348620D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04" y="0"/>
            <a:ext cx="9145603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30923-9378-46B2-8068-52F2D7CD7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Geometry Optimisation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18997-A5CE-42F6-A706-6DB668A9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2A008-D0E3-474B-BAC6-D43D5FA70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1B9AF-9DA1-42FE-8706-D038AFE71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997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37D02-6668-4254-A0FF-0D786CA2D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Printing from Design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59D8640-1723-4E67-BC02-C7E0F8414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7FEE5-C5F3-4CF9-874E-CBEFCB59A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1EFDD-2AE6-4B3D-AB2A-2705CCCC4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0F8CF-F491-488D-B293-1E5BEC54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24576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13D6-13DA-45A2-82A7-3FF0BE5B5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One-piece assembly doesn’t work: blocks roll around in channel</a:t>
            </a:r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A34EC90-D9D7-43C4-9758-AC2C9DD8A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30B6E-9CBE-4D0B-8E41-03A7A62AD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4D9F8-4688-4000-8CF6-E88C029C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07B80-45EC-4631-9BD4-9BF9660C0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41178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5E830-C4EC-468B-BB91-E8DA03A82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Single 24mm-thick Layer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8A80CBE-3213-48C0-838F-9DD8737A5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FC658-9DF8-4F0D-8E09-86490EF4C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8A691-C963-4B77-B30D-F0C3FC04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A5446-6CD2-47EE-AA3C-0DC05715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40911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AFAB6-C0D7-4A09-921C-80F848B5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Slice Repulsion: Need Longer Rods!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54BC67B-7B97-461B-9B0F-019B42A0E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6E7F3-3DF0-4641-8119-D415B29E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EB937-814C-44B7-9850-9E333A74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E5161-58CB-48E6-BB13-248A04F94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1383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2120-B0DA-42BF-810D-6F61E8883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Assembly of Repelling Slices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334274-BC2A-43B0-AADE-E187B91DA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37" y="1557196"/>
            <a:ext cx="2977611" cy="530080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885A6-7271-4440-B311-3DD5D644D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65654-09A9-4A16-B8E8-E980F6821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824F5-C5A1-4649-A19A-C577BA7D6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59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AE4E3C-D808-4310-980F-05E0CC9D2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56792"/>
            <a:ext cx="2977611" cy="530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70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C6118-EA78-6BDB-0548-DECE949F2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Scaling Laws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F8900-1403-0D0C-A889-895E4FADA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FF659-768C-ECAF-850E-47C6C4B4F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73CD0-B0DC-6DC8-B7B7-43C964FE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5FEA86-8DD4-41D1-6144-741D2ECF6B6D}"/>
              </a:ext>
            </a:extLst>
          </p:cNvPr>
          <p:cNvGrpSpPr/>
          <p:nvPr/>
        </p:nvGrpSpPr>
        <p:grpSpPr>
          <a:xfrm>
            <a:off x="4795836" y="1844824"/>
            <a:ext cx="1828800" cy="1791816"/>
            <a:chOff x="1340024" y="3005336"/>
            <a:chExt cx="1828800" cy="1828800"/>
          </a:xfrm>
        </p:grpSpPr>
        <p:sp>
          <p:nvSpPr>
            <p:cNvPr id="7" name="Star: 8 Points 6">
              <a:extLst>
                <a:ext uri="{FF2B5EF4-FFF2-40B4-BE49-F238E27FC236}">
                  <a16:creationId xmlns:a16="http://schemas.microsoft.com/office/drawing/2014/main" id="{30B5DA4C-8082-B809-16BB-E99EC33ABABF}"/>
                </a:ext>
              </a:extLst>
            </p:cNvPr>
            <p:cNvSpPr/>
            <p:nvPr/>
          </p:nvSpPr>
          <p:spPr>
            <a:xfrm>
              <a:off x="1568624" y="3233936"/>
              <a:ext cx="1371600" cy="1371600"/>
            </a:xfrm>
            <a:prstGeom prst="star8">
              <a:avLst>
                <a:gd name="adj" fmla="val 37500"/>
              </a:avLst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Star: 8 Points 7">
              <a:extLst>
                <a:ext uri="{FF2B5EF4-FFF2-40B4-BE49-F238E27FC236}">
                  <a16:creationId xmlns:a16="http://schemas.microsoft.com/office/drawing/2014/main" id="{8B9B6606-F0A3-BCCA-F61A-D795D7B3EB5A}"/>
                </a:ext>
              </a:extLst>
            </p:cNvPr>
            <p:cNvSpPr/>
            <p:nvPr/>
          </p:nvSpPr>
          <p:spPr>
            <a:xfrm rot="351837">
              <a:off x="1454324" y="3119636"/>
              <a:ext cx="1600200" cy="1600200"/>
            </a:xfrm>
            <a:prstGeom prst="star8">
              <a:avLst>
                <a:gd name="adj" fmla="val 37500"/>
              </a:avLst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Star: 8 Points 8">
              <a:extLst>
                <a:ext uri="{FF2B5EF4-FFF2-40B4-BE49-F238E27FC236}">
                  <a16:creationId xmlns:a16="http://schemas.microsoft.com/office/drawing/2014/main" id="{F39A2E01-A95C-3203-5A99-29F4F3EDA30C}"/>
                </a:ext>
              </a:extLst>
            </p:cNvPr>
            <p:cNvSpPr/>
            <p:nvPr/>
          </p:nvSpPr>
          <p:spPr>
            <a:xfrm rot="643497">
              <a:off x="1340024" y="3005336"/>
              <a:ext cx="1828800" cy="1828800"/>
            </a:xfrm>
            <a:prstGeom prst="star8">
              <a:avLst>
                <a:gd name="adj" fmla="val 37500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75B9A6-C959-CA46-5816-2A35CB913D26}"/>
              </a:ext>
            </a:extLst>
          </p:cNvPr>
          <p:cNvGrpSpPr/>
          <p:nvPr/>
        </p:nvGrpSpPr>
        <p:grpSpPr>
          <a:xfrm>
            <a:off x="1024686" y="1844824"/>
            <a:ext cx="1828800" cy="1791816"/>
            <a:chOff x="1340024" y="3005336"/>
            <a:chExt cx="1828800" cy="1828800"/>
          </a:xfrm>
        </p:grpSpPr>
        <p:sp>
          <p:nvSpPr>
            <p:cNvPr id="17" name="Star: 8 Points 16">
              <a:extLst>
                <a:ext uri="{FF2B5EF4-FFF2-40B4-BE49-F238E27FC236}">
                  <a16:creationId xmlns:a16="http://schemas.microsoft.com/office/drawing/2014/main" id="{014CD30B-41F0-FEAD-DE8E-90DF2E915D7A}"/>
                </a:ext>
              </a:extLst>
            </p:cNvPr>
            <p:cNvSpPr/>
            <p:nvPr/>
          </p:nvSpPr>
          <p:spPr>
            <a:xfrm>
              <a:off x="1568624" y="3233936"/>
              <a:ext cx="1371600" cy="1371600"/>
            </a:xfrm>
            <a:prstGeom prst="star8">
              <a:avLst>
                <a:gd name="adj" fmla="val 37500"/>
              </a:avLst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Star: 8 Points 17">
              <a:extLst>
                <a:ext uri="{FF2B5EF4-FFF2-40B4-BE49-F238E27FC236}">
                  <a16:creationId xmlns:a16="http://schemas.microsoft.com/office/drawing/2014/main" id="{6039F052-04B2-6F32-FDF9-0B440DE7172A}"/>
                </a:ext>
              </a:extLst>
            </p:cNvPr>
            <p:cNvSpPr/>
            <p:nvPr/>
          </p:nvSpPr>
          <p:spPr>
            <a:xfrm>
              <a:off x="1454324" y="3119637"/>
              <a:ext cx="1600200" cy="1600200"/>
            </a:xfrm>
            <a:prstGeom prst="star8">
              <a:avLst>
                <a:gd name="adj" fmla="val 37500"/>
              </a:avLst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tar: 8 Points 18">
              <a:extLst>
                <a:ext uri="{FF2B5EF4-FFF2-40B4-BE49-F238E27FC236}">
                  <a16:creationId xmlns:a16="http://schemas.microsoft.com/office/drawing/2014/main" id="{31AC09BD-77AE-09FF-BB0E-562B9607C100}"/>
                </a:ext>
              </a:extLst>
            </p:cNvPr>
            <p:cNvSpPr/>
            <p:nvPr/>
          </p:nvSpPr>
          <p:spPr>
            <a:xfrm>
              <a:off x="1340024" y="3005336"/>
              <a:ext cx="1828800" cy="1828800"/>
            </a:xfrm>
            <a:prstGeom prst="star8">
              <a:avLst>
                <a:gd name="adj" fmla="val 37500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7770EB-E49B-0C3D-671C-989FB362093D}"/>
              </a:ext>
            </a:extLst>
          </p:cNvPr>
          <p:cNvGrpSpPr/>
          <p:nvPr/>
        </p:nvGrpSpPr>
        <p:grpSpPr>
          <a:xfrm>
            <a:off x="1024686" y="4352809"/>
            <a:ext cx="1828800" cy="1116969"/>
            <a:chOff x="889248" y="4328255"/>
            <a:chExt cx="1828800" cy="1116969"/>
          </a:xfrm>
        </p:grpSpPr>
        <p:sp>
          <p:nvSpPr>
            <p:cNvPr id="21" name="Star: 8 Points 20">
              <a:extLst>
                <a:ext uri="{FF2B5EF4-FFF2-40B4-BE49-F238E27FC236}">
                  <a16:creationId xmlns:a16="http://schemas.microsoft.com/office/drawing/2014/main" id="{F6FDF661-CB9A-0F55-F0F5-855A88FF59E6}"/>
                </a:ext>
              </a:extLst>
            </p:cNvPr>
            <p:cNvSpPr/>
            <p:nvPr/>
          </p:nvSpPr>
          <p:spPr>
            <a:xfrm>
              <a:off x="889248" y="4530824"/>
              <a:ext cx="1828800" cy="914400"/>
            </a:xfrm>
            <a:prstGeom prst="star8">
              <a:avLst>
                <a:gd name="adj" fmla="val 37500"/>
              </a:avLst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Star: 8 Points 21">
              <a:extLst>
                <a:ext uri="{FF2B5EF4-FFF2-40B4-BE49-F238E27FC236}">
                  <a16:creationId xmlns:a16="http://schemas.microsoft.com/office/drawing/2014/main" id="{08DE6E75-967A-69EE-FD3D-71649D326E96}"/>
                </a:ext>
              </a:extLst>
            </p:cNvPr>
            <p:cNvSpPr/>
            <p:nvPr/>
          </p:nvSpPr>
          <p:spPr>
            <a:xfrm>
              <a:off x="889248" y="4429539"/>
              <a:ext cx="1828800" cy="914400"/>
            </a:xfrm>
            <a:prstGeom prst="star8">
              <a:avLst>
                <a:gd name="adj" fmla="val 37500"/>
              </a:avLst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Star: 8 Points 22">
              <a:extLst>
                <a:ext uri="{FF2B5EF4-FFF2-40B4-BE49-F238E27FC236}">
                  <a16:creationId xmlns:a16="http://schemas.microsoft.com/office/drawing/2014/main" id="{996AB9E1-F675-9BF4-AE1C-EF36EA2A6EA8}"/>
                </a:ext>
              </a:extLst>
            </p:cNvPr>
            <p:cNvSpPr/>
            <p:nvPr/>
          </p:nvSpPr>
          <p:spPr>
            <a:xfrm>
              <a:off x="889248" y="4328255"/>
              <a:ext cx="1828800" cy="914400"/>
            </a:xfrm>
            <a:prstGeom prst="star8">
              <a:avLst>
                <a:gd name="adj" fmla="val 37500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83B7FDA-C440-D307-374E-4C8229535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07"/>
          <a:stretch/>
        </p:blipFill>
        <p:spPr>
          <a:xfrm>
            <a:off x="4544184" y="4246634"/>
            <a:ext cx="2332104" cy="132931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E8DFDA8-B698-B7B3-632F-8744146F8C7A}"/>
              </a:ext>
            </a:extLst>
          </p:cNvPr>
          <p:cNvSpPr txBox="1"/>
          <p:nvPr/>
        </p:nvSpPr>
        <p:spPr>
          <a:xfrm>
            <a:off x="1558213" y="136528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Scale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83A8FC-093D-9D5A-6204-C8DE8AF4C99F}"/>
              </a:ext>
            </a:extLst>
          </p:cNvPr>
          <p:cNvSpPr txBox="1"/>
          <p:nvPr/>
        </p:nvSpPr>
        <p:spPr>
          <a:xfrm>
            <a:off x="889248" y="3890595"/>
            <a:ext cx="209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Translate vertically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15DDDE-D2B4-BFD4-0CF0-94A09F748EED}"/>
              </a:ext>
            </a:extLst>
          </p:cNvPr>
          <p:cNvSpPr txBox="1"/>
          <p:nvPr/>
        </p:nvSpPr>
        <p:spPr>
          <a:xfrm>
            <a:off x="5223565" y="1365284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+ rotate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15F6B6CF-82DB-4039-58D3-90C752859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833" y="2451651"/>
            <a:ext cx="1269135" cy="578163"/>
          </a:xfrm>
        </p:spPr>
        <p:txBody>
          <a:bodyPr/>
          <a:lstStyle/>
          <a:p>
            <a:pPr marL="0" indent="0">
              <a:buNone/>
            </a:pPr>
            <a:r>
              <a:rPr lang="en-GB" b="1"/>
              <a:t>B</a:t>
            </a:r>
            <a:r>
              <a:rPr lang="en-GB"/>
              <a:t> ∝ r</a:t>
            </a:r>
            <a:r>
              <a:rPr lang="en-GB" baseline="30000"/>
              <a:t>k</a:t>
            </a:r>
            <a:endParaRPr lang="en-GB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8E27797-F246-C0B1-CCC2-4AD364F0A7AF}"/>
              </a:ext>
            </a:extLst>
          </p:cNvPr>
          <p:cNvSpPr txBox="1">
            <a:spLocks/>
          </p:cNvSpPr>
          <p:nvPr/>
        </p:nvSpPr>
        <p:spPr bwMode="auto">
          <a:xfrm>
            <a:off x="2988925" y="4622212"/>
            <a:ext cx="1367051" cy="5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b="1"/>
              <a:t>B</a:t>
            </a:r>
            <a:r>
              <a:rPr lang="en-GB"/>
              <a:t> ∝ e</a:t>
            </a:r>
            <a:r>
              <a:rPr lang="en-GB" baseline="30000"/>
              <a:t>ky</a:t>
            </a:r>
            <a:endParaRPr lang="en-GB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6D197435-605E-9FDC-C461-98DA8234C6D1}"/>
              </a:ext>
            </a:extLst>
          </p:cNvPr>
          <p:cNvSpPr txBox="1">
            <a:spLocks/>
          </p:cNvSpPr>
          <p:nvPr/>
        </p:nvSpPr>
        <p:spPr bwMode="auto">
          <a:xfrm>
            <a:off x="6660232" y="2155248"/>
            <a:ext cx="2268921" cy="117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GB" b="1"/>
              <a:t>B</a:t>
            </a:r>
            <a:r>
              <a:rPr lang="en-GB"/>
              <a:t>(r, </a:t>
            </a:r>
            <a:r>
              <a:rPr lang="en-GB">
                <a:latin typeface="Symbol" panose="05050102010706020507" pitchFamily="18" charset="2"/>
              </a:rPr>
              <a:t>q</a:t>
            </a:r>
            <a:r>
              <a:rPr lang="en-GB"/>
              <a:t>+</a:t>
            </a:r>
            <a:r>
              <a:rPr lang="en-GB">
                <a:latin typeface="Symbol" panose="05050102010706020507" pitchFamily="18" charset="2"/>
              </a:rPr>
              <a:t>t </a:t>
            </a:r>
            <a:r>
              <a:rPr lang="en-GB"/>
              <a:t>ln r) ∝ r</a:t>
            </a:r>
            <a:r>
              <a:rPr lang="en-GB" baseline="30000"/>
              <a:t>k</a:t>
            </a:r>
            <a:endParaRPr lang="en-GB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6067AC3-B4BF-9F49-AE84-789AC7592918}"/>
              </a:ext>
            </a:extLst>
          </p:cNvPr>
          <p:cNvSpPr txBox="1">
            <a:spLocks/>
          </p:cNvSpPr>
          <p:nvPr/>
        </p:nvSpPr>
        <p:spPr bwMode="auto">
          <a:xfrm>
            <a:off x="6672001" y="4325809"/>
            <a:ext cx="2119116" cy="117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GB" b="1"/>
              <a:t>B</a:t>
            </a:r>
            <a:r>
              <a:rPr lang="en-GB"/>
              <a:t>(y, </a:t>
            </a:r>
            <a:r>
              <a:rPr lang="en-GB">
                <a:latin typeface="Symbol" panose="05050102010706020507" pitchFamily="18" charset="2"/>
              </a:rPr>
              <a:t>q</a:t>
            </a:r>
            <a:r>
              <a:rPr lang="en-GB"/>
              <a:t>+</a:t>
            </a:r>
            <a:r>
              <a:rPr lang="en-GB">
                <a:latin typeface="Symbol" panose="05050102010706020507" pitchFamily="18" charset="2"/>
              </a:rPr>
              <a:t>t</a:t>
            </a:r>
            <a:r>
              <a:rPr lang="en-GB"/>
              <a:t>y) ∝ e</a:t>
            </a:r>
            <a:r>
              <a:rPr lang="en-GB" baseline="30000"/>
              <a:t>ky</a:t>
            </a:r>
            <a:endParaRPr lang="en-GB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F8551D4-DE3D-1B5A-D080-B32D54D5E91A}"/>
              </a:ext>
            </a:extLst>
          </p:cNvPr>
          <p:cNvSpPr txBox="1">
            <a:spLocks/>
          </p:cNvSpPr>
          <p:nvPr/>
        </p:nvSpPr>
        <p:spPr bwMode="auto">
          <a:xfrm>
            <a:off x="457200" y="5661248"/>
            <a:ext cx="8229600" cy="5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General case: </a:t>
            </a:r>
            <a:r>
              <a:rPr lang="en-GB" b="1"/>
              <a:t>B</a:t>
            </a:r>
            <a:r>
              <a:rPr lang="en-GB"/>
              <a:t>(T</a:t>
            </a:r>
            <a:r>
              <a:rPr lang="en-GB" sz="600" baseline="30000"/>
              <a:t> </a:t>
            </a:r>
            <a:r>
              <a:rPr lang="en-GB" baseline="30000"/>
              <a:t>a</a:t>
            </a:r>
            <a:r>
              <a:rPr lang="en-GB" b="1"/>
              <a:t>x</a:t>
            </a:r>
            <a:r>
              <a:rPr lang="en-GB"/>
              <a:t>) = e</a:t>
            </a:r>
            <a:r>
              <a:rPr lang="en-GB" baseline="30000"/>
              <a:t>a</a:t>
            </a:r>
            <a:r>
              <a:rPr lang="en-GB" b="1"/>
              <a:t>B</a:t>
            </a:r>
            <a:r>
              <a:rPr lang="en-GB"/>
              <a:t>(</a:t>
            </a:r>
            <a:r>
              <a:rPr lang="en-GB" b="1"/>
              <a:t>x</a:t>
            </a:r>
            <a:r>
              <a:rPr lang="en-GB"/>
              <a:t>), </a:t>
            </a:r>
            <a:r>
              <a:rPr lang="en-GB" sz="1600"/>
              <a:t>T any translation + rotation + scaling</a:t>
            </a:r>
          </a:p>
        </p:txBody>
      </p:sp>
    </p:spTree>
    <p:extLst>
      <p:ext uri="{BB962C8B-B14F-4D97-AF65-F5344CB8AC3E}">
        <p14:creationId xmlns:p14="http://schemas.microsoft.com/office/powerpoint/2010/main" val="1774826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C6E2C-A7DF-4232-81F8-43A7F79D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BNL Rotating Coil Measurement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7491FA-95EA-4C85-B7A3-78B7B3BDE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69" y="1678588"/>
            <a:ext cx="2921027" cy="518866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79C56-C098-4337-886E-43CA1CA6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4CC71-9326-4A29-8270-525BF246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38338-CBA0-4EC7-827A-05EF3BD23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60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A1D5E2-B629-4915-8ACB-11281CA97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023" y="1678588"/>
            <a:ext cx="2924835" cy="51954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403A37-0BDF-422C-B4C1-10D8E88D7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9" y="1678588"/>
            <a:ext cx="2915816" cy="51794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483D28-7E27-477F-9C9A-BAF168703957}"/>
              </a:ext>
            </a:extLst>
          </p:cNvPr>
          <p:cNvSpPr txBox="1"/>
          <p:nvPr/>
        </p:nvSpPr>
        <p:spPr>
          <a:xfrm>
            <a:off x="3275856" y="6372036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3D-printed shim holder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718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B7C08-71CF-4703-8702-29107013A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Harmonics (untuned)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1915E-0FBA-4703-BFDB-82344F39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2570A-30A5-48A2-8351-5C3052A99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392F1-29FE-4480-BDA7-728F09B7B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61</a:t>
            </a:fld>
            <a:endParaRPr lang="en-GB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374082-E132-4888-9804-E1FEBBEBB18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47" y="1600200"/>
            <a:ext cx="4638305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630BA1-A4BD-D9B1-861B-F8CDCEB49517}"/>
              </a:ext>
            </a:extLst>
          </p:cNvPr>
          <p:cNvSpPr txBox="1"/>
          <p:nvPr/>
        </p:nvSpPr>
        <p:spPr>
          <a:xfrm>
            <a:off x="2252847" y="118534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Measured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E05088-6B41-8B26-0450-66588A85B0C0}"/>
              </a:ext>
            </a:extLst>
          </p:cNvPr>
          <p:cNvSpPr txBox="1"/>
          <p:nvPr/>
        </p:nvSpPr>
        <p:spPr>
          <a:xfrm>
            <a:off x="4229597" y="118534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Ideal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65A106-7EBF-C80E-90E5-1A8B1210BA7B}"/>
              </a:ext>
            </a:extLst>
          </p:cNvPr>
          <p:cNvSpPr txBox="1"/>
          <p:nvPr/>
        </p:nvSpPr>
        <p:spPr>
          <a:xfrm>
            <a:off x="5868144" y="118534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Errors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83676E-1DDB-E1DB-2A31-9F6D2FD46A54}"/>
              </a:ext>
            </a:extLst>
          </p:cNvPr>
          <p:cNvSpPr txBox="1"/>
          <p:nvPr/>
        </p:nvSpPr>
        <p:spPr>
          <a:xfrm>
            <a:off x="7092281" y="1772816"/>
            <a:ext cx="18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Units: 10</a:t>
            </a:r>
            <a:r>
              <a:rPr lang="en-GB" baseline="30000"/>
              <a:t>-4</a:t>
            </a:r>
            <a:r>
              <a:rPr lang="en-GB"/>
              <a:t> of main harmonic at measurement radius R=25mm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C49DBD-31F2-543E-6A1D-14452162178C}"/>
              </a:ext>
            </a:extLst>
          </p:cNvPr>
          <p:cNvSpPr txBox="1"/>
          <p:nvPr/>
        </p:nvSpPr>
        <p:spPr>
          <a:xfrm>
            <a:off x="1303891" y="1546441"/>
            <a:ext cx="1035861" cy="3808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40">
                <a:solidFill>
                  <a:schemeClr val="bg1">
                    <a:lumMod val="75000"/>
                  </a:schemeClr>
                </a:solidFill>
              </a:rPr>
              <a:t>(Header line)</a:t>
            </a:r>
          </a:p>
          <a:p>
            <a:r>
              <a:rPr lang="en-GB" sz="1140"/>
              <a:t>Dipole</a:t>
            </a:r>
          </a:p>
          <a:p>
            <a:r>
              <a:rPr lang="en-GB" sz="1140"/>
              <a:t>Quadrupole</a:t>
            </a:r>
          </a:p>
          <a:p>
            <a:r>
              <a:rPr lang="en-GB" sz="1140"/>
              <a:t>Sextupole</a:t>
            </a:r>
          </a:p>
          <a:p>
            <a:r>
              <a:rPr lang="en-GB" sz="1140"/>
              <a:t>Octupole</a:t>
            </a:r>
          </a:p>
          <a:p>
            <a:r>
              <a:rPr lang="en-GB" sz="1140"/>
              <a:t>Decapole</a:t>
            </a:r>
          </a:p>
          <a:p>
            <a:r>
              <a:rPr lang="en-GB" sz="1140"/>
              <a:t>Dodecapole</a:t>
            </a:r>
          </a:p>
          <a:p>
            <a:r>
              <a:rPr lang="en-GB" sz="1140"/>
              <a:t>14-pole</a:t>
            </a:r>
          </a:p>
          <a:p>
            <a:r>
              <a:rPr lang="en-GB" sz="1140"/>
              <a:t>16-pole</a:t>
            </a:r>
          </a:p>
          <a:p>
            <a:r>
              <a:rPr lang="en-GB" sz="1140"/>
              <a:t>18-pole</a:t>
            </a:r>
          </a:p>
          <a:p>
            <a:r>
              <a:rPr lang="en-GB" sz="1140"/>
              <a:t>20-pole</a:t>
            </a:r>
          </a:p>
          <a:p>
            <a:r>
              <a:rPr lang="en-GB" sz="1140"/>
              <a:t>22-pole</a:t>
            </a:r>
          </a:p>
          <a:p>
            <a:r>
              <a:rPr lang="en-GB" sz="1140"/>
              <a:t>24-pole</a:t>
            </a:r>
          </a:p>
          <a:p>
            <a:r>
              <a:rPr lang="en-GB" sz="1140"/>
              <a:t>26-pole</a:t>
            </a:r>
          </a:p>
          <a:p>
            <a:r>
              <a:rPr lang="en-GB" sz="1140"/>
              <a:t>28-pole</a:t>
            </a:r>
          </a:p>
          <a:p>
            <a:r>
              <a:rPr lang="en-GB" sz="1140"/>
              <a:t>30-pole</a:t>
            </a:r>
          </a:p>
          <a:p>
            <a:r>
              <a:rPr lang="en-GB" sz="1140"/>
              <a:t>32-pole</a:t>
            </a:r>
          </a:p>
          <a:p>
            <a:r>
              <a:rPr lang="en-GB" sz="1140"/>
              <a:t>34-pole</a:t>
            </a:r>
          </a:p>
          <a:p>
            <a:r>
              <a:rPr lang="en-GB" sz="1140"/>
              <a:t>36-pole</a:t>
            </a:r>
          </a:p>
          <a:p>
            <a:r>
              <a:rPr lang="en-GB" sz="1140"/>
              <a:t>38-pole</a:t>
            </a:r>
          </a:p>
          <a:p>
            <a:r>
              <a:rPr lang="en-GB" sz="1140"/>
              <a:t>40-pole</a:t>
            </a:r>
          </a:p>
        </p:txBody>
      </p:sp>
    </p:spTree>
    <p:extLst>
      <p:ext uri="{BB962C8B-B14F-4D97-AF65-F5344CB8AC3E}">
        <p14:creationId xmlns:p14="http://schemas.microsoft.com/office/powerpoint/2010/main" val="11815249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090F0-1882-4EE8-9D10-C79AA32F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Harmonics (tuned)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105E6-960C-4B8E-AAE2-A2EF83100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C6F77-E65A-4A91-8BE5-68D3D5D77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85CB9-DA68-47C6-941B-9AAFA61A5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62</a:t>
            </a:fld>
            <a:endParaRPr lang="en-GB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EE4936-166A-44C6-A3C9-EEE280F33B0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88" y="1600200"/>
            <a:ext cx="4778423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743694-4046-8F4E-0828-359860CA24E9}"/>
              </a:ext>
            </a:extLst>
          </p:cNvPr>
          <p:cNvSpPr txBox="1"/>
          <p:nvPr/>
        </p:nvSpPr>
        <p:spPr>
          <a:xfrm>
            <a:off x="2252847" y="118534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Measured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21129-4AF6-B485-2872-DC17F0FF4510}"/>
              </a:ext>
            </a:extLst>
          </p:cNvPr>
          <p:cNvSpPr txBox="1"/>
          <p:nvPr/>
        </p:nvSpPr>
        <p:spPr>
          <a:xfrm>
            <a:off x="4229597" y="118534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Ideal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55FC8F-C552-8874-A1F5-84A7B362600F}"/>
              </a:ext>
            </a:extLst>
          </p:cNvPr>
          <p:cNvSpPr txBox="1"/>
          <p:nvPr/>
        </p:nvSpPr>
        <p:spPr>
          <a:xfrm>
            <a:off x="5868144" y="118534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Errors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314F6-7DBF-C906-DD5F-C6926DB5AA9E}"/>
              </a:ext>
            </a:extLst>
          </p:cNvPr>
          <p:cNvSpPr txBox="1"/>
          <p:nvPr/>
        </p:nvSpPr>
        <p:spPr>
          <a:xfrm>
            <a:off x="7092281" y="1772816"/>
            <a:ext cx="18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Units: 10</a:t>
            </a:r>
            <a:r>
              <a:rPr lang="en-GB" baseline="30000"/>
              <a:t>-4</a:t>
            </a:r>
            <a:r>
              <a:rPr lang="en-GB"/>
              <a:t> of main harmonic at measurement radius R=25mm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FDBC90-04D3-AF58-A6BD-5C7ED7CF66DC}"/>
              </a:ext>
            </a:extLst>
          </p:cNvPr>
          <p:cNvSpPr txBox="1"/>
          <p:nvPr/>
        </p:nvSpPr>
        <p:spPr>
          <a:xfrm>
            <a:off x="1237052" y="1546441"/>
            <a:ext cx="1035861" cy="3808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40">
                <a:solidFill>
                  <a:schemeClr val="bg1">
                    <a:lumMod val="75000"/>
                  </a:schemeClr>
                </a:solidFill>
              </a:rPr>
              <a:t>(Header line)</a:t>
            </a:r>
          </a:p>
          <a:p>
            <a:r>
              <a:rPr lang="en-GB" sz="1140"/>
              <a:t>Dipole</a:t>
            </a:r>
          </a:p>
          <a:p>
            <a:r>
              <a:rPr lang="en-GB" sz="1140"/>
              <a:t>Quadrupole</a:t>
            </a:r>
          </a:p>
          <a:p>
            <a:r>
              <a:rPr lang="en-GB" sz="1140"/>
              <a:t>Sextupole</a:t>
            </a:r>
          </a:p>
          <a:p>
            <a:r>
              <a:rPr lang="en-GB" sz="1140"/>
              <a:t>Octupole</a:t>
            </a:r>
          </a:p>
          <a:p>
            <a:r>
              <a:rPr lang="en-GB" sz="1140"/>
              <a:t>Decapole</a:t>
            </a:r>
          </a:p>
          <a:p>
            <a:r>
              <a:rPr lang="en-GB" sz="1140"/>
              <a:t>Dodecapole</a:t>
            </a:r>
          </a:p>
          <a:p>
            <a:r>
              <a:rPr lang="en-GB" sz="1140"/>
              <a:t>14-pole</a:t>
            </a:r>
          </a:p>
          <a:p>
            <a:r>
              <a:rPr lang="en-GB" sz="1140"/>
              <a:t>16-pole</a:t>
            </a:r>
          </a:p>
          <a:p>
            <a:r>
              <a:rPr lang="en-GB" sz="1140"/>
              <a:t>18-pole</a:t>
            </a:r>
          </a:p>
          <a:p>
            <a:r>
              <a:rPr lang="en-GB" sz="1140"/>
              <a:t>20-pole</a:t>
            </a:r>
          </a:p>
          <a:p>
            <a:r>
              <a:rPr lang="en-GB" sz="1140"/>
              <a:t>22-pole</a:t>
            </a:r>
          </a:p>
          <a:p>
            <a:r>
              <a:rPr lang="en-GB" sz="1140"/>
              <a:t>24-pole</a:t>
            </a:r>
          </a:p>
          <a:p>
            <a:r>
              <a:rPr lang="en-GB" sz="1140"/>
              <a:t>26-pole</a:t>
            </a:r>
          </a:p>
          <a:p>
            <a:r>
              <a:rPr lang="en-GB" sz="1140"/>
              <a:t>28-pole</a:t>
            </a:r>
          </a:p>
          <a:p>
            <a:r>
              <a:rPr lang="en-GB" sz="1140"/>
              <a:t>30-pole</a:t>
            </a:r>
          </a:p>
          <a:p>
            <a:r>
              <a:rPr lang="en-GB" sz="1140"/>
              <a:t>32-pole</a:t>
            </a:r>
          </a:p>
          <a:p>
            <a:r>
              <a:rPr lang="en-GB" sz="1140"/>
              <a:t>34-pole</a:t>
            </a:r>
          </a:p>
          <a:p>
            <a:r>
              <a:rPr lang="en-GB" sz="1140"/>
              <a:t>36-pole</a:t>
            </a:r>
          </a:p>
          <a:p>
            <a:r>
              <a:rPr lang="en-GB" sz="1140"/>
              <a:t>38-pole</a:t>
            </a:r>
          </a:p>
          <a:p>
            <a:r>
              <a:rPr lang="en-GB" sz="1140"/>
              <a:t>40-pole</a:t>
            </a:r>
          </a:p>
        </p:txBody>
      </p:sp>
    </p:spTree>
    <p:extLst>
      <p:ext uri="{BB962C8B-B14F-4D97-AF65-F5344CB8AC3E}">
        <p14:creationId xmlns:p14="http://schemas.microsoft.com/office/powerpoint/2010/main" val="41840626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F27CC-B7EE-443A-A9BE-FAB80A70B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Field and Error (untuned)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43BFC-A9CB-4AF2-8196-D33D92461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F6490-2DF9-4E09-9472-B51770C64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BCDF7-7AAA-476A-94B0-9F531DD9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63</a:t>
            </a:fld>
            <a:endParaRPr lang="en-GB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8F0895-DD1F-4C65-8A36-5BA38BA94C2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0" y="1600200"/>
            <a:ext cx="6245740" cy="452596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0E6217-473B-EEAF-F321-D0CA6AF0FB01}"/>
              </a:ext>
            </a:extLst>
          </p:cNvPr>
          <p:cNvSpPr txBox="1"/>
          <p:nvPr/>
        </p:nvSpPr>
        <p:spPr>
          <a:xfrm>
            <a:off x="4355976" y="198884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Field (T)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32980-7238-85C7-BEBD-802143D676B5}"/>
              </a:ext>
            </a:extLst>
          </p:cNvPr>
          <p:cNvSpPr txBox="1"/>
          <p:nvPr/>
        </p:nvSpPr>
        <p:spPr>
          <a:xfrm>
            <a:off x="7578416" y="198884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Field error (T)</a:t>
            </a:r>
          </a:p>
        </p:txBody>
      </p:sp>
    </p:spTree>
    <p:extLst>
      <p:ext uri="{BB962C8B-B14F-4D97-AF65-F5344CB8AC3E}">
        <p14:creationId xmlns:p14="http://schemas.microsoft.com/office/powerpoint/2010/main" val="15017380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72883-147D-4956-8205-5B86BB2B8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Field and Error (tuned)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D552BC4-06A9-420B-B91F-577106320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964" y="1600200"/>
            <a:ext cx="6244071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EE61B-6F0D-476C-AA87-B7CCB3B5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5F459-E56B-4065-B368-A7818B227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19B3A-233F-46CA-97CC-AF99029A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64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9AFBE-2EB1-67C3-F92F-1767BBB59B05}"/>
              </a:ext>
            </a:extLst>
          </p:cNvPr>
          <p:cNvSpPr txBox="1"/>
          <p:nvPr/>
        </p:nvSpPr>
        <p:spPr>
          <a:xfrm>
            <a:off x="4355976" y="198884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Field (T)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9CA44-8D76-0C1F-D220-5C5B1321EE9C}"/>
              </a:ext>
            </a:extLst>
          </p:cNvPr>
          <p:cNvSpPr txBox="1"/>
          <p:nvPr/>
        </p:nvSpPr>
        <p:spPr>
          <a:xfrm>
            <a:off x="7578416" y="198884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Field error (T)</a:t>
            </a:r>
          </a:p>
        </p:txBody>
      </p:sp>
    </p:spTree>
    <p:extLst>
      <p:ext uri="{BB962C8B-B14F-4D97-AF65-F5344CB8AC3E}">
        <p14:creationId xmlns:p14="http://schemas.microsoft.com/office/powerpoint/2010/main" val="2422909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D32B7-9D8F-4CBA-94AB-F84712A6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Gradient and Local k (untuned)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5A2D4-A95C-4D47-8477-D908D35C0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9A5FC-C380-467F-AEA9-FEE01DECF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2A982-513D-43CC-AF84-DEE864E9F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65</a:t>
            </a:fld>
            <a:endParaRPr lang="en-GB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0EC47E-7F4D-460B-8CC1-57C4766F257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88" y="1600200"/>
            <a:ext cx="6233624" cy="452596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1F950-3270-15DB-ACF2-1A32D3AB4C54}"/>
              </a:ext>
            </a:extLst>
          </p:cNvPr>
          <p:cNvSpPr txBox="1"/>
          <p:nvPr/>
        </p:nvSpPr>
        <p:spPr>
          <a:xfrm>
            <a:off x="4408426" y="235817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Gradient (T/m)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56DA8D-ED8A-551E-FD34-DBB1CA0FFA1F}"/>
              </a:ext>
            </a:extLst>
          </p:cNvPr>
          <p:cNvSpPr txBox="1"/>
          <p:nvPr/>
        </p:nvSpPr>
        <p:spPr>
          <a:xfrm>
            <a:off x="7720569" y="342861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k value</a:t>
            </a:r>
          </a:p>
        </p:txBody>
      </p:sp>
    </p:spTree>
    <p:extLst>
      <p:ext uri="{BB962C8B-B14F-4D97-AF65-F5344CB8AC3E}">
        <p14:creationId xmlns:p14="http://schemas.microsoft.com/office/powerpoint/2010/main" val="35083525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9A5C-6A47-4961-B258-688304D89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Gradient and Local k (tuned)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84C384-56FB-4675-A2DC-79E0536C9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964" y="1600200"/>
            <a:ext cx="6244071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DF7FA-EDC7-46E1-BE03-4EE3BF5F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8BA61-947E-419E-9600-5CE940025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30BAB-38AE-4927-B135-6EAE7A0C1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66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157DD5-622F-3AE4-96B9-12B21108B5F0}"/>
              </a:ext>
            </a:extLst>
          </p:cNvPr>
          <p:cNvSpPr txBox="1"/>
          <p:nvPr/>
        </p:nvSpPr>
        <p:spPr>
          <a:xfrm>
            <a:off x="4408426" y="235817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Gradient (T/m)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928C01-6D7A-3B5A-194F-B5CB023FA074}"/>
              </a:ext>
            </a:extLst>
          </p:cNvPr>
          <p:cNvSpPr txBox="1"/>
          <p:nvPr/>
        </p:nvSpPr>
        <p:spPr>
          <a:xfrm>
            <a:off x="7720569" y="342861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k value</a:t>
            </a:r>
          </a:p>
        </p:txBody>
      </p:sp>
    </p:spTree>
    <p:extLst>
      <p:ext uri="{BB962C8B-B14F-4D97-AF65-F5344CB8AC3E}">
        <p14:creationId xmlns:p14="http://schemas.microsoft.com/office/powerpoint/2010/main" val="40154282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65966-2A4E-4C06-90D0-95D07145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Extension of Design Height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D5A8D-6D27-4E6D-A149-D2D5AA54E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EC5A6-C585-4A3B-8039-F9451CAD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B1478-A6FC-4D19-8F2D-CD2CDEB65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67</a:t>
            </a:fld>
            <a:endParaRPr lang="en-GB" alt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4FE105D-2AFB-4459-B8A9-04A6B3C92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375656"/>
            <a:ext cx="5293704" cy="5293704"/>
          </a:xfr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9A4690-FE4F-4301-94E4-80DB459A2B8B}"/>
              </a:ext>
            </a:extLst>
          </p:cNvPr>
          <p:cNvSpPr txBox="1">
            <a:spLocks/>
          </p:cNvSpPr>
          <p:nvPr/>
        </p:nvSpPr>
        <p:spPr bwMode="auto">
          <a:xfrm>
            <a:off x="457200" y="1600200"/>
            <a:ext cx="33227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k = 20m</a:t>
            </a:r>
            <a:r>
              <a:rPr lang="en-GB" baseline="30000"/>
              <a:t>-1</a:t>
            </a:r>
          </a:p>
          <a:p>
            <a:r>
              <a:rPr lang="en-GB"/>
              <a:t>GFR y = -25mm to +175mm</a:t>
            </a:r>
          </a:p>
          <a:p>
            <a:r>
              <a:rPr lang="en-GB"/>
              <a:t>B</a:t>
            </a:r>
            <a:r>
              <a:rPr lang="en-GB" baseline="-25000"/>
              <a:t>max</a:t>
            </a:r>
            <a:r>
              <a:rPr lang="en-GB"/>
              <a:t> = 0.3T</a:t>
            </a:r>
          </a:p>
          <a:p>
            <a:r>
              <a:rPr lang="en-US"/>
              <a:t>Max field error ~3 Gauss</a:t>
            </a:r>
          </a:p>
        </p:txBody>
      </p:sp>
    </p:spTree>
    <p:extLst>
      <p:ext uri="{BB962C8B-B14F-4D97-AF65-F5344CB8AC3E}">
        <p14:creationId xmlns:p14="http://schemas.microsoft.com/office/powerpoint/2010/main" val="26911088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C6FEE-2DD5-4D6D-952F-C3165AEA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Demo Straight Section (1-72MeV)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8BEA2B-43FB-49DF-BE7E-F789099F5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9871"/>
            <a:ext cx="8229600" cy="349928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4F827-8A94-44D6-9EE9-0B4316115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1B39D-EA87-4C02-ADD9-A44AB149C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2EC2A-701D-445F-9BA2-FA593789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68</a:t>
            </a:fld>
            <a:endParaRPr lang="en-GB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67D0C4-FABB-45C3-8506-F7527CDE6F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4206"/>
            <a:ext cx="9144000" cy="129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546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4F827-8A94-44D6-9EE9-0B4316115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1B39D-EA87-4C02-ADD9-A44AB149C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2EC2A-701D-445F-9BA2-FA593789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69</a:t>
            </a:fld>
            <a:endParaRPr lang="en-GB" alt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73EB25A-0249-403C-A843-A3BF454BF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4"/>
          <a:stretch/>
        </p:blipFill>
        <p:spPr>
          <a:xfrm>
            <a:off x="305036" y="-2435"/>
            <a:ext cx="4410980" cy="638376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9EAD9B-FE56-455B-AB33-995098D3E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4005064"/>
            <a:ext cx="3136514" cy="1181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E4C53-8AC3-452A-BCD7-6A4EB5BE3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2348880"/>
            <a:ext cx="3136514" cy="9525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451ACCD-6472-43B4-B5B9-627C221DF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274638"/>
            <a:ext cx="4762872" cy="1143000"/>
          </a:xfrm>
        </p:spPr>
        <p:txBody>
          <a:bodyPr/>
          <a:lstStyle/>
          <a:p>
            <a:r>
              <a:rPr lang="en-GB"/>
              <a:t>4×4 Transfer Matrix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90B36-72C9-4989-871B-54E48E11ACC5}"/>
              </a:ext>
            </a:extLst>
          </p:cNvPr>
          <p:cNvSpPr txBox="1"/>
          <p:nvPr/>
        </p:nvSpPr>
        <p:spPr>
          <a:xfrm>
            <a:off x="5220072" y="1916832"/>
            <a:ext cx="241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Usual (x,x’,y,y’) basis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135A4D-9F96-0F79-B351-D272DAABFD98}"/>
              </a:ext>
            </a:extLst>
          </p:cNvPr>
          <p:cNvSpPr txBox="1"/>
          <p:nvPr/>
        </p:nvSpPr>
        <p:spPr>
          <a:xfrm>
            <a:off x="5214446" y="3619127"/>
            <a:ext cx="170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(u,u’,v,v’) basis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28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60F3B-4B80-C9A8-EB49-B11D1E27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Scaling FFA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05AE3-B3F5-5616-92FC-A59CD5DC4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Just consider the radial direction so the scaling law becomes </a:t>
            </a:r>
            <a:r>
              <a:rPr lang="en-GB" b="1"/>
              <a:t>B</a:t>
            </a:r>
            <a:r>
              <a:rPr lang="en-GB"/>
              <a:t>(ar) = a</a:t>
            </a:r>
            <a:r>
              <a:rPr lang="en-GB" baseline="30000"/>
              <a:t>k</a:t>
            </a:r>
            <a:r>
              <a:rPr lang="en-GB" b="1"/>
              <a:t>B</a:t>
            </a:r>
            <a:r>
              <a:rPr lang="en-GB"/>
              <a:t>(r)</a:t>
            </a:r>
          </a:p>
          <a:p>
            <a:pPr lvl="1"/>
            <a:r>
              <a:rPr lang="en-GB"/>
              <a:t>Or by changing variables, </a:t>
            </a:r>
            <a:r>
              <a:rPr lang="en-GB" b="1"/>
              <a:t>B</a:t>
            </a:r>
            <a:r>
              <a:rPr lang="en-GB"/>
              <a:t>(r) = (r/r</a:t>
            </a:r>
            <a:r>
              <a:rPr lang="en-GB" baseline="-25000"/>
              <a:t>0</a:t>
            </a:r>
            <a:r>
              <a:rPr lang="en-GB"/>
              <a:t>)</a:t>
            </a:r>
            <a:r>
              <a:rPr lang="en-GB" baseline="30000"/>
              <a:t>k</a:t>
            </a:r>
            <a:r>
              <a:rPr lang="en-GB" b="1"/>
              <a:t>B</a:t>
            </a:r>
            <a:r>
              <a:rPr lang="en-GB"/>
              <a:t>(r</a:t>
            </a:r>
            <a:r>
              <a:rPr lang="en-GB" baseline="-25000"/>
              <a:t>0</a:t>
            </a:r>
            <a:r>
              <a:rPr lang="en-GB"/>
              <a:t>)</a:t>
            </a:r>
          </a:p>
          <a:p>
            <a:r>
              <a:rPr lang="en-GB"/>
              <a:t>Exercise: differentiate this with respect to r</a:t>
            </a:r>
          </a:p>
          <a:p>
            <a:r>
              <a:rPr lang="en-GB" b="1"/>
              <a:t>B</a:t>
            </a:r>
            <a:r>
              <a:rPr lang="en-GB"/>
              <a:t>’ has the same sign as </a:t>
            </a:r>
            <a:r>
              <a:rPr lang="en-GB" b="1"/>
              <a:t>B</a:t>
            </a:r>
          </a:p>
          <a:p>
            <a:r>
              <a:rPr lang="en-GB"/>
              <a:t>Defocussing magnets are reverse bending!</a:t>
            </a:r>
          </a:p>
          <a:p>
            <a:pPr lvl="1"/>
            <a:r>
              <a:rPr lang="en-GB"/>
              <a:t>“Circumference factor” C=|B|</a:t>
            </a:r>
            <a:r>
              <a:rPr lang="en-GB" baseline="-25000"/>
              <a:t>max</a:t>
            </a:r>
            <a:r>
              <a:rPr lang="en-GB"/>
              <a:t>/B</a:t>
            </a:r>
            <a:r>
              <a:rPr lang="en-GB" baseline="-25000"/>
              <a:t>avg</a:t>
            </a:r>
            <a:r>
              <a:rPr lang="en-GB"/>
              <a:t> </a:t>
            </a:r>
          </a:p>
          <a:p>
            <a:r>
              <a:rPr lang="en-GB"/>
              <a:t>To close a ring, must have more F than D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8D08C-2CD3-DD74-66CE-3316A5A9F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A55EC-4D5B-3CD0-8C78-9C54F9ACC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8850F-0E16-C05A-FF7A-9304A78E6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9205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99F5C-E03E-4157-86B3-00BC6183A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Demo Straight Cell Tunes, Height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6A45237-F6D7-4302-A7AC-41D58D8D0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964" y="1600200"/>
            <a:ext cx="6244071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C1FD-3254-4337-BBB2-F00217D38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29EC7-89A4-4C2E-9604-0412F92E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FF598-30BE-4768-B08D-3F668CB32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70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06E997-0AD1-2E49-80B3-9EBF26AC4D5B}"/>
              </a:ext>
            </a:extLst>
          </p:cNvPr>
          <p:cNvSpPr txBox="1"/>
          <p:nvPr/>
        </p:nvSpPr>
        <p:spPr>
          <a:xfrm>
            <a:off x="7694035" y="198884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y (m)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664E0A-EFD9-7893-2781-771772AADE38}"/>
              </a:ext>
            </a:extLst>
          </p:cNvPr>
          <p:cNvSpPr txBox="1"/>
          <p:nvPr/>
        </p:nvSpPr>
        <p:spPr>
          <a:xfrm>
            <a:off x="323528" y="198884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Cell tunes</a:t>
            </a:r>
          </a:p>
        </p:txBody>
      </p:sp>
    </p:spTree>
    <p:extLst>
      <p:ext uri="{BB962C8B-B14F-4D97-AF65-F5344CB8AC3E}">
        <p14:creationId xmlns:p14="http://schemas.microsoft.com/office/powerpoint/2010/main" val="12584459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9C83-68D4-40C6-ADD3-5C484F6ED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Demo Straight Cell Input Steering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B3F4B1-9BE7-43E8-BB7C-0EDA25EB9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964" y="1600200"/>
            <a:ext cx="6244071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DBAB2-0077-4FAC-AC02-4391905C9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D617F-657A-4B36-85F3-E653F9A34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7D801-741A-4AA7-B844-40F33BACC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71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160BD-18B9-D59B-4385-3C6401691EAD}"/>
              </a:ext>
            </a:extLst>
          </p:cNvPr>
          <p:cNvSpPr txBox="1"/>
          <p:nvPr/>
        </p:nvSpPr>
        <p:spPr>
          <a:xfrm>
            <a:off x="7694035" y="1988840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x’ (rad)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269A8C-0F55-999D-4A4C-D484E22C352D}"/>
              </a:ext>
            </a:extLst>
          </p:cNvPr>
          <p:cNvSpPr txBox="1"/>
          <p:nvPr/>
        </p:nvSpPr>
        <p:spPr>
          <a:xfrm>
            <a:off x="428828" y="1988840"/>
            <a:ext cx="894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x (m)</a:t>
            </a:r>
          </a:p>
          <a:p>
            <a:r>
              <a:rPr lang="en-GB"/>
              <a:t>y’ (rad)</a:t>
            </a:r>
          </a:p>
          <a:p>
            <a:r>
              <a:rPr lang="en-GB"/>
              <a:t>~=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94B7EC-F304-B575-76B4-E52A0EF344C8}"/>
              </a:ext>
            </a:extLst>
          </p:cNvPr>
          <p:cNvSpPr txBox="1"/>
          <p:nvPr/>
        </p:nvSpPr>
        <p:spPr>
          <a:xfrm>
            <a:off x="3767932" y="544522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Energy (MeV)</a:t>
            </a:r>
          </a:p>
        </p:txBody>
      </p:sp>
    </p:spTree>
    <p:extLst>
      <p:ext uri="{BB962C8B-B14F-4D97-AF65-F5344CB8AC3E}">
        <p14:creationId xmlns:p14="http://schemas.microsoft.com/office/powerpoint/2010/main" val="24894224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82C60-0856-487E-9822-60BA5754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D580F-F1DA-4CAB-9AD9-A2A2D8F0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8DE2A-49DA-453B-97B8-B85D805C5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72</a:t>
            </a:fld>
            <a:endParaRPr lang="en-GB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006374-0757-4DFB-AF12-79A508C58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Bent Demo Cell Attempt</a:t>
            </a:r>
            <a:endParaRPr lang="en-US"/>
          </a:p>
        </p:txBody>
      </p:sp>
      <p:pic>
        <p:nvPicPr>
          <p:cNvPr id="8" name="VFFA_Jan'19_pm3dextruded_asym_long">
            <a:hlinkClick r:id="" action="ppaction://media"/>
            <a:extLst>
              <a:ext uri="{FF2B5EF4-FFF2-40B4-BE49-F238E27FC236}">
                <a16:creationId xmlns:a16="http://schemas.microsoft.com/office/drawing/2014/main" id="{36EFC824-2463-44EC-B5A9-839B9C5893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" y="0"/>
            <a:ext cx="9145602" cy="6858000"/>
          </a:xfrm>
        </p:spPr>
      </p:pic>
    </p:spTree>
    <p:extLst>
      <p:ext uri="{BB962C8B-B14F-4D97-AF65-F5344CB8AC3E}">
        <p14:creationId xmlns:p14="http://schemas.microsoft.com/office/powerpoint/2010/main" val="220685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22D1D-0398-4268-9193-64DA489BC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Bent Cell Tunes, Height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16273B0-7062-412F-92F2-C15DFBA9C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964" y="1600200"/>
            <a:ext cx="6244071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0BBE9-45AB-4515-BFA7-E6AD8C2B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BBD8E-7662-4311-ADF2-8B993F662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5DD95-CEBF-4D3D-8B78-2864C0D5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73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AE599C-DD9A-539C-12B3-5760A1914F0A}"/>
              </a:ext>
            </a:extLst>
          </p:cNvPr>
          <p:cNvSpPr txBox="1"/>
          <p:nvPr/>
        </p:nvSpPr>
        <p:spPr>
          <a:xfrm>
            <a:off x="7694035" y="198884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y (m)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5532E-3D28-F6C2-FAF4-B485E6A8F155}"/>
              </a:ext>
            </a:extLst>
          </p:cNvPr>
          <p:cNvSpPr txBox="1"/>
          <p:nvPr/>
        </p:nvSpPr>
        <p:spPr>
          <a:xfrm>
            <a:off x="323528" y="198884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Cell tunes</a:t>
            </a:r>
          </a:p>
        </p:txBody>
      </p:sp>
    </p:spTree>
    <p:extLst>
      <p:ext uri="{BB962C8B-B14F-4D97-AF65-F5344CB8AC3E}">
        <p14:creationId xmlns:p14="http://schemas.microsoft.com/office/powerpoint/2010/main" val="40210251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B4651-3D2C-4794-9233-840D0ACA1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Bent Cell Input Steering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17889D-465B-4DA3-BD65-7676EB96B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964" y="1600200"/>
            <a:ext cx="6244071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0A764-A985-4D2F-B289-FD75B80D0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689D1-C22F-447A-8C31-6D138CA0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BD3A7-8802-4540-A71A-4F86DBAD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74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759265-B349-3BB2-6F4B-6D73E65500F1}"/>
              </a:ext>
            </a:extLst>
          </p:cNvPr>
          <p:cNvSpPr txBox="1"/>
          <p:nvPr/>
        </p:nvSpPr>
        <p:spPr>
          <a:xfrm>
            <a:off x="428828" y="1988840"/>
            <a:ext cx="894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x (m)</a:t>
            </a:r>
          </a:p>
          <a:p>
            <a:r>
              <a:rPr lang="en-GB"/>
              <a:t>x’ (rad)</a:t>
            </a:r>
          </a:p>
          <a:p>
            <a:r>
              <a:rPr lang="en-GB"/>
              <a:t>y’ (rad)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3F8B4C-75F8-BE6D-2703-A09CB9CD825C}"/>
              </a:ext>
            </a:extLst>
          </p:cNvPr>
          <p:cNvSpPr txBox="1"/>
          <p:nvPr/>
        </p:nvSpPr>
        <p:spPr>
          <a:xfrm>
            <a:off x="7535867" y="364502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Energy (MeV)</a:t>
            </a:r>
          </a:p>
        </p:txBody>
      </p:sp>
    </p:spTree>
    <p:extLst>
      <p:ext uri="{BB962C8B-B14F-4D97-AF65-F5344CB8AC3E}">
        <p14:creationId xmlns:p14="http://schemas.microsoft.com/office/powerpoint/2010/main" val="24962529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3D098-4B3A-4C83-AA0A-0431124C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Bent Cell Input Optical Functions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96FB14-C204-4711-A88C-EB05BC2C7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964" y="1600200"/>
            <a:ext cx="6244071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CE5D-571E-4C88-8AA9-D1DA253B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3EFB7-0394-422F-91E5-D50346677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3B38A-411D-4984-9F95-F0A1306C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75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60AB5A-4612-38BA-7258-C5AF31DD2929}"/>
              </a:ext>
            </a:extLst>
          </p:cNvPr>
          <p:cNvSpPr txBox="1"/>
          <p:nvPr/>
        </p:nvSpPr>
        <p:spPr>
          <a:xfrm>
            <a:off x="428828" y="1988840"/>
            <a:ext cx="94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Symbol" panose="05050102010706020507" pitchFamily="18" charset="2"/>
              </a:rPr>
              <a:t>b</a:t>
            </a:r>
            <a:r>
              <a:rPr lang="en-GB" baseline="-25000"/>
              <a:t>u,v</a:t>
            </a:r>
            <a:r>
              <a:rPr lang="en-GB"/>
              <a:t> (m)</a:t>
            </a:r>
          </a:p>
          <a:p>
            <a:r>
              <a:rPr lang="en-GB">
                <a:latin typeface="Symbol" panose="05050102010706020507" pitchFamily="18" charset="2"/>
              </a:rPr>
              <a:t>a</a:t>
            </a:r>
            <a:r>
              <a:rPr lang="en-GB" baseline="-25000"/>
              <a:t>u,v</a:t>
            </a:r>
            <a:r>
              <a:rPr lang="en-GB"/>
              <a:t> (m)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475039-CA9B-F0F4-DDE9-5A31E89B490A}"/>
              </a:ext>
            </a:extLst>
          </p:cNvPr>
          <p:cNvSpPr txBox="1"/>
          <p:nvPr/>
        </p:nvSpPr>
        <p:spPr>
          <a:xfrm>
            <a:off x="7521131" y="515719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Energy (MeV)</a:t>
            </a:r>
          </a:p>
        </p:txBody>
      </p:sp>
    </p:spTree>
    <p:extLst>
      <p:ext uri="{BB962C8B-B14F-4D97-AF65-F5344CB8AC3E}">
        <p14:creationId xmlns:p14="http://schemas.microsoft.com/office/powerpoint/2010/main" val="37859742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9030C-2C23-A0F5-0534-A94D624E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Another way: HalbachArea tool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8945ADF-2A15-BED6-ED01-2FED428F4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412" y="1600200"/>
            <a:ext cx="7241540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8269F-4BD5-1A49-7D47-8D88E6CC2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88153-373C-5306-1A85-22FD485BF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5A4D8-88CA-ABDE-E0D4-BC036C4F3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76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D1345C-EA14-2606-5C01-00739DA46A02}"/>
              </a:ext>
            </a:extLst>
          </p:cNvPr>
          <p:cNvSpPr txBox="1"/>
          <p:nvPr/>
        </p:nvSpPr>
        <p:spPr>
          <a:xfrm>
            <a:off x="6086400" y="2433296"/>
            <a:ext cx="29500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We made a circular VFFA permanent magnet design in November 2023 when I last visited Kyushu U., using this tool:</a:t>
            </a:r>
          </a:p>
          <a:p>
            <a:endParaRPr lang="en-GB"/>
          </a:p>
          <a:p>
            <a:r>
              <a:rPr lang="en-GB">
                <a:hlinkClick r:id="rId3"/>
              </a:rPr>
              <a:t>https://stephenbrooks.org/ap/halbacharea/</a:t>
            </a:r>
            <a:endParaRPr lang="en-GB"/>
          </a:p>
          <a:p>
            <a:endParaRPr lang="en-GB"/>
          </a:p>
          <a:p>
            <a:r>
              <a:rPr lang="en-GB"/>
              <a:t>This automatically designs permanent magnets with specified field harmonics.</a:t>
            </a:r>
          </a:p>
        </p:txBody>
      </p:sp>
      <p:pic>
        <p:nvPicPr>
          <p:cNvPr id="11" name="Picture 10" descr="A graph with lines and a red line&#10;&#10;Description automatically generated">
            <a:extLst>
              <a:ext uri="{FF2B5EF4-FFF2-40B4-BE49-F238E27FC236}">
                <a16:creationId xmlns:a16="http://schemas.microsoft.com/office/drawing/2014/main" id="{45510388-9B45-2153-FA61-61DA38AD01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3057602" cy="167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611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C8D8F-407F-48CC-B255-D4CA76DD9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 (V, VI)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2A648-A363-4BF3-AC63-4FFBC65E1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VFFAs with permanent magnets are very well suited for high-energy electron machines</a:t>
            </a:r>
          </a:p>
          <a:p>
            <a:pPr lvl="1"/>
            <a:r>
              <a:rPr lang="en-GB"/>
              <a:t>Fields are low to avoid synchrotron radiation, means permanent magnets are applicable</a:t>
            </a:r>
          </a:p>
          <a:p>
            <a:pPr lvl="1"/>
            <a:r>
              <a:rPr lang="en-US"/>
              <a:t>Beams are small, so dynamic aperture in the VFFA is not a bad constraint, so magnets can be reasonably sized</a:t>
            </a:r>
          </a:p>
          <a:p>
            <a:pPr lvl="1"/>
            <a:r>
              <a:rPr lang="en-US"/>
              <a:t>Designs even exist where all magnets are below beam synchrotron radiation plane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C893F-98E8-47EE-9048-8E807948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8B465-2445-4AA0-83E9-29DA86C48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C00B3-7B95-463A-B040-DE1663E5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03672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A3DF-D517-425F-B9A1-3FCA5071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Risks to be Investigated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B68D6-8A75-48AF-B77E-B9FAD714D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/>
              <a:t>Simulation:</a:t>
            </a:r>
          </a:p>
          <a:p>
            <a:pPr lvl="1"/>
            <a:r>
              <a:rPr lang="en-GB" sz="2000"/>
              <a:t>Dynamic aperture (non-linear magnetic fields)</a:t>
            </a:r>
          </a:p>
          <a:p>
            <a:pPr lvl="1"/>
            <a:r>
              <a:rPr lang="en-GB" sz="2000"/>
              <a:t>Spin preservation (100 turns is semi-fast acceleration regime)</a:t>
            </a:r>
          </a:p>
          <a:p>
            <a:pPr lvl="1"/>
            <a:r>
              <a:rPr lang="en-GB" sz="2000"/>
              <a:t>Lattice integration (arc-to-straight, linac section)</a:t>
            </a:r>
            <a:endParaRPr lang="en-US" sz="2000"/>
          </a:p>
          <a:p>
            <a:r>
              <a:rPr lang="en-GB" sz="2400"/>
              <a:t>Experimental:</a:t>
            </a:r>
          </a:p>
          <a:p>
            <a:pPr lvl="1"/>
            <a:r>
              <a:rPr lang="en-GB" sz="2000"/>
              <a:t>Magnet field errors</a:t>
            </a:r>
          </a:p>
          <a:p>
            <a:pPr lvl="1"/>
            <a:r>
              <a:rPr lang="en-GB" sz="2000"/>
              <a:t>Alignment errors after correction (e.g. with piezo movers)</a:t>
            </a:r>
          </a:p>
          <a:p>
            <a:pPr lvl="2"/>
            <a:r>
              <a:rPr lang="en-GB" sz="1800"/>
              <a:t>Before correction is well-known, surveyors can do 100-200um easily</a:t>
            </a:r>
          </a:p>
          <a:p>
            <a:pPr lvl="1"/>
            <a:r>
              <a:rPr lang="en-GB" sz="2000"/>
              <a:t>Verify VFFA and high-phase-advance lattice works in practice (ATF beamline)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03C72-85DC-4153-8C1D-4881A0B4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0DE7C-A397-43DF-AD89-35DF17A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FFA’24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411CE-C6B3-469F-84B7-63F573ED0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83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A3DF-D517-425F-B9A1-3FCA5071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References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B68D6-8A75-48AF-B77E-B9FAD714D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/>
              <a:t>Fixed-field accelerators</a:t>
            </a:r>
          </a:p>
          <a:p>
            <a:pPr lvl="1"/>
            <a:r>
              <a:rPr lang="en-US" i="1">
                <a:hlinkClick r:id="rId2"/>
              </a:rPr>
              <a:t>Acceleration in the linear non-scaling fixed-field alternating-gradient accelerator EMMA</a:t>
            </a:r>
            <a:r>
              <a:rPr lang="en-US" i="1"/>
              <a:t>,</a:t>
            </a:r>
            <a:r>
              <a:rPr lang="en-GB"/>
              <a:t> S. Machida et al., </a:t>
            </a:r>
            <a:r>
              <a:rPr lang="fr-FR" i="1"/>
              <a:t>Nature Physics</a:t>
            </a:r>
            <a:r>
              <a:rPr lang="fr-FR"/>
              <a:t> </a:t>
            </a:r>
            <a:r>
              <a:rPr lang="fr-FR" b="1"/>
              <a:t>8</a:t>
            </a:r>
            <a:r>
              <a:rPr lang="fr-FR"/>
              <a:t>, 243–247 (2012).</a:t>
            </a:r>
            <a:endParaRPr lang="en-GB"/>
          </a:p>
          <a:p>
            <a:pPr lvl="1"/>
            <a:r>
              <a:rPr lang="en-US"/>
              <a:t>CBETA website: </a:t>
            </a:r>
            <a:r>
              <a:rPr lang="en-US" u="sng">
                <a:hlinkClick r:id="rId3"/>
              </a:rPr>
              <a:t>https://www.classe.cornell.edu/Research/CBETA/WebHome.html</a:t>
            </a:r>
            <a:endParaRPr lang="en-US" sz="2100"/>
          </a:p>
          <a:p>
            <a:pPr lvl="1"/>
            <a:r>
              <a:rPr lang="en-US" i="1"/>
              <a:t>CBETA Design Report, Cornell-BNL ERL Test Accelerator</a:t>
            </a:r>
            <a:r>
              <a:rPr lang="en-US"/>
              <a:t>, G.H. Hoffstaetter </a:t>
            </a:r>
            <a:r>
              <a:rPr lang="en-US" i="1"/>
              <a:t>et al.</a:t>
            </a:r>
            <a:r>
              <a:rPr lang="en-US"/>
              <a:t>, </a:t>
            </a:r>
            <a:r>
              <a:rPr lang="en-US" u="sng">
                <a:hlinkClick r:id="rId4"/>
              </a:rPr>
              <a:t>https://arxiv.org/abs/1706.04245</a:t>
            </a:r>
            <a:r>
              <a:rPr lang="en-US"/>
              <a:t> [physics.acc-ph] (2017).</a:t>
            </a:r>
          </a:p>
          <a:p>
            <a:pPr lvl="1"/>
            <a:r>
              <a:rPr lang="en-US"/>
              <a:t>CBETA note 032, </a:t>
            </a:r>
            <a:r>
              <a:rPr lang="en-US" i="1">
                <a:hlinkClick r:id="rId5"/>
              </a:rPr>
              <a:t>The CBETA Fractional Arc Test</a:t>
            </a:r>
            <a:r>
              <a:rPr lang="en-US"/>
              <a:t>, Ed. C. Gulliford,  </a:t>
            </a:r>
            <a:r>
              <a:rPr lang="en-US" u="sng">
                <a:hlinkClick r:id="rId6"/>
              </a:rPr>
              <a:t>https://www.classe.cornell.edu/CBETA_PM/index_notes.html</a:t>
            </a:r>
            <a:endParaRPr lang="en-GB"/>
          </a:p>
          <a:p>
            <a:r>
              <a:rPr lang="en-GB"/>
              <a:t>VFFAs</a:t>
            </a:r>
          </a:p>
          <a:p>
            <a:pPr lvl="1"/>
            <a:r>
              <a:rPr lang="en-US" i="1">
                <a:hlinkClick r:id="rId7"/>
              </a:rPr>
              <a:t>Vertical orbit excursion fixed field alternating gradient accelerators</a:t>
            </a:r>
            <a:r>
              <a:rPr lang="en-US"/>
              <a:t>, S. Brooks, Phys. Rev. ST-AB </a:t>
            </a:r>
            <a:r>
              <a:rPr lang="en-US" b="1"/>
              <a:t>16</a:t>
            </a:r>
            <a:r>
              <a:rPr lang="en-US"/>
              <a:t>, 084001 (2013).</a:t>
            </a:r>
          </a:p>
          <a:p>
            <a:pPr lvl="1"/>
            <a:r>
              <a:rPr lang="en-US" i="1">
                <a:hlinkClick r:id="rId8"/>
              </a:rPr>
              <a:t>Vertical orbit-excursion Fixed Field Alternating Gradient Accelerators and 3D Cyclotrons</a:t>
            </a:r>
            <a:r>
              <a:rPr lang="en-US"/>
              <a:t>, S. Brooks, Proc. IPAC’14 (invited talk)</a:t>
            </a:r>
            <a:endParaRPr lang="en-GB"/>
          </a:p>
          <a:p>
            <a:r>
              <a:rPr lang="en-GB"/>
              <a:t>Permanent Magnets</a:t>
            </a:r>
          </a:p>
          <a:p>
            <a:pPr lvl="1"/>
            <a:r>
              <a:rPr lang="en-US" i="1">
                <a:hlinkClick r:id="rId9"/>
              </a:rPr>
              <a:t>Production of Low Cost, High Field Quality Halbach Magnets</a:t>
            </a:r>
            <a:r>
              <a:rPr lang="en-US"/>
              <a:t>, S. Brooks </a:t>
            </a:r>
            <a:r>
              <a:rPr lang="en-US" i="1"/>
              <a:t>et al.</a:t>
            </a:r>
            <a:r>
              <a:rPr lang="en-US"/>
              <a:t>, Proc. IPAC 2017.</a:t>
            </a:r>
          </a:p>
          <a:p>
            <a:pPr lvl="1"/>
            <a:r>
              <a:rPr lang="en-US"/>
              <a:t>CBETA note 035, </a:t>
            </a:r>
            <a:r>
              <a:rPr lang="en-US" i="1">
                <a:hlinkClick r:id="rId10"/>
              </a:rPr>
              <a:t>CBETA Halbach Magnet Production Run</a:t>
            </a:r>
            <a:r>
              <a:rPr lang="en-US"/>
              <a:t>, S. Brooks</a:t>
            </a:r>
            <a:endParaRPr lang="en-GB"/>
          </a:p>
          <a:p>
            <a:r>
              <a:rPr lang="en-GB"/>
              <a:t>ATF fixed-field experiment</a:t>
            </a:r>
          </a:p>
          <a:p>
            <a:pPr lvl="1"/>
            <a:r>
              <a:rPr lang="en-US"/>
              <a:t>ATF experiment AE-79 “</a:t>
            </a:r>
            <a:r>
              <a:rPr lang="en-US" i="1">
                <a:hlinkClick r:id="rId11"/>
              </a:rPr>
              <a:t>Test of a Large Energy Acceptance NS-FFAG Arc at the ATF</a:t>
            </a:r>
            <a:r>
              <a:rPr lang="en-US"/>
              <a:t>”, </a:t>
            </a:r>
          </a:p>
          <a:p>
            <a:pPr lvl="1"/>
            <a:r>
              <a:rPr lang="en-US"/>
              <a:t>See also talk: </a:t>
            </a:r>
            <a:r>
              <a:rPr lang="en-US" i="1"/>
              <a:t>Test of Linear-Field Non-Scaling FFAG Arc with a Wide Energy Range</a:t>
            </a:r>
            <a:r>
              <a:rPr lang="en-US"/>
              <a:t>, S. Brooks, FFAG’17 workshop: </a:t>
            </a:r>
            <a:r>
              <a:rPr lang="en-US" u="sng">
                <a:hlinkClick r:id="rId12"/>
              </a:rPr>
              <a:t>https://indico.bnl.gov/event/2764/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03C72-85DC-4153-8C1D-4881A0B4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0DE7C-A397-43DF-AD89-35DF17A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Brooks, FFA’24 School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411CE-C6B3-469F-84B7-63F573ED0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9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CEEB8-49CE-201A-DA03-7273D28C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Scaling FFA Lattice Search Example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6DEC8-1ECE-BDF6-BFA1-4794066BC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95722" y="588438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684D9-A2C6-927D-12BC-A83E2A3D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2722" y="5884382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B0572-C674-B0C8-3412-9713850D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689E623-CD3E-5180-33D5-9227C6E3C7F3}"/>
              </a:ext>
            </a:extLst>
          </p:cNvPr>
          <p:cNvSpPr txBox="1">
            <a:spLocks/>
          </p:cNvSpPr>
          <p:nvPr/>
        </p:nvSpPr>
        <p:spPr>
          <a:xfrm>
            <a:off x="2076722" y="5884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/>
              <a:t>April 29,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B407B-5BA9-DF23-16D3-6074E6B89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47" y="1386849"/>
            <a:ext cx="6659305" cy="499447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26B576-2C4B-2047-2BA6-9D84B3F0100F}"/>
              </a:ext>
            </a:extLst>
          </p:cNvPr>
          <p:cNvCxnSpPr>
            <a:cxnSpLocks/>
          </p:cNvCxnSpPr>
          <p:nvPr/>
        </p:nvCxnSpPr>
        <p:spPr>
          <a:xfrm>
            <a:off x="1412693" y="6249507"/>
            <a:ext cx="6346372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A25EB9-9EBD-6368-82CD-2CB903508993}"/>
              </a:ext>
            </a:extLst>
          </p:cNvPr>
          <p:cNvCxnSpPr>
            <a:cxnSpLocks/>
          </p:cNvCxnSpPr>
          <p:nvPr/>
        </p:nvCxnSpPr>
        <p:spPr>
          <a:xfrm flipV="1">
            <a:off x="1412693" y="1563661"/>
            <a:ext cx="0" cy="468584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7E43AB7-1900-D8CE-40CB-758326AFA24E}"/>
              </a:ext>
            </a:extLst>
          </p:cNvPr>
          <p:cNvSpPr txBox="1"/>
          <p:nvPr/>
        </p:nvSpPr>
        <p:spPr>
          <a:xfrm>
            <a:off x="1463290" y="1667326"/>
            <a:ext cx="122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Estimated dynamic aperture (log)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DC5A3C-9644-6E43-5F92-08721900B466}"/>
              </a:ext>
            </a:extLst>
          </p:cNvPr>
          <p:cNvSpPr txBox="1"/>
          <p:nvPr/>
        </p:nvSpPr>
        <p:spPr>
          <a:xfrm>
            <a:off x="5676062" y="5873496"/>
            <a:ext cx="235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Magnetic efficiency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47C20-37A8-83B6-41D2-A0035E92CC17}"/>
              </a:ext>
            </a:extLst>
          </p:cNvPr>
          <p:cNvSpPr txBox="1"/>
          <p:nvPr/>
        </p:nvSpPr>
        <p:spPr>
          <a:xfrm>
            <a:off x="6071469" y="3404419"/>
            <a:ext cx="1830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0.36T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1B8CD3-593E-47C2-D6D6-435E0989CDCD}"/>
              </a:ext>
            </a:extLst>
          </p:cNvPr>
          <p:cNvSpPr txBox="1"/>
          <p:nvPr/>
        </p:nvSpPr>
        <p:spPr>
          <a:xfrm>
            <a:off x="6382798" y="2496675"/>
            <a:ext cx="1074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0.33T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C0277-CEB5-704E-3B90-D04A8A379488}"/>
              </a:ext>
            </a:extLst>
          </p:cNvPr>
          <p:cNvSpPr txBox="1"/>
          <p:nvPr/>
        </p:nvSpPr>
        <p:spPr>
          <a:xfrm>
            <a:off x="4819922" y="1782185"/>
            <a:ext cx="1074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0.47T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531010-8362-894A-456F-7149F1711EA7}"/>
              </a:ext>
            </a:extLst>
          </p:cNvPr>
          <p:cNvSpPr txBox="1"/>
          <p:nvPr/>
        </p:nvSpPr>
        <p:spPr>
          <a:xfrm>
            <a:off x="4282690" y="2772366"/>
            <a:ext cx="1074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0.57T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4A3533-BD54-2309-3DFA-E21659CEBE8C}"/>
              </a:ext>
            </a:extLst>
          </p:cNvPr>
          <p:cNvSpPr txBox="1"/>
          <p:nvPr/>
        </p:nvSpPr>
        <p:spPr>
          <a:xfrm>
            <a:off x="2943748" y="3501579"/>
            <a:ext cx="1074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0.82T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BF952C-2D2E-DE9A-12F7-EAAFA7236F04}"/>
              </a:ext>
            </a:extLst>
          </p:cNvPr>
          <p:cNvSpPr txBox="1"/>
          <p:nvPr/>
        </p:nvSpPr>
        <p:spPr>
          <a:xfrm>
            <a:off x="7055483" y="4514245"/>
            <a:ext cx="1074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0.29T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CC717479-A5CF-C26F-B168-AA7471F2D39B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September 10, 2023</a:t>
            </a:r>
            <a:endParaRPr lang="en-GB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6601D78E-7615-22C2-09EB-8587D1A01FD3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/>
              <a:t>Stephen Brooks, FFA’23 Workshop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AE2E2C-9016-0825-4BBC-1F8FD46CBA8F}"/>
              </a:ext>
            </a:extLst>
          </p:cNvPr>
          <p:cNvSpPr txBox="1"/>
          <p:nvPr/>
        </p:nvSpPr>
        <p:spPr>
          <a:xfrm>
            <a:off x="2937778" y="2596609"/>
            <a:ext cx="1266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FF00"/>
                </a:solidFill>
              </a:rPr>
              <a:t>Field ∝ C</a:t>
            </a:r>
            <a:endParaRPr lang="en-US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761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AB336D8E-9D13-1781-03F7-F0429F239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altLang="en-US">
                <a:solidFill>
                  <a:srgbClr val="898989"/>
                </a:solidFill>
              </a:rPr>
              <a:t>VII.  VFFA Electromagnets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8EC7A-C998-92DD-0DA5-03C44CB809B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064AD-E0D3-C3F8-74AC-D850E1028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2D490-809D-11D7-EF07-59F9AEB6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864124-621A-48B9-B8CA-55425BB12578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80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3494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850E3-A82E-9B5C-212D-F64451462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“Omni-Magnet”</a:t>
            </a:r>
          </a:p>
        </p:txBody>
      </p:sp>
      <p:pic>
        <p:nvPicPr>
          <p:cNvPr id="8" name="Content Placeholder 7" descr="A circular object with a circle in the middle&#10;&#10;Description automatically generated">
            <a:extLst>
              <a:ext uri="{FF2B5EF4-FFF2-40B4-BE49-F238E27FC236}">
                <a16:creationId xmlns:a16="http://schemas.microsoft.com/office/drawing/2014/main" id="{1295D825-7BCA-F5CF-A5DB-0A93A0C19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00200"/>
            <a:ext cx="4755837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667BA-8ADD-6E5A-C62E-82FD882C7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08C69-BE15-EF06-2F98-4B3253E69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35725-0E33-5F83-4D2C-77BBD274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81</a:t>
            </a:fld>
            <a:endParaRPr lang="en-GB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69FAF0-D4B2-9786-05EB-CC56AB19CC75}"/>
              </a:ext>
            </a:extLst>
          </p:cNvPr>
          <p:cNvSpPr txBox="1">
            <a:spLocks/>
          </p:cNvSpPr>
          <p:nvPr/>
        </p:nvSpPr>
        <p:spPr bwMode="auto">
          <a:xfrm>
            <a:off x="6019800" y="1600200"/>
            <a:ext cx="258464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/>
              <a:t>Many (12) independently-powered poles</a:t>
            </a:r>
          </a:p>
          <a:p>
            <a:r>
              <a:rPr lang="en-GB" sz="2000"/>
              <a:t>Can produce any combination of multipoles if not too strong</a:t>
            </a:r>
          </a:p>
          <a:p>
            <a:endParaRPr lang="en-GB" sz="2000"/>
          </a:p>
          <a:p>
            <a:r>
              <a:rPr lang="en-US" sz="2000" i="0">
                <a:solidFill>
                  <a:srgbClr val="000000"/>
                </a:solidFill>
                <a:effectLst/>
              </a:rPr>
              <a:t>“Configurable Field Magnets for a Proton Beam Dynamics R&amp;D Ring”</a:t>
            </a:r>
            <a:r>
              <a:rPr lang="en-US" sz="2000"/>
              <a:t>, S. Brooks, Proc. IPAC 2013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36903169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B7168-40DD-1FBD-6C70-ACEF661BB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VFFA Omni-Magnet</a:t>
            </a:r>
          </a:p>
        </p:txBody>
      </p:sp>
      <p:pic>
        <p:nvPicPr>
          <p:cNvPr id="8" name="Content Placeholder 7" descr="A screenshot of a graph&#10;&#10;Description automatically generated">
            <a:extLst>
              <a:ext uri="{FF2B5EF4-FFF2-40B4-BE49-F238E27FC236}">
                <a16:creationId xmlns:a16="http://schemas.microsoft.com/office/drawing/2014/main" id="{A3720280-EBF2-3E26-9D70-946197362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8229600" cy="389357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94F2E-B55D-C1CA-3635-A8BD75EA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32A67-41E6-CE9C-CC23-7A2DBCE32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22162-49A8-A1DD-7FCF-9D75D8FE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82</a:t>
            </a:fld>
            <a:endParaRPr lang="en-GB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19D65E-9848-C287-3211-A27655171169}"/>
              </a:ext>
            </a:extLst>
          </p:cNvPr>
          <p:cNvSpPr txBox="1">
            <a:spLocks/>
          </p:cNvSpPr>
          <p:nvPr/>
        </p:nvSpPr>
        <p:spPr bwMode="auto">
          <a:xfrm>
            <a:off x="374848" y="5517232"/>
            <a:ext cx="8229600" cy="83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Exponential VFFA fields with k = 5m</a:t>
            </a:r>
            <a:r>
              <a:rPr lang="en-US" sz="2000" baseline="30000"/>
              <a:t>−1</a:t>
            </a:r>
            <a:r>
              <a:rPr lang="en-US" sz="2000"/>
              <a:t> (left) and k = 10m</a:t>
            </a:r>
            <a:r>
              <a:rPr lang="en-US" sz="2000" baseline="30000"/>
              <a:t>−1</a:t>
            </a:r>
            <a:r>
              <a:rPr lang="en-US" sz="2000"/>
              <a:t> (right)</a:t>
            </a:r>
          </a:p>
          <a:p>
            <a:r>
              <a:rPr lang="en-US" sz="2000"/>
              <a:t>Relative field accuracy better than 10</a:t>
            </a:r>
            <a:r>
              <a:rPr lang="en-US" sz="2000" baseline="30000"/>
              <a:t>−3</a:t>
            </a:r>
            <a:r>
              <a:rPr lang="en-US" sz="2000"/>
              <a:t> for B</a:t>
            </a:r>
            <a:r>
              <a:rPr lang="en-US" sz="2000" baseline="-25000"/>
              <a:t>0</a:t>
            </a:r>
            <a:r>
              <a:rPr lang="en-US" sz="2000"/>
              <a:t> = 0.05T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279576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D57AE-B061-27D5-312E-BB68677A1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Multi-Coil Magnet at Kyushu U.</a:t>
            </a:r>
          </a:p>
        </p:txBody>
      </p:sp>
      <p:pic>
        <p:nvPicPr>
          <p:cNvPr id="79" name="Content Placeholder 78">
            <a:extLst>
              <a:ext uri="{FF2B5EF4-FFF2-40B4-BE49-F238E27FC236}">
                <a16:creationId xmlns:a16="http://schemas.microsoft.com/office/drawing/2014/main" id="{453AEC33-F8C3-7F1B-FDDB-0C54EA9FD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1767765"/>
            <a:ext cx="3993999" cy="230453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D9117-DE2B-15EA-F900-65B1A4914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7DC84-AF3E-F75F-82CC-00B80CB27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96152-7E5D-9EFF-2E02-C7B25F189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83</a:t>
            </a:fld>
            <a:endParaRPr lang="en-GB" altLang="en-US"/>
          </a:p>
        </p:txBody>
      </p:sp>
      <p:graphicFrame>
        <p:nvGraphicFramePr>
          <p:cNvPr id="74" name="グラフ 10">
            <a:extLst>
              <a:ext uri="{FF2B5EF4-FFF2-40B4-BE49-F238E27FC236}">
                <a16:creationId xmlns:a16="http://schemas.microsoft.com/office/drawing/2014/main" id="{2AC57460-FD1E-C8AD-7233-5D3B6FEC3F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4837318"/>
              </p:ext>
            </p:extLst>
          </p:nvPr>
        </p:nvGraphicFramePr>
        <p:xfrm>
          <a:off x="467544" y="4413817"/>
          <a:ext cx="3829296" cy="1837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7" name="テキスト ボックス 14">
            <a:extLst>
              <a:ext uri="{FF2B5EF4-FFF2-40B4-BE49-F238E27FC236}">
                <a16:creationId xmlns:a16="http://schemas.microsoft.com/office/drawing/2014/main" id="{C4B4C542-450C-86AB-1F47-C5001989AF2E}"/>
              </a:ext>
            </a:extLst>
          </p:cNvPr>
          <p:cNvSpPr txBox="1"/>
          <p:nvPr/>
        </p:nvSpPr>
        <p:spPr>
          <a:xfrm>
            <a:off x="1803937" y="4149080"/>
            <a:ext cx="1968268" cy="385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adjustment</a:t>
            </a:r>
            <a:endParaRPr kumimoji="1"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443ED1A-A930-CB1E-02F9-7931BE1801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501" y="1556792"/>
            <a:ext cx="3755123" cy="3933467"/>
          </a:xfrm>
          <a:prstGeom prst="rect">
            <a:avLst/>
          </a:prstGeom>
        </p:spPr>
      </p:pic>
      <p:sp>
        <p:nvSpPr>
          <p:cNvPr id="83" name="テキスト ボックス 5">
            <a:extLst>
              <a:ext uri="{FF2B5EF4-FFF2-40B4-BE49-F238E27FC236}">
                <a16:creationId xmlns:a16="http://schemas.microsoft.com/office/drawing/2014/main" id="{F829D0AA-A0BF-518B-1E9C-CE3942E391A7}"/>
              </a:ext>
            </a:extLst>
          </p:cNvPr>
          <p:cNvSpPr txBox="1"/>
          <p:nvPr/>
        </p:nvSpPr>
        <p:spPr>
          <a:xfrm>
            <a:off x="5220072" y="5733256"/>
            <a:ext cx="2806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latin typeface="Arial" panose="020B0604020202020204" pitchFamily="34" charset="0"/>
                <a:cs typeface="Arial" panose="020B0604020202020204" pitchFamily="34" charset="0"/>
              </a:rPr>
              <a:t>Kyosuke Adachi, FFA’23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412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B496D1C7-628F-A0C7-D391-211DB4381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altLang="en-US">
                <a:solidFill>
                  <a:srgbClr val="898989"/>
                </a:solidFill>
              </a:rPr>
              <a:t>II.  VFFA Superconducting Magnet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590EF-B37A-E9D9-1F5E-39386746241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1,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6B822-7CFE-DA2E-2D58-3574FEAD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FFA’24 School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ADE5C-FBA5-11E7-B893-6E60E1F9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9B75D3-7041-43B3-83A9-E9C03F4D6922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86344</TotalTime>
  <Words>3381</Words>
  <Application>Microsoft Office PowerPoint</Application>
  <PresentationFormat>On-screen Show (4:3)</PresentationFormat>
  <Paragraphs>643</Paragraphs>
  <Slides>83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1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1_Office Theme</vt:lpstr>
      <vt:lpstr>VFFA Optics and Magnets</vt:lpstr>
      <vt:lpstr>I.  FFA Scaling Laws</vt:lpstr>
      <vt:lpstr>Features to Categorise FFAs</vt:lpstr>
      <vt:lpstr>Why Does the Orbit Move?</vt:lpstr>
      <vt:lpstr>Scaling Law</vt:lpstr>
      <vt:lpstr>Other Scaling Laws</vt:lpstr>
      <vt:lpstr>Scaling FFA Problem</vt:lpstr>
      <vt:lpstr>Scaling FFA Lattice Search Example</vt:lpstr>
      <vt:lpstr>II.  VFFA Superconducting Magnet</vt:lpstr>
      <vt:lpstr>Horizontal Aperture SC Magnet</vt:lpstr>
      <vt:lpstr>Constructive Interference</vt:lpstr>
      <vt:lpstr>Vertical Aperture SC Magnet</vt:lpstr>
      <vt:lpstr>“Scaling” VFFA Magnet</vt:lpstr>
      <vt:lpstr>Scaling VFFA Field &amp; Scaling Law</vt:lpstr>
      <vt:lpstr>FODO Scaling VFFA Machine</vt:lpstr>
      <vt:lpstr>PowerPoint Presentation</vt:lpstr>
      <vt:lpstr>Scaling VFFA with Mismatch</vt:lpstr>
      <vt:lpstr>VFFA Acceleration</vt:lpstr>
      <vt:lpstr>2D Winding Model for Magnet</vt:lpstr>
      <vt:lpstr>Application: Hadron Therapy?</vt:lpstr>
      <vt:lpstr>Historical References</vt:lpstr>
      <vt:lpstr>III.  VFFA Proton Accelerator</vt:lpstr>
      <vt:lpstr>Motivation: ISIS Energy Booster</vt:lpstr>
      <vt:lpstr>Scaling Law Problem</vt:lpstr>
      <vt:lpstr>PowerPoint Presentation</vt:lpstr>
      <vt:lpstr>PowerPoint Presentation</vt:lpstr>
      <vt:lpstr>Lattices can't be very lopsided</vt:lpstr>
      <vt:lpstr>Vertical Edge Focussing [HB2012]</vt:lpstr>
      <vt:lpstr>VFFA with Edge Focussing</vt:lpstr>
      <vt:lpstr>Spiral Scaling VFFA Magnet Field</vt:lpstr>
      <vt:lpstr>PowerPoint Presentation</vt:lpstr>
      <vt:lpstr>Cell Beta Functions</vt:lpstr>
      <vt:lpstr>PowerPoint Presentation</vt:lpstr>
      <vt:lpstr>PowerPoint Presentation</vt:lpstr>
      <vt:lpstr>PowerPoint Presentation</vt:lpstr>
      <vt:lpstr>12GeV VFFA RF Programme</vt:lpstr>
      <vt:lpstr>Longitudinal Intensity Effects</vt:lpstr>
      <vt:lpstr>PowerPoint Presentation</vt:lpstr>
      <vt:lpstr>References</vt:lpstr>
      <vt:lpstr>IV.  Isochronous 3D Cyclotrons</vt:lpstr>
      <vt:lpstr>Isochronous Cyclotron Problem</vt:lpstr>
      <vt:lpstr>Tilted Orbit Excursion</vt:lpstr>
      <vt:lpstr>PowerPoint Presentation</vt:lpstr>
      <vt:lpstr>PowerPoint Presentation</vt:lpstr>
      <vt:lpstr>Future Work</vt:lpstr>
      <vt:lpstr>Conclusion (II,III,IV) &amp; Applications</vt:lpstr>
      <vt:lpstr>V.  VFFA Electron Accelerator</vt:lpstr>
      <vt:lpstr>Project Description</vt:lpstr>
      <vt:lpstr>Additional Applications</vt:lpstr>
      <vt:lpstr>Arc Lattice Cell Candidates</vt:lpstr>
      <vt:lpstr>Full-Scale Lattice Cell</vt:lpstr>
      <vt:lpstr>VI.  VFFA Permanent Magnet</vt:lpstr>
      <vt:lpstr>Demo Magnet Design</vt:lpstr>
      <vt:lpstr>Geometry Optimisation</vt:lpstr>
      <vt:lpstr>3D Printing from Design</vt:lpstr>
      <vt:lpstr>One-piece assembly doesn’t work: blocks roll around in channel</vt:lpstr>
      <vt:lpstr>Single 24mm-thick Layer</vt:lpstr>
      <vt:lpstr>Slice Repulsion: Need Longer Rods!</vt:lpstr>
      <vt:lpstr>Assembly of Repelling Slices</vt:lpstr>
      <vt:lpstr>BNL Rotating Coil Measurement</vt:lpstr>
      <vt:lpstr>Harmonics (untuned)</vt:lpstr>
      <vt:lpstr>Harmonics (tuned)</vt:lpstr>
      <vt:lpstr>Field and Error (untuned)</vt:lpstr>
      <vt:lpstr>Field and Error (tuned)</vt:lpstr>
      <vt:lpstr>Gradient and Local k (untuned)</vt:lpstr>
      <vt:lpstr>Gradient and Local k (tuned)</vt:lpstr>
      <vt:lpstr>Extension of Design Height</vt:lpstr>
      <vt:lpstr>Demo Straight Section (1-72MeV)</vt:lpstr>
      <vt:lpstr>4×4 Transfer Matrix</vt:lpstr>
      <vt:lpstr>Demo Straight Cell Tunes, Height</vt:lpstr>
      <vt:lpstr>Demo Straight Cell Input Steering</vt:lpstr>
      <vt:lpstr>Bent Demo Cell Attempt</vt:lpstr>
      <vt:lpstr>Bent Cell Tunes, Height</vt:lpstr>
      <vt:lpstr>Bent Cell Input Steering</vt:lpstr>
      <vt:lpstr>Bent Cell Input Optical Functions</vt:lpstr>
      <vt:lpstr>Another way: HalbachArea tool</vt:lpstr>
      <vt:lpstr>Conclusion (V, VI)</vt:lpstr>
      <vt:lpstr>Risks to be Investigated</vt:lpstr>
      <vt:lpstr>References</vt:lpstr>
      <vt:lpstr>VII.  VFFA Electromagnets</vt:lpstr>
      <vt:lpstr>“Omni-Magnet”</vt:lpstr>
      <vt:lpstr>VFFA Omni-Magnet</vt:lpstr>
      <vt:lpstr>Multi-Coil Magnet at Kyushu U.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Magnet?</dc:title>
  <dc:creator>Stephen Brooks</dc:creator>
  <cp:lastModifiedBy>Brooks, Stephen</cp:lastModifiedBy>
  <cp:revision>1617</cp:revision>
  <dcterms:created xsi:type="dcterms:W3CDTF">2012-11-14T19:21:06Z</dcterms:created>
  <dcterms:modified xsi:type="dcterms:W3CDTF">2024-08-15T14:39:57Z</dcterms:modified>
</cp:coreProperties>
</file>