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87"/>
  </p:notesMasterIdLst>
  <p:handoutMasterIdLst>
    <p:handoutMasterId r:id="rId88"/>
  </p:handoutMasterIdLst>
  <p:sldIdLst>
    <p:sldId id="511" r:id="rId3"/>
    <p:sldId id="856" r:id="rId4"/>
    <p:sldId id="858" r:id="rId5"/>
    <p:sldId id="943" r:id="rId6"/>
    <p:sldId id="874" r:id="rId7"/>
    <p:sldId id="878" r:id="rId8"/>
    <p:sldId id="880" r:id="rId9"/>
    <p:sldId id="859" r:id="rId10"/>
    <p:sldId id="876" r:id="rId11"/>
    <p:sldId id="862" r:id="rId12"/>
    <p:sldId id="879" r:id="rId13"/>
    <p:sldId id="889" r:id="rId14"/>
    <p:sldId id="881" r:id="rId15"/>
    <p:sldId id="882" r:id="rId16"/>
    <p:sldId id="861" r:id="rId17"/>
    <p:sldId id="860" r:id="rId18"/>
    <p:sldId id="863" r:id="rId19"/>
    <p:sldId id="944" r:id="rId20"/>
    <p:sldId id="865" r:id="rId21"/>
    <p:sldId id="887" r:id="rId22"/>
    <p:sldId id="945" r:id="rId23"/>
    <p:sldId id="946" r:id="rId24"/>
    <p:sldId id="867" r:id="rId25"/>
    <p:sldId id="869" r:id="rId26"/>
    <p:sldId id="884" r:id="rId27"/>
    <p:sldId id="868" r:id="rId28"/>
    <p:sldId id="870" r:id="rId29"/>
    <p:sldId id="871" r:id="rId30"/>
    <p:sldId id="872" r:id="rId31"/>
    <p:sldId id="942" r:id="rId32"/>
    <p:sldId id="873" r:id="rId33"/>
    <p:sldId id="885" r:id="rId34"/>
    <p:sldId id="888" r:id="rId35"/>
    <p:sldId id="891" r:id="rId36"/>
    <p:sldId id="892" r:id="rId37"/>
    <p:sldId id="893" r:id="rId38"/>
    <p:sldId id="894" r:id="rId39"/>
    <p:sldId id="895" r:id="rId40"/>
    <p:sldId id="896" r:id="rId41"/>
    <p:sldId id="897" r:id="rId42"/>
    <p:sldId id="898" r:id="rId43"/>
    <p:sldId id="899" r:id="rId44"/>
    <p:sldId id="900" r:id="rId45"/>
    <p:sldId id="901" r:id="rId46"/>
    <p:sldId id="902" r:id="rId47"/>
    <p:sldId id="903" r:id="rId48"/>
    <p:sldId id="904" r:id="rId49"/>
    <p:sldId id="905" r:id="rId50"/>
    <p:sldId id="906" r:id="rId51"/>
    <p:sldId id="907" r:id="rId52"/>
    <p:sldId id="908" r:id="rId53"/>
    <p:sldId id="909" r:id="rId54"/>
    <p:sldId id="910" r:id="rId55"/>
    <p:sldId id="911" r:id="rId56"/>
    <p:sldId id="912" r:id="rId57"/>
    <p:sldId id="913" r:id="rId58"/>
    <p:sldId id="914" r:id="rId59"/>
    <p:sldId id="915" r:id="rId60"/>
    <p:sldId id="916" r:id="rId61"/>
    <p:sldId id="917" r:id="rId62"/>
    <p:sldId id="918" r:id="rId63"/>
    <p:sldId id="919" r:id="rId64"/>
    <p:sldId id="920" r:id="rId65"/>
    <p:sldId id="921" r:id="rId66"/>
    <p:sldId id="922" r:id="rId67"/>
    <p:sldId id="923" r:id="rId68"/>
    <p:sldId id="924" r:id="rId69"/>
    <p:sldId id="925" r:id="rId70"/>
    <p:sldId id="926" r:id="rId71"/>
    <p:sldId id="928" r:id="rId72"/>
    <p:sldId id="929" r:id="rId73"/>
    <p:sldId id="930" r:id="rId74"/>
    <p:sldId id="927" r:id="rId75"/>
    <p:sldId id="938" r:id="rId76"/>
    <p:sldId id="939" r:id="rId77"/>
    <p:sldId id="940" r:id="rId78"/>
    <p:sldId id="931" r:id="rId79"/>
    <p:sldId id="932" r:id="rId80"/>
    <p:sldId id="933" r:id="rId81"/>
    <p:sldId id="934" r:id="rId82"/>
    <p:sldId id="935" r:id="rId83"/>
    <p:sldId id="936" r:id="rId84"/>
    <p:sldId id="937" r:id="rId85"/>
    <p:sldId id="941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F81BD"/>
    <a:srgbClr val="4BACC6"/>
    <a:srgbClr val="FFFFFF"/>
    <a:srgbClr val="7F7F7F"/>
    <a:srgbClr val="D99694"/>
    <a:srgbClr val="0080FF"/>
    <a:srgbClr val="99FF66"/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81" autoAdjust="0"/>
    <p:restoredTop sz="96005" autoAdjust="0"/>
  </p:normalViewPr>
  <p:slideViewPr>
    <p:cSldViewPr>
      <p:cViewPr varScale="1">
        <p:scale>
          <a:sx n="95" d="100"/>
          <a:sy n="95" d="100"/>
        </p:scale>
        <p:origin x="2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2024-Feb-22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657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657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23,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23,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February 23,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307.0382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Ultra-low Emittance Bunches from Laser Cooled Ion Traps for Intense Focal Points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BDCB-211A-6B15-868E-191E0C0C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What’s going on in the longitudinal plane?  and Other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F8B9-F960-C22C-A0CC-4045453A6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Need short bunch length for good collisions</a:t>
            </a:r>
          </a:p>
          <a:p>
            <a:pPr lvl="1"/>
            <a:r>
              <a:rPr lang="en-GB"/>
              <a:t>The ion trap’s emittance is small in all three planes</a:t>
            </a:r>
          </a:p>
          <a:p>
            <a:r>
              <a:rPr lang="en-GB"/>
              <a:t>The bunch seems pretty “opaque”, does it self-interact?</a:t>
            </a:r>
          </a:p>
          <a:p>
            <a:pPr lvl="1"/>
            <a:r>
              <a:rPr lang="en-GB"/>
              <a:t>Space charge repulsion prior to the focus?</a:t>
            </a:r>
          </a:p>
          <a:p>
            <a:r>
              <a:rPr lang="en-GB"/>
              <a:t>Why don’t collider interaction points create a sharp focus all three space planes?</a:t>
            </a:r>
          </a:p>
          <a:p>
            <a:pPr lvl="1"/>
            <a:r>
              <a:rPr lang="en-GB"/>
              <a:t>Is that even possible?</a:t>
            </a:r>
          </a:p>
          <a:p>
            <a:pPr lvl="2"/>
            <a:r>
              <a:rPr lang="en-GB"/>
              <a:t>Yes, but relativity reduces longitudinal </a:t>
            </a:r>
            <a:r>
              <a:rPr lang="en-GB">
                <a:latin typeface="Symbol" panose="05050102010706020507" pitchFamily="18" charset="2"/>
              </a:rPr>
              <a:t>D</a:t>
            </a:r>
            <a:r>
              <a:rPr lang="en-GB"/>
              <a:t>v</a:t>
            </a:r>
            <a:r>
              <a:rPr lang="en-GB" baseline="-25000"/>
              <a:t>bunch rest frame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C626-1EA6-52A6-4B36-7BA48F1A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25E8-51D9-7C41-061C-880A295A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B518-F84B-6D93-BA06-FCB5BE18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462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BDCB-211A-6B15-868E-191E0C0C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Bunch Implosion Radius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F8B9-F960-C22C-A0CC-4045453A6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Model: imploding uniform sphere of charge in the bunch’s rest frame</a:t>
            </a:r>
          </a:p>
          <a:p>
            <a:r>
              <a:rPr lang="en-GB"/>
              <a:t>Space charge dictates r ≥ 1/(4</a:t>
            </a:r>
            <a:r>
              <a:rPr lang="en-GB">
                <a:latin typeface="Symbol" panose="05050102010706020507" pitchFamily="18" charset="2"/>
              </a:rPr>
              <a:t>pe</a:t>
            </a:r>
            <a:r>
              <a:rPr lang="en-GB" baseline="-25000"/>
              <a:t>0</a:t>
            </a:r>
            <a:r>
              <a:rPr lang="en-GB"/>
              <a:t>) Nq</a:t>
            </a:r>
            <a:r>
              <a:rPr lang="en-GB" baseline="30000"/>
              <a:t>2</a:t>
            </a:r>
            <a:r>
              <a:rPr lang="en-GB"/>
              <a:t>/E</a:t>
            </a:r>
            <a:r>
              <a:rPr lang="en-GB" baseline="-25000"/>
              <a:t>k,in</a:t>
            </a:r>
          </a:p>
          <a:p>
            <a:pPr lvl="1"/>
            <a:r>
              <a:rPr lang="en-GB"/>
              <a:t>E</a:t>
            </a:r>
            <a:r>
              <a:rPr lang="en-GB" baseline="-25000"/>
              <a:t>k,in</a:t>
            </a:r>
            <a:r>
              <a:rPr lang="en-GB"/>
              <a:t> is inward kinetic energy at sphere surface</a:t>
            </a:r>
          </a:p>
          <a:p>
            <a:pPr lvl="1"/>
            <a:r>
              <a:rPr lang="en-GB"/>
              <a:t>Density </a:t>
            </a:r>
            <a:r>
              <a:rPr lang="en-GB">
                <a:latin typeface="Symbol" panose="05050102010706020507" pitchFamily="18" charset="2"/>
              </a:rPr>
              <a:t>r</a:t>
            </a:r>
            <a:r>
              <a:rPr lang="en-GB"/>
              <a:t> ∝ N/r</a:t>
            </a:r>
            <a:r>
              <a:rPr lang="en-GB" baseline="30000"/>
              <a:t>3</a:t>
            </a:r>
            <a:r>
              <a:rPr lang="en-GB"/>
              <a:t> ∝ E</a:t>
            </a:r>
            <a:r>
              <a:rPr lang="en-GB" baseline="-25000"/>
              <a:t>k,in</a:t>
            </a:r>
            <a:r>
              <a:rPr lang="en-GB" baseline="30000"/>
              <a:t>3</a:t>
            </a:r>
            <a:r>
              <a:rPr lang="en-GB"/>
              <a:t>/N</a:t>
            </a:r>
            <a:r>
              <a:rPr lang="en-GB" baseline="30000"/>
              <a:t>2</a:t>
            </a:r>
          </a:p>
          <a:p>
            <a:r>
              <a:rPr lang="en-GB"/>
              <a:t>Emittance dictates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x</a:t>
            </a:r>
            <a:r>
              <a:rPr lang="en-GB"/>
              <a:t> ≥ </a:t>
            </a:r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norm,rms</a:t>
            </a:r>
            <a:r>
              <a:rPr lang="en-GB"/>
              <a:t>/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>
                <a:latin typeface="Symbol" panose="05050102010706020507" pitchFamily="18" charset="2"/>
              </a:rPr>
              <a:t>bg</a:t>
            </a:r>
          </a:p>
          <a:p>
            <a:pPr lvl="1"/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x</a:t>
            </a:r>
            <a:r>
              <a:rPr lang="en-GB"/>
              <a:t> = r/sqrt(5), 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>
                <a:latin typeface="Symbol" panose="05050102010706020507" pitchFamily="18" charset="2"/>
              </a:rPr>
              <a:t>bg</a:t>
            </a:r>
            <a:r>
              <a:rPr lang="en-GB"/>
              <a:t> = (</a:t>
            </a:r>
            <a:r>
              <a:rPr lang="en-GB">
                <a:latin typeface="Symbol" panose="05050102010706020507" pitchFamily="18" charset="2"/>
              </a:rPr>
              <a:t>bg</a:t>
            </a:r>
            <a:r>
              <a:rPr lang="en-GB"/>
              <a:t>)</a:t>
            </a:r>
            <a:r>
              <a:rPr lang="en-GB" baseline="-25000"/>
              <a:t>in</a:t>
            </a:r>
            <a:r>
              <a:rPr lang="en-GB"/>
              <a:t>/sqrt(5)  </a:t>
            </a:r>
          </a:p>
          <a:p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>
                <a:latin typeface="Symbol" panose="05050102010706020507" pitchFamily="18" charset="2"/>
              </a:rPr>
              <a:t>bg</a:t>
            </a:r>
            <a:r>
              <a:rPr lang="en-GB" baseline="-25000"/>
              <a:t>,Transv.</a:t>
            </a:r>
            <a:r>
              <a:rPr lang="en-GB"/>
              <a:t> = (</a:t>
            </a:r>
            <a:r>
              <a:rPr lang="en-GB">
                <a:latin typeface="Symbol" panose="05050102010706020507" pitchFamily="18" charset="2"/>
              </a:rPr>
              <a:t>bg</a:t>
            </a:r>
            <a:r>
              <a:rPr lang="en-GB"/>
              <a:t>)</a:t>
            </a:r>
            <a:r>
              <a:rPr lang="en-GB" baseline="-25000"/>
              <a:t>beam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, 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>
                <a:latin typeface="Symbol" panose="05050102010706020507" pitchFamily="18" charset="2"/>
              </a:rPr>
              <a:t>bg</a:t>
            </a:r>
            <a:r>
              <a:rPr lang="en-GB" baseline="-25000"/>
              <a:t>,Long. </a:t>
            </a:r>
            <a:r>
              <a:rPr lang="en-GB"/>
              <a:t>= </a:t>
            </a:r>
            <a:r>
              <a:rPr lang="en-GB">
                <a:latin typeface="Symbol" panose="05050102010706020507" pitchFamily="18" charset="2"/>
              </a:rPr>
              <a:t>b</a:t>
            </a:r>
            <a:r>
              <a:rPr lang="en-GB" baseline="-25000"/>
              <a:t>beam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C626-1EA6-52A6-4B36-7BA48F1A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25E8-51D9-7C41-061C-880A295A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B518-F84B-6D93-BA06-FCB5BE18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975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CD08-D743-E2CA-5317-AD192BA2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Minor Complexities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F0BF-0807-8495-29DC-F6E27B4F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Ca</a:t>
            </a:r>
            <a:r>
              <a:rPr lang="en-GB" baseline="30000"/>
              <a:t>+</a:t>
            </a:r>
            <a:r>
              <a:rPr lang="en-GB"/>
              <a:t> will behave as Ca</a:t>
            </a:r>
            <a:r>
              <a:rPr lang="en-GB" baseline="30000"/>
              <a:t>20+</a:t>
            </a:r>
            <a:r>
              <a:rPr lang="en-GB"/>
              <a:t> once nuclei are within each others’ electron clouds (no shielding)</a:t>
            </a:r>
          </a:p>
          <a:p>
            <a:r>
              <a:rPr lang="en-GB"/>
              <a:t>Space charge forces for a non-spherical uniform charge density ellipsoid are actually coupled between the planes (but still linear)</a:t>
            </a:r>
          </a:p>
          <a:p>
            <a:pPr lvl="1"/>
            <a:r>
              <a:rPr lang="en-GB"/>
              <a:t>Just like the 2D KV envelope space charge force</a:t>
            </a:r>
          </a:p>
          <a:p>
            <a:pPr lvl="1"/>
            <a:endParaRPr lang="en-GB"/>
          </a:p>
          <a:p>
            <a:pPr lvl="1"/>
            <a:r>
              <a:rPr lang="en-GB"/>
              <a:t>Integrated backwards from focal point and fitted focal ellipsoid size to match incoming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and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</a:t>
            </a:r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6048A-BDD1-C415-B683-C5975A08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67DE-9DBB-119D-A0EF-0B3DAC39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EEFAE-3EB1-9E4C-1E24-808FD70C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BC83AF-97C3-CF5B-905E-1EAB617E3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725145"/>
            <a:ext cx="2736304" cy="559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4D13B-FDD8-7A9B-D707-A07661E34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434" y="4676626"/>
            <a:ext cx="2736304" cy="60924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EE76DE-AD9C-1956-6D79-1C46AD9D0302}"/>
              </a:ext>
            </a:extLst>
          </p:cNvPr>
          <p:cNvSpPr/>
          <p:nvPr/>
        </p:nvSpPr>
        <p:spPr>
          <a:xfrm>
            <a:off x="2843808" y="5013176"/>
            <a:ext cx="648072" cy="244624"/>
          </a:xfrm>
          <a:prstGeom prst="roundRect">
            <a:avLst/>
          </a:prstGeom>
          <a:solidFill>
            <a:schemeClr val="accent6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70EB2E-6E6C-1914-6635-A159CD6CBEB1}"/>
              </a:ext>
            </a:extLst>
          </p:cNvPr>
          <p:cNvSpPr/>
          <p:nvPr/>
        </p:nvSpPr>
        <p:spPr>
          <a:xfrm>
            <a:off x="6428166" y="5016059"/>
            <a:ext cx="648072" cy="244624"/>
          </a:xfrm>
          <a:prstGeom prst="roundRect">
            <a:avLst/>
          </a:prstGeom>
          <a:solidFill>
            <a:schemeClr val="accent6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13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EAB519-8937-51C9-2C20-E62AC9150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022" y="1135126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AF0B4-06E0-EF43-B5C7-90B90E02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Scaling Graph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57418-8425-8E11-1C10-DAD25874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9827-C019-2A89-C0DD-A94A1F27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2381-87C2-3AFE-322E-479089F5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83878-D182-D748-8984-30FC7EBE6122}"/>
              </a:ext>
            </a:extLst>
          </p:cNvPr>
          <p:cNvSpPr txBox="1"/>
          <p:nvPr/>
        </p:nvSpPr>
        <p:spPr>
          <a:xfrm>
            <a:off x="6273305" y="1884086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For N = 500 ions</a:t>
            </a:r>
          </a:p>
          <a:p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 =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= 0.01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06EB10-7E4C-BC40-9B47-2A867F2DAF9B}"/>
              </a:ext>
            </a:extLst>
          </p:cNvPr>
          <p:cNvSpPr txBox="1"/>
          <p:nvPr/>
        </p:nvSpPr>
        <p:spPr>
          <a:xfrm>
            <a:off x="6019800" y="1552874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4"/>
                </a:solidFill>
              </a:rPr>
              <a:t>Nuclear density 2.5e17</a:t>
            </a:r>
            <a:endParaRPr lang="en-US" sz="1400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A07DB3-63EC-C00F-193B-A31A505ACDE7}"/>
              </a:ext>
            </a:extLst>
          </p:cNvPr>
          <p:cNvSpPr txBox="1"/>
          <p:nvPr/>
        </p:nvSpPr>
        <p:spPr>
          <a:xfrm>
            <a:off x="4572000" y="3793358"/>
            <a:ext cx="100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5"/>
                </a:solidFill>
              </a:rPr>
              <a:t>Water 1e3</a:t>
            </a:r>
            <a:endParaRPr lang="en-US" sz="1400">
              <a:solidFill>
                <a:schemeClr val="accent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B0EEA6-7455-F53B-C1A7-4ACDCCC05B78}"/>
              </a:ext>
            </a:extLst>
          </p:cNvPr>
          <p:cNvSpPr txBox="1"/>
          <p:nvPr/>
        </p:nvSpPr>
        <p:spPr>
          <a:xfrm>
            <a:off x="6273305" y="478190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Doesn’t quite get there, mainly because of longitudinal plane</a:t>
            </a:r>
            <a:endParaRPr lang="en-US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164FEC-F412-DA98-EA81-664939187B8D}"/>
              </a:ext>
            </a:extLst>
          </p:cNvPr>
          <p:cNvSpPr txBox="1"/>
          <p:nvPr/>
        </p:nvSpPr>
        <p:spPr>
          <a:xfrm>
            <a:off x="2411760" y="5011432"/>
            <a:ext cx="1896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Switch to using fully-stripped ion charge when orbitals touch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5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7D6B34-4E9C-FD82-7415-B21422CB4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786" y="1133856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AF0B4-06E0-EF43-B5C7-90B90E02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Scaling Graph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57418-8425-8E11-1C10-DAD25874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9827-C019-2A89-C0DD-A94A1F27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2381-87C2-3AFE-322E-479089F5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83878-D182-D748-8984-30FC7EBE6122}"/>
              </a:ext>
            </a:extLst>
          </p:cNvPr>
          <p:cNvSpPr txBox="1"/>
          <p:nvPr/>
        </p:nvSpPr>
        <p:spPr>
          <a:xfrm>
            <a:off x="6273305" y="1884086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For N = 500 ions</a:t>
            </a:r>
          </a:p>
          <a:p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 =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= 0.02</a:t>
            </a:r>
          </a:p>
          <a:p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L</a:t>
            </a:r>
            <a:r>
              <a:rPr lang="en-GB"/>
              <a:t> = 1.9</a:t>
            </a:r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T</a:t>
            </a:r>
            <a:endParaRPr lang="en-US" baseline="-25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B0EEA6-7455-F53B-C1A7-4ACDCCC05B78}"/>
              </a:ext>
            </a:extLst>
          </p:cNvPr>
          <p:cNvSpPr txBox="1"/>
          <p:nvPr/>
        </p:nvSpPr>
        <p:spPr>
          <a:xfrm>
            <a:off x="6273305" y="4781906"/>
            <a:ext cx="26642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Can fix by using a tighter ion trap with ~20× smaller emittance (not too hard) and 2× larger dp/p (helps a lot).</a:t>
            </a:r>
          </a:p>
          <a:p>
            <a:r>
              <a:rPr lang="en-GB" sz="1400"/>
              <a:t>Colliding bunches could also work, as might an FFA channel supporting a wider dp/p.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8EA059B0-561A-EF4F-88AA-C3D37D1AB12E}"/>
              </a:ext>
            </a:extLst>
          </p:cNvPr>
          <p:cNvSpPr/>
          <p:nvPr/>
        </p:nvSpPr>
        <p:spPr>
          <a:xfrm>
            <a:off x="5415344" y="1580542"/>
            <a:ext cx="182880" cy="18288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06C55-DB5C-A4F2-E754-BE29F8545C65}"/>
              </a:ext>
            </a:extLst>
          </p:cNvPr>
          <p:cNvSpPr txBox="1"/>
          <p:nvPr/>
        </p:nvSpPr>
        <p:spPr>
          <a:xfrm>
            <a:off x="6019800" y="1552874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4"/>
                </a:solidFill>
              </a:rPr>
              <a:t>Nuclear density 2.5e17</a:t>
            </a:r>
            <a:endParaRPr lang="en-US" sz="140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5772F-C57A-D6B8-C40D-3017AAD816B4}"/>
              </a:ext>
            </a:extLst>
          </p:cNvPr>
          <p:cNvSpPr txBox="1"/>
          <p:nvPr/>
        </p:nvSpPr>
        <p:spPr>
          <a:xfrm>
            <a:off x="4572000" y="3793358"/>
            <a:ext cx="100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5"/>
                </a:solidFill>
              </a:rPr>
              <a:t>Water 1e3</a:t>
            </a:r>
            <a:endParaRPr lang="en-US" sz="1400"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D1462-91C4-B07B-4833-65588087AFFD}"/>
              </a:ext>
            </a:extLst>
          </p:cNvPr>
          <p:cNvSpPr txBox="1"/>
          <p:nvPr/>
        </p:nvSpPr>
        <p:spPr>
          <a:xfrm>
            <a:off x="6176893" y="1279426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4"/>
                </a:solidFill>
              </a:rPr>
              <a:t>“Nuclear spaghetti”</a:t>
            </a:r>
            <a:endParaRPr lang="en-US" sz="1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63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D381-B7C2-00B4-4950-461096CC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Future 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50F65-2269-3595-FD61-F49F91AFA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We can already accurately position objects close to the nuclear size (e.g. LIGO mirrors)</a:t>
            </a:r>
          </a:p>
          <a:p>
            <a:r>
              <a:rPr lang="en-GB"/>
              <a:t>The low emittance (entropy) of the ion trap initial state allows nuclei to be placed in particular locations deliberately, e.g.:</a:t>
            </a:r>
          </a:p>
          <a:p>
            <a:pPr lvl="1"/>
            <a:r>
              <a:rPr lang="en-GB"/>
              <a:t>Make white dwarf, neutron star matter</a:t>
            </a:r>
          </a:p>
          <a:p>
            <a:pPr lvl="1"/>
            <a:r>
              <a:rPr lang="en-GB"/>
              <a:t>3-way and multi-way particle collisions</a:t>
            </a:r>
          </a:p>
          <a:p>
            <a:pPr lvl="1"/>
            <a:r>
              <a:rPr lang="en-GB"/>
              <a:t>Synthesise custom shapes of nuclear matter</a:t>
            </a:r>
          </a:p>
          <a:p>
            <a:pPr lvl="1"/>
            <a:r>
              <a:rPr lang="en-GB"/>
              <a:t>Possible neutron-rich superheavy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DC495-3038-2549-1661-DBBA58C4E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943A-F43D-8983-1D58-7FCBA29C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14962-7964-6162-79E9-2C6A8E73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 descr="A blurry image of dots&#10;&#10;Description automatically generated">
            <a:extLst>
              <a:ext uri="{FF2B5EF4-FFF2-40B4-BE49-F238E27FC236}">
                <a16:creationId xmlns:a16="http://schemas.microsoft.com/office/drawing/2014/main" id="{80EE12CA-C7E3-EBD7-DBAB-D8E5CD21C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486100"/>
            <a:ext cx="18288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E90588-F587-09A3-B9B2-74838707807F}"/>
              </a:ext>
            </a:extLst>
          </p:cNvPr>
          <p:cNvSpPr txBox="1"/>
          <p:nvPr/>
        </p:nvSpPr>
        <p:spPr>
          <a:xfrm>
            <a:off x="7164288" y="4613066"/>
            <a:ext cx="1900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Deliberate placement of 35 Xe atoms in 1989</a:t>
            </a:r>
          </a:p>
        </p:txBody>
      </p:sp>
    </p:spTree>
    <p:extLst>
      <p:ext uri="{BB962C8B-B14F-4D97-AF65-F5344CB8AC3E}">
        <p14:creationId xmlns:p14="http://schemas.microsoft.com/office/powerpoint/2010/main" val="4066146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D7BA-1DD5-445B-052C-A0D86EDDC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Nonlinear Tracking Study:</a:t>
            </a:r>
            <a:br>
              <a:rPr lang="en-GB"/>
            </a:br>
            <a:r>
              <a:rPr lang="en-GB"/>
              <a:t>What can stop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186FF-FE14-715D-FCC2-0B30F8E50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/>
              <a:t>Space charge, emittance and energy spread considerations as in analytic model</a:t>
            </a:r>
            <a:endParaRPr lang="en-GB"/>
          </a:p>
          <a:p>
            <a:r>
              <a:rPr lang="en-GB"/>
              <a:t>Optical </a:t>
            </a:r>
            <a:r>
              <a:rPr lang="fr-FR"/>
              <a:t>aberrations!</a:t>
            </a:r>
          </a:p>
          <a:p>
            <a:pPr lvl="1"/>
            <a:r>
              <a:rPr lang="fr-FR"/>
              <a:t>Lenses are not linear, spherical aberration, chromaticity etc.</a:t>
            </a:r>
          </a:p>
          <a:p>
            <a:r>
              <a:rPr lang="fr-FR"/>
              <a:t>Can focussing in all three planes be done?</a:t>
            </a:r>
          </a:p>
          <a:p>
            <a:r>
              <a:rPr lang="fr-FR"/>
              <a:t>Experimental noise, jitter etc.</a:t>
            </a:r>
          </a:p>
          <a:p>
            <a:pPr lvl="1"/>
            <a:r>
              <a:rPr lang="fr-FR"/>
              <a:t>Ideas for feedback using scattered pattern from interaction point</a:t>
            </a:r>
          </a:p>
          <a:p>
            <a:pPr lvl="2"/>
            <a:r>
              <a:rPr lang="fr-FR"/>
              <a:t>Coulomb scattering has very good resolution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D9926-33D6-C1E7-28BD-5D35638E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9FB8-E56D-2D25-D939-043E2CAB8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F987C-BF61-CC0C-64FB-BF1C6FC8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22E33AF-44E8-D9E7-C392-90340E96BB70}"/>
              </a:ext>
            </a:extLst>
          </p:cNvPr>
          <p:cNvSpPr/>
          <p:nvPr/>
        </p:nvSpPr>
        <p:spPr>
          <a:xfrm>
            <a:off x="4139952" y="2564904"/>
            <a:ext cx="274320" cy="27432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0AC8995-0EFB-C1EA-B7B7-9F5279FD980D}"/>
              </a:ext>
            </a:extLst>
          </p:cNvPr>
          <p:cNvSpPr/>
          <p:nvPr/>
        </p:nvSpPr>
        <p:spPr>
          <a:xfrm>
            <a:off x="7482840" y="3863181"/>
            <a:ext cx="274320" cy="27432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B9C8E357-F866-16CE-81CF-BF171BC53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0250" y="2076890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6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B33A-CC2D-8ABE-7260-208D45A3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Focussing Beamline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4C3FC-90BF-4C15-1478-0C490B317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Test of three-plane focusing and optical aberration correction (at lower energy)</a:t>
            </a:r>
          </a:p>
          <a:p>
            <a:pPr lvl="1"/>
            <a:r>
              <a:rPr lang="en-US"/>
              <a:t>Input N=20000, T=2mK ion trap bunch parameters</a:t>
            </a:r>
          </a:p>
          <a:p>
            <a:pPr lvl="1"/>
            <a:r>
              <a:rPr lang="en-US"/>
              <a:t>Given energy chirp</a:t>
            </a:r>
          </a:p>
          <a:p>
            <a:r>
              <a:rPr lang="en-US"/>
              <a:t>Curved electrostatic beamline</a:t>
            </a:r>
          </a:p>
          <a:p>
            <a:pPr lvl="1"/>
            <a:r>
              <a:rPr lang="en-US"/>
              <a:t>Point-source ‘electrodes’</a:t>
            </a:r>
          </a:p>
          <a:p>
            <a:pPr lvl="2"/>
            <a:r>
              <a:rPr lang="en-US"/>
              <a:t>Arranged in rings of 12</a:t>
            </a:r>
          </a:p>
          <a:p>
            <a:pPr lvl="2"/>
            <a:r>
              <a:rPr lang="en-US"/>
              <a:t>Generalised multipole lenses</a:t>
            </a:r>
          </a:p>
          <a:p>
            <a:r>
              <a:rPr lang="en-US"/>
              <a:t>Goal: minimise 3D focal size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EAA27-8AA7-23AA-2349-4D02B975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28062-4F21-E264-2EAD-0FBA4B29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D156E-B696-67CC-7295-B14EF42F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3069C-45EC-C6BC-404F-352A2DD51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1"/>
          <a:stretch/>
        </p:blipFill>
        <p:spPr>
          <a:xfrm>
            <a:off x="6012605" y="3140968"/>
            <a:ext cx="3131395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02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_1keV_T2mK_1_20fps">
            <a:hlinkClick r:id="" action="ppaction://media"/>
            <a:extLst>
              <a:ext uri="{FF2B5EF4-FFF2-40B4-BE49-F238E27FC236}">
                <a16:creationId xmlns:a16="http://schemas.microsoft.com/office/drawing/2014/main" id="{577C3872-5930-2115-B0C0-F54DC9C3E8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5D2B0-3007-DAA4-F8DC-19BDD657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Focussing Beamline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8F397-50DE-B6E3-2979-398AD2EF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DADD3-8C31-401C-298F-49CA63BD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3225-F345-2AC1-DC1E-0E5C4D3B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61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2F5C-4676-66D2-4D69-7E6D9855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Optimisation of Electrode Voltages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3F5CA-0F20-617C-58B0-D501F2AD5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11 electrode charges were optimised per electrode ring (12 minus one monopole)</a:t>
            </a:r>
          </a:p>
          <a:p>
            <a:r>
              <a:rPr lang="en-GB"/>
              <a:t>The bunch initial chirp was also optimised</a:t>
            </a:r>
          </a:p>
          <a:p>
            <a:r>
              <a:rPr lang="en-GB"/>
              <a:t>So 15 electrode rings </a:t>
            </a:r>
            <a:r>
              <a:rPr lang="en-GB">
                <a:sym typeface="Wingdings" panose="05000000000000000000" pitchFamily="2" charset="2"/>
              </a:rPr>
              <a:t> 166 parameters</a:t>
            </a:r>
          </a:p>
          <a:p>
            <a:r>
              <a:rPr lang="en-GB">
                <a:sym typeface="Wingdings" panose="05000000000000000000" pitchFamily="2" charset="2"/>
              </a:rPr>
              <a:t>Used modified Levenburg-Marquardt method with nonlinearity correction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See </a:t>
            </a:r>
            <a:r>
              <a:rPr lang="en-GB">
                <a:sym typeface="Wingdings" panose="05000000000000000000" pitchFamily="2" charset="2"/>
                <a:hlinkClick r:id="rId2"/>
              </a:rPr>
              <a:t>https://arxiv.org/abs/2307.03820</a:t>
            </a:r>
          </a:p>
          <a:p>
            <a:pPr lvl="2"/>
            <a:r>
              <a:rPr lang="en-GB"/>
              <a:t>Response matrix </a:t>
            </a:r>
            <a:r>
              <a:rPr lang="en-GB">
                <a:sym typeface="Wingdings" panose="05000000000000000000" pitchFamily="2" charset="2"/>
              </a:rPr>
              <a:t> SVD  try various damped inverses</a:t>
            </a:r>
          </a:p>
          <a:p>
            <a:pPr lvl="2"/>
            <a:r>
              <a:rPr lang="en-GB">
                <a:sym typeface="Wingdings" panose="05000000000000000000" pitchFamily="2" charset="2"/>
              </a:rPr>
              <a:t>Sample additional points to infer nonlinear behaviour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1429-2AE1-F117-04FA-A6A46410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47D1C-979D-E9DE-894F-A4B9DAFB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C91C9-FC4A-E84C-F59C-6D4A2FA7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246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6869-53B6-D5D4-E77B-3477B6B6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 Traps &amp; Laser Doppler Cooling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369F-79FD-6A24-A4F4-ACE073F72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Paul trap configuration has four AC transverse electrodes (like alternating gradient focussing) and DC longitudinal end caps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Temperature limit T</a:t>
            </a:r>
            <a:r>
              <a:rPr lang="en-GB" baseline="-25000"/>
              <a:t>D</a:t>
            </a:r>
            <a:r>
              <a:rPr lang="en-GB"/>
              <a:t> = 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/>
              <a:t>/2k</a:t>
            </a:r>
            <a:r>
              <a:rPr lang="en-GB" baseline="-25000"/>
              <a:t>B</a:t>
            </a:r>
            <a:r>
              <a:rPr lang="en-GB"/>
              <a:t> = 0.552mK</a:t>
            </a:r>
            <a:endParaRPr lang="en-GB" baseline="-25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EA63B-F4D5-F1AD-A041-B02F977A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59D2E-BEAA-5BAE-845A-02ED90FA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3CC7C-EC4A-DE92-FF02-C9A70946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sp>
        <p:nvSpPr>
          <p:cNvPr id="69" name="Cylinder 68">
            <a:extLst>
              <a:ext uri="{FF2B5EF4-FFF2-40B4-BE49-F238E27FC236}">
                <a16:creationId xmlns:a16="http://schemas.microsoft.com/office/drawing/2014/main" id="{E6F1EEDF-5D3D-6E17-B721-03F5945F2FD2}"/>
              </a:ext>
            </a:extLst>
          </p:cNvPr>
          <p:cNvSpPr/>
          <p:nvPr/>
        </p:nvSpPr>
        <p:spPr>
          <a:xfrm rot="5400000">
            <a:off x="2147044" y="3680170"/>
            <a:ext cx="193555" cy="1483937"/>
          </a:xfrm>
          <a:prstGeom prst="can">
            <a:avLst/>
          </a:prstGeom>
          <a:solidFill>
            <a:srgbClr val="4BACC6">
              <a:alpha val="50196"/>
            </a:srgbClr>
          </a:solidFill>
          <a:ln w="12700">
            <a:solidFill>
              <a:srgbClr val="0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FFD03A1-4309-05E4-BA15-A0F01C5D349A}"/>
              </a:ext>
            </a:extLst>
          </p:cNvPr>
          <p:cNvGrpSpPr/>
          <p:nvPr/>
        </p:nvGrpSpPr>
        <p:grpSpPr>
          <a:xfrm>
            <a:off x="762597" y="3278582"/>
            <a:ext cx="3521371" cy="2094634"/>
            <a:chOff x="762597" y="3155708"/>
            <a:chExt cx="2729283" cy="1623473"/>
          </a:xfrm>
        </p:grpSpPr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FBE7F0DE-1962-CBE1-5129-62936BFB98D7}"/>
                </a:ext>
              </a:extLst>
            </p:cNvPr>
            <p:cNvSpPr/>
            <p:nvPr/>
          </p:nvSpPr>
          <p:spPr>
            <a:xfrm rot="5400000">
              <a:off x="1781011" y="3280762"/>
              <a:ext cx="150017" cy="1150144"/>
            </a:xfrm>
            <a:prstGeom prst="can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97EB7D8-69EF-AD18-87AE-0E4BD70CD2A0}"/>
                </a:ext>
              </a:extLst>
            </p:cNvPr>
            <p:cNvCxnSpPr>
              <a:cxnSpLocks/>
            </p:cNvCxnSpPr>
            <p:nvPr/>
          </p:nvCxnSpPr>
          <p:spPr>
            <a:xfrm>
              <a:off x="933356" y="3348407"/>
              <a:ext cx="1730170" cy="1430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2D10B238-5A04-374B-A48F-25454C82FCE9}"/>
                </a:ext>
              </a:extLst>
            </p:cNvPr>
            <p:cNvSpPr/>
            <p:nvPr/>
          </p:nvSpPr>
          <p:spPr>
            <a:xfrm rot="5400000">
              <a:off x="760132" y="3847121"/>
              <a:ext cx="435769" cy="430839"/>
            </a:xfrm>
            <a:prstGeom prst="can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FA3B7EE3-F19A-DCEA-9879-AB3EA1699784}"/>
                </a:ext>
              </a:extLst>
            </p:cNvPr>
            <p:cNvSpPr/>
            <p:nvPr/>
          </p:nvSpPr>
          <p:spPr>
            <a:xfrm rot="5400000">
              <a:off x="2537603" y="3838011"/>
              <a:ext cx="435769" cy="449059"/>
            </a:xfrm>
            <a:prstGeom prst="can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76A77D-5384-25F3-8BE2-BE9EB77F5D56}"/>
                </a:ext>
              </a:extLst>
            </p:cNvPr>
            <p:cNvSpPr/>
            <p:nvPr/>
          </p:nvSpPr>
          <p:spPr>
            <a:xfrm>
              <a:off x="1598131" y="4059682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FB7D15-DF8B-55AB-C954-53D63C608AE3}"/>
                </a:ext>
              </a:extLst>
            </p:cNvPr>
            <p:cNvSpPr/>
            <p:nvPr/>
          </p:nvSpPr>
          <p:spPr>
            <a:xfrm>
              <a:off x="1750827" y="4059682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7F4D6AA-2596-7441-83D6-5B7DE0E3C1F7}"/>
                </a:ext>
              </a:extLst>
            </p:cNvPr>
            <p:cNvSpPr/>
            <p:nvPr/>
          </p:nvSpPr>
          <p:spPr>
            <a:xfrm>
              <a:off x="1903523" y="4059682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B62FEC-4BAC-174D-5AC7-DAAA6C5EF116}"/>
                </a:ext>
              </a:extLst>
            </p:cNvPr>
            <p:cNvSpPr/>
            <p:nvPr/>
          </p:nvSpPr>
          <p:spPr>
            <a:xfrm>
              <a:off x="2057663" y="4059682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4D2E295-4273-BA1C-4585-B92D163194F6}"/>
                </a:ext>
              </a:extLst>
            </p:cNvPr>
            <p:cNvSpPr/>
            <p:nvPr/>
          </p:nvSpPr>
          <p:spPr>
            <a:xfrm>
              <a:off x="1104223" y="3952366"/>
              <a:ext cx="72398" cy="22801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D0C9473-B2A6-4ADC-CAEF-77A341B40205}"/>
                </a:ext>
              </a:extLst>
            </p:cNvPr>
            <p:cNvSpPr/>
            <p:nvPr/>
          </p:nvSpPr>
          <p:spPr>
            <a:xfrm>
              <a:off x="2893537" y="3952366"/>
              <a:ext cx="72398" cy="22801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118C1D-3653-6FC8-D51E-45EE0C85DBEF}"/>
                </a:ext>
              </a:extLst>
            </p:cNvPr>
            <p:cNvSpPr txBox="1"/>
            <p:nvPr/>
          </p:nvSpPr>
          <p:spPr>
            <a:xfrm>
              <a:off x="1196936" y="3360610"/>
              <a:ext cx="1318163" cy="357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Transverse trap electrodes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C4F628-52CE-9C40-A4F5-B983E8FE709E}"/>
                </a:ext>
              </a:extLst>
            </p:cNvPr>
            <p:cNvSpPr txBox="1"/>
            <p:nvPr/>
          </p:nvSpPr>
          <p:spPr>
            <a:xfrm>
              <a:off x="2324103" y="3155708"/>
              <a:ext cx="1167777" cy="64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Longitudinal trap electrodes with injection / extraction hole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77B88C-479F-7138-E29E-38F8BA705B87}"/>
                </a:ext>
              </a:extLst>
            </p:cNvPr>
            <p:cNvSpPr txBox="1"/>
            <p:nvPr/>
          </p:nvSpPr>
          <p:spPr>
            <a:xfrm>
              <a:off x="1228163" y="3936717"/>
              <a:ext cx="463892" cy="2146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Ions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9E34B3E-9940-F4BF-0AD1-E4EE1A2EF5E1}"/>
                </a:ext>
              </a:extLst>
            </p:cNvPr>
            <p:cNvSpPr/>
            <p:nvPr/>
          </p:nvSpPr>
          <p:spPr>
            <a:xfrm>
              <a:off x="1675640" y="4023282"/>
              <a:ext cx="50007" cy="4571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C35A60D-AD45-6F71-2ABF-BFEAA7A822DB}"/>
                </a:ext>
              </a:extLst>
            </p:cNvPr>
            <p:cNvSpPr/>
            <p:nvPr/>
          </p:nvSpPr>
          <p:spPr>
            <a:xfrm>
              <a:off x="1828336" y="4023282"/>
              <a:ext cx="50007" cy="4571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BE04C83-9DEB-E916-5FDB-765900217EB8}"/>
                </a:ext>
              </a:extLst>
            </p:cNvPr>
            <p:cNvSpPr/>
            <p:nvPr/>
          </p:nvSpPr>
          <p:spPr>
            <a:xfrm>
              <a:off x="1982476" y="4023282"/>
              <a:ext cx="50007" cy="4571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5F3C8F-559F-B7B5-ED41-AFB41665F3FE}"/>
                </a:ext>
              </a:extLst>
            </p:cNvPr>
            <p:cNvSpPr/>
            <p:nvPr/>
          </p:nvSpPr>
          <p:spPr>
            <a:xfrm>
              <a:off x="1674573" y="4101021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9EF44DF-5208-18D3-D1A9-FC15B132600E}"/>
                </a:ext>
              </a:extLst>
            </p:cNvPr>
            <p:cNvSpPr/>
            <p:nvPr/>
          </p:nvSpPr>
          <p:spPr>
            <a:xfrm>
              <a:off x="1827269" y="4101021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026B754-F2AB-CEC7-4779-207FD7866DCA}"/>
                </a:ext>
              </a:extLst>
            </p:cNvPr>
            <p:cNvSpPr/>
            <p:nvPr/>
          </p:nvSpPr>
          <p:spPr>
            <a:xfrm>
              <a:off x="1981409" y="4101021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E9254130-D8F8-9560-4DEC-111DCB22DF4D}"/>
                </a:ext>
              </a:extLst>
            </p:cNvPr>
            <p:cNvSpPr/>
            <p:nvPr/>
          </p:nvSpPr>
          <p:spPr>
            <a:xfrm rot="5400000">
              <a:off x="1781011" y="3723673"/>
              <a:ext cx="150017" cy="1150144"/>
            </a:xfrm>
            <a:prstGeom prst="can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8C26B8-0A52-BAC3-857F-BF74EA69C6C9}"/>
                </a:ext>
              </a:extLst>
            </p:cNvPr>
            <p:cNvSpPr txBox="1"/>
            <p:nvPr/>
          </p:nvSpPr>
          <p:spPr>
            <a:xfrm>
              <a:off x="1945522" y="4543236"/>
              <a:ext cx="971139" cy="21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Laser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DD2EACB9-666D-7C64-21E6-68C18D66BDCE}"/>
              </a:ext>
            </a:extLst>
          </p:cNvPr>
          <p:cNvSpPr/>
          <p:nvPr/>
        </p:nvSpPr>
        <p:spPr>
          <a:xfrm>
            <a:off x="6472204" y="4098102"/>
            <a:ext cx="634167" cy="6341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baseline="30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GB" sz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200" baseline="30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83D602B-3722-1029-ADEC-3B5585DEB7D1}"/>
              </a:ext>
            </a:extLst>
          </p:cNvPr>
          <p:cNvGrpSpPr/>
          <p:nvPr/>
        </p:nvGrpSpPr>
        <p:grpSpPr>
          <a:xfrm rot="13212662">
            <a:off x="5331650" y="3615219"/>
            <a:ext cx="1255683" cy="182960"/>
            <a:chOff x="4531895" y="4339379"/>
            <a:chExt cx="1255683" cy="18296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88CBAB1-0B67-EDA5-171E-B6D982373B26}"/>
                </a:ext>
              </a:extLst>
            </p:cNvPr>
            <p:cNvSpPr/>
            <p:nvPr/>
          </p:nvSpPr>
          <p:spPr>
            <a:xfrm>
              <a:off x="4531895" y="4339379"/>
              <a:ext cx="1098483" cy="152419"/>
            </a:xfrm>
            <a:custGeom>
              <a:avLst/>
              <a:gdLst>
                <a:gd name="connsiteX0" fmla="*/ 0 w 1090863"/>
                <a:gd name="connsiteY0" fmla="*/ 153044 h 177141"/>
                <a:gd name="connsiteX1" fmla="*/ 144379 w 1090863"/>
                <a:gd name="connsiteY1" fmla="*/ 16687 h 177141"/>
                <a:gd name="connsiteX2" fmla="*/ 272716 w 1090863"/>
                <a:gd name="connsiteY2" fmla="*/ 153044 h 177141"/>
                <a:gd name="connsiteX3" fmla="*/ 425116 w 1090863"/>
                <a:gd name="connsiteY3" fmla="*/ 8665 h 177141"/>
                <a:gd name="connsiteX4" fmla="*/ 553452 w 1090863"/>
                <a:gd name="connsiteY4" fmla="*/ 161065 h 177141"/>
                <a:gd name="connsiteX5" fmla="*/ 713873 w 1090863"/>
                <a:gd name="connsiteY5" fmla="*/ 16687 h 177141"/>
                <a:gd name="connsiteX6" fmla="*/ 834189 w 1090863"/>
                <a:gd name="connsiteY6" fmla="*/ 177108 h 177141"/>
                <a:gd name="connsiteX7" fmla="*/ 986589 w 1090863"/>
                <a:gd name="connsiteY7" fmla="*/ 644 h 177141"/>
                <a:gd name="connsiteX8" fmla="*/ 1090863 w 1090863"/>
                <a:gd name="connsiteY8" fmla="*/ 128981 h 177141"/>
                <a:gd name="connsiteX0" fmla="*/ 0 w 1090863"/>
                <a:gd name="connsiteY0" fmla="*/ 144389 h 168465"/>
                <a:gd name="connsiteX1" fmla="*/ 144379 w 1090863"/>
                <a:gd name="connsiteY1" fmla="*/ 8032 h 168465"/>
                <a:gd name="connsiteX2" fmla="*/ 272716 w 1090863"/>
                <a:gd name="connsiteY2" fmla="*/ 144389 h 168465"/>
                <a:gd name="connsiteX3" fmla="*/ 425116 w 1090863"/>
                <a:gd name="connsiteY3" fmla="*/ 10 h 168465"/>
                <a:gd name="connsiteX4" fmla="*/ 553452 w 1090863"/>
                <a:gd name="connsiteY4" fmla="*/ 152410 h 168465"/>
                <a:gd name="connsiteX5" fmla="*/ 713873 w 1090863"/>
                <a:gd name="connsiteY5" fmla="*/ 8032 h 168465"/>
                <a:gd name="connsiteX6" fmla="*/ 834189 w 1090863"/>
                <a:gd name="connsiteY6" fmla="*/ 168453 h 168465"/>
                <a:gd name="connsiteX7" fmla="*/ 994209 w 1090863"/>
                <a:gd name="connsiteY7" fmla="*/ 17389 h 168465"/>
                <a:gd name="connsiteX8" fmla="*/ 1090863 w 1090863"/>
                <a:gd name="connsiteY8" fmla="*/ 120326 h 168465"/>
                <a:gd name="connsiteX0" fmla="*/ 0 w 1090863"/>
                <a:gd name="connsiteY0" fmla="*/ 144389 h 152419"/>
                <a:gd name="connsiteX1" fmla="*/ 144379 w 1090863"/>
                <a:gd name="connsiteY1" fmla="*/ 8032 h 152419"/>
                <a:gd name="connsiteX2" fmla="*/ 272716 w 1090863"/>
                <a:gd name="connsiteY2" fmla="*/ 144389 h 152419"/>
                <a:gd name="connsiteX3" fmla="*/ 425116 w 1090863"/>
                <a:gd name="connsiteY3" fmla="*/ 10 h 152419"/>
                <a:gd name="connsiteX4" fmla="*/ 553452 w 1090863"/>
                <a:gd name="connsiteY4" fmla="*/ 152410 h 152419"/>
                <a:gd name="connsiteX5" fmla="*/ 713873 w 1090863"/>
                <a:gd name="connsiteY5" fmla="*/ 8032 h 152419"/>
                <a:gd name="connsiteX6" fmla="*/ 849429 w 1090863"/>
                <a:gd name="connsiteY6" fmla="*/ 145593 h 152419"/>
                <a:gd name="connsiteX7" fmla="*/ 994209 w 1090863"/>
                <a:gd name="connsiteY7" fmla="*/ 17389 h 152419"/>
                <a:gd name="connsiteX8" fmla="*/ 1090863 w 1090863"/>
                <a:gd name="connsiteY8" fmla="*/ 120326 h 152419"/>
                <a:gd name="connsiteX0" fmla="*/ 0 w 1098483"/>
                <a:gd name="connsiteY0" fmla="*/ 144389 h 152419"/>
                <a:gd name="connsiteX1" fmla="*/ 144379 w 1098483"/>
                <a:gd name="connsiteY1" fmla="*/ 8032 h 152419"/>
                <a:gd name="connsiteX2" fmla="*/ 272716 w 1098483"/>
                <a:gd name="connsiteY2" fmla="*/ 144389 h 152419"/>
                <a:gd name="connsiteX3" fmla="*/ 425116 w 1098483"/>
                <a:gd name="connsiteY3" fmla="*/ 10 h 152419"/>
                <a:gd name="connsiteX4" fmla="*/ 553452 w 1098483"/>
                <a:gd name="connsiteY4" fmla="*/ 152410 h 152419"/>
                <a:gd name="connsiteX5" fmla="*/ 713873 w 1098483"/>
                <a:gd name="connsiteY5" fmla="*/ 8032 h 152419"/>
                <a:gd name="connsiteX6" fmla="*/ 849429 w 1098483"/>
                <a:gd name="connsiteY6" fmla="*/ 145593 h 152419"/>
                <a:gd name="connsiteX7" fmla="*/ 994209 w 1098483"/>
                <a:gd name="connsiteY7" fmla="*/ 17389 h 152419"/>
                <a:gd name="connsiteX8" fmla="*/ 1098483 w 1098483"/>
                <a:gd name="connsiteY8" fmla="*/ 102546 h 152419"/>
                <a:gd name="connsiteX0" fmla="*/ 0 w 1098483"/>
                <a:gd name="connsiteY0" fmla="*/ 144389 h 152419"/>
                <a:gd name="connsiteX1" fmla="*/ 144379 w 1098483"/>
                <a:gd name="connsiteY1" fmla="*/ 8032 h 152419"/>
                <a:gd name="connsiteX2" fmla="*/ 272716 w 1098483"/>
                <a:gd name="connsiteY2" fmla="*/ 144389 h 152419"/>
                <a:gd name="connsiteX3" fmla="*/ 425116 w 1098483"/>
                <a:gd name="connsiteY3" fmla="*/ 10 h 152419"/>
                <a:gd name="connsiteX4" fmla="*/ 553452 w 1098483"/>
                <a:gd name="connsiteY4" fmla="*/ 152410 h 152419"/>
                <a:gd name="connsiteX5" fmla="*/ 713873 w 1098483"/>
                <a:gd name="connsiteY5" fmla="*/ 8032 h 152419"/>
                <a:gd name="connsiteX6" fmla="*/ 849429 w 1098483"/>
                <a:gd name="connsiteY6" fmla="*/ 145593 h 152419"/>
                <a:gd name="connsiteX7" fmla="*/ 994209 w 1098483"/>
                <a:gd name="connsiteY7" fmla="*/ 17389 h 152419"/>
                <a:gd name="connsiteX8" fmla="*/ 1098483 w 1098483"/>
                <a:gd name="connsiteY8" fmla="*/ 133026 h 15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3" h="152419">
                  <a:moveTo>
                    <a:pt x="0" y="144389"/>
                  </a:moveTo>
                  <a:cubicBezTo>
                    <a:pt x="49463" y="76210"/>
                    <a:pt x="98926" y="8032"/>
                    <a:pt x="144379" y="8032"/>
                  </a:cubicBezTo>
                  <a:cubicBezTo>
                    <a:pt x="189832" y="8032"/>
                    <a:pt x="225927" y="145726"/>
                    <a:pt x="272716" y="144389"/>
                  </a:cubicBezTo>
                  <a:cubicBezTo>
                    <a:pt x="319505" y="143052"/>
                    <a:pt x="378327" y="-1327"/>
                    <a:pt x="425116" y="10"/>
                  </a:cubicBezTo>
                  <a:cubicBezTo>
                    <a:pt x="471905" y="1347"/>
                    <a:pt x="505326" y="151073"/>
                    <a:pt x="553452" y="152410"/>
                  </a:cubicBezTo>
                  <a:cubicBezTo>
                    <a:pt x="601578" y="153747"/>
                    <a:pt x="664544" y="9168"/>
                    <a:pt x="713873" y="8032"/>
                  </a:cubicBezTo>
                  <a:cubicBezTo>
                    <a:pt x="763202" y="6896"/>
                    <a:pt x="802706" y="144034"/>
                    <a:pt x="849429" y="145593"/>
                  </a:cubicBezTo>
                  <a:cubicBezTo>
                    <a:pt x="896152" y="147153"/>
                    <a:pt x="951430" y="25410"/>
                    <a:pt x="994209" y="17389"/>
                  </a:cubicBezTo>
                  <a:cubicBezTo>
                    <a:pt x="1036988" y="9368"/>
                    <a:pt x="1067735" y="64847"/>
                    <a:pt x="1098483" y="13302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894B5C56-4C90-2B5B-DB93-13E4FF7E46E9}"/>
                </a:ext>
              </a:extLst>
            </p:cNvPr>
            <p:cNvSpPr/>
            <p:nvPr/>
          </p:nvSpPr>
          <p:spPr>
            <a:xfrm rot="5400000">
              <a:off x="5625333" y="4360095"/>
              <a:ext cx="159669" cy="1648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D9D760D-0AB1-6380-8A04-3296D2259BA1}"/>
              </a:ext>
            </a:extLst>
          </p:cNvPr>
          <p:cNvGrpSpPr/>
          <p:nvPr/>
        </p:nvGrpSpPr>
        <p:grpSpPr>
          <a:xfrm rot="10800000">
            <a:off x="7270701" y="4335955"/>
            <a:ext cx="1255683" cy="182960"/>
            <a:chOff x="4531895" y="4339379"/>
            <a:chExt cx="1255683" cy="182960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9282696-BD9E-F0FA-C338-38CB72D7BF12}"/>
                </a:ext>
              </a:extLst>
            </p:cNvPr>
            <p:cNvSpPr/>
            <p:nvPr/>
          </p:nvSpPr>
          <p:spPr>
            <a:xfrm>
              <a:off x="4531895" y="4339379"/>
              <a:ext cx="1098483" cy="152419"/>
            </a:xfrm>
            <a:custGeom>
              <a:avLst/>
              <a:gdLst>
                <a:gd name="connsiteX0" fmla="*/ 0 w 1090863"/>
                <a:gd name="connsiteY0" fmla="*/ 153044 h 177141"/>
                <a:gd name="connsiteX1" fmla="*/ 144379 w 1090863"/>
                <a:gd name="connsiteY1" fmla="*/ 16687 h 177141"/>
                <a:gd name="connsiteX2" fmla="*/ 272716 w 1090863"/>
                <a:gd name="connsiteY2" fmla="*/ 153044 h 177141"/>
                <a:gd name="connsiteX3" fmla="*/ 425116 w 1090863"/>
                <a:gd name="connsiteY3" fmla="*/ 8665 h 177141"/>
                <a:gd name="connsiteX4" fmla="*/ 553452 w 1090863"/>
                <a:gd name="connsiteY4" fmla="*/ 161065 h 177141"/>
                <a:gd name="connsiteX5" fmla="*/ 713873 w 1090863"/>
                <a:gd name="connsiteY5" fmla="*/ 16687 h 177141"/>
                <a:gd name="connsiteX6" fmla="*/ 834189 w 1090863"/>
                <a:gd name="connsiteY6" fmla="*/ 177108 h 177141"/>
                <a:gd name="connsiteX7" fmla="*/ 986589 w 1090863"/>
                <a:gd name="connsiteY7" fmla="*/ 644 h 177141"/>
                <a:gd name="connsiteX8" fmla="*/ 1090863 w 1090863"/>
                <a:gd name="connsiteY8" fmla="*/ 128981 h 177141"/>
                <a:gd name="connsiteX0" fmla="*/ 0 w 1090863"/>
                <a:gd name="connsiteY0" fmla="*/ 144389 h 168465"/>
                <a:gd name="connsiteX1" fmla="*/ 144379 w 1090863"/>
                <a:gd name="connsiteY1" fmla="*/ 8032 h 168465"/>
                <a:gd name="connsiteX2" fmla="*/ 272716 w 1090863"/>
                <a:gd name="connsiteY2" fmla="*/ 144389 h 168465"/>
                <a:gd name="connsiteX3" fmla="*/ 425116 w 1090863"/>
                <a:gd name="connsiteY3" fmla="*/ 10 h 168465"/>
                <a:gd name="connsiteX4" fmla="*/ 553452 w 1090863"/>
                <a:gd name="connsiteY4" fmla="*/ 152410 h 168465"/>
                <a:gd name="connsiteX5" fmla="*/ 713873 w 1090863"/>
                <a:gd name="connsiteY5" fmla="*/ 8032 h 168465"/>
                <a:gd name="connsiteX6" fmla="*/ 834189 w 1090863"/>
                <a:gd name="connsiteY6" fmla="*/ 168453 h 168465"/>
                <a:gd name="connsiteX7" fmla="*/ 994209 w 1090863"/>
                <a:gd name="connsiteY7" fmla="*/ 17389 h 168465"/>
                <a:gd name="connsiteX8" fmla="*/ 1090863 w 1090863"/>
                <a:gd name="connsiteY8" fmla="*/ 120326 h 168465"/>
                <a:gd name="connsiteX0" fmla="*/ 0 w 1090863"/>
                <a:gd name="connsiteY0" fmla="*/ 144389 h 152419"/>
                <a:gd name="connsiteX1" fmla="*/ 144379 w 1090863"/>
                <a:gd name="connsiteY1" fmla="*/ 8032 h 152419"/>
                <a:gd name="connsiteX2" fmla="*/ 272716 w 1090863"/>
                <a:gd name="connsiteY2" fmla="*/ 144389 h 152419"/>
                <a:gd name="connsiteX3" fmla="*/ 425116 w 1090863"/>
                <a:gd name="connsiteY3" fmla="*/ 10 h 152419"/>
                <a:gd name="connsiteX4" fmla="*/ 553452 w 1090863"/>
                <a:gd name="connsiteY4" fmla="*/ 152410 h 152419"/>
                <a:gd name="connsiteX5" fmla="*/ 713873 w 1090863"/>
                <a:gd name="connsiteY5" fmla="*/ 8032 h 152419"/>
                <a:gd name="connsiteX6" fmla="*/ 849429 w 1090863"/>
                <a:gd name="connsiteY6" fmla="*/ 145593 h 152419"/>
                <a:gd name="connsiteX7" fmla="*/ 994209 w 1090863"/>
                <a:gd name="connsiteY7" fmla="*/ 17389 h 152419"/>
                <a:gd name="connsiteX8" fmla="*/ 1090863 w 1090863"/>
                <a:gd name="connsiteY8" fmla="*/ 120326 h 152419"/>
                <a:gd name="connsiteX0" fmla="*/ 0 w 1098483"/>
                <a:gd name="connsiteY0" fmla="*/ 144389 h 152419"/>
                <a:gd name="connsiteX1" fmla="*/ 144379 w 1098483"/>
                <a:gd name="connsiteY1" fmla="*/ 8032 h 152419"/>
                <a:gd name="connsiteX2" fmla="*/ 272716 w 1098483"/>
                <a:gd name="connsiteY2" fmla="*/ 144389 h 152419"/>
                <a:gd name="connsiteX3" fmla="*/ 425116 w 1098483"/>
                <a:gd name="connsiteY3" fmla="*/ 10 h 152419"/>
                <a:gd name="connsiteX4" fmla="*/ 553452 w 1098483"/>
                <a:gd name="connsiteY4" fmla="*/ 152410 h 152419"/>
                <a:gd name="connsiteX5" fmla="*/ 713873 w 1098483"/>
                <a:gd name="connsiteY5" fmla="*/ 8032 h 152419"/>
                <a:gd name="connsiteX6" fmla="*/ 849429 w 1098483"/>
                <a:gd name="connsiteY6" fmla="*/ 145593 h 152419"/>
                <a:gd name="connsiteX7" fmla="*/ 994209 w 1098483"/>
                <a:gd name="connsiteY7" fmla="*/ 17389 h 152419"/>
                <a:gd name="connsiteX8" fmla="*/ 1098483 w 1098483"/>
                <a:gd name="connsiteY8" fmla="*/ 102546 h 152419"/>
                <a:gd name="connsiteX0" fmla="*/ 0 w 1098483"/>
                <a:gd name="connsiteY0" fmla="*/ 144389 h 152419"/>
                <a:gd name="connsiteX1" fmla="*/ 144379 w 1098483"/>
                <a:gd name="connsiteY1" fmla="*/ 8032 h 152419"/>
                <a:gd name="connsiteX2" fmla="*/ 272716 w 1098483"/>
                <a:gd name="connsiteY2" fmla="*/ 144389 h 152419"/>
                <a:gd name="connsiteX3" fmla="*/ 425116 w 1098483"/>
                <a:gd name="connsiteY3" fmla="*/ 10 h 152419"/>
                <a:gd name="connsiteX4" fmla="*/ 553452 w 1098483"/>
                <a:gd name="connsiteY4" fmla="*/ 152410 h 152419"/>
                <a:gd name="connsiteX5" fmla="*/ 713873 w 1098483"/>
                <a:gd name="connsiteY5" fmla="*/ 8032 h 152419"/>
                <a:gd name="connsiteX6" fmla="*/ 849429 w 1098483"/>
                <a:gd name="connsiteY6" fmla="*/ 145593 h 152419"/>
                <a:gd name="connsiteX7" fmla="*/ 994209 w 1098483"/>
                <a:gd name="connsiteY7" fmla="*/ 17389 h 152419"/>
                <a:gd name="connsiteX8" fmla="*/ 1098483 w 1098483"/>
                <a:gd name="connsiteY8" fmla="*/ 133026 h 15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3" h="152419">
                  <a:moveTo>
                    <a:pt x="0" y="144389"/>
                  </a:moveTo>
                  <a:cubicBezTo>
                    <a:pt x="49463" y="76210"/>
                    <a:pt x="98926" y="8032"/>
                    <a:pt x="144379" y="8032"/>
                  </a:cubicBezTo>
                  <a:cubicBezTo>
                    <a:pt x="189832" y="8032"/>
                    <a:pt x="225927" y="145726"/>
                    <a:pt x="272716" y="144389"/>
                  </a:cubicBezTo>
                  <a:cubicBezTo>
                    <a:pt x="319505" y="143052"/>
                    <a:pt x="378327" y="-1327"/>
                    <a:pt x="425116" y="10"/>
                  </a:cubicBezTo>
                  <a:cubicBezTo>
                    <a:pt x="471905" y="1347"/>
                    <a:pt x="505326" y="151073"/>
                    <a:pt x="553452" y="152410"/>
                  </a:cubicBezTo>
                  <a:cubicBezTo>
                    <a:pt x="601578" y="153747"/>
                    <a:pt x="664544" y="9168"/>
                    <a:pt x="713873" y="8032"/>
                  </a:cubicBezTo>
                  <a:cubicBezTo>
                    <a:pt x="763202" y="6896"/>
                    <a:pt x="802706" y="144034"/>
                    <a:pt x="849429" y="145593"/>
                  </a:cubicBezTo>
                  <a:cubicBezTo>
                    <a:pt x="896152" y="147153"/>
                    <a:pt x="951430" y="25410"/>
                    <a:pt x="994209" y="17389"/>
                  </a:cubicBezTo>
                  <a:cubicBezTo>
                    <a:pt x="1036988" y="9368"/>
                    <a:pt x="1067735" y="64847"/>
                    <a:pt x="1098483" y="13302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D126E095-D51D-F244-92C5-04EA30DC406F}"/>
                </a:ext>
              </a:extLst>
            </p:cNvPr>
            <p:cNvSpPr/>
            <p:nvPr/>
          </p:nvSpPr>
          <p:spPr>
            <a:xfrm rot="5400000">
              <a:off x="5625333" y="4360095"/>
              <a:ext cx="159669" cy="1648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7A11C0B-A493-95C4-07AE-C73A7B3AD881}"/>
              </a:ext>
            </a:extLst>
          </p:cNvPr>
          <p:cNvSpPr txBox="1"/>
          <p:nvPr/>
        </p:nvSpPr>
        <p:spPr>
          <a:xfrm>
            <a:off x="7046227" y="4025703"/>
            <a:ext cx="1700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397nm photon</a:t>
            </a:r>
            <a:endParaRPr lang="en-US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2F8296-1432-3284-F928-5F7F14201440}"/>
              </a:ext>
            </a:extLst>
          </p:cNvPr>
          <p:cNvSpPr txBox="1"/>
          <p:nvPr/>
        </p:nvSpPr>
        <p:spPr>
          <a:xfrm>
            <a:off x="5702841" y="3345672"/>
            <a:ext cx="170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Emitted in random direction</a:t>
            </a:r>
            <a:endParaRPr lang="en-US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112AF6-C9DC-2095-50FE-FC63CFB98BE5}"/>
              </a:ext>
            </a:extLst>
          </p:cNvPr>
          <p:cNvSpPr txBox="1"/>
          <p:nvPr/>
        </p:nvSpPr>
        <p:spPr>
          <a:xfrm>
            <a:off x="4326306" y="4782826"/>
            <a:ext cx="447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Linewidth </a:t>
            </a:r>
            <a:r>
              <a:rPr lang="en-US" sz="1200">
                <a:latin typeface="Symbol" panose="05050102010706020507" pitchFamily="18" charset="2"/>
              </a:rPr>
              <a:t>G </a:t>
            </a:r>
            <a:r>
              <a:rPr lang="en-US" sz="1200"/>
              <a:t>= 2</a:t>
            </a:r>
            <a:r>
              <a:rPr lang="en-US" sz="1200">
                <a:latin typeface="Symbol" panose="05050102010706020507" pitchFamily="18" charset="2"/>
              </a:rPr>
              <a:t>p</a:t>
            </a:r>
            <a:r>
              <a:rPr lang="en-US" sz="1200"/>
              <a:t>*23MHz, frequency f = c/397e-9 = 755THz</a:t>
            </a:r>
          </a:p>
          <a:p>
            <a:r>
              <a:rPr lang="en-US" sz="1200"/>
              <a:t>Active over velocity range ~ c(23MHz/755THz) = 9.1m/s</a:t>
            </a:r>
          </a:p>
          <a:p>
            <a:r>
              <a:rPr lang="en-US" sz="1200"/>
              <a:t>Tune so that force pushes more on ions moving towards laser</a:t>
            </a:r>
            <a:endParaRPr lang="en-US" sz="1200" dirty="0"/>
          </a:p>
        </p:txBody>
      </p:sp>
      <p:sp>
        <p:nvSpPr>
          <p:cNvPr id="68" name="Cylinder 67">
            <a:extLst>
              <a:ext uri="{FF2B5EF4-FFF2-40B4-BE49-F238E27FC236}">
                <a16:creationId xmlns:a16="http://schemas.microsoft.com/office/drawing/2014/main" id="{8B3C6844-445F-F4C5-4C3F-D3EBA892760E}"/>
              </a:ext>
            </a:extLst>
          </p:cNvPr>
          <p:cNvSpPr/>
          <p:nvPr/>
        </p:nvSpPr>
        <p:spPr>
          <a:xfrm rot="5400000">
            <a:off x="2003720" y="3769994"/>
            <a:ext cx="193555" cy="1483937"/>
          </a:xfrm>
          <a:prstGeom prst="can">
            <a:avLst/>
          </a:prstGeom>
          <a:solidFill>
            <a:srgbClr val="4BACC6">
              <a:alpha val="10196"/>
            </a:srgbClr>
          </a:solidFill>
          <a:ln w="12700"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55647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E2DCB-0715-42E8-0802-0AACF25F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Improved L-M Optimiser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D555A-F8E9-0B4C-7E99-244799954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D3206-7B6F-1ECA-EACE-D5BCCA75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51F34-EE9A-8C4B-913A-A726E506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2845B6-765E-5398-4A59-E18BF7EB8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280160"/>
            <a:ext cx="7198192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37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tmovie_bentchannel135deg_chirp-1e-2_nocompfix_T2mK_2023-Jul-24_20fps">
            <a:hlinkClick r:id="" action="ppaction://media"/>
            <a:extLst>
              <a:ext uri="{FF2B5EF4-FFF2-40B4-BE49-F238E27FC236}">
                <a16:creationId xmlns:a16="http://schemas.microsoft.com/office/drawing/2014/main" id="{EBF445BA-1FF8-D7B5-EE34-47A4BA6EE9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BD0A4-76B2-C763-FB1E-EE2C0BC4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Point Optimisation (T=2mK)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EB4D-4629-EF99-C40D-26C38F1B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EB6-7E14-79C9-556B-F6E4FE15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456D5-299E-B0D9-A8E9-18B510EF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47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ptmovie_bentchannel135deg_chirp-1e-2_nocompfix_2023-Jul-24_20fps">
            <a:hlinkClick r:id="" action="ppaction://media"/>
            <a:extLst>
              <a:ext uri="{FF2B5EF4-FFF2-40B4-BE49-F238E27FC236}">
                <a16:creationId xmlns:a16="http://schemas.microsoft.com/office/drawing/2014/main" id="{1C8A6F38-85E3-29E5-9608-483130CA92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BD0A4-76B2-C763-FB1E-EE2C0BC4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Point Optimisation (T=0)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EB4D-4629-EF99-C40D-26C38F1B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EB6-7E14-79C9-556B-F6E4FE15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456D5-299E-B0D9-A8E9-18B510EF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7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260A36-8BD6-95B8-FD80-5D0EDB2AD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280160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C2F5D-21A3-4A7B-C990-9F6B4ADD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Size vs. Electrodes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F748E-B5CD-9318-DFFD-D48B9E01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2A7B6-8EDB-6EA9-DE01-EC82FDB1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B6B69-F8E3-B7FE-5292-3C7BCDAB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56E82-A6CE-E40D-B0EC-061B702C4343}"/>
              </a:ext>
            </a:extLst>
          </p:cNvPr>
          <p:cNvSpPr txBox="1"/>
          <p:nvPr/>
        </p:nvSpPr>
        <p:spPr>
          <a:xfrm>
            <a:off x="251520" y="4419109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T=0 line shows limit from pure aberrations</a:t>
            </a:r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A7DC0-12B0-8483-4F38-0E9D221C6AA2}"/>
              </a:ext>
            </a:extLst>
          </p:cNvPr>
          <p:cNvSpPr txBox="1"/>
          <p:nvPr/>
        </p:nvSpPr>
        <p:spPr>
          <a:xfrm>
            <a:off x="6948264" y="1208179"/>
            <a:ext cx="19442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Lines are limited by normalised emittance (const.) and chosen dp/p chirp (generally increasing)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1B128-880B-AC6E-3D7C-A9961533EB1B}"/>
              </a:ext>
            </a:extLst>
          </p:cNvPr>
          <p:cNvSpPr txBox="1"/>
          <p:nvPr/>
        </p:nvSpPr>
        <p:spPr>
          <a:xfrm>
            <a:off x="3209182" y="5612743"/>
            <a:ext cx="230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Numerical accuracy floor?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63EFF1-8BDA-B272-E083-85CF67FA759F}"/>
              </a:ext>
            </a:extLst>
          </p:cNvPr>
          <p:cNvSpPr txBox="1"/>
          <p:nvPr/>
        </p:nvSpPr>
        <p:spPr>
          <a:xfrm>
            <a:off x="6948264" y="5366252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“Theory” is the minimum allowed size taking account the emittance and chirp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50877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A2AB08-49D5-C2DE-8F06-8679DE2BF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280160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C985B-E84E-9F9F-7D0C-063D32A4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Size vs.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20C2D-66A8-9B2D-6197-6CD1E131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B4F15-D16B-5530-0CBE-25FAC136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71B9D-B483-7D31-F7DC-AFC23743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FB04E-95DB-3FBB-D588-EA66FEE4D988}"/>
              </a:ext>
            </a:extLst>
          </p:cNvPr>
          <p:cNvSpPr txBox="1"/>
          <p:nvPr/>
        </p:nvSpPr>
        <p:spPr>
          <a:xfrm>
            <a:off x="3540006" y="2553723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Beamlines with only one electrode ring stop here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8565B-54EB-DC36-9502-60177A1B89FB}"/>
              </a:ext>
            </a:extLst>
          </p:cNvPr>
          <p:cNvSpPr txBox="1"/>
          <p:nvPr/>
        </p:nvSpPr>
        <p:spPr>
          <a:xfrm>
            <a:off x="6709140" y="1736681"/>
            <a:ext cx="1719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Focal sizes plotted for all numbers of electrode rings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D9D35-8F2E-2889-C9E8-C78929F66BFC}"/>
              </a:ext>
            </a:extLst>
          </p:cNvPr>
          <p:cNvSpPr txBox="1"/>
          <p:nvPr/>
        </p:nvSpPr>
        <p:spPr>
          <a:xfrm>
            <a:off x="4437803" y="361178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Two rings here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451A0-D126-D5A3-CD4A-15CC38A56BD0}"/>
              </a:ext>
            </a:extLst>
          </p:cNvPr>
          <p:cNvSpPr txBox="1"/>
          <p:nvPr/>
        </p:nvSpPr>
        <p:spPr>
          <a:xfrm>
            <a:off x="6709140" y="4995753"/>
            <a:ext cx="20393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Higher energies don’t use 1% dp/p, could need more electrode rings or just be hitting numerical noise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44416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12E891B-4A7A-0F46-8E33-2EE50A5F5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197864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3F3C6-FBAF-0C65-36ED-F4031D92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Chirp vs. Electrodes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32A38-7700-D171-7585-78CB3C311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E51B2-A952-974F-0B7E-44EB93FE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2E8F5-7BCC-510E-45B2-B52C0E06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186223-7D7F-0F02-345B-8A31D7395160}"/>
              </a:ext>
            </a:extLst>
          </p:cNvPr>
          <p:cNvSpPr txBox="1"/>
          <p:nvPr/>
        </p:nvSpPr>
        <p:spPr>
          <a:xfrm>
            <a:off x="1835696" y="1340774"/>
            <a:ext cx="433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As more beamline elements are allowed, optimiser can cancel aberrations for a larger momentum range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0C1920-F4DC-CCBD-FD41-0AE5F46C82F9}"/>
              </a:ext>
            </a:extLst>
          </p:cNvPr>
          <p:cNvSpPr txBox="1"/>
          <p:nvPr/>
        </p:nvSpPr>
        <p:spPr>
          <a:xfrm>
            <a:off x="7409286" y="4807952"/>
            <a:ext cx="1627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Higher energies have smaller geometrical emittance already, less incentive to increase dp/p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2040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663B720-F630-D730-93BC-009B55825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280160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C985B-E84E-9F9F-7D0C-063D32A4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Size vs. Initial Chirp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20C2D-66A8-9B2D-6197-6CD1E131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B4F15-D16B-5530-0CBE-25FAC136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71B9D-B483-7D31-F7DC-AFC23743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2E942-0E35-B519-4A82-055202AB1AB3}"/>
              </a:ext>
            </a:extLst>
          </p:cNvPr>
          <p:cNvSpPr txBox="1"/>
          <p:nvPr/>
        </p:nvSpPr>
        <p:spPr>
          <a:xfrm>
            <a:off x="6610633" y="1196752"/>
            <a:ext cx="2018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Scalings as expected, ignoring 1TV that has a bit of trouble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75937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7C2A-0004-F560-898D-B7512FF1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Options:</a:t>
            </a:r>
            <a:br>
              <a:rPr lang="en-GB"/>
            </a:br>
            <a:r>
              <a:rPr lang="en-GB"/>
              <a:t>Cooling at High Energy?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DE74B-ED5C-7D78-B0EB-6D8BE2A05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Doppler cooling also works in a boosted frame</a:t>
            </a:r>
          </a:p>
          <a:p>
            <a:r>
              <a:rPr lang="en-GB"/>
              <a:t>Pros:</a:t>
            </a:r>
          </a:p>
          <a:p>
            <a:pPr lvl="1"/>
            <a:r>
              <a:rPr lang="en-GB"/>
              <a:t>Can create cold beams at or near final energy</a:t>
            </a:r>
          </a:p>
          <a:p>
            <a:pPr lvl="2"/>
            <a:r>
              <a:rPr lang="en-GB"/>
              <a:t>Bypass jitter from RF and acceleration process</a:t>
            </a:r>
          </a:p>
          <a:p>
            <a:pPr lvl="1"/>
            <a:r>
              <a:rPr lang="en-GB"/>
              <a:t>Use blue-shift to cool using harder transitions(?)</a:t>
            </a:r>
          </a:p>
          <a:p>
            <a:r>
              <a:rPr lang="en-GB"/>
              <a:t>Cons:</a:t>
            </a:r>
          </a:p>
          <a:p>
            <a:pPr lvl="1"/>
            <a:r>
              <a:rPr lang="en-GB"/>
              <a:t>Needs a low-intra-beam-scattering (IBS) ring lattice</a:t>
            </a:r>
          </a:p>
          <a:p>
            <a:pPr lvl="2"/>
            <a:r>
              <a:rPr lang="en-GB"/>
              <a:t>Very low phase advance per cell</a:t>
            </a:r>
          </a:p>
          <a:p>
            <a:pPr lvl="2"/>
            <a:r>
              <a:rPr lang="en-GB"/>
              <a:t>Bunch velocity distribution near-Maxwellian</a:t>
            </a:r>
          </a:p>
          <a:p>
            <a:pPr lvl="1"/>
            <a:r>
              <a:rPr lang="en-GB"/>
              <a:t>Too much energy or field could strip ions</a:t>
            </a:r>
          </a:p>
          <a:p>
            <a:pPr lvl="1"/>
            <a:r>
              <a:rPr lang="en-GB"/>
              <a:t>Ring is more expensive than an at-rest ion trap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BD087-F660-2EB2-B6EB-9F014B43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AD043-9AC6-0250-A418-08B4B794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7EB9-E04D-B0E9-4C28-69E2C23E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43111-25C4-F9AF-FFC3-2F15D8B588B8}"/>
              </a:ext>
            </a:extLst>
          </p:cNvPr>
          <p:cNvSpPr txBox="1"/>
          <p:nvPr/>
        </p:nvSpPr>
        <p:spPr>
          <a:xfrm>
            <a:off x="4385282" y="1988840"/>
            <a:ext cx="4363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PALLAS ring did this, but beam velocity only 2.8km/s</a:t>
            </a:r>
          </a:p>
          <a:p>
            <a:endParaRPr lang="en-US" sz="400"/>
          </a:p>
          <a:p>
            <a:r>
              <a:rPr lang="en-US" sz="1000"/>
              <a:t>Schramm </a:t>
            </a:r>
            <a:r>
              <a:rPr lang="en-US" sz="1000" i="1"/>
              <a:t>et al.</a:t>
            </a:r>
            <a:r>
              <a:rPr lang="en-US" sz="1000"/>
              <a:t>, Plasma Phys. Control. Fusion 44 (2002) B375–B387</a:t>
            </a:r>
            <a:endParaRPr lang="en-GB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528FF-1CFD-C406-D5A7-887F14D40818}"/>
              </a:ext>
            </a:extLst>
          </p:cNvPr>
          <p:cNvSpPr txBox="1"/>
          <p:nvPr/>
        </p:nvSpPr>
        <p:spPr>
          <a:xfrm>
            <a:off x="4385282" y="3555404"/>
            <a:ext cx="4679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Improves cooling rate, but increases limiting temperature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22079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C6B8-CB21-BD4E-ED8A-78CC8D560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Increasing Current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86D95-0770-3005-719F-A589536B4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Throughput of basic trap isn’t great</a:t>
            </a:r>
          </a:p>
          <a:p>
            <a:pPr lvl="1"/>
            <a:r>
              <a:rPr lang="en-GB"/>
              <a:t>10</a:t>
            </a:r>
            <a:r>
              <a:rPr lang="en-GB" baseline="30000"/>
              <a:t>7</a:t>
            </a:r>
            <a:r>
              <a:rPr lang="en-GB"/>
              <a:t> ions every 16ms (62.5Hz) is 100pA average</a:t>
            </a:r>
          </a:p>
          <a:p>
            <a:r>
              <a:rPr lang="en-GB"/>
              <a:t>But trap is small enough and 10ms is short enough that could make a CW cooling channel at a PALLAS-like speed of 50km/s</a:t>
            </a:r>
          </a:p>
          <a:p>
            <a:pPr lvl="1"/>
            <a:r>
              <a:rPr lang="en-GB"/>
              <a:t>Bunches every 100ns (10MHz), spaced by 5mm</a:t>
            </a:r>
          </a:p>
          <a:p>
            <a:pPr lvl="2"/>
            <a:r>
              <a:rPr lang="en-GB"/>
              <a:t>Average current could go as high as 16uA</a:t>
            </a:r>
          </a:p>
          <a:p>
            <a:pPr lvl="1"/>
            <a:r>
              <a:rPr lang="en-GB"/>
              <a:t>Length of channel 16ms*50km/s = 800m</a:t>
            </a:r>
          </a:p>
          <a:p>
            <a:pPr lvl="2"/>
            <a:r>
              <a:rPr lang="en-GB"/>
              <a:t>Could coil it up, trap can be narrow, rods few mm apart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373D3-C7D9-15B5-617A-E424BB24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3ABEA-285B-283B-F94E-3E6A6AAA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9D774-BBE9-1880-72BA-1B7A3E3E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1720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01D6-ED7E-D7A0-534C-12D55D31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Recent Funding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6C94-213A-9518-DBAC-E8479F05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08721"/>
          </a:xfrm>
        </p:spPr>
        <p:txBody>
          <a:bodyPr>
            <a:normAutofit fontScale="77500" lnSpcReduction="20000"/>
          </a:bodyPr>
          <a:lstStyle/>
          <a:p>
            <a:r>
              <a:rPr lang="en-GB"/>
              <a:t>Received</a:t>
            </a:r>
            <a:r>
              <a:rPr lang="da-DK"/>
              <a:t> Lab-Directed R&amp;D (LDRD) funding at BNL, total $400k over 2 years, Oct ‘23-Sep ’25</a:t>
            </a:r>
          </a:p>
          <a:p>
            <a:pPr lvl="1"/>
            <a:r>
              <a:rPr lang="da-DK"/>
              <a:t>About $160k actual hardware after labour and overheads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997B9-D4CE-B489-CF87-79D01503B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5CEF2-555C-E93B-949A-42BC775C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354FA-F6B1-C59D-0DAB-D6998211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CDA8BF11-3FCF-E6DD-701D-5FD8341C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009" y="2708921"/>
            <a:ext cx="5493471" cy="3711662"/>
          </a:xfrm>
          <a:prstGeom prst="rect">
            <a:avLst/>
          </a:prstGeom>
        </p:spPr>
      </p:pic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E4D0DC83-D094-D157-80B1-CCD7AA45726E}"/>
              </a:ext>
            </a:extLst>
          </p:cNvPr>
          <p:cNvSpPr txBox="1">
            <a:spLocks/>
          </p:cNvSpPr>
          <p:nvPr/>
        </p:nvSpPr>
        <p:spPr bwMode="auto">
          <a:xfrm>
            <a:off x="457200" y="2780928"/>
            <a:ext cx="3034680" cy="37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Proposed to “</a:t>
            </a:r>
            <a:r>
              <a:rPr lang="en-US"/>
              <a:t>construct a basic foundational system”</a:t>
            </a:r>
          </a:p>
          <a:p>
            <a:r>
              <a:rPr lang="en-US"/>
              <a:t>Probably without laser cooling to start with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0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B45-D769-FAA6-E369-E18EB306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S-POD, IBEX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F083C-4BF0-87AC-71F3-738EF398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CA7BE-DBA7-B7EF-665B-9997EC602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05BA7-9BB5-6B20-5322-9E407AD5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A71C85-F2A6-3692-96C0-DDFC1D247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427"/>
          <a:stretch/>
        </p:blipFill>
        <p:spPr>
          <a:xfrm>
            <a:off x="323528" y="1418954"/>
            <a:ext cx="4276478" cy="3582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39ABA0-3851-B4C3-8A83-B7C5D6A5898A}"/>
              </a:ext>
            </a:extLst>
          </p:cNvPr>
          <p:cNvSpPr txBox="1"/>
          <p:nvPr/>
        </p:nvSpPr>
        <p:spPr>
          <a:xfrm>
            <a:off x="628240" y="5126800"/>
            <a:ext cx="3573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Fluorescence </a:t>
            </a:r>
            <a:r>
              <a:rPr lang="en-GB" dirty="0"/>
              <a:t>of Coulomb crystal in S-POD trap</a:t>
            </a:r>
            <a:r>
              <a:rPr lang="en-GB"/>
              <a:t>, from K. Izawa et al., </a:t>
            </a:r>
            <a:r>
              <a:rPr lang="en-US"/>
              <a:t>J. Phys</a:t>
            </a:r>
            <a:r>
              <a:rPr lang="en-US" dirty="0"/>
              <a:t>. Soc. Jpn., Vol. 79, No</a:t>
            </a:r>
            <a:r>
              <a:rPr lang="en-US"/>
              <a:t>. 12 (U.Hiroshima)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262A56-18DE-A075-5BCD-EE26B7771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6074"/>
            <a:ext cx="2881952" cy="38426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4B6854-71AD-53D1-8F54-EAFCD7E8DB8B}"/>
              </a:ext>
            </a:extLst>
          </p:cNvPr>
          <p:cNvSpPr txBox="1"/>
          <p:nvPr/>
        </p:nvSpPr>
        <p:spPr>
          <a:xfrm>
            <a:off x="4916738" y="5126800"/>
            <a:ext cx="39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IBEX Paul trap (RAL) with vacuum chamber opened.  The four rods in the center of the image are the transverse trap electrodes.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876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F1A8-6023-F878-84B4-BBA6C7709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LDRD Hardware Current Status</a:t>
            </a:r>
          </a:p>
        </p:txBody>
      </p:sp>
      <p:pic>
        <p:nvPicPr>
          <p:cNvPr id="8" name="Content Placeholder 7" descr="A machine in a room&#10;&#10;Description automatically generated">
            <a:extLst>
              <a:ext uri="{FF2B5EF4-FFF2-40B4-BE49-F238E27FC236}">
                <a16:creationId xmlns:a16="http://schemas.microsoft.com/office/drawing/2014/main" id="{FD5CF81B-6B81-3B5C-239F-1E37E187E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018"/>
            <a:ext cx="6034617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2AF51-598E-F6EA-A33E-04BEC930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7423C-533B-CACF-0D6F-EBD5DB40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75A71-77F2-5B58-27BC-43023365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pic>
        <p:nvPicPr>
          <p:cNvPr id="10" name="Picture 9" descr="A black rectangular object with metal rods on a table&#10;&#10;Description automatically generated">
            <a:extLst>
              <a:ext uri="{FF2B5EF4-FFF2-40B4-BE49-F238E27FC236}">
                <a16:creationId xmlns:a16="http://schemas.microsoft.com/office/drawing/2014/main" id="{8AC3B885-970D-E5AB-5438-41E602B02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2" y="3356992"/>
            <a:ext cx="3113318" cy="2334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A337EA-1360-984B-E9D9-7EB97B036E0D}"/>
              </a:ext>
            </a:extLst>
          </p:cNvPr>
          <p:cNvSpPr txBox="1"/>
          <p:nvPr/>
        </p:nvSpPr>
        <p:spPr>
          <a:xfrm>
            <a:off x="6051265" y="1340768"/>
            <a:ext cx="30243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In Bldg. 938 basement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Old RHIC polarimeter vacuum chamber has pumped down, leak free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Experimental platform for mounting inside chamber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EFF7E-A496-6983-AB7F-EB5FA926F243}"/>
              </a:ext>
            </a:extLst>
          </p:cNvPr>
          <p:cNvSpPr txBox="1"/>
          <p:nvPr/>
        </p:nvSpPr>
        <p:spPr>
          <a:xfrm>
            <a:off x="125760" y="5749419"/>
            <a:ext cx="8949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Requisitions out for: MCP diagnostic, 500eV 100uA electron gun, turbopump system, oscilloscope, 150V/2kV/4kV voltage amplifiers.</a:t>
            </a:r>
          </a:p>
          <a:p>
            <a:r>
              <a:rPr lang="en-GB" sz="1200"/>
              <a:t>Still need: arbitrary waveform generator, broadband voltage amplifiers, feedthroughs, Teflon parts.</a:t>
            </a:r>
          </a:p>
        </p:txBody>
      </p:sp>
      <p:pic>
        <p:nvPicPr>
          <p:cNvPr id="14" name="Picture 13" descr="A blue and silver metal rods on a wooden surface&#10;&#10;Description automatically generated">
            <a:extLst>
              <a:ext uri="{FF2B5EF4-FFF2-40B4-BE49-F238E27FC236}">
                <a16:creationId xmlns:a16="http://schemas.microsoft.com/office/drawing/2014/main" id="{A91A11E3-F4E1-0724-D3E8-25DFFEA3C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06" y="3775149"/>
            <a:ext cx="2555776" cy="19168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28E00C-39CE-268E-64A3-5C6061C00CF0}"/>
              </a:ext>
            </a:extLst>
          </p:cNvPr>
          <p:cNvSpPr txBox="1"/>
          <p:nvPr/>
        </p:nvSpPr>
        <p:spPr>
          <a:xfrm>
            <a:off x="3464024" y="3775149"/>
            <a:ext cx="1788168" cy="400110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</a:rPr>
              <a:t>3D printed + aluminium rods</a:t>
            </a:r>
          </a:p>
          <a:p>
            <a:r>
              <a:rPr lang="en-GB" sz="1000">
                <a:solidFill>
                  <a:schemeClr val="bg1"/>
                </a:solidFill>
              </a:rPr>
              <a:t>1:1 model ion trap geometry</a:t>
            </a:r>
          </a:p>
        </p:txBody>
      </p:sp>
    </p:spTree>
    <p:extLst>
      <p:ext uri="{BB962C8B-B14F-4D97-AF65-F5344CB8AC3E}">
        <p14:creationId xmlns:p14="http://schemas.microsoft.com/office/powerpoint/2010/main" val="678416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D5509-75C2-4F28-2C59-BB8E562A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48645-AFEE-66B9-B5CD-13190C21B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Ultra-low emittance bunches provide some interesting unexplored regimes</a:t>
            </a:r>
          </a:p>
          <a:p>
            <a:pPr lvl="1"/>
            <a:r>
              <a:rPr lang="en-GB"/>
              <a:t>10</a:t>
            </a:r>
            <a:r>
              <a:rPr lang="en-GB" baseline="30000"/>
              <a:t>6</a:t>
            </a:r>
            <a:r>
              <a:rPr lang="en-GB"/>
              <a:t> times smaller emittance vs. conventional bunches</a:t>
            </a:r>
          </a:p>
          <a:p>
            <a:pPr lvl="1"/>
            <a:r>
              <a:rPr lang="en-GB"/>
              <a:t>Extraction into an accelerator would be new</a:t>
            </a:r>
          </a:p>
          <a:p>
            <a:r>
              <a:rPr lang="en-GB"/>
              <a:t>Lower entropy initial states are going to be the long term trend as experiments improve</a:t>
            </a:r>
          </a:p>
          <a:p>
            <a:r>
              <a:rPr lang="en-GB"/>
              <a:t>Can even achieve the quantum ground state</a:t>
            </a:r>
          </a:p>
          <a:p>
            <a:pPr lvl="1"/>
            <a:r>
              <a:rPr lang="en-GB"/>
              <a:t>Produce e.g. entangled spin states in a beam!</a:t>
            </a:r>
          </a:p>
          <a:p>
            <a:r>
              <a:rPr lang="en-GB"/>
              <a:t>Ultimately, appears capable of custom synthesis of nuclear density matter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FD260-5536-28C0-8D57-456978AD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DD5C0-4415-B31C-1CE8-98384CF2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8F789-E69B-B7B1-E7FB-030C8309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4213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CF8-97B9-A61A-11B9-2929D8A6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 sizes in focussing channel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789D149F-280C-B90D-F40B-DA922F162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86132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19DF-6E35-AD87-D249-9A9995DD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2FEE3-8959-9EA9-A519-6728F19D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5FD42-8BF4-27E7-31C3-CFDFBA08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40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261A-DC5F-26B2-E7D6-4AC27296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Doppler-cooled rings as of 2014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CE42E33-A905-F359-725A-CD140C9A4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776136"/>
            <a:ext cx="8229600" cy="417409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3BFC-BB0F-B028-37AD-BD0C989E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3BBB3-478D-089B-280B-4BB8ACB1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6B6B9-57A6-FD39-C085-232152B7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E56B8-8A9D-473C-D0D1-83507EB25DAC}"/>
              </a:ext>
            </a:extLst>
          </p:cNvPr>
          <p:cNvSpPr txBox="1"/>
          <p:nvPr/>
        </p:nvSpPr>
        <p:spPr>
          <a:xfrm>
            <a:off x="1403648" y="1370013"/>
            <a:ext cx="1451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Noda </a:t>
            </a:r>
            <a:r>
              <a:rPr lang="en-US" sz="1000" i="1"/>
              <a:t>et al.</a:t>
            </a:r>
            <a:r>
              <a:rPr lang="en-US" sz="1000"/>
              <a:t>, IPAC2014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164877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Visits to Labs in Japan</a:t>
            </a:r>
            <a:br>
              <a:rPr lang="en-US"/>
            </a:br>
            <a:r>
              <a:rPr lang="en-US"/>
              <a:t>November 2023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679860-45D7-B04A-EE4B-6AE87CC74E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cERL, Fixed-Field Accelerators</a:t>
            </a:r>
          </a:p>
          <a:p>
            <a:r>
              <a:rPr lang="en-GB"/>
              <a:t>and Ion Traps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Stephen Brooks</a:t>
            </a:r>
            <a:r>
              <a:rPr lang="en-US"/>
              <a:t>, C-AD Seminar, BNL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9113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F3643F-A5E7-AB98-01DC-A90D94676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355090" cy="685800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7D51D4-997F-1493-082D-85CA021AF77C}"/>
              </a:ext>
            </a:extLst>
          </p:cNvPr>
          <p:cNvSpPr/>
          <p:nvPr/>
        </p:nvSpPr>
        <p:spPr>
          <a:xfrm>
            <a:off x="4979493" y="6356350"/>
            <a:ext cx="710564" cy="365125"/>
          </a:xfrm>
          <a:prstGeom prst="rect">
            <a:avLst/>
          </a:prstGeom>
          <a:solidFill>
            <a:srgbClr val="7AD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6CA3D-DF5F-994B-AEAE-8FFD3421F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A11E7-4554-477E-3199-66D11DCEC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B32BC-D879-41E5-E9F8-95ABF73C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CA273-F7ED-FB1A-F1A2-A5F1EC35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EE2E5-60EF-F841-8B6D-7E9CCABDB29A}"/>
              </a:ext>
            </a:extLst>
          </p:cNvPr>
          <p:cNvSpPr/>
          <p:nvPr/>
        </p:nvSpPr>
        <p:spPr>
          <a:xfrm>
            <a:off x="7308304" y="0"/>
            <a:ext cx="1835696" cy="6858000"/>
          </a:xfrm>
          <a:prstGeom prst="rect">
            <a:avLst/>
          </a:prstGeom>
          <a:solidFill>
            <a:srgbClr val="7AD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581B58-3CED-F33E-E0B3-8A614386BA7D}"/>
              </a:ext>
            </a:extLst>
          </p:cNvPr>
          <p:cNvSpPr/>
          <p:nvPr/>
        </p:nvSpPr>
        <p:spPr>
          <a:xfrm>
            <a:off x="2842644" y="4733165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68814D-4989-3A10-0804-B5D1A50A2A99}"/>
              </a:ext>
            </a:extLst>
          </p:cNvPr>
          <p:cNvSpPr/>
          <p:nvPr/>
        </p:nvSpPr>
        <p:spPr>
          <a:xfrm>
            <a:off x="4755886" y="3901828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2C101A-9583-0409-2EAE-9513027C2993}"/>
              </a:ext>
            </a:extLst>
          </p:cNvPr>
          <p:cNvSpPr/>
          <p:nvPr/>
        </p:nvSpPr>
        <p:spPr>
          <a:xfrm>
            <a:off x="4979493" y="3712044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D824-947D-8496-EA95-D6069A7CF96E}"/>
              </a:ext>
            </a:extLst>
          </p:cNvPr>
          <p:cNvSpPr txBox="1"/>
          <p:nvPr/>
        </p:nvSpPr>
        <p:spPr>
          <a:xfrm>
            <a:off x="5940152" y="1195220"/>
            <a:ext cx="316835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1 </a:t>
            </a:r>
            <a:r>
              <a:rPr lang="en-GB"/>
              <a:t> </a:t>
            </a:r>
            <a:r>
              <a:rPr lang="en-GB" b="1"/>
              <a:t>KEK</a:t>
            </a:r>
          </a:p>
          <a:p>
            <a:r>
              <a:rPr lang="en-GB" i="1"/>
              <a:t>cERL</a:t>
            </a:r>
            <a:r>
              <a:rPr lang="en-GB"/>
              <a:t> 20MeV e</a:t>
            </a:r>
            <a:r>
              <a:rPr lang="en-GB" baseline="30000"/>
              <a:t>-</a:t>
            </a:r>
            <a:r>
              <a:rPr lang="en-GB"/>
              <a:t> ERL</a:t>
            </a:r>
          </a:p>
          <a:p>
            <a:endParaRPr lang="en-GB"/>
          </a:p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2 </a:t>
            </a:r>
            <a:r>
              <a:rPr lang="en-GB"/>
              <a:t> </a:t>
            </a:r>
            <a:r>
              <a:rPr lang="en-GB" b="1"/>
              <a:t>J-PARC</a:t>
            </a:r>
          </a:p>
          <a:p>
            <a:r>
              <a:rPr lang="en-GB" i="1"/>
              <a:t>MR</a:t>
            </a:r>
            <a:r>
              <a:rPr lang="en-GB"/>
              <a:t> 30GeV p synchrotron</a:t>
            </a:r>
          </a:p>
          <a:p>
            <a:endParaRPr lang="en-GB"/>
          </a:p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3 </a:t>
            </a:r>
            <a:r>
              <a:rPr lang="en-GB"/>
              <a:t> </a:t>
            </a:r>
            <a:r>
              <a:rPr lang="en-GB" b="1"/>
              <a:t>KURNS</a:t>
            </a:r>
            <a:r>
              <a:rPr lang="en-GB"/>
              <a:t> (formerly KURRI)</a:t>
            </a:r>
          </a:p>
          <a:p>
            <a:r>
              <a:rPr lang="en-GB" sz="1000"/>
              <a:t>Kyoto University </a:t>
            </a:r>
            <a:r>
              <a:rPr lang="en-US" sz="1000"/>
              <a:t>Institute for Integrated Radiation and Nuclear Science</a:t>
            </a:r>
          </a:p>
          <a:p>
            <a:r>
              <a:rPr lang="en-US"/>
              <a:t>150MeV p FFA</a:t>
            </a:r>
            <a:endParaRPr lang="en-GB"/>
          </a:p>
          <a:p>
            <a:endParaRPr lang="en-GB"/>
          </a:p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4 </a:t>
            </a:r>
            <a:r>
              <a:rPr lang="en-GB"/>
              <a:t> </a:t>
            </a:r>
            <a:r>
              <a:rPr lang="en-GB" b="1"/>
              <a:t>Hiroshima University</a:t>
            </a:r>
          </a:p>
          <a:p>
            <a:r>
              <a:rPr lang="en-GB"/>
              <a:t>Ca</a:t>
            </a:r>
            <a:r>
              <a:rPr lang="en-GB" baseline="30000"/>
              <a:t>+</a:t>
            </a:r>
            <a:r>
              <a:rPr lang="en-GB"/>
              <a:t> ion trap,</a:t>
            </a:r>
          </a:p>
          <a:p>
            <a:r>
              <a:rPr lang="en-GB"/>
              <a:t>~mK Coulomb crystals</a:t>
            </a:r>
          </a:p>
          <a:p>
            <a:endParaRPr lang="en-GB"/>
          </a:p>
          <a:p>
            <a:r>
              <a:rPr lang="en-GB">
                <a:solidFill>
                  <a:schemeClr val="bg1"/>
                </a:solidFill>
                <a:highlight>
                  <a:srgbClr val="000000"/>
                </a:highlight>
              </a:rPr>
              <a:t> 5 </a:t>
            </a:r>
            <a:r>
              <a:rPr lang="en-GB"/>
              <a:t> </a:t>
            </a:r>
            <a:r>
              <a:rPr lang="en-GB" b="1"/>
              <a:t>Kyushu University </a:t>
            </a:r>
            <a:r>
              <a:rPr lang="en-GB"/>
              <a:t>(Ito Campus)</a:t>
            </a:r>
          </a:p>
          <a:p>
            <a:r>
              <a:rPr lang="en-GB"/>
              <a:t>150MeV p FFA</a:t>
            </a:r>
          </a:p>
          <a:p>
            <a:r>
              <a:rPr lang="en-GB"/>
              <a:t>40keV e</a:t>
            </a:r>
            <a:r>
              <a:rPr lang="en-GB" baseline="30000"/>
              <a:t>-</a:t>
            </a:r>
            <a:r>
              <a:rPr lang="en-GB"/>
              <a:t> VFFA prototype</a:t>
            </a:r>
          </a:p>
          <a:p>
            <a:r>
              <a:rPr lang="en-GB"/>
              <a:t>Tandem system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60BF9A-C3F6-7FED-4537-765D4FF26681}"/>
              </a:ext>
            </a:extLst>
          </p:cNvPr>
          <p:cNvSpPr/>
          <p:nvPr/>
        </p:nvSpPr>
        <p:spPr>
          <a:xfrm>
            <a:off x="1780889" y="4733165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A2D647-F24B-6690-5633-98D6544F3D8E}"/>
              </a:ext>
            </a:extLst>
          </p:cNvPr>
          <p:cNvSpPr/>
          <p:nvPr/>
        </p:nvSpPr>
        <p:spPr>
          <a:xfrm>
            <a:off x="755576" y="5157192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ECBDB2-6D7D-8334-158E-2FE2EF9DE3CD}"/>
              </a:ext>
            </a:extLst>
          </p:cNvPr>
          <p:cNvSpPr/>
          <p:nvPr/>
        </p:nvSpPr>
        <p:spPr>
          <a:xfrm>
            <a:off x="0" y="6824793"/>
            <a:ext cx="7452320" cy="45720"/>
          </a:xfrm>
          <a:prstGeom prst="rect">
            <a:avLst/>
          </a:prstGeom>
          <a:solidFill>
            <a:srgbClr val="7AD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11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776DBA2-957F-896A-D723-E9157CCB4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3471"/>
            <a:ext cx="9144000" cy="5964529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8DA112-17A8-5FDF-A09C-640A3E2E920E}"/>
              </a:ext>
            </a:extLst>
          </p:cNvPr>
          <p:cNvSpPr/>
          <p:nvPr/>
        </p:nvSpPr>
        <p:spPr>
          <a:xfrm>
            <a:off x="0" y="6195762"/>
            <a:ext cx="691952" cy="654050"/>
          </a:xfrm>
          <a:prstGeom prst="rect">
            <a:avLst/>
          </a:prstGeom>
          <a:solidFill>
            <a:srgbClr val="7FD6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991EB-1158-E568-63D3-F41A8D39ABEC}"/>
              </a:ext>
            </a:extLst>
          </p:cNvPr>
          <p:cNvSpPr/>
          <p:nvPr/>
        </p:nvSpPr>
        <p:spPr>
          <a:xfrm>
            <a:off x="2590800" y="5877272"/>
            <a:ext cx="6553200" cy="980728"/>
          </a:xfrm>
          <a:prstGeom prst="rect">
            <a:avLst/>
          </a:prstGeom>
          <a:solidFill>
            <a:srgbClr val="7FD6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69FB9-3DDE-C7B8-BC92-3A381764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Route of Nozomi Shinkansen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16FC2-7696-C40A-16D2-DBC0D474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69595-A124-8046-3784-2CE3161F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76CB2-7AE6-4155-6B78-099B1C4A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523658-C269-A423-DF6C-610EB20BCBF2}"/>
              </a:ext>
            </a:extLst>
          </p:cNvPr>
          <p:cNvSpPr/>
          <p:nvPr/>
        </p:nvSpPr>
        <p:spPr>
          <a:xfrm>
            <a:off x="8532440" y="913083"/>
            <a:ext cx="611560" cy="504056"/>
          </a:xfrm>
          <a:prstGeom prst="rect">
            <a:avLst/>
          </a:prstGeom>
          <a:solidFill>
            <a:srgbClr val="7FD6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764C9C-0C69-5C85-FD18-077FEB0D5A0C}"/>
              </a:ext>
            </a:extLst>
          </p:cNvPr>
          <p:cNvSpPr/>
          <p:nvPr/>
        </p:nvSpPr>
        <p:spPr>
          <a:xfrm>
            <a:off x="7700247" y="2460994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D441D0-393B-8B6B-1F89-CAB604F7B3F8}"/>
              </a:ext>
            </a:extLst>
          </p:cNvPr>
          <p:cNvSpPr/>
          <p:nvPr/>
        </p:nvSpPr>
        <p:spPr>
          <a:xfrm>
            <a:off x="4635987" y="3849204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0E3B5C-9109-A0B5-F69C-6C0C8496F031}"/>
              </a:ext>
            </a:extLst>
          </p:cNvPr>
          <p:cNvSpPr/>
          <p:nvPr/>
        </p:nvSpPr>
        <p:spPr>
          <a:xfrm>
            <a:off x="8059577" y="2212107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8E7AC8-4F8F-1581-9D4C-2B0C5F004392}"/>
              </a:ext>
            </a:extLst>
          </p:cNvPr>
          <p:cNvSpPr/>
          <p:nvPr/>
        </p:nvSpPr>
        <p:spPr>
          <a:xfrm>
            <a:off x="2911857" y="3850849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6E9970-F815-594D-5BFF-7D27E408A419}"/>
              </a:ext>
            </a:extLst>
          </p:cNvPr>
          <p:cNvSpPr/>
          <p:nvPr/>
        </p:nvSpPr>
        <p:spPr>
          <a:xfrm>
            <a:off x="1292987" y="4499465"/>
            <a:ext cx="137160" cy="1371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/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84F377-FBE0-E44D-C709-910755D00D96}"/>
              </a:ext>
            </a:extLst>
          </p:cNvPr>
          <p:cNvSpPr/>
          <p:nvPr/>
        </p:nvSpPr>
        <p:spPr>
          <a:xfrm>
            <a:off x="0" y="6840835"/>
            <a:ext cx="2699792" cy="45720"/>
          </a:xfrm>
          <a:prstGeom prst="rect">
            <a:avLst/>
          </a:prstGeom>
          <a:solidFill>
            <a:srgbClr val="7FD6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126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9F4FD-FFA7-43C5-53F0-236A68B0D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1. At KEK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03E2-EBB8-04A6-8898-845E77D3E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/>
              <a:t>Visited the cERL 20MeV 1-turn electron ERL</a:t>
            </a:r>
          </a:p>
          <a:p>
            <a:pPr lvl="1"/>
            <a:r>
              <a:rPr lang="en-GB"/>
              <a:t>Currently used for a variety of industrial applications</a:t>
            </a:r>
          </a:p>
          <a:p>
            <a:pPr lvl="1"/>
            <a:r>
              <a:rPr lang="en-GB"/>
              <a:t>Hiroshi Sakai is group leader</a:t>
            </a:r>
          </a:p>
          <a:p>
            <a:r>
              <a:rPr lang="en-GB"/>
              <a:t>Plan was to participate in re-commissioning</a:t>
            </a:r>
          </a:p>
          <a:p>
            <a:pPr lvl="1"/>
            <a:r>
              <a:rPr lang="en-GB"/>
              <a:t>But cryo problem delay meant they were just starting as I had to leave!</a:t>
            </a:r>
          </a:p>
          <a:p>
            <a:pPr lvl="1"/>
            <a:r>
              <a:rPr lang="en-GB"/>
              <a:t>By end of November 2023, they had re-commissioned it to CW 0.9mA beam, near 100% energy recovery</a:t>
            </a:r>
          </a:p>
          <a:p>
            <a:pPr lvl="1"/>
            <a:r>
              <a:rPr lang="en-GB"/>
              <a:t>Results will be reported at ERL 2024 conference at KEK in September (they encourage us to attend)</a:t>
            </a:r>
          </a:p>
          <a:p>
            <a:r>
              <a:rPr lang="en-GB"/>
              <a:t>Gave a seminar on </a:t>
            </a:r>
            <a:r>
              <a:rPr lang="en-US"/>
              <a:t>CBETA operation, multi-turn orbit correction, path length correction, halo and degaussing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0F3AA-6688-45F3-54C7-7D5E6A53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1D9E5-7B57-D56C-180E-713FB49A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D9182-B130-136D-362A-7F8DC1C7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5470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eople looking at computers&#10;&#10;Description automatically generated">
            <a:extLst>
              <a:ext uri="{FF2B5EF4-FFF2-40B4-BE49-F238E27FC236}">
                <a16:creationId xmlns:a16="http://schemas.microsoft.com/office/drawing/2014/main" id="{34A604F5-060C-1DC5-1B89-8DB517AB9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AD724-6679-BA53-9948-F565F2ED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cERL Control Room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00BE2-9852-BE47-A69C-4AC36834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38ABE-8D7D-FD92-B15B-EBC846AE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89385-9E8C-8C7B-10BC-BBBF0DC1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9283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room with a machine and green light&#10;&#10;Description automatically generated with medium confidence">
            <a:extLst>
              <a:ext uri="{FF2B5EF4-FFF2-40B4-BE49-F238E27FC236}">
                <a16:creationId xmlns:a16="http://schemas.microsoft.com/office/drawing/2014/main" id="{0A9AE9CB-1E06-865D-4A09-174FC8BAD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B7BD7-FFC1-A216-AB04-62D8DE31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cERL electron gun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8CF7-41F1-1394-009E-6B8E9F7A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D0663-2C9F-EA4A-DCCD-61B961B4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615D-5A6C-C538-1E82-AC086189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5B520-7DAD-13AE-F154-938D9F86425B}"/>
              </a:ext>
            </a:extLst>
          </p:cNvPr>
          <p:cNvSpPr txBox="1"/>
          <p:nvPr/>
        </p:nvSpPr>
        <p:spPr>
          <a:xfrm>
            <a:off x="5436096" y="4293096"/>
            <a:ext cx="3540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500kV DC photocathode gun</a:t>
            </a:r>
          </a:p>
          <a:p>
            <a:r>
              <a:rPr lang="en-GB">
                <a:solidFill>
                  <a:schemeClr val="bg1"/>
                </a:solidFill>
              </a:rPr>
              <a:t>Vacuum pressure of 8e-12 mbar</a:t>
            </a:r>
          </a:p>
        </p:txBody>
      </p:sp>
    </p:spTree>
    <p:extLst>
      <p:ext uri="{BB962C8B-B14F-4D97-AF65-F5344CB8AC3E}">
        <p14:creationId xmlns:p14="http://schemas.microsoft.com/office/powerpoint/2010/main" val="210953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_lasercool9_cigar_20fps">
            <a:hlinkClick r:id="" action="ppaction://media"/>
            <a:extLst>
              <a:ext uri="{FF2B5EF4-FFF2-40B4-BE49-F238E27FC236}">
                <a16:creationId xmlns:a16="http://schemas.microsoft.com/office/drawing/2014/main" id="{7779702A-DE25-046D-F955-BA0280C414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F1263-A402-A367-8FD7-2CC58AD3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 Doppler Cooling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5A306-A030-2AE6-94F6-29C5600F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9F43-CD24-9290-58BB-0719859D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74985-B33E-013E-1B37-4A224460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236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7B29CB-73C7-D6B2-3CCA-1EEC25B71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03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FFEC2B-FB2C-B308-D009-BE39EA1D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RF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CC86F-A157-F028-9DBE-1D295E0F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E1A77-7089-0BD3-5243-9CAB3A3F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AE1B-295C-F847-7408-96D0A53B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90155-246C-5044-ECF7-EF9027EE158C}"/>
              </a:ext>
            </a:extLst>
          </p:cNvPr>
          <p:cNvSpPr txBox="1"/>
          <p:nvPr/>
        </p:nvSpPr>
        <p:spPr>
          <a:xfrm>
            <a:off x="3841732" y="4565783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Injector cryomodule (three 2-cell cavities) adds 2.5MeV for 3MeV total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AD33A7-ADC1-C341-0721-6C213EB0B0D0}"/>
              </a:ext>
            </a:extLst>
          </p:cNvPr>
          <p:cNvSpPr txBox="1"/>
          <p:nvPr/>
        </p:nvSpPr>
        <p:spPr>
          <a:xfrm>
            <a:off x="457200" y="4279012"/>
            <a:ext cx="2506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Main linac cryomodule (two 9-cell cavities) adds/subtracts 17MeV for 20MeV total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All RF is 1.3GHz</a:t>
            </a:r>
          </a:p>
        </p:txBody>
      </p:sp>
    </p:spTree>
    <p:extLst>
      <p:ext uri="{BB962C8B-B14F-4D97-AF65-F5344CB8AC3E}">
        <p14:creationId xmlns:p14="http://schemas.microsoft.com/office/powerpoint/2010/main" val="15200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1A9B2D8E-342F-9804-2091-D3983E82B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2732AC-74AA-D1A9-29DE-3CF8BD1D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Arc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0E0CE-A42E-26F3-950B-67D06693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A4E2-2769-64CE-83C0-82691F49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0025D-1FD1-5D2D-E072-78E25104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CADB9-E15C-6B4D-5CC4-41938A4BEA63}"/>
              </a:ext>
            </a:extLst>
          </p:cNvPr>
          <p:cNvSpPr txBox="1"/>
          <p:nvPr/>
        </p:nvSpPr>
        <p:spPr>
          <a:xfrm>
            <a:off x="3779912" y="47251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Trim dipole</a:t>
            </a:r>
          </a:p>
        </p:txBody>
      </p:sp>
    </p:spTree>
    <p:extLst>
      <p:ext uri="{BB962C8B-B14F-4D97-AF65-F5344CB8AC3E}">
        <p14:creationId xmlns:p14="http://schemas.microsoft.com/office/powerpoint/2010/main" val="4187352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2C84-6719-DE14-5FFF-69315408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7F66F5-19E9-34E9-AAF8-BB6FC3993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473928-F067-0EF9-38C2-5F27D5C5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Arc and Experimental 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5C3B5-ED25-A42E-6DDB-9EEAA3E6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474F3-FA53-EF7C-5186-B19810065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E575-EBB3-22D6-3588-BB92EABB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AAFCA-DA4C-DB6F-A79E-4B9C1036EF39}"/>
              </a:ext>
            </a:extLst>
          </p:cNvPr>
          <p:cNvSpPr txBox="1"/>
          <p:nvPr/>
        </p:nvSpPr>
        <p:spPr>
          <a:xfrm>
            <a:off x="2123728" y="4581128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Sextupole for chromaticity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9EFE21-4ACB-960B-DCDB-089D0AFD7D1C}"/>
              </a:ext>
            </a:extLst>
          </p:cNvPr>
          <p:cNvSpPr txBox="1"/>
          <p:nvPr/>
        </p:nvSpPr>
        <p:spPr>
          <a:xfrm>
            <a:off x="5116161" y="980728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r>
              <a:rPr lang="en-GB">
                <a:solidFill>
                  <a:schemeClr val="bg1"/>
                </a:solidFill>
              </a:rPr>
              <a:t>Various experiments: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</a:rPr>
              <a:t>Wiggler for mid-infrared SASE FEL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</a:rPr>
              <a:t>THz source (Resonant Coherent Diffraction Radiation)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</a:rPr>
              <a:t>Radioisotope production target</a:t>
            </a:r>
          </a:p>
        </p:txBody>
      </p:sp>
    </p:spTree>
    <p:extLst>
      <p:ext uri="{BB962C8B-B14F-4D97-AF65-F5344CB8AC3E}">
        <p14:creationId xmlns:p14="http://schemas.microsoft.com/office/powerpoint/2010/main" val="85810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62D5-4BB4-2B01-DD7A-4123897E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2. At J-PARC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8421C-161A-249E-060D-3C52AE998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Visit just for the morning, drive from KEK</a:t>
            </a:r>
          </a:p>
          <a:p>
            <a:pPr lvl="1"/>
            <a:r>
              <a:rPr lang="en-GB"/>
              <a:t>Chihiro Ohmori organised the tour</a:t>
            </a:r>
          </a:p>
          <a:p>
            <a:r>
              <a:rPr lang="en-GB"/>
              <a:t>J-PARC control room</a:t>
            </a:r>
          </a:p>
          <a:p>
            <a:r>
              <a:rPr lang="en-GB"/>
              <a:t>Tour of 30GeV “Main Ring” (MR)</a:t>
            </a:r>
          </a:p>
          <a:p>
            <a:r>
              <a:rPr lang="en-GB"/>
              <a:t>Also magnetic alloy (MA) RF lab</a:t>
            </a:r>
          </a:p>
          <a:p>
            <a:r>
              <a:rPr lang="en-GB"/>
              <a:t>J-PARC Main Ring is used for:</a:t>
            </a:r>
          </a:p>
          <a:p>
            <a:pPr lvl="1"/>
            <a:r>
              <a:rPr lang="en-GB"/>
              <a:t>Hadron Experimental Facility (K, </a:t>
            </a:r>
            <a:r>
              <a:rPr lang="en-GB">
                <a:latin typeface="Symbol" panose="05050102010706020507" pitchFamily="18" charset="2"/>
              </a:rPr>
              <a:t>p</a:t>
            </a:r>
            <a:r>
              <a:rPr lang="en-GB"/>
              <a:t>, </a:t>
            </a:r>
            <a:r>
              <a:rPr lang="en-GB">
                <a:latin typeface="Symbol" panose="05050102010706020507" pitchFamily="18" charset="2"/>
              </a:rPr>
              <a:t>m</a:t>
            </a:r>
            <a:r>
              <a:rPr lang="en-GB"/>
              <a:t>, </a:t>
            </a:r>
            <a:r>
              <a:rPr lang="en-GB">
                <a:latin typeface="Symbol" panose="05050102010706020507" pitchFamily="18" charset="2"/>
              </a:rPr>
              <a:t>n</a:t>
            </a:r>
            <a:r>
              <a:rPr lang="en-GB"/>
              <a:t>, </a:t>
            </a:r>
            <a:r>
              <a:rPr lang="en-GB">
                <a:latin typeface="Symbol" panose="05050102010706020507" pitchFamily="18" charset="2"/>
              </a:rPr>
              <a:t>L</a:t>
            </a:r>
            <a:r>
              <a:rPr lang="en-GB"/>
              <a:t>, pbar)</a:t>
            </a:r>
          </a:p>
          <a:p>
            <a:pPr lvl="1"/>
            <a:r>
              <a:rPr lang="en-GB"/>
              <a:t>Neutrino beam for T2K long baseline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DFA6-D382-8E98-8741-9FAFFEBB1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8C1CC-40ED-DB9D-E40C-33C052A7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28AD2-E317-A3A5-F320-94D5E8B7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757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eople sitting at computers in a room&#10;&#10;Description automatically generated">
            <a:extLst>
              <a:ext uri="{FF2B5EF4-FFF2-40B4-BE49-F238E27FC236}">
                <a16:creationId xmlns:a16="http://schemas.microsoft.com/office/drawing/2014/main" id="{64A5F485-B5EE-BCC7-66F3-7B04F8568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7BBFB-EEDC-E368-C0C0-07FB3CBD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J-PARC Control Room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7E1BB-EE81-0DBF-ACC9-471D93BE5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3034E-2989-7B7C-6D4C-D393ACC9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728DF-85FA-7680-1F36-7425CAA4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6658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screen with a diagram on it&#10;&#10;Description automatically generated">
            <a:extLst>
              <a:ext uri="{FF2B5EF4-FFF2-40B4-BE49-F238E27FC236}">
                <a16:creationId xmlns:a16="http://schemas.microsoft.com/office/drawing/2014/main" id="{B356229B-F0BF-7196-F47D-4F3BC88CD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CDAE71-C4B3-3C98-081F-A538630E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Machine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694FB-E980-ACEC-2FD8-97B073D4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2B564-9B28-907F-3FE1-86CCAA606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DE8CB-FE15-10B0-52A5-0708C2F5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CBF0E4-3097-128D-F561-5B19084FA5A6}"/>
              </a:ext>
            </a:extLst>
          </p:cNvPr>
          <p:cNvSpPr txBox="1"/>
          <p:nvPr/>
        </p:nvSpPr>
        <p:spPr>
          <a:xfrm>
            <a:off x="6019800" y="582079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Cat is used to indicate operational mode</a:t>
            </a:r>
          </a:p>
        </p:txBody>
      </p:sp>
    </p:spTree>
    <p:extLst>
      <p:ext uri="{BB962C8B-B14F-4D97-AF65-F5344CB8AC3E}">
        <p14:creationId xmlns:p14="http://schemas.microsoft.com/office/powerpoint/2010/main" val="2571155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ng shot of a machine&#10;&#10;Description automatically generated">
            <a:extLst>
              <a:ext uri="{FF2B5EF4-FFF2-40B4-BE49-F238E27FC236}">
                <a16:creationId xmlns:a16="http://schemas.microsoft.com/office/drawing/2014/main" id="{2AD79AB9-CDF5-0BA2-393A-4E866BF48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12F46-FC04-E160-A2C6-C07B8DC6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Main Ring Dipoles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1D705-0D19-CC9A-63C7-556692DE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05BD-EBFD-0FF2-049A-C29AFBE3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E3C1D-A18C-EF9C-08F2-BB187A67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0571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row of machines in a factory&#10;&#10;Description automatically generated">
            <a:extLst>
              <a:ext uri="{FF2B5EF4-FFF2-40B4-BE49-F238E27FC236}">
                <a16:creationId xmlns:a16="http://schemas.microsoft.com/office/drawing/2014/main" id="{C2FEB0BC-D840-607C-1D97-2AE266E0A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2CE20-13B8-B43B-85E7-A04D5E56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Quadrupoles and Sextupole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8932D-2A02-3423-9380-C7C97AAB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446BF-03BB-79A5-69C2-242E4476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D8949-3D76-198A-063B-E89A03137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3947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chine in a factory&#10;&#10;Description automatically generated">
            <a:extLst>
              <a:ext uri="{FF2B5EF4-FFF2-40B4-BE49-F238E27FC236}">
                <a16:creationId xmlns:a16="http://schemas.microsoft.com/office/drawing/2014/main" id="{28E04FE2-C6F7-A206-1439-9D89DA864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4E38B-7DF3-747B-49E6-2495C163D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Vertical Dipole Steerer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F6D68-4A98-0F47-8058-853A501E4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23949-F517-CBE6-CA32-34491B87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A38EE-6F73-3173-89BA-5EB54DE2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564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81CF8BBB-9E72-8D91-7890-1202E9BA9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B3560-20FC-1FE1-9F72-3C97FC65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Skew Quadrupole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2166-0B97-0720-582C-DC9119F17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FCA9A-65DD-A188-CBDD-6A6B2FEC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1134E-62F1-C4D9-6B71-F6D3C224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4572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B185-6001-7021-7CC5-1E9FA14B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 Doppler Cooling Simulation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0A2C6E-3D55-91EF-7A31-569C6FB5A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044" y="1170147"/>
            <a:ext cx="7149911" cy="51862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97B0C-F61B-5EB6-E3A5-7A274A64E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25667-66BE-C69B-5C02-397A67A9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1E7E5-D28B-FE66-B836-5A2C9706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1ADCA-F0B6-363A-2E8D-9282FD35B9E5}"/>
              </a:ext>
            </a:extLst>
          </p:cNvPr>
          <p:cNvSpPr txBox="1"/>
          <p:nvPr/>
        </p:nvSpPr>
        <p:spPr>
          <a:xfrm>
            <a:off x="5508104" y="16288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 = 500 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4066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chine with many metal parts&#10;&#10;Description automatically generated with medium confidence">
            <a:extLst>
              <a:ext uri="{FF2B5EF4-FFF2-40B4-BE49-F238E27FC236}">
                <a16:creationId xmlns:a16="http://schemas.microsoft.com/office/drawing/2014/main" id="{74ED3C3A-6479-6CF1-0C3C-70C27CCD3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E2E39-1C6F-79E3-901B-F113A38B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RF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D810-9D1A-64A9-7955-7F1008613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708D-C17E-3950-C189-3F899CCB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6C9DD-9B37-D93C-AE38-28142FD2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D21A9-3695-4C9C-15F4-53BFB73E2AA4}"/>
              </a:ext>
            </a:extLst>
          </p:cNvPr>
          <p:cNvSpPr txBox="1"/>
          <p:nvPr/>
        </p:nvSpPr>
        <p:spPr>
          <a:xfrm>
            <a:off x="1494819" y="551723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High-level amplifier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0A5A8-23EA-7351-5574-D053F7FC8968}"/>
              </a:ext>
            </a:extLst>
          </p:cNvPr>
          <p:cNvSpPr txBox="1"/>
          <p:nvPr/>
        </p:nvSpPr>
        <p:spPr>
          <a:xfrm>
            <a:off x="6006480" y="5378732"/>
            <a:ext cx="234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Magnetic alloy (MA) RF cavities</a:t>
            </a:r>
          </a:p>
        </p:txBody>
      </p:sp>
    </p:spTree>
    <p:extLst>
      <p:ext uri="{BB962C8B-B14F-4D97-AF65-F5344CB8AC3E}">
        <p14:creationId xmlns:p14="http://schemas.microsoft.com/office/powerpoint/2010/main" val="28538409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2F89152C-03BA-FFC1-5F15-52A8FC19C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B3897-7699-EDA5-15C1-70EF8696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Extraction Kickers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10A5E-6FE7-60F5-408E-6F9A7770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78D54-BD51-0068-F854-D0B81FC40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2D0B5-B46F-86AB-B058-179537DA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61737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room with machinery and equipment&#10;&#10;Description automatically generated with medium confidence">
            <a:extLst>
              <a:ext uri="{FF2B5EF4-FFF2-40B4-BE49-F238E27FC236}">
                <a16:creationId xmlns:a16="http://schemas.microsoft.com/office/drawing/2014/main" id="{7D2D1034-6EF5-4362-6A4D-8370A4602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D129E-C264-5EE3-788B-040C5D3C1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Three-Way Split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225A-6E46-46B5-85BA-F2D3E1D7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06CC2-64EA-50A3-49E9-541687B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1F812-5AD2-DD8D-2466-7352F777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49754-2B65-105E-308E-A1B0B1463E8A}"/>
              </a:ext>
            </a:extLst>
          </p:cNvPr>
          <p:cNvSpPr txBox="1"/>
          <p:nvPr/>
        </p:nvSpPr>
        <p:spPr>
          <a:xfrm>
            <a:off x="1784040" y="2348880"/>
            <a:ext cx="26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To T2K target via superconducting bends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ACC7F4-9934-CB2E-82D3-A31D03E3BA7C}"/>
              </a:ext>
            </a:extLst>
          </p:cNvPr>
          <p:cNvSpPr txBox="1"/>
          <p:nvPr/>
        </p:nvSpPr>
        <p:spPr>
          <a:xfrm>
            <a:off x="4932040" y="5157192"/>
            <a:ext cx="143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Main ring continues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7F3C02-030E-33BA-A2C7-1EB3D51485AE}"/>
              </a:ext>
            </a:extLst>
          </p:cNvPr>
          <p:cNvSpPr txBox="1"/>
          <p:nvPr/>
        </p:nvSpPr>
        <p:spPr>
          <a:xfrm>
            <a:off x="7020272" y="2641083"/>
            <a:ext cx="143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Main ring dump</a:t>
            </a:r>
          </a:p>
        </p:txBody>
      </p:sp>
    </p:spTree>
    <p:extLst>
      <p:ext uri="{BB962C8B-B14F-4D97-AF65-F5344CB8AC3E}">
        <p14:creationId xmlns:p14="http://schemas.microsoft.com/office/powerpoint/2010/main" val="895191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hand reaching out to a metal wall&#10;&#10;Description automatically generated">
            <a:extLst>
              <a:ext uri="{FF2B5EF4-FFF2-40B4-BE49-F238E27FC236}">
                <a16:creationId xmlns:a16="http://schemas.microsoft.com/office/drawing/2014/main" id="{52141C59-3B7D-8CC2-5E97-F5235D550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E7898-C4AA-D6EE-CB3B-BBE448CF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Earthquake Effect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12EE5-E511-ADAE-B21C-EBA0B836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E1113-C121-8B90-B9C7-E96FFAFB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6E00A-E147-5070-4C60-70CC6C0D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B6ED1-764F-BF73-7603-608403B1727A}"/>
              </a:ext>
            </a:extLst>
          </p:cNvPr>
          <p:cNvSpPr txBox="1"/>
          <p:nvPr/>
        </p:nvSpPr>
        <p:spPr>
          <a:xfrm>
            <a:off x="179512" y="2204864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Displacement of a rubber seam between two concrete tunnel sections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1FDBC8-E52F-8403-47CD-37BB5A6453D6}"/>
              </a:ext>
            </a:extLst>
          </p:cNvPr>
          <p:cNvCxnSpPr>
            <a:cxnSpLocks/>
          </p:cNvCxnSpPr>
          <p:nvPr/>
        </p:nvCxnSpPr>
        <p:spPr>
          <a:xfrm flipV="1">
            <a:off x="6012160" y="3284984"/>
            <a:ext cx="0" cy="43204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3097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48C0-F929-1B8B-228A-5E5EDCF7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Magnetic Alloy RF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C3120-0AC0-7D3F-4E80-36995E761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900A2-7CDE-AC70-7E27-9AFB4EFF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317BA-B7DD-05DC-7265-3BA1F0CE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  <p:pic>
        <p:nvPicPr>
          <p:cNvPr id="11" name="Content Placeholder 7" descr="A machine on a table&#10;&#10;Description automatically generated">
            <a:extLst>
              <a:ext uri="{FF2B5EF4-FFF2-40B4-BE49-F238E27FC236}">
                <a16:creationId xmlns:a16="http://schemas.microsoft.com/office/drawing/2014/main" id="{26B1A83C-7C73-6C5C-31C7-1758FB870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3" b="15045"/>
          <a:stretch/>
        </p:blipFill>
        <p:spPr bwMode="auto">
          <a:xfrm>
            <a:off x="2032064" y="1600200"/>
            <a:ext cx="50798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496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-up of a machine&#10;&#10;Description automatically generated">
            <a:extLst>
              <a:ext uri="{FF2B5EF4-FFF2-40B4-BE49-F238E27FC236}">
                <a16:creationId xmlns:a16="http://schemas.microsoft.com/office/drawing/2014/main" id="{22936DCB-6036-5502-C657-E5C63D380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B9FA-4360-8481-CAFC-DC97A908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Magnetic Alloy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93E2F-5817-91FE-4A79-37097150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15AD-BAFA-90DB-CF8A-38A87E0A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DF65-965D-DB74-D511-DE300106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3D351-AD8D-8CB6-1BA3-212D8A9F0059}"/>
              </a:ext>
            </a:extLst>
          </p:cNvPr>
          <p:cNvSpPr txBox="1"/>
          <p:nvPr/>
        </p:nvSpPr>
        <p:spPr>
          <a:xfrm>
            <a:off x="5940152" y="501317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Fine grooves are visible from the many layers</a:t>
            </a:r>
          </a:p>
        </p:txBody>
      </p:sp>
    </p:spTree>
    <p:extLst>
      <p:ext uri="{BB962C8B-B14F-4D97-AF65-F5344CB8AC3E}">
        <p14:creationId xmlns:p14="http://schemas.microsoft.com/office/powerpoint/2010/main" val="2137996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FCCE-C78F-F98E-2CF2-FC6BAC3A5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3. At KURNS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29963-8B01-10A4-43AB-0307E83AD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3200"/>
              <a:t>Kyoto University </a:t>
            </a:r>
            <a:r>
              <a:rPr lang="en-US" sz="3200"/>
              <a:t>Institute for Integrated Radiation and Nuclear Science</a:t>
            </a:r>
            <a:endParaRPr lang="en-GB" sz="3200"/>
          </a:p>
          <a:p>
            <a:pPr lvl="1"/>
            <a:r>
              <a:rPr lang="en-GB"/>
              <a:t>Formerly KURRI (Kyoto University Research Reactor Institute)</a:t>
            </a:r>
          </a:p>
          <a:p>
            <a:r>
              <a:rPr lang="en-GB"/>
              <a:t>Yoshiharu Mori is group leader here</a:t>
            </a:r>
          </a:p>
          <a:p>
            <a:r>
              <a:rPr lang="en-US"/>
              <a:t>11 to 150MeV proton FFA</a:t>
            </a:r>
          </a:p>
          <a:p>
            <a:pPr lvl="1"/>
            <a:r>
              <a:rPr lang="en-US"/>
              <a:t>Scaling type, triplet magnets</a:t>
            </a:r>
          </a:p>
          <a:p>
            <a:pPr lvl="1"/>
            <a:r>
              <a:rPr lang="en-US"/>
              <a:t>Has been used for accelerator-driven reactor studies</a:t>
            </a:r>
          </a:p>
          <a:p>
            <a:pPr lvl="1"/>
            <a:r>
              <a:rPr lang="en-US"/>
              <a:t>Copy of the one originally built at KEK</a:t>
            </a:r>
          </a:p>
          <a:p>
            <a:pPr lvl="2"/>
            <a:r>
              <a:rPr lang="en-US"/>
              <a:t>Which is now moved to Kyushu University</a:t>
            </a:r>
          </a:p>
          <a:p>
            <a:pPr lvl="1"/>
            <a:r>
              <a:rPr lang="en-US"/>
              <a:t>KEK had the first proton FFA system ever built</a:t>
            </a:r>
          </a:p>
          <a:p>
            <a:r>
              <a:rPr lang="en-US"/>
              <a:t>Gave seminars here on:</a:t>
            </a:r>
          </a:p>
          <a:p>
            <a:pPr lvl="1"/>
            <a:r>
              <a:rPr lang="en-US"/>
              <a:t>Non-scaling fixed-tune FFA design</a:t>
            </a:r>
          </a:p>
          <a:p>
            <a:pPr lvl="1"/>
            <a:r>
              <a:rPr lang="en-US"/>
              <a:t>Ultra-low emittance beams from ion traps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43B29-B540-D564-2C4E-526B064DA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0DF0C-EFA5-EE23-780F-2E5F9B530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5CD39-72CA-35A2-9BA7-B0C5E8F5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4CFA0-B453-DC7D-4FB2-012CD3CFA6B3}"/>
              </a:ext>
            </a:extLst>
          </p:cNvPr>
          <p:cNvSpPr txBox="1"/>
          <p:nvPr/>
        </p:nvSpPr>
        <p:spPr>
          <a:xfrm>
            <a:off x="6335688" y="508518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Discussion on </a:t>
            </a:r>
            <a:r>
              <a:rPr lang="en-GB">
                <a:latin typeface="Symbol" panose="05050102010706020507" pitchFamily="18" charset="2"/>
              </a:rPr>
              <a:t>m</a:t>
            </a:r>
            <a:r>
              <a:rPr lang="en-GB"/>
              <a:t>TRISTAN </a:t>
            </a:r>
            <a:r>
              <a:rPr lang="en-GB">
                <a:latin typeface="Symbol" panose="05050102010706020507" pitchFamily="18" charset="2"/>
              </a:rPr>
              <a:t>m</a:t>
            </a:r>
            <a:r>
              <a:rPr lang="en-GB"/>
              <a:t>-e Higgs factory.  Very interesting and relevant to P5, look it up.</a:t>
            </a:r>
          </a:p>
        </p:txBody>
      </p:sp>
    </p:spTree>
    <p:extLst>
      <p:ext uri="{BB962C8B-B14F-4D97-AF65-F5344CB8AC3E}">
        <p14:creationId xmlns:p14="http://schemas.microsoft.com/office/powerpoint/2010/main" val="3893620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room with many blue machines&#10;&#10;Description automatically generated">
            <a:extLst>
              <a:ext uri="{FF2B5EF4-FFF2-40B4-BE49-F238E27FC236}">
                <a16:creationId xmlns:a16="http://schemas.microsoft.com/office/drawing/2014/main" id="{05D2A9C9-D87F-D325-C4FF-78ADF0C83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09AF66-D94E-0EB6-718A-BC5E961D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150MeV Fixed-Field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DD6DB-6074-37EB-8C0D-54DAA234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82B88-3FA7-FDF9-CEE9-CBF0F148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3E34D-B8B9-0486-25B1-468D3BD5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54405-A550-4B14-2115-F6945AEA946B}"/>
              </a:ext>
            </a:extLst>
          </p:cNvPr>
          <p:cNvSpPr txBox="1"/>
          <p:nvPr/>
        </p:nvSpPr>
        <p:spPr>
          <a:xfrm>
            <a:off x="191852" y="234888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GB">
                <a:solidFill>
                  <a:schemeClr val="bg1"/>
                </a:solidFill>
              </a:rPr>
              <a:t>From 11MeV linac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25850-5C97-E49D-A1AA-6D20F269EBD3}"/>
              </a:ext>
            </a:extLst>
          </p:cNvPr>
          <p:cNvSpPr txBox="1"/>
          <p:nvPr/>
        </p:nvSpPr>
        <p:spPr>
          <a:xfrm>
            <a:off x="191852" y="155679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1.5 to 11MeV booster FFA (middle) is no longer used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A4A7F-2AAE-A351-F392-043573E6A564}"/>
              </a:ext>
            </a:extLst>
          </p:cNvPr>
          <p:cNvSpPr txBox="1"/>
          <p:nvPr/>
        </p:nvSpPr>
        <p:spPr>
          <a:xfrm>
            <a:off x="6084168" y="142555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solidFill>
                  <a:schemeClr val="bg1"/>
                </a:solidFill>
              </a:rPr>
              <a:t>Ion-beta</a:t>
            </a:r>
            <a:r>
              <a:rPr lang="en-GB">
                <a:solidFill>
                  <a:schemeClr val="bg1"/>
                </a:solidFill>
              </a:rPr>
              <a:t> FFA with induction acceleration (old injector, no longer used)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2A3C35-D734-3271-8A1F-CE79EE297024}"/>
              </a:ext>
            </a:extLst>
          </p:cNvPr>
          <p:cNvCxnSpPr>
            <a:cxnSpLocks/>
          </p:cNvCxnSpPr>
          <p:nvPr/>
        </p:nvCxnSpPr>
        <p:spPr>
          <a:xfrm>
            <a:off x="5796136" y="1916832"/>
            <a:ext cx="0" cy="43204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746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room with many machines&#10;&#10;Description automatically generated">
            <a:extLst>
              <a:ext uri="{FF2B5EF4-FFF2-40B4-BE49-F238E27FC236}">
                <a16:creationId xmlns:a16="http://schemas.microsoft.com/office/drawing/2014/main" id="{BB3D08D2-A6AB-5355-FD54-7DF02935F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52A51-78CB-FF63-5AD6-53510A8E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Extraction Line to Reactor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01891-0ABF-CF8C-46CA-DDBEB9B4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45EC5-7957-095C-F0B5-18088704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5DB7-EE43-1A1F-E586-E7D32526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1713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chine in a factory&#10;&#10;Description automatically generated">
            <a:extLst>
              <a:ext uri="{FF2B5EF4-FFF2-40B4-BE49-F238E27FC236}">
                <a16:creationId xmlns:a16="http://schemas.microsoft.com/office/drawing/2014/main" id="{035695E6-F5F5-FCB2-ED83-1D732BB51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07487-6366-9921-F206-C0AFDE5A7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737B5-04EE-BC97-B7BF-C2F7E229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2225-AD4F-4758-ED0C-36715EFE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473DB-A3AD-4FFF-466C-F218EC4FC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9EAA4-6207-B9CD-4F65-09DFE5E53A58}"/>
              </a:ext>
            </a:extLst>
          </p:cNvPr>
          <p:cNvSpPr txBox="1"/>
          <p:nvPr/>
        </p:nvSpPr>
        <p:spPr>
          <a:xfrm>
            <a:off x="1560004" y="1684766"/>
            <a:ext cx="27959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Each yoke actually contains three magnets: a DFD triplet.</a:t>
            </a: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This design saves power but field quality not great.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9E7DAD-9275-8BE2-E164-8663B09F37C8}"/>
              </a:ext>
            </a:extLst>
          </p:cNvPr>
          <p:cNvSpPr txBox="1"/>
          <p:nvPr/>
        </p:nvSpPr>
        <p:spPr>
          <a:xfrm>
            <a:off x="5220072" y="1988840"/>
            <a:ext cx="2795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Wide vacuum chamber for orbit excursion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  <a:sym typeface="Wingdings" panose="05000000000000000000" pitchFamily="2" charset="2"/>
              </a:rPr>
              <a:t>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3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19839-2B9C-EF71-4752-C27F0976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Ion Trap 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11FD2-DD1C-206D-E7A9-55650E962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Flexible source with variable parameters over wide range:</a:t>
            </a:r>
          </a:p>
          <a:p>
            <a:pPr lvl="1"/>
            <a:r>
              <a:rPr lang="en-GB"/>
              <a:t>Bunch charge (1 to 10</a:t>
            </a:r>
            <a:r>
              <a:rPr lang="en-GB" baseline="30000"/>
              <a:t>7</a:t>
            </a:r>
            <a:r>
              <a:rPr lang="en-GB"/>
              <a:t> ions)</a:t>
            </a:r>
          </a:p>
          <a:p>
            <a:pPr lvl="2"/>
            <a:r>
              <a:rPr lang="en-GB"/>
              <a:t>Via gas pressure, trap voltage</a:t>
            </a:r>
          </a:p>
          <a:p>
            <a:pPr lvl="1"/>
            <a:r>
              <a:rPr lang="en-GB"/>
              <a:t>Bunch size, aspect ratio, shape</a:t>
            </a:r>
          </a:p>
          <a:p>
            <a:pPr lvl="2"/>
            <a:r>
              <a:rPr lang="en-GB"/>
              <a:t>Via trap voltages, trap geometry, collimation</a:t>
            </a:r>
          </a:p>
          <a:p>
            <a:pPr lvl="1"/>
            <a:r>
              <a:rPr lang="en-GB"/>
              <a:t>Emittance/temperature</a:t>
            </a:r>
          </a:p>
          <a:p>
            <a:pPr lvl="2"/>
            <a:r>
              <a:rPr lang="en-GB"/>
              <a:t>Stop cooling part way, or tighten trap (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/>
              <a:t>quantum limit!)</a:t>
            </a:r>
          </a:p>
          <a:p>
            <a:pPr lvl="1"/>
            <a:r>
              <a:rPr lang="en-GB"/>
              <a:t>Ion species</a:t>
            </a:r>
          </a:p>
          <a:p>
            <a:pPr lvl="2"/>
            <a:r>
              <a:rPr lang="en-GB"/>
              <a:t>Use sympathetic cooling - mix coolable ion e.g. </a:t>
            </a:r>
            <a:r>
              <a:rPr lang="en-GB" baseline="30000"/>
              <a:t>40</a:t>
            </a:r>
            <a:r>
              <a:rPr lang="en-GB"/>
              <a:t>Ca</a:t>
            </a:r>
            <a:r>
              <a:rPr lang="en-GB" baseline="30000"/>
              <a:t>+</a:t>
            </a:r>
            <a:r>
              <a:rPr lang="en-GB"/>
              <a:t> ion in contact with desired species</a:t>
            </a:r>
          </a:p>
          <a:p>
            <a:pPr lvl="1"/>
            <a:r>
              <a:rPr lang="en-GB"/>
              <a:t>Easily exchangeable electrode configurations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8C94D-96E7-1D3A-99AB-308371CB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A1A6-3FCC-9014-9C75-C2759FC0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138B1-5A07-CD6F-BBBD-804B80B9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E95E1-45FA-DE88-7493-256D6D663A40}"/>
              </a:ext>
            </a:extLst>
          </p:cNvPr>
          <p:cNvSpPr txBox="1"/>
          <p:nvPr/>
        </p:nvSpPr>
        <p:spPr>
          <a:xfrm>
            <a:off x="7266563" y="4509120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norm,rms</a:t>
            </a:r>
            <a:r>
              <a:rPr lang="en-GB"/>
              <a:t> ≥ 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n-GB"/>
              <a:t>/2mc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3C3E0-292C-3557-C384-68C480C2F8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3729953"/>
            <a:ext cx="3563888" cy="563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DFBC34-48ED-E829-FA6D-A52EC8DF6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404"/>
          <a:stretch/>
        </p:blipFill>
        <p:spPr>
          <a:xfrm>
            <a:off x="7398695" y="5229200"/>
            <a:ext cx="1709809" cy="1198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25F83-E31C-6966-F232-5380B490DF47}"/>
              </a:ext>
            </a:extLst>
          </p:cNvPr>
          <p:cNvSpPr txBox="1"/>
          <p:nvPr/>
        </p:nvSpPr>
        <p:spPr>
          <a:xfrm>
            <a:off x="5537537" y="5367704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Muroo </a:t>
            </a:r>
            <a:r>
              <a:rPr lang="en-US" sz="1000" i="1"/>
              <a:t>et al.</a:t>
            </a:r>
            <a:r>
              <a:rPr lang="en-US" sz="1000"/>
              <a:t>, PTEP2023 063G01</a:t>
            </a:r>
            <a:endParaRPr lang="en-GB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20121-5B67-B60A-ACD6-E066401AF22B}"/>
              </a:ext>
            </a:extLst>
          </p:cNvPr>
          <p:cNvSpPr txBox="1"/>
          <p:nvPr/>
        </p:nvSpPr>
        <p:spPr>
          <a:xfrm>
            <a:off x="5292080" y="2282384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IBEX 10</a:t>
            </a:r>
            <a:r>
              <a:rPr lang="en-GB" baseline="30000"/>
              <a:t>6</a:t>
            </a:r>
            <a:r>
              <a:rPr lang="en-GB"/>
              <a:t>-10</a:t>
            </a:r>
            <a:r>
              <a:rPr lang="en-GB" baseline="3000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9176E-8BE1-3A4E-ED73-865D952BB42A}"/>
              </a:ext>
            </a:extLst>
          </p:cNvPr>
          <p:cNvSpPr txBox="1"/>
          <p:nvPr/>
        </p:nvSpPr>
        <p:spPr>
          <a:xfrm>
            <a:off x="5292080" y="2115864"/>
            <a:ext cx="2706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Martin </a:t>
            </a:r>
            <a:r>
              <a:rPr lang="en-US" sz="1000" i="1"/>
              <a:t>et al.</a:t>
            </a:r>
            <a:r>
              <a:rPr lang="en-US" sz="1000"/>
              <a:t>, New J. Phys. 21 (2019) 053023</a:t>
            </a:r>
            <a:endParaRPr lang="en-GB" sz="1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F4449B-08E9-58A9-E06E-BEDC5C7EA61D}"/>
              </a:ext>
            </a:extLst>
          </p:cNvPr>
          <p:cNvSpPr txBox="1"/>
          <p:nvPr/>
        </p:nvSpPr>
        <p:spPr>
          <a:xfrm>
            <a:off x="5292080" y="2613661"/>
            <a:ext cx="3857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Takai </a:t>
            </a:r>
            <a:r>
              <a:rPr lang="en-US" sz="1000" i="1"/>
              <a:t>et al.</a:t>
            </a:r>
            <a:r>
              <a:rPr lang="en-US" sz="1000"/>
              <a:t>, Japan. J. Appl. Phys. 45, No. 6A (2006) 5332-5343</a:t>
            </a:r>
            <a:endParaRPr lang="en-GB" sz="1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84F2B6-1195-7EB3-42DC-23AD335C0931}"/>
              </a:ext>
            </a:extLst>
          </p:cNvPr>
          <p:cNvSpPr txBox="1"/>
          <p:nvPr/>
        </p:nvSpPr>
        <p:spPr>
          <a:xfrm>
            <a:off x="5296087" y="277163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S-POD 1-10</a:t>
            </a:r>
            <a:r>
              <a:rPr lang="en-GB" baseline="3000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26605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3D0A-7B1C-8CD8-54E3-2D348A1A2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Pole Shape for B ~ r</a:t>
            </a:r>
            <a:r>
              <a:rPr lang="en-GB" baseline="30000"/>
              <a:t>k</a:t>
            </a:r>
            <a:r>
              <a:rPr lang="en-GB"/>
              <a:t> Scaling Field</a:t>
            </a:r>
          </a:p>
        </p:txBody>
      </p:sp>
      <p:pic>
        <p:nvPicPr>
          <p:cNvPr id="8" name="Content Placeholder 7" descr="A metal and blue metal object&#10;&#10;Description automatically generated with medium confidence">
            <a:extLst>
              <a:ext uri="{FF2B5EF4-FFF2-40B4-BE49-F238E27FC236}">
                <a16:creationId xmlns:a16="http://schemas.microsoft.com/office/drawing/2014/main" id="{E7F0093B-F8FE-0B62-020C-6D00AF6B2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10CEF-1963-1A4A-D84E-8A2FDB75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CF6B8-B045-8D4A-37B6-26C980FD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75AEF-9EA3-51FA-C29C-37BFDC7E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4322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-up of a machine&#10;&#10;Description automatically generated">
            <a:extLst>
              <a:ext uri="{FF2B5EF4-FFF2-40B4-BE49-F238E27FC236}">
                <a16:creationId xmlns:a16="http://schemas.microsoft.com/office/drawing/2014/main" id="{2A30492C-2EA4-567C-96D6-EC17D893F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ED3BE0-0ED8-174A-844A-CB606441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Ion-beta FFA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8BE80-D44D-F8D9-19CD-1B77883D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9C757-C0CD-5EA8-E4FC-5F5CFD6B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8A87E-5F50-3631-358F-3EEE07FE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B915AD-CFA3-4F84-3FD3-65C83F4BFCC3}"/>
              </a:ext>
            </a:extLst>
          </p:cNvPr>
          <p:cNvSpPr txBox="1"/>
          <p:nvPr/>
        </p:nvSpPr>
        <p:spPr>
          <a:xfrm>
            <a:off x="359006" y="1484784"/>
            <a:ext cx="279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Central current windings for induction acceleration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7EE88D-5559-5A87-5FDC-4FDB1A09DA72}"/>
              </a:ext>
            </a:extLst>
          </p:cNvPr>
          <p:cNvSpPr txBox="1"/>
          <p:nvPr/>
        </p:nvSpPr>
        <p:spPr>
          <a:xfrm>
            <a:off x="6553200" y="2420888"/>
            <a:ext cx="279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This is actually a spiral scaling FFA!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59573F-4EAB-AE48-3199-C8315827571F}"/>
              </a:ext>
            </a:extLst>
          </p:cNvPr>
          <p:cNvSpPr txBox="1"/>
          <p:nvPr/>
        </p:nvSpPr>
        <p:spPr>
          <a:xfrm>
            <a:off x="6008549" y="5820241"/>
            <a:ext cx="279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Current leads for magnet pole face windings</a:t>
            </a:r>
          </a:p>
        </p:txBody>
      </p:sp>
    </p:spTree>
    <p:extLst>
      <p:ext uri="{BB962C8B-B14F-4D97-AF65-F5344CB8AC3E}">
        <p14:creationId xmlns:p14="http://schemas.microsoft.com/office/powerpoint/2010/main" val="35959222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1E9F7-98B5-0FF7-DEFE-AB4C28E4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 Hiroshima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C96B6-34C5-C351-E006-833004CB9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Beam Physics Laboratory at Graduate School of Advanced Science and Engineering</a:t>
            </a:r>
          </a:p>
          <a:p>
            <a:pPr lvl="1"/>
            <a:r>
              <a:rPr lang="en-GB"/>
              <a:t>Lead by Hiromi Okamoto</a:t>
            </a:r>
          </a:p>
          <a:p>
            <a:r>
              <a:rPr lang="en-GB"/>
              <a:t>Five Paul trap type Ca</a:t>
            </a:r>
            <a:r>
              <a:rPr lang="en-GB" baseline="30000"/>
              <a:t>+</a:t>
            </a:r>
            <a:r>
              <a:rPr lang="en-GB"/>
              <a:t> ion trap systems (S-POD I through V) have been constructed here</a:t>
            </a:r>
          </a:p>
          <a:p>
            <a:pPr lvl="1"/>
            <a:r>
              <a:rPr lang="en-GB"/>
              <a:t>One has laser Doppler cooling</a:t>
            </a:r>
          </a:p>
          <a:p>
            <a:pPr lvl="2"/>
            <a:r>
              <a:rPr lang="en-GB"/>
              <a:t>Can produce Coulomb crystals!</a:t>
            </a:r>
          </a:p>
          <a:p>
            <a:pPr lvl="1"/>
            <a:r>
              <a:rPr lang="en-GB"/>
              <a:t>Others are used to study beam physics</a:t>
            </a:r>
          </a:p>
          <a:p>
            <a:pPr lvl="2"/>
            <a:r>
              <a:rPr lang="en-GB"/>
              <a:t>Analogue simulation of space charge, resonances etc.</a:t>
            </a:r>
          </a:p>
          <a:p>
            <a:r>
              <a:rPr lang="en-GB"/>
              <a:t>Discussions on hardware for my ion trap LDRD</a:t>
            </a:r>
          </a:p>
          <a:p>
            <a:r>
              <a:rPr lang="en-GB"/>
              <a:t>Gave a seminar on ultra-low emittance beams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012CF-F6B9-FD88-F0C0-4036ACF9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543A6-E867-9916-D31A-09BFAD96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9DEA-E177-0C59-FC03-D847EFC7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8722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chine with a round object&#10;&#10;Description automatically generated with medium confidence">
            <a:extLst>
              <a:ext uri="{FF2B5EF4-FFF2-40B4-BE49-F238E27FC236}">
                <a16:creationId xmlns:a16="http://schemas.microsoft.com/office/drawing/2014/main" id="{2FA2083D-A579-2CAE-7A09-663E5956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5BAF74-8EF6-C5D3-34CA-9F6D104C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Ion Trap Vacuum Chamber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5BE6B-DBD8-40C6-C341-3A229240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91CA6-19DC-FC14-CA3A-77DFAF8C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6FD04-725F-3E02-D765-73BB4182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674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chine with wires and metal parts&#10;&#10;Description automatically generated with medium confidence">
            <a:extLst>
              <a:ext uri="{FF2B5EF4-FFF2-40B4-BE49-F238E27FC236}">
                <a16:creationId xmlns:a16="http://schemas.microsoft.com/office/drawing/2014/main" id="{CF8667B2-5E45-FFBE-2840-15923C1E4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E56646-6C65-39A7-98FD-ED3F7685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Four-Rod, Two-Section Paul Trap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D0CD1-6FA3-BB8E-36BB-77D60E8D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7A35-50A2-5D3A-0DDC-4F074A865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FB12D-0A94-AD5D-695E-711C7F7F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EA4AE-B2EF-8F7D-734A-7E57D018BF26}"/>
              </a:ext>
            </a:extLst>
          </p:cNvPr>
          <p:cNvSpPr txBox="1"/>
          <p:nvPr/>
        </p:nvSpPr>
        <p:spPr>
          <a:xfrm>
            <a:off x="6804248" y="2773178"/>
            <a:ext cx="226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Several geometries were tried at this lab</a:t>
            </a:r>
          </a:p>
        </p:txBody>
      </p:sp>
    </p:spTree>
    <p:extLst>
      <p:ext uri="{BB962C8B-B14F-4D97-AF65-F5344CB8AC3E}">
        <p14:creationId xmlns:p14="http://schemas.microsoft.com/office/powerpoint/2010/main" val="1738572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mputer screen with a screen showing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44DFD14-9F04-E0AF-0D23-44F217A11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DAA8AE-4D4D-A4B9-764A-CB71C1BA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Ion Cloud before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3530E-E324-FE3E-347A-558DEDF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9EEBB-855B-CE32-5711-93FC20A9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A5074-F5E3-1712-8C78-1AF23A84C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6A00D-D35B-6219-15B9-66305B10587A}"/>
              </a:ext>
            </a:extLst>
          </p:cNvPr>
          <p:cNvSpPr txBox="1"/>
          <p:nvPr/>
        </p:nvSpPr>
        <p:spPr>
          <a:xfrm>
            <a:off x="4716016" y="4509120"/>
            <a:ext cx="279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Camera acquires fluorescence signal</a:t>
            </a:r>
          </a:p>
        </p:txBody>
      </p:sp>
    </p:spTree>
    <p:extLst>
      <p:ext uri="{BB962C8B-B14F-4D97-AF65-F5344CB8AC3E}">
        <p14:creationId xmlns:p14="http://schemas.microsoft.com/office/powerpoint/2010/main" val="9578219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6F7A68AF-2015-9B13-B6EB-692A21370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04A2F9-ADCF-501B-7D2D-2718C0728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solidFill>
            <a:srgbClr val="000000">
              <a:alpha val="20000"/>
            </a:srgbClr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Laser Cooling </a:t>
            </a:r>
            <a:r>
              <a:rPr lang="en-GB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GB">
                <a:solidFill>
                  <a:schemeClr val="bg1"/>
                </a:solidFill>
              </a:rPr>
              <a:t>Coulomb Crystal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CCE17-58E6-9F43-F445-AD7CF5EC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8813F-9B3F-E218-8477-57948737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42D0D-48A0-101D-65C3-08316F63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66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6C25F-3373-C1E5-0920-C38CA8F10BA8}"/>
              </a:ext>
            </a:extLst>
          </p:cNvPr>
          <p:cNvSpPr txBox="1"/>
          <p:nvPr/>
        </p:nvSpPr>
        <p:spPr>
          <a:xfrm>
            <a:off x="6156176" y="4797152"/>
            <a:ext cx="2939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Kento Muroo was operating the experiment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50-100 Ca</a:t>
            </a:r>
            <a:r>
              <a:rPr lang="en-GB" baseline="30000">
                <a:solidFill>
                  <a:schemeClr val="bg1"/>
                </a:solidFill>
              </a:rPr>
              <a:t>+</a:t>
            </a:r>
            <a:r>
              <a:rPr lang="en-GB">
                <a:solidFill>
                  <a:schemeClr val="bg1"/>
                </a:solidFill>
              </a:rPr>
              <a:t> ions seen here </a:t>
            </a:r>
          </a:p>
        </p:txBody>
      </p:sp>
    </p:spTree>
    <p:extLst>
      <p:ext uri="{BB962C8B-B14F-4D97-AF65-F5344CB8AC3E}">
        <p14:creationId xmlns:p14="http://schemas.microsoft.com/office/powerpoint/2010/main" val="19900974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mputer screen with a black and white image&#10;&#10;Description automatically generated">
            <a:extLst>
              <a:ext uri="{FF2B5EF4-FFF2-40B4-BE49-F238E27FC236}">
                <a16:creationId xmlns:a16="http://schemas.microsoft.com/office/drawing/2014/main" id="{874E035C-9C90-EA33-1A86-31882F786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AB1812-F164-D7AB-A76A-D64397B7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Longer Coulomb Crystal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9F49-2BFD-55E3-EBF3-65CC0591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73015-E245-4FED-7A8A-7F23A7E9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23A45-D77D-6D0A-F8F5-D58010AB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FEC26-2DF9-5C98-B5A8-53AF9D124817}"/>
              </a:ext>
            </a:extLst>
          </p:cNvPr>
          <p:cNvSpPr txBox="1"/>
          <p:nvPr/>
        </p:nvSpPr>
        <p:spPr>
          <a:xfrm>
            <a:off x="6156176" y="479715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Reducing the longitudinal trapping voltage makes the crystal longer</a:t>
            </a:r>
          </a:p>
        </p:txBody>
      </p:sp>
    </p:spTree>
    <p:extLst>
      <p:ext uri="{BB962C8B-B14F-4D97-AF65-F5344CB8AC3E}">
        <p14:creationId xmlns:p14="http://schemas.microsoft.com/office/powerpoint/2010/main" val="23837645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mputer screen with a black background&#10;&#10;Description automatically generated">
            <a:extLst>
              <a:ext uri="{FF2B5EF4-FFF2-40B4-BE49-F238E27FC236}">
                <a16:creationId xmlns:a16="http://schemas.microsoft.com/office/drawing/2014/main" id="{24B6079C-1B37-13D4-B670-A2F0D2B2A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3D2DB2-8592-B8E4-97F3-9CB7B1BC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Near-Spherical Coulomb Crystal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7D8EB-6838-DEEE-F367-EC7E27E4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7F036-250F-EC9C-EF01-78FE2976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2E434-998E-45D6-3068-E8C305EF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82383-7478-CCD7-0ED7-AD7A2FBEE0B3}"/>
              </a:ext>
            </a:extLst>
          </p:cNvPr>
          <p:cNvSpPr txBox="1"/>
          <p:nvPr/>
        </p:nvSpPr>
        <p:spPr>
          <a:xfrm>
            <a:off x="6156176" y="554126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Increasing the longitudinal trapping voltage makes the crystal shorter and wider</a:t>
            </a:r>
          </a:p>
        </p:txBody>
      </p:sp>
    </p:spTree>
    <p:extLst>
      <p:ext uri="{BB962C8B-B14F-4D97-AF65-F5344CB8AC3E}">
        <p14:creationId xmlns:p14="http://schemas.microsoft.com/office/powerpoint/2010/main" val="1465229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room with a computer monitor and a stool&#10;&#10;Description automatically generated">
            <a:extLst>
              <a:ext uri="{FF2B5EF4-FFF2-40B4-BE49-F238E27FC236}">
                <a16:creationId xmlns:a16="http://schemas.microsoft.com/office/drawing/2014/main" id="{E09090AD-BCD9-5DFF-3CF3-F35E2BCBB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63024C-D9AC-4ED4-113F-A7FE20CB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Wavemeter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0E837-B8B8-7157-C71F-45EE1D86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FAF9-A152-D020-75D9-29023147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8EC2-6D48-4461-FC91-693E11EC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E0392-53C4-BA0C-AEAC-2727A23A23A1}"/>
              </a:ext>
            </a:extLst>
          </p:cNvPr>
          <p:cNvSpPr txBox="1"/>
          <p:nvPr/>
        </p:nvSpPr>
        <p:spPr>
          <a:xfrm>
            <a:off x="107504" y="508518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Precise control of the laser frequency is needed to hit the Ca</a:t>
            </a:r>
            <a:r>
              <a:rPr lang="en-GB" baseline="30000">
                <a:solidFill>
                  <a:schemeClr val="bg1"/>
                </a:solidFill>
              </a:rPr>
              <a:t>+</a:t>
            </a:r>
            <a:r>
              <a:rPr lang="en-GB">
                <a:solidFill>
                  <a:schemeClr val="bg1"/>
                </a:solidFill>
              </a:rPr>
              <a:t> absorption line</a:t>
            </a:r>
          </a:p>
        </p:txBody>
      </p:sp>
    </p:spTree>
    <p:extLst>
      <p:ext uri="{BB962C8B-B14F-4D97-AF65-F5344CB8AC3E}">
        <p14:creationId xmlns:p14="http://schemas.microsoft.com/office/powerpoint/2010/main" val="109290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een and blue dots&#10;&#10;Description automatically generated">
            <a:extLst>
              <a:ext uri="{FF2B5EF4-FFF2-40B4-BE49-F238E27FC236}">
                <a16:creationId xmlns:a16="http://schemas.microsoft.com/office/drawing/2014/main" id="{7CCB1BA2-748E-3021-5D7A-E4D3E7E29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r="14557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F071DF-654E-7621-EA5E-323CCBCC6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Flexibility e.g.: 2D Coulomb Crystal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41CEB-C6DA-3C74-99CA-2098680D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E48C4-BF39-36FC-4630-C253CF0D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23ACC-A98F-9175-CA22-889B6D25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5D751-8925-3140-07B9-87E91E254259}"/>
              </a:ext>
            </a:extLst>
          </p:cNvPr>
          <p:cNvSpPr txBox="1"/>
          <p:nvPr/>
        </p:nvSpPr>
        <p:spPr>
          <a:xfrm>
            <a:off x="735052" y="5840857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Made the transverse trapping voltages much smaller than the longitudinal</a:t>
            </a:r>
          </a:p>
        </p:txBody>
      </p:sp>
    </p:spTree>
    <p:extLst>
      <p:ext uri="{BB962C8B-B14F-4D97-AF65-F5344CB8AC3E}">
        <p14:creationId xmlns:p14="http://schemas.microsoft.com/office/powerpoint/2010/main" val="2678553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0BBF-D8ED-6500-65C7-49070164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</a:t>
            </a:r>
          </a:p>
        </p:txBody>
      </p:sp>
      <p:pic>
        <p:nvPicPr>
          <p:cNvPr id="8" name="Content Placeholder 7" descr="A blue rectangular object with black and white text&#10;&#10;Description automatically generated">
            <a:extLst>
              <a:ext uri="{FF2B5EF4-FFF2-40B4-BE49-F238E27FC236}">
                <a16:creationId xmlns:a16="http://schemas.microsoft.com/office/drawing/2014/main" id="{7BED3D9D-5244-56F9-E9B2-793399EAE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20705-0D53-CB69-F8A5-DBC738A9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E391C-2D2C-7B35-0042-F652EDFBC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6C616-58F7-9C89-881D-518A7E23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5163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mputer screen shot of a black square&#10;&#10;Description automatically generated">
            <a:extLst>
              <a:ext uri="{FF2B5EF4-FFF2-40B4-BE49-F238E27FC236}">
                <a16:creationId xmlns:a16="http://schemas.microsoft.com/office/drawing/2014/main" id="{4C7E4DAF-91AF-0E5C-3500-6949AFCA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53D9A-6581-C2BF-AF0F-6BF120C0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solidFill>
            <a:srgbClr val="000000">
              <a:alpha val="20000"/>
            </a:srgbClr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1D Coulomb Crystal (N=10)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3F22F-1557-F07F-F0F9-158E6835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EE430-6F09-88C3-3625-7A396770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E8BE8-76D3-5AF3-3D85-30104593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71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E2981-9AE1-CD0E-E649-501C55381FA3}"/>
              </a:ext>
            </a:extLst>
          </p:cNvPr>
          <p:cNvSpPr txBox="1"/>
          <p:nvPr/>
        </p:nvSpPr>
        <p:spPr>
          <a:xfrm>
            <a:off x="6094512" y="551723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This gives the smallest transverse emittance</a:t>
            </a:r>
          </a:p>
        </p:txBody>
      </p:sp>
    </p:spTree>
    <p:extLst>
      <p:ext uri="{BB962C8B-B14F-4D97-AF65-F5344CB8AC3E}">
        <p14:creationId xmlns:p14="http://schemas.microsoft.com/office/powerpoint/2010/main" val="1018271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mputer screen with a black square&#10;&#10;Description automatically generated">
            <a:extLst>
              <a:ext uri="{FF2B5EF4-FFF2-40B4-BE49-F238E27FC236}">
                <a16:creationId xmlns:a16="http://schemas.microsoft.com/office/drawing/2014/main" id="{DB0421FF-B142-8C4C-9A5E-B8A788702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E39E2-E508-40EA-B2BF-5DDE0BCD3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solidFill>
            <a:srgbClr val="000000">
              <a:alpha val="20000"/>
            </a:srgbClr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1D Coulomb Crystal (N=9)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082E-C540-06FA-F7AC-A95D46B9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C817D-F3E7-BFC7-CFFB-03CC7CF1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5662F-5788-545E-9CDE-48982DC2F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72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89CFD-9993-A7BD-18EA-F53F072C5D81}"/>
              </a:ext>
            </a:extLst>
          </p:cNvPr>
          <p:cNvSpPr txBox="1"/>
          <p:nvPr/>
        </p:nvSpPr>
        <p:spPr>
          <a:xfrm>
            <a:off x="6323856" y="551723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After a minute or more, an ion was lost.</a:t>
            </a:r>
          </a:p>
          <a:p>
            <a:r>
              <a:rPr lang="en-GB">
                <a:solidFill>
                  <a:schemeClr val="bg1"/>
                </a:solidFill>
              </a:rPr>
              <a:t>“There was a collision”</a:t>
            </a:r>
          </a:p>
        </p:txBody>
      </p:sp>
    </p:spTree>
    <p:extLst>
      <p:ext uri="{BB962C8B-B14F-4D97-AF65-F5344CB8AC3E}">
        <p14:creationId xmlns:p14="http://schemas.microsoft.com/office/powerpoint/2010/main" val="4008818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F2CCC-259A-C9B7-1A90-7CA7DC0E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5. Kyushu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30525-B732-17B9-5908-2FDECF96E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Center for Accelerator and Applied Beam Science, Ito Campus</a:t>
            </a:r>
          </a:p>
          <a:p>
            <a:pPr lvl="1"/>
            <a:r>
              <a:rPr lang="en-GB"/>
              <a:t>Group lead by Yujiro Yonemura</a:t>
            </a:r>
          </a:p>
          <a:p>
            <a:r>
              <a:rPr lang="en-US"/>
              <a:t>11 to 150MeV proton FFA, identical to KURNS!</a:t>
            </a:r>
          </a:p>
          <a:p>
            <a:pPr lvl="1"/>
            <a:r>
              <a:rPr lang="en-US"/>
              <a:t>Some work on magnet field shimming</a:t>
            </a:r>
          </a:p>
          <a:p>
            <a:pPr lvl="1"/>
            <a:r>
              <a:rPr lang="en-US"/>
              <a:t>Plan to bring protons and ions to an experimental hall in future</a:t>
            </a:r>
          </a:p>
          <a:p>
            <a:r>
              <a:rPr lang="en-US"/>
              <a:t>Vertical FFA prototype (under construction)</a:t>
            </a:r>
          </a:p>
          <a:p>
            <a:r>
              <a:rPr lang="en-US"/>
              <a:t>Parts of internal target (FFA-ERIT) ring for neutron source e.g. BNCT</a:t>
            </a:r>
          </a:p>
          <a:p>
            <a:r>
              <a:rPr lang="en-US"/>
              <a:t>Tandem and foil ion injection scheme</a:t>
            </a:r>
          </a:p>
          <a:p>
            <a:r>
              <a:rPr lang="en-US"/>
              <a:t>Here, I gave seminars on:</a:t>
            </a:r>
          </a:p>
          <a:p>
            <a:pPr lvl="1"/>
            <a:r>
              <a:rPr lang="en-GB"/>
              <a:t>Modified Halbach Magnets for Emerging Accelerator Applications</a:t>
            </a:r>
          </a:p>
          <a:p>
            <a:pPr lvl="1"/>
            <a:r>
              <a:rPr lang="en-GB"/>
              <a:t>High-Field Combined Function </a:t>
            </a:r>
            <a:r>
              <a:rPr lang="en-US"/>
              <a:t>Permanent Magnet (&gt;1.5T)</a:t>
            </a:r>
          </a:p>
          <a:p>
            <a:pPr lvl="1"/>
            <a:r>
              <a:rPr lang="en-US"/>
              <a:t>Permanent Magnet VFFA for 18GeV Electron Acceleration</a:t>
            </a:r>
          </a:p>
          <a:p>
            <a:r>
              <a:rPr lang="en-US"/>
              <a:t>I also updated my HalbachArea magnet design software to output .comi input files compatible with Kyushu’s version of OPERA-3D</a:t>
            </a:r>
            <a:endParaRPr lang="en-GB"/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CBFDD-C1CD-1B55-4647-3D052682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11BC9-AE68-2114-490C-80B75AFB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C613B-13FF-D851-4413-3D3B3488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8011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machine&#10;&#10;Description automatically generated">
            <a:extLst>
              <a:ext uri="{FF2B5EF4-FFF2-40B4-BE49-F238E27FC236}">
                <a16:creationId xmlns:a16="http://schemas.microsoft.com/office/drawing/2014/main" id="{7BDA6C46-B7C1-79C4-6866-297E9D340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480148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3E403-6A6E-D680-28F7-6986CCE01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CF4C0-2109-E269-8E78-AC9F4400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1DAB6-C322-5E1B-B1A7-CBC68C11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1C3DB-EC82-2FA5-2329-6F13C4EAA2AA}"/>
              </a:ext>
            </a:extLst>
          </p:cNvPr>
          <p:cNvSpPr txBox="1"/>
          <p:nvPr/>
        </p:nvSpPr>
        <p:spPr>
          <a:xfrm>
            <a:off x="251520" y="5085184"/>
            <a:ext cx="8507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Inner cyclotron provides 10MeV protons.</a:t>
            </a:r>
          </a:p>
          <a:p>
            <a:endParaRPr lang="en-GB"/>
          </a:p>
          <a:p>
            <a:r>
              <a:rPr lang="en-GB"/>
              <a:t>Tandem ion injector is interesting because it can do double stripping, for example:</a:t>
            </a:r>
          </a:p>
          <a:p>
            <a:r>
              <a:rPr lang="en-GB"/>
              <a:t>He</a:t>
            </a:r>
            <a:r>
              <a:rPr lang="en-GB" baseline="30000"/>
              <a:t>−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>
                <a:solidFill>
                  <a:schemeClr val="accent6"/>
                </a:solidFill>
                <a:sym typeface="Wingdings" panose="05000000000000000000" pitchFamily="2" charset="2"/>
              </a:rPr>
              <a:t>tandem foil</a:t>
            </a:r>
            <a:r>
              <a:rPr lang="en-GB">
                <a:sym typeface="Wingdings" panose="05000000000000000000" pitchFamily="2" charset="2"/>
              </a:rPr>
              <a:t>  He</a:t>
            </a:r>
            <a:r>
              <a:rPr lang="en-GB" baseline="30000">
                <a:sym typeface="Wingdings" panose="05000000000000000000" pitchFamily="2" charset="2"/>
              </a:rPr>
              <a:t>+</a:t>
            </a:r>
            <a:r>
              <a:rPr lang="en-GB">
                <a:sym typeface="Wingdings" panose="05000000000000000000" pitchFamily="2" charset="2"/>
              </a:rPr>
              <a:t>  </a:t>
            </a:r>
            <a:r>
              <a:rPr lang="en-GB">
                <a:solidFill>
                  <a:schemeClr val="accent6"/>
                </a:solidFill>
                <a:sym typeface="Wingdings" panose="05000000000000000000" pitchFamily="2" charset="2"/>
              </a:rPr>
              <a:t>injection foil</a:t>
            </a:r>
            <a:r>
              <a:rPr lang="en-GB">
                <a:sym typeface="Wingdings" panose="05000000000000000000" pitchFamily="2" charset="2"/>
              </a:rPr>
              <a:t>  He</a:t>
            </a:r>
            <a:r>
              <a:rPr lang="en-GB" baseline="30000">
                <a:sym typeface="Wingdings" panose="05000000000000000000" pitchFamily="2" charset="2"/>
              </a:rPr>
              <a:t>2+</a:t>
            </a:r>
            <a:endParaRPr lang="en-GB" baseline="30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2DA7A-053A-774E-4B1A-75D4AFA80689}"/>
              </a:ext>
            </a:extLst>
          </p:cNvPr>
          <p:cNvSpPr txBox="1"/>
          <p:nvPr/>
        </p:nvSpPr>
        <p:spPr>
          <a:xfrm>
            <a:off x="3563888" y="26567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8MV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0C3819-81E6-693A-3628-A28C56E0FF13}"/>
              </a:ext>
            </a:extLst>
          </p:cNvPr>
          <p:cNvCxnSpPr/>
          <p:nvPr/>
        </p:nvCxnSpPr>
        <p:spPr>
          <a:xfrm>
            <a:off x="4740079" y="2564904"/>
            <a:ext cx="0" cy="21602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E9E3E-47E6-61DC-CF93-A15466580661}"/>
              </a:ext>
            </a:extLst>
          </p:cNvPr>
          <p:cNvCxnSpPr>
            <a:cxnSpLocks/>
          </p:cNvCxnSpPr>
          <p:nvPr/>
        </p:nvCxnSpPr>
        <p:spPr>
          <a:xfrm>
            <a:off x="2286000" y="2728664"/>
            <a:ext cx="108103" cy="17221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7655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large purple rectangular object in a room&#10;&#10;Description automatically generated">
            <a:extLst>
              <a:ext uri="{FF2B5EF4-FFF2-40B4-BE49-F238E27FC236}">
                <a16:creationId xmlns:a16="http://schemas.microsoft.com/office/drawing/2014/main" id="{F0214E09-3C82-B19D-D902-07D95202D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5CF8-7CE0-31F9-B6C4-F9A8DC1B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Purple Version of KURNS FFA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50343-B6EB-2BCF-3C4F-F8734656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19B42-5B59-16E3-8E88-86C6F41E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937AA-FCDE-A676-1ED4-D039FAE0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7931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etal wall with papers on it&#10;&#10;Description automatically generated">
            <a:extLst>
              <a:ext uri="{FF2B5EF4-FFF2-40B4-BE49-F238E27FC236}">
                <a16:creationId xmlns:a16="http://schemas.microsoft.com/office/drawing/2014/main" id="{29B052D4-8825-A450-40D6-0FBC562FB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6700B7-4A60-C3C3-A2BE-36850DB79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Large Slot Aperture MA RF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0CD0B-4E27-BC98-A2A4-9D354CF2D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116D-3907-09DD-0FC3-8B38DF423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54CC1-834A-53A3-3701-71257090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76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B0332-1E66-ED8C-18E3-4DDFFF1A7E96}"/>
              </a:ext>
            </a:extLst>
          </p:cNvPr>
          <p:cNvSpPr txBox="1"/>
          <p:nvPr/>
        </p:nvSpPr>
        <p:spPr>
          <a:xfrm>
            <a:off x="6804248" y="47971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Water cooled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46B0B-3D12-DBB7-CE1F-E59C2D28AB76}"/>
              </a:ext>
            </a:extLst>
          </p:cNvPr>
          <p:cNvSpPr txBox="1"/>
          <p:nvPr/>
        </p:nvSpPr>
        <p:spPr>
          <a:xfrm>
            <a:off x="13356" y="573325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 material</a:t>
            </a:r>
          </a:p>
        </p:txBody>
      </p:sp>
    </p:spTree>
    <p:extLst>
      <p:ext uri="{BB962C8B-B14F-4D97-AF65-F5344CB8AC3E}">
        <p14:creationId xmlns:p14="http://schemas.microsoft.com/office/powerpoint/2010/main" val="42303517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wires and cables in a factory&#10;&#10;Description automatically generated">
            <a:extLst>
              <a:ext uri="{FF2B5EF4-FFF2-40B4-BE49-F238E27FC236}">
                <a16:creationId xmlns:a16="http://schemas.microsoft.com/office/drawing/2014/main" id="{22A7FE72-466C-0B81-F657-ADE81443A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" y="-6050"/>
            <a:ext cx="9152066" cy="68640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502FB-ECF9-1F52-B41B-EE5A4C75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VFFA Prototype Beamline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2EF22-84C5-BD52-FB9A-2C484215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90811-64BD-ECB7-B26C-E9A3B2AD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26336-EB20-AD25-9F79-CD1E4713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7392F4-0761-A6F8-6C1C-CB3F20464A8D}"/>
              </a:ext>
            </a:extLst>
          </p:cNvPr>
          <p:cNvSpPr txBox="1"/>
          <p:nvPr/>
        </p:nvSpPr>
        <p:spPr>
          <a:xfrm>
            <a:off x="35496" y="50131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20-40keV electron gun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CAA950-AFD9-1BEE-E948-E58D505E6905}"/>
              </a:ext>
            </a:extLst>
          </p:cNvPr>
          <p:cNvSpPr txBox="1"/>
          <p:nvPr/>
        </p:nvSpPr>
        <p:spPr>
          <a:xfrm>
            <a:off x="4860032" y="22048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Four VFFA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F91DC-089B-4179-2038-189B46879E1C}"/>
              </a:ext>
            </a:extLst>
          </p:cNvPr>
          <p:cNvSpPr txBox="1"/>
          <p:nvPr/>
        </p:nvSpPr>
        <p:spPr>
          <a:xfrm>
            <a:off x="323528" y="206636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Vertical steering, diagnostic #1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562D73-F434-E270-72A1-6AF4F51F914F}"/>
              </a:ext>
            </a:extLst>
          </p:cNvPr>
          <p:cNvSpPr txBox="1"/>
          <p:nvPr/>
        </p:nvSpPr>
        <p:spPr>
          <a:xfrm>
            <a:off x="7379804" y="24108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Diagnostic #2 </a:t>
            </a:r>
            <a:r>
              <a:rPr lang="en-GB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880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everal metal objects with wires&#10;&#10;Description automatically generated with medium confidence">
            <a:extLst>
              <a:ext uri="{FF2B5EF4-FFF2-40B4-BE49-F238E27FC236}">
                <a16:creationId xmlns:a16="http://schemas.microsoft.com/office/drawing/2014/main" id="{5F8FBC47-56BF-9166-6EB7-F43C55E08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BCD67-5DA0-FB57-D841-6E3442CD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VFFA Electromagnet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0FC1D-EECE-2C4C-CA51-E291EF53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BC63-F36B-8CD4-C245-472175DAC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E8D87-9CF7-4FF6-C8D9-190F9CE3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78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CAA15-0470-9043-519C-A0FDF314A62D}"/>
              </a:ext>
            </a:extLst>
          </p:cNvPr>
          <p:cNvSpPr txBox="1"/>
          <p:nvPr/>
        </p:nvSpPr>
        <p:spPr>
          <a:xfrm>
            <a:off x="251520" y="98072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Scaling type FFA where the D magnet is also a reverse bend</a:t>
            </a:r>
            <a:r>
              <a:rPr lang="en-GB">
                <a:solidFill>
                  <a:schemeClr val="bg1"/>
                </a:solidFill>
                <a:sym typeface="Wingdings" panose="05000000000000000000" pitchFamily="2" charset="2"/>
              </a:rPr>
              <a:t>, so alternating bends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7340A-FF61-8E91-40AA-28E3E9B353CE}"/>
              </a:ext>
            </a:extLst>
          </p:cNvPr>
          <p:cNvSpPr txBox="1"/>
          <p:nvPr/>
        </p:nvSpPr>
        <p:spPr>
          <a:xfrm>
            <a:off x="6484821" y="1303893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Iron frames with multiple independent coils to control field function</a:t>
            </a:r>
          </a:p>
        </p:txBody>
      </p:sp>
    </p:spTree>
    <p:extLst>
      <p:ext uri="{BB962C8B-B14F-4D97-AF65-F5344CB8AC3E}">
        <p14:creationId xmlns:p14="http://schemas.microsoft.com/office/powerpoint/2010/main" val="20028641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everal green machines in a factory&#10;&#10;Description automatically generated">
            <a:extLst>
              <a:ext uri="{FF2B5EF4-FFF2-40B4-BE49-F238E27FC236}">
                <a16:creationId xmlns:a16="http://schemas.microsoft.com/office/drawing/2014/main" id="{54523330-7D97-672D-8C1A-20C9855EB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6962E-35E6-8B9C-BA2E-F8F2C52F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Parts of FFA-ERIT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9D924-50C8-BC1C-B690-B3D6EAF20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22D06-89A7-02E2-15EE-A196363B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91D58-9A37-8BC8-45FF-5E5E6989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A055C-73C1-B05D-13A0-5840FDB78F8C}"/>
              </a:ext>
            </a:extLst>
          </p:cNvPr>
          <p:cNvSpPr txBox="1"/>
          <p:nvPr/>
        </p:nvSpPr>
        <p:spPr>
          <a:xfrm>
            <a:off x="203267" y="5404743"/>
            <a:ext cx="2920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Eight sectors, stored in what will become the hadron experimental hall</a:t>
            </a:r>
          </a:p>
        </p:txBody>
      </p:sp>
    </p:spTree>
    <p:extLst>
      <p:ext uri="{BB962C8B-B14F-4D97-AF65-F5344CB8AC3E}">
        <p14:creationId xmlns:p14="http://schemas.microsoft.com/office/powerpoint/2010/main" val="417860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6E2EFFA5-DA63-955B-8FF8-68E5435C6EDE}"/>
              </a:ext>
            </a:extLst>
          </p:cNvPr>
          <p:cNvSpPr/>
          <p:nvPr/>
        </p:nvSpPr>
        <p:spPr>
          <a:xfrm>
            <a:off x="5904669" y="1640009"/>
            <a:ext cx="1828800" cy="1828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22E7D7-D150-07E9-9360-84FE6AA55689}"/>
              </a:ext>
            </a:extLst>
          </p:cNvPr>
          <p:cNvSpPr/>
          <p:nvPr/>
        </p:nvSpPr>
        <p:spPr>
          <a:xfrm>
            <a:off x="1281336" y="1632444"/>
            <a:ext cx="1828800" cy="1828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214E11-63B9-A7BC-2F54-06FAE934DF14}"/>
              </a:ext>
            </a:extLst>
          </p:cNvPr>
          <p:cNvSpPr/>
          <p:nvPr/>
        </p:nvSpPr>
        <p:spPr>
          <a:xfrm>
            <a:off x="1546383" y="2487556"/>
            <a:ext cx="1298706" cy="1185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B59CC-D7D8-F53B-9CE1-9F0C5290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What do we do with this beam?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1A1AB-2131-13CE-C16C-28CA9502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6FDC2-DEEB-6B87-CD4E-EC0D28EA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0041D-461F-61CA-AF30-EA1EE9AA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F95700-E751-00E0-426B-5A68C3AF6860}"/>
              </a:ext>
            </a:extLst>
          </p:cNvPr>
          <p:cNvCxnSpPr>
            <a:cxnSpLocks/>
          </p:cNvCxnSpPr>
          <p:nvPr/>
        </p:nvCxnSpPr>
        <p:spPr>
          <a:xfrm>
            <a:off x="887772" y="2546845"/>
            <a:ext cx="2743200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B4B941-3E58-D255-034F-D9E7A9EA6CF9}"/>
              </a:ext>
            </a:extLst>
          </p:cNvPr>
          <p:cNvCxnSpPr>
            <a:cxnSpLocks/>
          </p:cNvCxnSpPr>
          <p:nvPr/>
        </p:nvCxnSpPr>
        <p:spPr>
          <a:xfrm flipV="1">
            <a:off x="2195736" y="1140433"/>
            <a:ext cx="0" cy="274320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D2B8A04-A680-746C-29C8-FCD38412B8D0}"/>
              </a:ext>
            </a:extLst>
          </p:cNvPr>
          <p:cNvSpPr txBox="1"/>
          <p:nvPr/>
        </p:nvSpPr>
        <p:spPr>
          <a:xfrm>
            <a:off x="3409446" y="21316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CF576C-B7DC-2E64-B3EF-701129CAAFF7}"/>
              </a:ext>
            </a:extLst>
          </p:cNvPr>
          <p:cNvSpPr txBox="1"/>
          <p:nvPr/>
        </p:nvSpPr>
        <p:spPr>
          <a:xfrm>
            <a:off x="2259372" y="98072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 or 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F2B24-ECF1-E3EC-78A8-BABB796ECD23}"/>
              </a:ext>
            </a:extLst>
          </p:cNvPr>
          <p:cNvSpPr txBox="1"/>
          <p:nvPr/>
        </p:nvSpPr>
        <p:spPr>
          <a:xfrm>
            <a:off x="303808" y="3127141"/>
            <a:ext cx="174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ion source beam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BCA020-F733-2443-0BFA-ABAAF1BB56A5}"/>
              </a:ext>
            </a:extLst>
          </p:cNvPr>
          <p:cNvSpPr/>
          <p:nvPr/>
        </p:nvSpPr>
        <p:spPr>
          <a:xfrm rot="5400000">
            <a:off x="5905371" y="2510590"/>
            <a:ext cx="1828800" cy="8763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8F6F89-EB19-55D8-DDF5-AA56C9ABE7A4}"/>
              </a:ext>
            </a:extLst>
          </p:cNvPr>
          <p:cNvCxnSpPr>
            <a:cxnSpLocks/>
          </p:cNvCxnSpPr>
          <p:nvPr/>
        </p:nvCxnSpPr>
        <p:spPr>
          <a:xfrm>
            <a:off x="5491991" y="2551309"/>
            <a:ext cx="2743200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89AB3E-0B85-46EA-AC30-FC98E4E3AD00}"/>
              </a:ext>
            </a:extLst>
          </p:cNvPr>
          <p:cNvCxnSpPr>
            <a:cxnSpLocks/>
          </p:cNvCxnSpPr>
          <p:nvPr/>
        </p:nvCxnSpPr>
        <p:spPr>
          <a:xfrm flipV="1">
            <a:off x="6819069" y="1143000"/>
            <a:ext cx="0" cy="274320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8F6736-E699-773F-74EC-0C921D5443DB}"/>
              </a:ext>
            </a:extLst>
          </p:cNvPr>
          <p:cNvSpPr txBox="1"/>
          <p:nvPr/>
        </p:nvSpPr>
        <p:spPr>
          <a:xfrm>
            <a:off x="7988448" y="2146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0F3B3A-9E18-95B2-C964-BC904FC578D0}"/>
              </a:ext>
            </a:extLst>
          </p:cNvPr>
          <p:cNvSpPr txBox="1"/>
          <p:nvPr/>
        </p:nvSpPr>
        <p:spPr>
          <a:xfrm>
            <a:off x="6882705" y="95814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 or 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/>
              <a:t>v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C4647FE-C2E7-4909-BA4B-03BA1C717875}"/>
              </a:ext>
            </a:extLst>
          </p:cNvPr>
          <p:cNvSpPr/>
          <p:nvPr/>
        </p:nvSpPr>
        <p:spPr>
          <a:xfrm>
            <a:off x="3880282" y="2364281"/>
            <a:ext cx="1339790" cy="365125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8178982C-5448-05BD-FD51-2CA1DFEC6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671110"/>
              </p:ext>
            </p:extLst>
          </p:nvPr>
        </p:nvGraphicFramePr>
        <p:xfrm>
          <a:off x="608583" y="4012272"/>
          <a:ext cx="359428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094">
                  <a:extLst>
                    <a:ext uri="{9D8B030D-6E8A-4147-A177-3AD203B41FA5}">
                      <a16:colId xmlns:a16="http://schemas.microsoft.com/office/drawing/2014/main" val="3106670035"/>
                    </a:ext>
                  </a:extLst>
                </a:gridCol>
                <a:gridCol w="1198094">
                  <a:extLst>
                    <a:ext uri="{9D8B030D-6E8A-4147-A177-3AD203B41FA5}">
                      <a16:colId xmlns:a16="http://schemas.microsoft.com/office/drawing/2014/main" val="950649823"/>
                    </a:ext>
                  </a:extLst>
                </a:gridCol>
                <a:gridCol w="1198094">
                  <a:extLst>
                    <a:ext uri="{9D8B030D-6E8A-4147-A177-3AD203B41FA5}">
                      <a16:colId xmlns:a16="http://schemas.microsoft.com/office/drawing/2014/main" val="2257029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Ion source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Ion trap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263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23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baseline="-25000"/>
                        <a:t>norm,rms</a:t>
                      </a:r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-7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2×10</a:t>
                      </a:r>
                      <a:r>
                        <a:rPr lang="en-GB" baseline="30000"/>
                        <a:t>-13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25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-25000"/>
                        <a:t>x</a:t>
                      </a:r>
                      <a:endParaRPr lang="en-GB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1mm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90</a:t>
                      </a:r>
                      <a:r>
                        <a:rPr lang="en-GB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1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-25000"/>
                        <a:t>v</a:t>
                      </a:r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30km/s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0.65m/s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16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4.3MK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2mK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71850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0E3C922-AB94-020F-25DB-114955108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05772"/>
              </p:ext>
            </p:extLst>
          </p:nvPr>
        </p:nvGraphicFramePr>
        <p:xfrm>
          <a:off x="4945841" y="4012272"/>
          <a:ext cx="366021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073">
                  <a:extLst>
                    <a:ext uri="{9D8B030D-6E8A-4147-A177-3AD203B41FA5}">
                      <a16:colId xmlns:a16="http://schemas.microsoft.com/office/drawing/2014/main" val="3106670035"/>
                    </a:ext>
                  </a:extLst>
                </a:gridCol>
                <a:gridCol w="1220073">
                  <a:extLst>
                    <a:ext uri="{9D8B030D-6E8A-4147-A177-3AD203B41FA5}">
                      <a16:colId xmlns:a16="http://schemas.microsoft.com/office/drawing/2014/main" val="950649823"/>
                    </a:ext>
                  </a:extLst>
                </a:gridCol>
                <a:gridCol w="1220073">
                  <a:extLst>
                    <a:ext uri="{9D8B030D-6E8A-4147-A177-3AD203B41FA5}">
                      <a16:colId xmlns:a16="http://schemas.microsoft.com/office/drawing/2014/main" val="2257029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Parameter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Ion source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Ion trap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263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281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baseline="-25000"/>
                        <a:t>norm,rms</a:t>
                      </a:r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-7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2×10</a:t>
                      </a:r>
                      <a:r>
                        <a:rPr lang="en-GB" baseline="30000"/>
                        <a:t>-13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25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30000"/>
                        <a:t>*</a:t>
                      </a:r>
                      <a:r>
                        <a:rPr lang="en-GB" baseline="-25000"/>
                        <a:t>x</a:t>
                      </a:r>
                      <a:endParaRPr lang="en-GB" baseline="30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9.4nm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18fm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1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30000"/>
                        <a:t>*</a:t>
                      </a:r>
                      <a:r>
                        <a:rPr lang="en-GB" baseline="-25000">
                          <a:latin typeface="Symbol" panose="05050102010706020507" pitchFamily="18" charset="2"/>
                        </a:rPr>
                        <a:t>q</a:t>
                      </a:r>
                      <a:endParaRPr lang="en-GB">
                        <a:latin typeface="Symbol" panose="05050102010706020507" pitchFamily="18" charset="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10mrad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10mrad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16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+mn-lt"/>
                        </a:rPr>
                        <a:t>L/bunch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9×10</a:t>
                      </a:r>
                      <a:r>
                        <a:rPr lang="en-GB" baseline="30000"/>
                        <a:t>28</a:t>
                      </a:r>
                      <a:r>
                        <a:rPr lang="en-GB" baseline="0"/>
                        <a:t>cm</a:t>
                      </a:r>
                      <a:r>
                        <a:rPr lang="en-GB" baseline="30000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6×10</a:t>
                      </a:r>
                      <a:r>
                        <a:rPr lang="en-GB" baseline="30000"/>
                        <a:t>27</a:t>
                      </a:r>
                      <a:r>
                        <a:rPr lang="en-GB" baseline="0"/>
                        <a:t>cm</a:t>
                      </a:r>
                      <a:r>
                        <a:rPr lang="en-GB" baseline="30000"/>
                        <a:t>-2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718507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829BBA5F-24CE-CF26-2816-FD1ADD837844}"/>
              </a:ext>
            </a:extLst>
          </p:cNvPr>
          <p:cNvSpPr txBox="1"/>
          <p:nvPr/>
        </p:nvSpPr>
        <p:spPr>
          <a:xfrm>
            <a:off x="3624228" y="1654807"/>
            <a:ext cx="18549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Accelerate to</a:t>
            </a:r>
          </a:p>
          <a:p>
            <a:pPr algn="ctr"/>
            <a:r>
              <a:rPr lang="en-GB"/>
              <a:t>1000GeV/u</a:t>
            </a:r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r>
              <a:rPr lang="en-GB"/>
              <a:t>Focus with</a:t>
            </a:r>
          </a:p>
          <a:p>
            <a:pPr algn="ctr"/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 =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= 0.01</a:t>
            </a:r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1F58D2-F0D6-E15C-F10F-74031904387E}"/>
              </a:ext>
            </a:extLst>
          </p:cNvPr>
          <p:cNvSpPr txBox="1"/>
          <p:nvPr/>
        </p:nvSpPr>
        <p:spPr>
          <a:xfrm>
            <a:off x="2162826" y="2606133"/>
            <a:ext cx="107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trap beam</a:t>
            </a:r>
          </a:p>
        </p:txBody>
      </p:sp>
    </p:spTree>
    <p:extLst>
      <p:ext uri="{BB962C8B-B14F-4D97-AF65-F5344CB8AC3E}">
        <p14:creationId xmlns:p14="http://schemas.microsoft.com/office/powerpoint/2010/main" val="37737929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C32A1-7B79-EA0D-30F3-0CD8AAA4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ERIT Target (Beryllium Foil)</a:t>
            </a:r>
          </a:p>
        </p:txBody>
      </p:sp>
      <p:pic>
        <p:nvPicPr>
          <p:cNvPr id="8" name="Content Placeholder 7" descr="A large metal machine in a factory&#10;&#10;Description automatically generated">
            <a:extLst>
              <a:ext uri="{FF2B5EF4-FFF2-40B4-BE49-F238E27FC236}">
                <a16:creationId xmlns:a16="http://schemas.microsoft.com/office/drawing/2014/main" id="{8525DF53-57DC-C88B-779B-1D0631666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9B692-4B0A-CA38-3C94-B15CAF64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42B7A-A979-FBF4-440D-9B56E7DF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C8004-6C44-B8AE-C7E4-3A995166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48394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everal metal parts on a table&#10;&#10;Description automatically generated">
            <a:extLst>
              <a:ext uri="{FF2B5EF4-FFF2-40B4-BE49-F238E27FC236}">
                <a16:creationId xmlns:a16="http://schemas.microsoft.com/office/drawing/2014/main" id="{870C8C36-6E1D-6BD2-6B77-52A7B827D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" y="0"/>
            <a:ext cx="9143819" cy="685786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E4E8F-C0AB-53F1-A4A0-D8403225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Shim Plates for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1446B-6DD5-D54F-1E8E-BC85E59B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26805-F1E2-69A1-F0A1-721218BA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F99E2-6613-1930-ECD5-B5DC65A2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81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A7B61-4B00-6209-57C7-124E0E758853}"/>
              </a:ext>
            </a:extLst>
          </p:cNvPr>
          <p:cNvSpPr txBox="1"/>
          <p:nvPr/>
        </p:nvSpPr>
        <p:spPr>
          <a:xfrm>
            <a:off x="4139952" y="378904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Aim to locally control integral of field function B(r), whose  derivative B’(r) controls the machine tunes</a:t>
            </a:r>
          </a:p>
        </p:txBody>
      </p:sp>
    </p:spTree>
    <p:extLst>
      <p:ext uri="{BB962C8B-B14F-4D97-AF65-F5344CB8AC3E}">
        <p14:creationId xmlns:p14="http://schemas.microsoft.com/office/powerpoint/2010/main" val="17710332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urple machine with metal parts&#10;&#10;Description automatically generated with medium confidence">
            <a:extLst>
              <a:ext uri="{FF2B5EF4-FFF2-40B4-BE49-F238E27FC236}">
                <a16:creationId xmlns:a16="http://schemas.microsoft.com/office/drawing/2014/main" id="{E5634011-F67D-014C-3636-D3D7F150B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1558B6-4DC8-CE3D-4CC4-728936716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Shim Plates Installed in One Cell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B62E5-E4E8-1726-105B-DC0F66E4D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6221-BA2C-46C3-C09F-E9753A1B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03D0F-783D-2C73-114F-0F146F4D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82</a:t>
            </a:fld>
            <a:endParaRPr lang="en-GB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C7434B-711A-F9F1-4496-9EC408E74C05}"/>
              </a:ext>
            </a:extLst>
          </p:cNvPr>
          <p:cNvSpPr/>
          <p:nvPr/>
        </p:nvSpPr>
        <p:spPr>
          <a:xfrm>
            <a:off x="3275856" y="1340768"/>
            <a:ext cx="1296144" cy="280831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1267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9262D-6919-8D5C-A0A3-39286278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 of 2D Permanent Magnet from HalbachArea to OPERA-3D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4587B00-DEBA-F013-9585-306ADBC1D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1" y="1600200"/>
            <a:ext cx="730779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2AF53-C02B-E5EC-8324-14A2F2A6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A1513-19DB-DDD3-F008-8D198752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703E4-84CA-CC44-7E3E-C69D1CA8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F13C8-6E91-8497-6C16-DB716C1E94F1}"/>
              </a:ext>
            </a:extLst>
          </p:cNvPr>
          <p:cNvSpPr txBox="1"/>
          <p:nvPr/>
        </p:nvSpPr>
        <p:spPr>
          <a:xfrm>
            <a:off x="1115616" y="5517232"/>
            <a:ext cx="335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This is actually a VFFA 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A8452D-6AFB-A92E-C9DB-AE9D3882A48B}"/>
              </a:ext>
            </a:extLst>
          </p:cNvPr>
          <p:cNvSpPr txBox="1"/>
          <p:nvPr/>
        </p:nvSpPr>
        <p:spPr>
          <a:xfrm>
            <a:off x="4682773" y="5556267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.comi file imported successfully</a:t>
            </a:r>
          </a:p>
        </p:txBody>
      </p:sp>
    </p:spTree>
    <p:extLst>
      <p:ext uri="{BB962C8B-B14F-4D97-AF65-F5344CB8AC3E}">
        <p14:creationId xmlns:p14="http://schemas.microsoft.com/office/powerpoint/2010/main" val="8852689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ity landscape with a lake and mountains&#10;&#10;Description automatically generated">
            <a:extLst>
              <a:ext uri="{FF2B5EF4-FFF2-40B4-BE49-F238E27FC236}">
                <a16:creationId xmlns:a16="http://schemas.microsoft.com/office/drawing/2014/main" id="{C9AA0BB6-49ED-E8FD-3732-728F59892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AD3EE8-C608-A8C5-A397-A52A94B0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Autofit/>
          </a:bodyPr>
          <a:lstStyle/>
          <a:p>
            <a:r>
              <a:rPr lang="en-GB">
                <a:solidFill>
                  <a:schemeClr val="bg1"/>
                </a:solidFill>
              </a:rPr>
              <a:t>Thanks for listening!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68CEB-4D2B-03D3-7F53-0F2D7634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53A2A-1DDA-7040-2A36-41598FAD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697D4-733F-E0DB-CFD8-CE749F01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4985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7558-121A-FEEB-F3FA-2C7E4725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Analytic Model </a:t>
            </a:r>
            <a:br>
              <a:rPr lang="en-GB"/>
            </a:br>
            <a:r>
              <a:rPr lang="en-GB"/>
              <a:t>for High Specific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A4E90-B381-23EE-F15C-554CEEB06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Luminosity is held constant if N ∝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>
                <a:latin typeface="Symbol" panose="05050102010706020507" pitchFamily="18" charset="2"/>
              </a:rPr>
              <a:t>*</a:t>
            </a:r>
          </a:p>
          <a:p>
            <a:pPr lvl="1"/>
            <a:r>
              <a:rPr lang="en-GB"/>
              <a:t>If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is also held constant, that’s N ∝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>
                <a:latin typeface="Symbol" panose="05050102010706020507" pitchFamily="18" charset="2"/>
              </a:rPr>
              <a:t>*</a:t>
            </a:r>
            <a:r>
              <a:rPr lang="en-GB"/>
              <a:t> ∝ </a:t>
            </a:r>
            <a:r>
              <a:rPr lang="en-GB">
                <a:latin typeface="Symbol" panose="05050102010706020507" pitchFamily="18" charset="2"/>
              </a:rPr>
              <a:t>e</a:t>
            </a:r>
          </a:p>
          <a:p>
            <a:r>
              <a:rPr lang="en-GB"/>
              <a:t>But luminosity per ion increases at smaller N</a:t>
            </a:r>
          </a:p>
          <a:p>
            <a:pPr lvl="1"/>
            <a:r>
              <a:rPr lang="en-GB"/>
              <a:t>6×10</a:t>
            </a:r>
            <a:r>
              <a:rPr lang="en-GB" baseline="30000"/>
              <a:t>27</a:t>
            </a:r>
            <a:r>
              <a:rPr lang="en-GB" baseline="0"/>
              <a:t>cm</a:t>
            </a:r>
            <a:r>
              <a:rPr lang="en-GB" baseline="30000"/>
              <a:t>-2</a:t>
            </a:r>
            <a:r>
              <a:rPr lang="en-GB"/>
              <a:t> from 2×500 ions is 130,000 times more efficient than 9×10</a:t>
            </a:r>
            <a:r>
              <a:rPr lang="en-GB" baseline="30000"/>
              <a:t>28</a:t>
            </a:r>
            <a:r>
              <a:rPr lang="en-GB" baseline="0"/>
              <a:t>cm</a:t>
            </a:r>
            <a:r>
              <a:rPr lang="en-GB" baseline="30000"/>
              <a:t>-2</a:t>
            </a:r>
            <a:r>
              <a:rPr lang="en-GB"/>
              <a:t> from 2×10</a:t>
            </a:r>
            <a:r>
              <a:rPr lang="en-GB" baseline="30000"/>
              <a:t>9</a:t>
            </a:r>
            <a:r>
              <a:rPr lang="en-GB"/>
              <a:t> ions</a:t>
            </a:r>
          </a:p>
          <a:p>
            <a:r>
              <a:rPr lang="en-GB"/>
              <a:t>In fact the ion trap saturated the cross section</a:t>
            </a:r>
          </a:p>
          <a:p>
            <a:pPr lvl="1"/>
            <a:r>
              <a:rPr lang="en-GB"/>
              <a:t>If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tot</a:t>
            </a:r>
            <a:r>
              <a:rPr lang="en-GB"/>
              <a:t> &gt; 84mbarn, then &gt;500 collisions expected</a:t>
            </a:r>
          </a:p>
          <a:p>
            <a:pPr lvl="1"/>
            <a:r>
              <a:rPr lang="en-GB"/>
              <a:t>One pass and it’s gone!</a:t>
            </a:r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6EBF6-CAEA-B592-DAE3-C911F38D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23,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4590F-F876-92DE-BEC7-F8CF1BCB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C-AD Seminar, BNL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BD4F8-1093-7706-6E11-E0297C738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F2ADEB5-015C-166D-9D73-99559E79DB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6296" y="1594036"/>
            <a:ext cx="1673648" cy="7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36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89950</TotalTime>
  <Words>3861</Words>
  <Application>Microsoft Office PowerPoint</Application>
  <PresentationFormat>On-screen Show (4:3)</PresentationFormat>
  <Paragraphs>693</Paragraphs>
  <Slides>84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1_Office Theme</vt:lpstr>
      <vt:lpstr>Ultra-low Emittance Bunches from Laser Cooled Ion Traps for Intense Focal Points</vt:lpstr>
      <vt:lpstr>Ion Traps &amp; Laser Doppler Cooling</vt:lpstr>
      <vt:lpstr>S-POD, IBEX experiments</vt:lpstr>
      <vt:lpstr>Laser Doppler Cooling Simulation</vt:lpstr>
      <vt:lpstr>Laser Doppler Cooling Simulation</vt:lpstr>
      <vt:lpstr>Ion Trap Flexibility</vt:lpstr>
      <vt:lpstr>Flexibility e.g.: 2D Coulomb Crystal</vt:lpstr>
      <vt:lpstr>What do we do with this beam?</vt:lpstr>
      <vt:lpstr>Analytic Model  for High Specific Luminosity</vt:lpstr>
      <vt:lpstr>What’s going on in the longitudinal plane?  and Other Questions</vt:lpstr>
      <vt:lpstr>Bunch Implosion Radius Limits</vt:lpstr>
      <vt:lpstr>Minor Complexities</vt:lpstr>
      <vt:lpstr>Energy Scaling Graph</vt:lpstr>
      <vt:lpstr>Energy Scaling Graph</vt:lpstr>
      <vt:lpstr>Potential Future Applications </vt:lpstr>
      <vt:lpstr>Nonlinear Tracking Study: What can stop us?</vt:lpstr>
      <vt:lpstr>Focussing Beamline Simulation</vt:lpstr>
      <vt:lpstr>Focussing Beamline Simulation</vt:lpstr>
      <vt:lpstr>Optimisation of Electrode Voltages</vt:lpstr>
      <vt:lpstr>Improved L-M Optimiser</vt:lpstr>
      <vt:lpstr>Focal Point Optimisation (T=2mK)</vt:lpstr>
      <vt:lpstr>Focal Point Optimisation (T=0)</vt:lpstr>
      <vt:lpstr>Focal Size vs. Electrodes Used</vt:lpstr>
      <vt:lpstr>Focal Size vs. Energy</vt:lpstr>
      <vt:lpstr>Optimal Chirp vs. Electrodes Used</vt:lpstr>
      <vt:lpstr>Focal Size vs. Initial Chirp</vt:lpstr>
      <vt:lpstr>Other Options: Cooling at High Energy?</vt:lpstr>
      <vt:lpstr>Increasing Current Throughput</vt:lpstr>
      <vt:lpstr>Recent Funding at BNL</vt:lpstr>
      <vt:lpstr>LDRD Hardware Current Status</vt:lpstr>
      <vt:lpstr>Conclusion</vt:lpstr>
      <vt:lpstr>Beam sizes in focussing channel</vt:lpstr>
      <vt:lpstr>Doppler-cooled rings as of 2014</vt:lpstr>
      <vt:lpstr>Visits to Labs in Japan November 2023</vt:lpstr>
      <vt:lpstr>Locations</vt:lpstr>
      <vt:lpstr>Route of Nozomi Shinkansen</vt:lpstr>
      <vt:lpstr>1. At KEK</vt:lpstr>
      <vt:lpstr>cERL Control Room</vt:lpstr>
      <vt:lpstr>cERL electron gun</vt:lpstr>
      <vt:lpstr>RF Section</vt:lpstr>
      <vt:lpstr>Arc Magnets</vt:lpstr>
      <vt:lpstr>Arc and Experimental Side</vt:lpstr>
      <vt:lpstr>2. At J-PARC</vt:lpstr>
      <vt:lpstr>J-PARC Control Room</vt:lpstr>
      <vt:lpstr>Machine Status</vt:lpstr>
      <vt:lpstr>Main Ring Dipoles</vt:lpstr>
      <vt:lpstr>Quadrupoles and Sextupole</vt:lpstr>
      <vt:lpstr>Vertical Dipole Steerer</vt:lpstr>
      <vt:lpstr>Skew Quadrupole</vt:lpstr>
      <vt:lpstr>RF Section</vt:lpstr>
      <vt:lpstr>Extraction Kickers</vt:lpstr>
      <vt:lpstr>Three-Way Split</vt:lpstr>
      <vt:lpstr>Earthquake Effect</vt:lpstr>
      <vt:lpstr>Magnetic Alloy RF Cavity</vt:lpstr>
      <vt:lpstr>Magnetic Alloy Material</vt:lpstr>
      <vt:lpstr>3. At KURNS</vt:lpstr>
      <vt:lpstr>150MeV Fixed-Field Accelerator</vt:lpstr>
      <vt:lpstr>Extraction Line to Reactor</vt:lpstr>
      <vt:lpstr>Magnets</vt:lpstr>
      <vt:lpstr>Pole Shape for B ~ rk Scaling Field</vt:lpstr>
      <vt:lpstr>Ion-beta FFA</vt:lpstr>
      <vt:lpstr>4. Hiroshima University</vt:lpstr>
      <vt:lpstr>Ion Trap Vacuum Chamber</vt:lpstr>
      <vt:lpstr>Four-Rod, Two-Section Paul Trap</vt:lpstr>
      <vt:lpstr>Ion Cloud before Cooling</vt:lpstr>
      <vt:lpstr>Laser Cooling  Coulomb Crystal</vt:lpstr>
      <vt:lpstr>Longer Coulomb Crystal</vt:lpstr>
      <vt:lpstr>Near-Spherical Coulomb Crystal</vt:lpstr>
      <vt:lpstr>Wavemeter</vt:lpstr>
      <vt:lpstr>Laser</vt:lpstr>
      <vt:lpstr>1D Coulomb Crystal (N=10)</vt:lpstr>
      <vt:lpstr>1D Coulomb Crystal (N=9)</vt:lpstr>
      <vt:lpstr>5. Kyushu University</vt:lpstr>
      <vt:lpstr>PowerPoint Presentation</vt:lpstr>
      <vt:lpstr>Purple Version of KURNS FFA</vt:lpstr>
      <vt:lpstr>Large Slot Aperture MA RF Cavity</vt:lpstr>
      <vt:lpstr>VFFA Prototype Beamline</vt:lpstr>
      <vt:lpstr>VFFA Electromagnet Design</vt:lpstr>
      <vt:lpstr>Parts of FFA-ERIT</vt:lpstr>
      <vt:lpstr>The ERIT Target (Beryllium Foil)</vt:lpstr>
      <vt:lpstr>Shim Plates for Magnets</vt:lpstr>
      <vt:lpstr>Shim Plates Installed in One Cell</vt:lpstr>
      <vt:lpstr>Import of 2D Permanent Magnet from HalbachArea to OPERA-3D</vt:lpstr>
      <vt:lpstr>Thanks for listening!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1664</cp:revision>
  <dcterms:created xsi:type="dcterms:W3CDTF">2012-11-14T19:21:06Z</dcterms:created>
  <dcterms:modified xsi:type="dcterms:W3CDTF">2024-02-22T18:25:00Z</dcterms:modified>
</cp:coreProperties>
</file>