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81"/>
  </p:notesMasterIdLst>
  <p:handoutMasterIdLst>
    <p:handoutMasterId r:id="rId82"/>
  </p:handoutMasterIdLst>
  <p:sldIdLst>
    <p:sldId id="511" r:id="rId3"/>
    <p:sldId id="702" r:id="rId4"/>
    <p:sldId id="719" r:id="rId5"/>
    <p:sldId id="713" r:id="rId6"/>
    <p:sldId id="703" r:id="rId7"/>
    <p:sldId id="704" r:id="rId8"/>
    <p:sldId id="705" r:id="rId9"/>
    <p:sldId id="706" r:id="rId10"/>
    <p:sldId id="707" r:id="rId11"/>
    <p:sldId id="783" r:id="rId12"/>
    <p:sldId id="791" r:id="rId13"/>
    <p:sldId id="782" r:id="rId14"/>
    <p:sldId id="661" r:id="rId15"/>
    <p:sldId id="760" r:id="rId16"/>
    <p:sldId id="764" r:id="rId17"/>
    <p:sldId id="769" r:id="rId18"/>
    <p:sldId id="765" r:id="rId19"/>
    <p:sldId id="770" r:id="rId20"/>
    <p:sldId id="665" r:id="rId21"/>
    <p:sldId id="667" r:id="rId22"/>
    <p:sldId id="666" r:id="rId23"/>
    <p:sldId id="664" r:id="rId24"/>
    <p:sldId id="762" r:id="rId25"/>
    <p:sldId id="697" r:id="rId26"/>
    <p:sldId id="759" r:id="rId27"/>
    <p:sldId id="772" r:id="rId28"/>
    <p:sldId id="796" r:id="rId29"/>
    <p:sldId id="795" r:id="rId30"/>
    <p:sldId id="672" r:id="rId31"/>
    <p:sldId id="671" r:id="rId32"/>
    <p:sldId id="771" r:id="rId33"/>
    <p:sldId id="716" r:id="rId34"/>
    <p:sldId id="717" r:id="rId35"/>
    <p:sldId id="807" r:id="rId36"/>
    <p:sldId id="714" r:id="rId37"/>
    <p:sldId id="715" r:id="rId38"/>
    <p:sldId id="808" r:id="rId39"/>
    <p:sldId id="718" r:id="rId40"/>
    <p:sldId id="709" r:id="rId41"/>
    <p:sldId id="447" r:id="rId42"/>
    <p:sldId id="493" r:id="rId43"/>
    <p:sldId id="495" r:id="rId44"/>
    <p:sldId id="711" r:id="rId45"/>
    <p:sldId id="817" r:id="rId46"/>
    <p:sldId id="723" r:id="rId47"/>
    <p:sldId id="654" r:id="rId48"/>
    <p:sldId id="728" r:id="rId49"/>
    <p:sldId id="729" r:id="rId50"/>
    <p:sldId id="730" r:id="rId51"/>
    <p:sldId id="814" r:id="rId52"/>
    <p:sldId id="815" r:id="rId53"/>
    <p:sldId id="735" r:id="rId54"/>
    <p:sldId id="818" r:id="rId55"/>
    <p:sldId id="738" r:id="rId56"/>
    <p:sldId id="757" r:id="rId57"/>
    <p:sldId id="743" r:id="rId58"/>
    <p:sldId id="712" r:id="rId59"/>
    <p:sldId id="720" r:id="rId60"/>
    <p:sldId id="797" r:id="rId61"/>
    <p:sldId id="722" r:id="rId62"/>
    <p:sldId id="792" r:id="rId63"/>
    <p:sldId id="793" r:id="rId64"/>
    <p:sldId id="803" r:id="rId65"/>
    <p:sldId id="794" r:id="rId66"/>
    <p:sldId id="804" r:id="rId67"/>
    <p:sldId id="798" r:id="rId68"/>
    <p:sldId id="799" r:id="rId69"/>
    <p:sldId id="800" r:id="rId70"/>
    <p:sldId id="805" r:id="rId71"/>
    <p:sldId id="801" r:id="rId72"/>
    <p:sldId id="787" r:id="rId73"/>
    <p:sldId id="802" r:id="rId74"/>
    <p:sldId id="788" r:id="rId75"/>
    <p:sldId id="430" r:id="rId76"/>
    <p:sldId id="710" r:id="rId77"/>
    <p:sldId id="726" r:id="rId78"/>
    <p:sldId id="734" r:id="rId79"/>
    <p:sldId id="725" r:id="rId8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C0"/>
    <a:srgbClr val="9BBB59"/>
    <a:srgbClr val="DAEFC3"/>
    <a:srgbClr val="C4E59F"/>
    <a:srgbClr val="CCECFF"/>
    <a:srgbClr val="9900FF"/>
    <a:srgbClr val="0000FF"/>
    <a:srgbClr val="FFFFFF"/>
    <a:srgbClr val="66FFFF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1" autoAdjust="0"/>
    <p:restoredTop sz="94411" autoAdjust="0"/>
  </p:normalViewPr>
  <p:slideViewPr>
    <p:cSldViewPr>
      <p:cViewPr varScale="1">
        <p:scale>
          <a:sx n="88" d="100"/>
          <a:sy n="88" d="100"/>
        </p:scale>
        <p:origin x="6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1104"/>
    </p:cViewPr>
  </p:sorterViewPr>
  <p:notesViewPr>
    <p:cSldViewPr>
      <p:cViewPr varScale="1">
        <p:scale>
          <a:sx n="58" d="100"/>
          <a:sy n="58" d="100"/>
        </p:scale>
        <p:origin x="-301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CE96F-9641-4202-B9F0-B2E2AD14F4BD}" type="datetimeFigureOut">
              <a:rPr lang="en-US"/>
              <a:pPr>
                <a:defRPr/>
              </a:pPr>
              <a:t>2024-Sep-20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F2E411-6695-4ACB-AE03-92CB8347E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43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3A463C-B3F1-4D95-AAE7-A01F53C12740}" type="datetimeFigureOut">
              <a:rPr lang="en-GB"/>
              <a:pPr>
                <a:defRPr/>
              </a:pPr>
              <a:t>20/09/2024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67DA4B-B3FA-4324-8CF5-89A932D868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0071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57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4800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C4DBE-6DBA-4358-AC42-2460EA24DC8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36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C4DBE-6DBA-4358-AC42-2460EA24DC8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96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AA19B-55B7-43F6-A431-B5698B9D34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901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DEF3-38EA-44F2-924B-3AA3B76DF1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165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86200" y="0"/>
            <a:ext cx="5257800" cy="1066800"/>
          </a:xfrm>
          <a:prstGeom prst="rect">
            <a:avLst/>
          </a:prstGeom>
          <a:noFill/>
          <a:effectLst/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dk1">
                <a:satMod val="300000"/>
              </a:schemeClr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none"/>
        </p:style>
        <p:txBody>
          <a:bodyPr anchor="t">
            <a:normAutofit/>
          </a:bodyPr>
          <a:lstStyle>
            <a:lvl1pPr algn="r">
              <a:defRPr sz="3200">
                <a:ln>
                  <a:noFill/>
                </a:ln>
                <a:solidFill>
                  <a:srgbClr val="FFFFC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99FF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CC"/>
                </a:solidFill>
                <a:latin typeface="+mj-lt"/>
              </a:rPr>
              <a:t> Page </a:t>
            </a:r>
            <a:fld id="{77AA60D7-E052-4FF8-8EB3-82792E6B1490}" type="slidenum">
              <a:rPr lang="en-US" smtClean="0">
                <a:solidFill>
                  <a:srgbClr val="FFFFCC"/>
                </a:solidFill>
                <a:latin typeface="+mj-lt"/>
              </a:rPr>
              <a:pPr/>
              <a:t>‹#›</a:t>
            </a:fld>
            <a:endParaRPr lang="en-US" dirty="0">
              <a:solidFill>
                <a:srgbClr val="FFFF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88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26, 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Brooks, ESSRI 2024, Madrid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0355-E0DF-46C0-AE02-520ABCBC6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24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2024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C404-890E-41D9-B785-78F74B1E75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2317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08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DC64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2024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1426-49D9-4400-AE85-1D8D350657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1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D7176B4-3FF4-42B2-A64D-8907BC728C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3" r:id="rId3"/>
    <p:sldLayoutId id="2147483664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7030A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B05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September 26, 2024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 Light" pitchFamily="34" charset="0"/>
              </a:defRPr>
            </a:lvl1pPr>
          </a:lstStyle>
          <a:p>
            <a:pPr>
              <a:defRPr/>
            </a:pPr>
            <a:fld id="{6FD7CC7B-9D0C-4FC1-993A-D4FA53C1AD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A080C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B0F0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DC64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9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Permanent Magnets for the Return Loop of CBETA</a:t>
            </a:r>
            <a:endParaRPr lang="en-GB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E855583E-86BF-A61A-5A54-F49C3599BB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CBETA = </a:t>
            </a:r>
            <a:r>
              <a:rPr lang="en-US"/>
              <a:t>the Cornell-Brookhaven Energy recovery linac (ERL) Test Accelerator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AA19B-55B7-43F6-A431-B5698B9D349F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1382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72998-BF5B-4122-9028-1FD8B2250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Permanent Magnets (PMs) in Accelerator Beamlines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E5C38-7437-47D7-82DE-B33823785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Established uses:</a:t>
            </a:r>
          </a:p>
          <a:p>
            <a:pPr lvl="1"/>
            <a:r>
              <a:rPr lang="en-US" dirty="0"/>
              <a:t>Wigglers, undulators</a:t>
            </a:r>
          </a:p>
          <a:p>
            <a:pPr lvl="1"/>
            <a:r>
              <a:rPr lang="en-US" dirty="0"/>
              <a:t>Halbach quads in drift tube </a:t>
            </a:r>
            <a:r>
              <a:rPr lang="en-US" dirty="0" err="1"/>
              <a:t>linacs</a:t>
            </a:r>
            <a:endParaRPr lang="en-US" dirty="0"/>
          </a:p>
          <a:p>
            <a:pPr lvl="1"/>
            <a:r>
              <a:rPr lang="en-US" dirty="0"/>
              <a:t>Halbach quads in interaction region of Cornell CESR collider</a:t>
            </a:r>
          </a:p>
          <a:p>
            <a:pPr lvl="1"/>
            <a:r>
              <a:rPr lang="en-US" dirty="0"/>
              <a:t>Hybrid magnets (</a:t>
            </a:r>
            <a:r>
              <a:rPr lang="en-US" dirty="0" err="1"/>
              <a:t>PM+iron</a:t>
            </a:r>
            <a:r>
              <a:rPr lang="en-US" dirty="0"/>
              <a:t>) for main bending field of FNAL recycler</a:t>
            </a:r>
          </a:p>
          <a:p>
            <a:r>
              <a:rPr lang="en-US" dirty="0"/>
              <a:t>CBETA ERL (operating at Cornell 2019-20):</a:t>
            </a:r>
          </a:p>
          <a:p>
            <a:pPr lvl="1"/>
            <a:r>
              <a:rPr lang="en-US" dirty="0"/>
              <a:t>New uses:</a:t>
            </a:r>
          </a:p>
          <a:p>
            <a:pPr lvl="2"/>
            <a:r>
              <a:rPr lang="en-US" dirty="0"/>
              <a:t>Halbach magnet is main bending field (compact size, short drifts)</a:t>
            </a:r>
          </a:p>
          <a:p>
            <a:pPr lvl="2"/>
            <a:r>
              <a:rPr lang="en-US" dirty="0"/>
              <a:t>Combined-function </a:t>
            </a:r>
            <a:r>
              <a:rPr lang="en-US" dirty="0" err="1"/>
              <a:t>dipole+quad</a:t>
            </a:r>
            <a:r>
              <a:rPr lang="en-US" dirty="0"/>
              <a:t> Halbach (fewer lattice elements)</a:t>
            </a:r>
          </a:p>
          <a:p>
            <a:pPr lvl="1"/>
            <a:r>
              <a:rPr lang="en-US" dirty="0"/>
              <a:t>Done before but not at scale:</a:t>
            </a:r>
          </a:p>
          <a:p>
            <a:pPr lvl="2"/>
            <a:r>
              <a:rPr lang="en-US" dirty="0"/>
              <a:t>Tuning of Halbach magnets with iron rods for higher field quality</a:t>
            </a:r>
          </a:p>
          <a:p>
            <a:pPr lvl="3"/>
            <a:r>
              <a:rPr lang="en-US" dirty="0"/>
              <a:t>200+ magnets tuned </a:t>
            </a:r>
            <a:r>
              <a:rPr lang="en-US"/>
              <a:t>at BNL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B67FD-E8C7-4117-AE85-736B7C8AB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EED75-BDDA-405F-A61F-89F29F070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216F4-32E5-49FB-9D6A-B04541E2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65348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C90D0-CF84-4E7F-BD7C-3CDA8E29B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PM Domain of Applicability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D4C86-0F5F-488C-981E-DE1C41E26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Field strength comparable to electromagnets</a:t>
            </a:r>
          </a:p>
          <a:p>
            <a:pPr lvl="1"/>
            <a:r>
              <a:rPr lang="en-GB" dirty="0"/>
              <a:t>But not adjustable without EM corrector or motors</a:t>
            </a:r>
          </a:p>
          <a:p>
            <a:r>
              <a:rPr lang="en-GB" dirty="0"/>
              <a:t>Generally cheaper for small apertures</a:t>
            </a:r>
          </a:p>
          <a:p>
            <a:r>
              <a:rPr lang="en-GB" dirty="0"/>
              <a:t>There is a limit to radiation resistance</a:t>
            </a:r>
          </a:p>
          <a:p>
            <a:pPr lvl="1"/>
            <a:r>
              <a:rPr lang="en-GB" dirty="0"/>
              <a:t>How much?  “It depends”</a:t>
            </a:r>
          </a:p>
          <a:p>
            <a:pPr lvl="2"/>
            <a:r>
              <a:rPr lang="en-GB" dirty="0"/>
              <a:t>On PM material, material grade, magnet geometry, field strength</a:t>
            </a:r>
          </a:p>
          <a:p>
            <a:pPr lvl="2"/>
            <a:r>
              <a:rPr lang="en-GB" dirty="0"/>
              <a:t>On accelerator radiation environment near beam pipe</a:t>
            </a:r>
          </a:p>
          <a:p>
            <a:pPr lvl="3"/>
            <a:r>
              <a:rPr lang="en-GB" dirty="0"/>
              <a:t>You must characterise this before getting any useful answers</a:t>
            </a:r>
          </a:p>
          <a:p>
            <a:pPr lvl="1"/>
            <a:r>
              <a:rPr lang="en-GB" dirty="0"/>
              <a:t>Examples (mostly </a:t>
            </a:r>
            <a:r>
              <a:rPr lang="en-GB" dirty="0" err="1"/>
              <a:t>NdFeB</a:t>
            </a:r>
            <a:r>
              <a:rPr lang="en-GB" dirty="0"/>
              <a:t> material)</a:t>
            </a:r>
          </a:p>
          <a:p>
            <a:pPr lvl="2"/>
            <a:r>
              <a:rPr lang="en-GB" dirty="0"/>
              <a:t>CBETA 1kGy lifetime dose limit (predicted &lt;2×10</a:t>
            </a:r>
            <a:r>
              <a:rPr lang="en-GB" baseline="30000" dirty="0"/>
              <a:t>-4</a:t>
            </a:r>
            <a:r>
              <a:rPr lang="en-GB" dirty="0"/>
              <a:t> field change)</a:t>
            </a:r>
          </a:p>
          <a:p>
            <a:pPr lvl="2"/>
            <a:r>
              <a:rPr lang="en-GB" dirty="0"/>
              <a:t>RHIC beam dump 700Gy, some grades near-unchanged, some bad</a:t>
            </a:r>
          </a:p>
          <a:p>
            <a:pPr lvl="2"/>
            <a:r>
              <a:rPr lang="en-GB" dirty="0"/>
              <a:t>BLIP target area &gt;&gt;</a:t>
            </a:r>
            <a:r>
              <a:rPr lang="en-GB" dirty="0" err="1"/>
              <a:t>MGy</a:t>
            </a:r>
            <a:r>
              <a:rPr lang="en-GB" dirty="0"/>
              <a:t>, ~90% flux loss, </a:t>
            </a:r>
            <a:r>
              <a:rPr lang="en-GB" dirty="0" err="1"/>
              <a:t>SmCo</a:t>
            </a:r>
            <a:r>
              <a:rPr lang="en-GB" dirty="0"/>
              <a:t> some flux loss</a:t>
            </a:r>
          </a:p>
          <a:p>
            <a:pPr lvl="2"/>
            <a:r>
              <a:rPr lang="en-GB" dirty="0"/>
              <a:t>CESR 65cm from interaction region(!) </a:t>
            </a:r>
            <a:r>
              <a:rPr lang="en-GB" b="1" dirty="0" err="1"/>
              <a:t>SmCo</a:t>
            </a:r>
            <a:r>
              <a:rPr lang="en-GB" dirty="0"/>
              <a:t> seems to 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63CBA-D328-4AD2-9A0B-CBE42D71D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466C9-4D03-4928-B219-8A0039DC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058F8-2CA6-4ABB-8B95-E88A9A4D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89856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28FA8-A1A3-4BE4-9BAD-7BECEA7AD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920" cy="1143000"/>
          </a:xfrm>
        </p:spPr>
        <p:txBody>
          <a:bodyPr/>
          <a:lstStyle/>
          <a:p>
            <a:r>
              <a:rPr lang="en-GB"/>
              <a:t>Halbach-style Permanent Magnets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4643E-2EC4-4184-81D6-77542E630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55365"/>
            <a:ext cx="519492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Consist purely of PM material (no iron)</a:t>
            </a:r>
          </a:p>
          <a:p>
            <a:pPr lvl="1"/>
            <a:r>
              <a:rPr lang="en-GB" dirty="0"/>
              <a:t>Generally smaller than </a:t>
            </a:r>
            <a:r>
              <a:rPr lang="en-GB" dirty="0" err="1"/>
              <a:t>PM+iron</a:t>
            </a:r>
            <a:r>
              <a:rPr lang="en-GB" dirty="0"/>
              <a:t> hybrid magnets: no iron loop</a:t>
            </a:r>
          </a:p>
          <a:p>
            <a:pPr lvl="1"/>
            <a:r>
              <a:rPr lang="en-GB" dirty="0"/>
              <a:t>No cross-talk if placed close together (short drifts)</a:t>
            </a:r>
          </a:p>
          <a:p>
            <a:r>
              <a:rPr lang="en-GB" dirty="0"/>
              <a:t>Orientation of magnetisation in (usually) wedge-shaped PM pieces is used to produce desired harmonics in magnet aperture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CAE08-DB60-4BD2-AE32-6BC172ABB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09A35-9ABA-4BB8-AE85-4CD5D466A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55D39-B982-4204-AC27-2048B2E37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42E127C-3A85-4DB7-AD08-2217157CE231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0" y="34290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0A017C-F71E-4CE4-8210-A6CCF2EBD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00" y="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11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8889A-CF44-4F70-977B-496193A5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6D342-075B-49C1-A5EE-1F760442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83E0F-08E5-417D-93BD-C147D9FAB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534288-567C-4045-9F81-FA862393DA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7651" y="857250"/>
            <a:ext cx="6858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78B0D5-2659-44BE-B63F-70769C879765}"/>
              </a:ext>
            </a:extLst>
          </p:cNvPr>
          <p:cNvSpPr txBox="1"/>
          <p:nvPr/>
        </p:nvSpPr>
        <p:spPr>
          <a:xfrm>
            <a:off x="4147592" y="127595"/>
            <a:ext cx="223224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CBETA permanent magnet containing tuning rod insert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B14949-EDD9-4E67-AB08-0DB5D8CF9399}"/>
              </a:ext>
            </a:extLst>
          </p:cNvPr>
          <p:cNvSpPr txBox="1"/>
          <p:nvPr/>
        </p:nvSpPr>
        <p:spPr>
          <a:xfrm>
            <a:off x="4716016" y="6392382"/>
            <a:ext cx="430770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EM corrector coil outside (up to 4% field)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70DA9B-066E-4364-8924-F5CE0ADDA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4628"/>
            <a:ext cx="2647206" cy="994172"/>
          </a:xfrm>
        </p:spPr>
        <p:txBody>
          <a:bodyPr>
            <a:normAutofit fontScale="90000"/>
          </a:bodyPr>
          <a:lstStyle/>
          <a:p>
            <a:r>
              <a:rPr lang="en-GB" dirty="0"/>
              <a:t>Iron Rod Correction Method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E11866-31FF-4B44-8A06-19F931559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97" y="2276872"/>
            <a:ext cx="3637315" cy="414450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Measure bare magnet harmonics</a:t>
            </a:r>
          </a:p>
          <a:p>
            <a:r>
              <a:rPr lang="en-GB" dirty="0"/>
              <a:t>Then calculate lengths of iron rods to be inserted around the aperture</a:t>
            </a:r>
          </a:p>
          <a:p>
            <a:r>
              <a:rPr lang="en-GB" sz="3200" dirty="0"/>
              <a:t>3D printed insert with 64 slots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82012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8889A-CF44-4F70-977B-496193A5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6D342-075B-49C1-A5EE-1F760442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83E0F-08E5-417D-93BD-C147D9FAB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534288-567C-4045-9F81-FA862393DA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67518" y="-4057169"/>
            <a:ext cx="17303220" cy="129774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78B0D5-2659-44BE-B63F-70769C879765}"/>
              </a:ext>
            </a:extLst>
          </p:cNvPr>
          <p:cNvSpPr txBox="1"/>
          <p:nvPr/>
        </p:nvSpPr>
        <p:spPr>
          <a:xfrm>
            <a:off x="179512" y="136525"/>
            <a:ext cx="223224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CBETA permanent magnet containing tuning rod insert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91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6372E-B329-4E83-A84C-C3DA00BCA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Field Calculation of Iron Rods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A6A53-71A7-4A0B-A8A1-7E3ADD274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GB" dirty="0"/>
              <a:t>Field of 2D perfect 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=∞ iron rod of circular cross-section, centre (0,0), in ambient field </a:t>
            </a:r>
            <a:r>
              <a:rPr lang="en-GB" b="1" dirty="0"/>
              <a:t>B</a:t>
            </a:r>
            <a:r>
              <a:rPr lang="en-GB" baseline="-25000" dirty="0"/>
              <a:t>0</a:t>
            </a:r>
            <a:r>
              <a:rPr lang="en-GB" dirty="0"/>
              <a:t>: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sz="1200" dirty="0"/>
          </a:p>
          <a:p>
            <a:r>
              <a:rPr lang="en-GB" dirty="0"/>
              <a:t>Rod is magnetised with </a:t>
            </a:r>
            <a:r>
              <a:rPr lang="en-GB" b="1" dirty="0"/>
              <a:t>M</a:t>
            </a:r>
            <a:r>
              <a:rPr lang="en-GB" dirty="0"/>
              <a:t>=2</a:t>
            </a:r>
            <a:r>
              <a:rPr lang="en-GB" b="1" dirty="0"/>
              <a:t>B</a:t>
            </a:r>
            <a:r>
              <a:rPr lang="en-GB" baseline="-25000" dirty="0"/>
              <a:t>0</a:t>
            </a:r>
            <a:endParaRPr lang="en-US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10F1F-8D97-43C0-8025-A289330A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B2A6E-71D9-448A-BE9B-DC478E379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62FD7-B2B4-4766-9F38-0C6BB98A6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CBF58-A64E-4197-87F1-CC27CA7FD4D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2509797"/>
            <a:ext cx="8229600" cy="120723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21550E4-7DF0-4DE4-BC44-33080D19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87" y="4346575"/>
            <a:ext cx="23336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105D7E-D8ED-4F44-824E-D19F34F5B3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271" y="4238391"/>
            <a:ext cx="1976121" cy="19790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8E3D7A1-979E-4F83-A4ED-A1B7A70F3EC6}"/>
              </a:ext>
            </a:extLst>
          </p:cNvPr>
          <p:cNvSpPr txBox="1"/>
          <p:nvPr/>
        </p:nvSpPr>
        <p:spPr>
          <a:xfrm>
            <a:off x="766373" y="5071030"/>
            <a:ext cx="7812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 err="1"/>
              <a:t>B</a:t>
            </a:r>
            <a:r>
              <a:rPr lang="en-GB" baseline="-25000" dirty="0" err="1"/>
              <a:t>rod</a:t>
            </a:r>
            <a:endParaRPr lang="en-US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9CF757-9E71-4C51-BFB6-216128BCC3C3}"/>
              </a:ext>
            </a:extLst>
          </p:cNvPr>
          <p:cNvSpPr txBox="1"/>
          <p:nvPr/>
        </p:nvSpPr>
        <p:spPr>
          <a:xfrm>
            <a:off x="5118695" y="5071030"/>
            <a:ext cx="10801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B</a:t>
            </a:r>
            <a:r>
              <a:rPr lang="en-GB" baseline="-25000" dirty="0"/>
              <a:t>0</a:t>
            </a:r>
            <a:r>
              <a:rPr lang="en-GB" dirty="0"/>
              <a:t>+</a:t>
            </a:r>
            <a:r>
              <a:rPr lang="en-GB" b="1" dirty="0"/>
              <a:t>B</a:t>
            </a:r>
            <a:r>
              <a:rPr lang="en-GB" baseline="-25000" dirty="0"/>
              <a:t>rod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891182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10C68-D26C-49E9-8655-2E691A070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Error Sources (~10</a:t>
            </a:r>
            <a:r>
              <a:rPr lang="en-GB" baseline="30000" dirty="0"/>
              <a:t>-2</a:t>
            </a:r>
            <a:r>
              <a:rPr lang="en-GB" dirty="0"/>
              <a:t> level)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8DA69-7AB0-4127-9824-B24D2F901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Wedge magnetisation vector</a:t>
            </a:r>
          </a:p>
          <a:p>
            <a:pPr lvl="1"/>
            <a:r>
              <a:rPr lang="en-GB" dirty="0"/>
              <a:t>1-2° angle variation</a:t>
            </a:r>
          </a:p>
          <a:p>
            <a:pPr lvl="1"/>
            <a:r>
              <a:rPr lang="en-GB" dirty="0"/>
              <a:t>~1% strength variation</a:t>
            </a:r>
          </a:p>
          <a:p>
            <a:pPr lvl="1"/>
            <a:r>
              <a:rPr lang="en-GB" dirty="0"/>
              <a:t>Comes from wedge manufacturing process</a:t>
            </a:r>
          </a:p>
          <a:p>
            <a:r>
              <a:rPr lang="en-GB" dirty="0"/>
              <a:t>Wedge position</a:t>
            </a:r>
          </a:p>
          <a:p>
            <a:pPr lvl="1"/>
            <a:r>
              <a:rPr lang="en-GB" dirty="0"/>
              <a:t>0.1-0.2mm XY displacement</a:t>
            </a:r>
          </a:p>
          <a:p>
            <a:pPr lvl="1"/>
            <a:r>
              <a:rPr lang="en-GB" dirty="0"/>
              <a:t>Angle errors (fraction of a degree)</a:t>
            </a:r>
          </a:p>
          <a:p>
            <a:pPr lvl="1"/>
            <a:r>
              <a:rPr lang="en-GB" dirty="0"/>
              <a:t>Comes from magnet assembly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8CF0C-2BF4-4D15-8B08-B71F348C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57D47-7DD2-4DE7-A8F4-3DBE4E863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2DEBF-8114-44DB-A27F-8CC957CA1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3FD35D-44C0-41B7-93C3-95C8B79E50E9}"/>
              </a:ext>
            </a:extLst>
          </p:cNvPr>
          <p:cNvSpPr txBox="1"/>
          <p:nvPr/>
        </p:nvSpPr>
        <p:spPr>
          <a:xfrm>
            <a:off x="6804248" y="477492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Can’t be fixed with block sorting</a:t>
            </a:r>
            <a:endParaRPr lang="en-US" dirty="0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225A096F-60F8-48D8-8DDC-A71207A8E6C7}"/>
              </a:ext>
            </a:extLst>
          </p:cNvPr>
          <p:cNvSpPr/>
          <p:nvPr/>
        </p:nvSpPr>
        <p:spPr>
          <a:xfrm rot="10800000">
            <a:off x="6412716" y="4365104"/>
            <a:ext cx="307673" cy="1465972"/>
          </a:xfrm>
          <a:prstGeom prst="leftBrace">
            <a:avLst>
              <a:gd name="adj1" fmla="val 35540"/>
              <a:gd name="adj2" fmla="val 50000"/>
            </a:avLst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10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4FD74-D11C-4BC3-AC61-76A391AF4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Overall Philosophy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995C4-8F9C-4D1E-94F9-1F930BAEA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96C20-1B19-451C-92DD-725FEF6C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B175B-0A6F-44A5-8DD9-EEFD43BE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5C53613-8776-4DAA-B391-51B0D6B4E529}"/>
              </a:ext>
            </a:extLst>
          </p:cNvPr>
          <p:cNvGrpSpPr/>
          <p:nvPr/>
        </p:nvGrpSpPr>
        <p:grpSpPr>
          <a:xfrm>
            <a:off x="305962" y="4308695"/>
            <a:ext cx="1549152" cy="1008112"/>
            <a:chOff x="305962" y="4205489"/>
            <a:chExt cx="1549152" cy="10081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9572E7B-20A2-4D59-A5B0-CDF7A5984E80}"/>
                </a:ext>
              </a:extLst>
            </p:cNvPr>
            <p:cNvSpPr/>
            <p:nvPr/>
          </p:nvSpPr>
          <p:spPr>
            <a:xfrm>
              <a:off x="305962" y="4205489"/>
              <a:ext cx="1549152" cy="100811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Optimiser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C21E700-7F02-4EE4-9C55-DA6F6877F9EC}"/>
                </a:ext>
              </a:extLst>
            </p:cNvPr>
            <p:cNvSpPr/>
            <p:nvPr/>
          </p:nvSpPr>
          <p:spPr>
            <a:xfrm>
              <a:off x="424132" y="4597773"/>
              <a:ext cx="1296144" cy="50405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Simulation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95D4A46-B1CB-4C50-9E88-DC9D10F7387B}"/>
              </a:ext>
            </a:extLst>
          </p:cNvPr>
          <p:cNvSpPr/>
          <p:nvPr/>
        </p:nvSpPr>
        <p:spPr>
          <a:xfrm>
            <a:off x="2143872" y="4468597"/>
            <a:ext cx="826386" cy="6883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B9E31A-9978-4B0C-8A8B-E3B95DFCF1CD}"/>
              </a:ext>
            </a:extLst>
          </p:cNvPr>
          <p:cNvSpPr/>
          <p:nvPr/>
        </p:nvSpPr>
        <p:spPr>
          <a:xfrm>
            <a:off x="3263154" y="4468597"/>
            <a:ext cx="1113692" cy="6883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DFDA58-093D-4785-BDA3-841CFD01F772}"/>
              </a:ext>
            </a:extLst>
          </p:cNvPr>
          <p:cNvCxnSpPr>
            <a:cxnSpLocks/>
          </p:cNvCxnSpPr>
          <p:nvPr/>
        </p:nvCxnSpPr>
        <p:spPr>
          <a:xfrm>
            <a:off x="1855114" y="4812751"/>
            <a:ext cx="28875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FCF02A-0ECF-4B40-BC5F-E0CBF27AF91F}"/>
              </a:ext>
            </a:extLst>
          </p:cNvPr>
          <p:cNvCxnSpPr>
            <a:cxnSpLocks/>
          </p:cNvCxnSpPr>
          <p:nvPr/>
        </p:nvCxnSpPr>
        <p:spPr>
          <a:xfrm>
            <a:off x="2970258" y="4810199"/>
            <a:ext cx="29289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266E493-6F3A-4958-81E0-CF013FB6349B}"/>
              </a:ext>
            </a:extLst>
          </p:cNvPr>
          <p:cNvGrpSpPr/>
          <p:nvPr/>
        </p:nvGrpSpPr>
        <p:grpSpPr>
          <a:xfrm>
            <a:off x="4661840" y="4180278"/>
            <a:ext cx="1549152" cy="1264946"/>
            <a:chOff x="4669742" y="4071969"/>
            <a:chExt cx="1549152" cy="126494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A7884C-A96D-43FC-A315-42B9AFC41989}"/>
                </a:ext>
              </a:extLst>
            </p:cNvPr>
            <p:cNvSpPr/>
            <p:nvPr/>
          </p:nvSpPr>
          <p:spPr>
            <a:xfrm>
              <a:off x="4669742" y="4071969"/>
              <a:ext cx="1549152" cy="126494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Optimiser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7B94AB-E066-44B7-BBB3-E3696F1BDF31}"/>
                </a:ext>
              </a:extLst>
            </p:cNvPr>
            <p:cNvSpPr/>
            <p:nvPr/>
          </p:nvSpPr>
          <p:spPr>
            <a:xfrm>
              <a:off x="4787912" y="4464253"/>
              <a:ext cx="1296144" cy="73375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Correction simulation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F1C4CEFC-8B2F-43AF-A90B-D2296D0637AA}"/>
              </a:ext>
            </a:extLst>
          </p:cNvPr>
          <p:cNvSpPr/>
          <p:nvPr/>
        </p:nvSpPr>
        <p:spPr>
          <a:xfrm>
            <a:off x="6497209" y="4468597"/>
            <a:ext cx="976718" cy="6883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91B9C0E-18EE-4C0C-B884-CF8E26799190}"/>
              </a:ext>
            </a:extLst>
          </p:cNvPr>
          <p:cNvSpPr/>
          <p:nvPr/>
        </p:nvSpPr>
        <p:spPr>
          <a:xfrm>
            <a:off x="7776998" y="4468597"/>
            <a:ext cx="1113692" cy="6883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9BD09C4-78C5-416A-BA34-B6D9E95FB2C1}"/>
              </a:ext>
            </a:extLst>
          </p:cNvPr>
          <p:cNvCxnSpPr>
            <a:cxnSpLocks/>
          </p:cNvCxnSpPr>
          <p:nvPr/>
        </p:nvCxnSpPr>
        <p:spPr>
          <a:xfrm>
            <a:off x="6210992" y="4812751"/>
            <a:ext cx="28621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5A1DFEB-7636-45D9-8A5A-3F05A50228C0}"/>
              </a:ext>
            </a:extLst>
          </p:cNvPr>
          <p:cNvCxnSpPr>
            <a:cxnSpLocks/>
          </p:cNvCxnSpPr>
          <p:nvPr/>
        </p:nvCxnSpPr>
        <p:spPr>
          <a:xfrm>
            <a:off x="7473927" y="4812751"/>
            <a:ext cx="29441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C590CFE-585E-4BA5-85D4-4C1E3DBD121D}"/>
              </a:ext>
            </a:extLst>
          </p:cNvPr>
          <p:cNvCxnSpPr>
            <a:cxnSpLocks/>
          </p:cNvCxnSpPr>
          <p:nvPr/>
        </p:nvCxnSpPr>
        <p:spPr>
          <a:xfrm>
            <a:off x="4376846" y="4808467"/>
            <a:ext cx="2849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C166DFC-AD4C-49AD-9788-C76713A25015}"/>
              </a:ext>
            </a:extLst>
          </p:cNvPr>
          <p:cNvGrpSpPr/>
          <p:nvPr/>
        </p:nvGrpSpPr>
        <p:grpSpPr>
          <a:xfrm>
            <a:off x="2488578" y="2060848"/>
            <a:ext cx="1549152" cy="1008112"/>
            <a:chOff x="2488578" y="2276872"/>
            <a:chExt cx="1549152" cy="100811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8188966-B137-4EDE-AA52-E1B88BD9D8B5}"/>
                </a:ext>
              </a:extLst>
            </p:cNvPr>
            <p:cNvSpPr/>
            <p:nvPr/>
          </p:nvSpPr>
          <p:spPr>
            <a:xfrm>
              <a:off x="2488578" y="2276872"/>
              <a:ext cx="1549152" cy="100811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Optimiser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87BD48C-A211-4D19-BFAF-3CD5C0B53A3A}"/>
                </a:ext>
              </a:extLst>
            </p:cNvPr>
            <p:cNvSpPr/>
            <p:nvPr/>
          </p:nvSpPr>
          <p:spPr>
            <a:xfrm>
              <a:off x="2606748" y="2669156"/>
              <a:ext cx="1296144" cy="50405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Simulation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1042FA5-5CC6-4D5C-A62F-1F269AD41CDB}"/>
              </a:ext>
            </a:extLst>
          </p:cNvPr>
          <p:cNvSpPr/>
          <p:nvPr/>
        </p:nvSpPr>
        <p:spPr>
          <a:xfrm>
            <a:off x="4326488" y="2220750"/>
            <a:ext cx="826386" cy="6883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ED084F-4BF0-4AB1-B111-2CE5BDB64410}"/>
              </a:ext>
            </a:extLst>
          </p:cNvPr>
          <p:cNvSpPr/>
          <p:nvPr/>
        </p:nvSpPr>
        <p:spPr>
          <a:xfrm>
            <a:off x="5445770" y="2220750"/>
            <a:ext cx="1113692" cy="6883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AA32E1A-6EEE-4050-9D38-2E916A13A6F5}"/>
              </a:ext>
            </a:extLst>
          </p:cNvPr>
          <p:cNvCxnSpPr>
            <a:cxnSpLocks/>
          </p:cNvCxnSpPr>
          <p:nvPr/>
        </p:nvCxnSpPr>
        <p:spPr>
          <a:xfrm>
            <a:off x="4037730" y="2564904"/>
            <a:ext cx="28875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5708CA7-A58F-4FBF-90E4-37A155555026}"/>
              </a:ext>
            </a:extLst>
          </p:cNvPr>
          <p:cNvCxnSpPr>
            <a:cxnSpLocks/>
          </p:cNvCxnSpPr>
          <p:nvPr/>
        </p:nvCxnSpPr>
        <p:spPr>
          <a:xfrm>
            <a:off x="5152874" y="2562352"/>
            <a:ext cx="29289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D1DB3E19-83ED-47EA-B29A-4580260F9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6"/>
          </a:xfrm>
        </p:spPr>
        <p:txBody>
          <a:bodyPr/>
          <a:lstStyle/>
          <a:p>
            <a:r>
              <a:rPr lang="en-GB" dirty="0"/>
              <a:t>Direct approach:</a:t>
            </a:r>
          </a:p>
          <a:p>
            <a:endParaRPr lang="en-GB" dirty="0"/>
          </a:p>
          <a:p>
            <a:pPr marL="0" indent="0">
              <a:buNone/>
            </a:pPr>
            <a:endParaRPr lang="en-US" dirty="0"/>
          </a:p>
          <a:p>
            <a:endParaRPr lang="en-US" sz="1600" dirty="0"/>
          </a:p>
          <a:p>
            <a:r>
              <a:rPr lang="en-US" dirty="0"/>
              <a:t>Incorporating correction: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4632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4FD74-D11C-4BC3-AC61-76A391AF4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Correction Makes Precision Easier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995C4-8F9C-4D1E-94F9-1F930BAEA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96C20-1B19-451C-92DD-725FEF6C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B175B-0A6F-44A5-8DD9-EEFD43BE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5C53613-8776-4DAA-B391-51B0D6B4E529}"/>
              </a:ext>
            </a:extLst>
          </p:cNvPr>
          <p:cNvGrpSpPr/>
          <p:nvPr/>
        </p:nvGrpSpPr>
        <p:grpSpPr>
          <a:xfrm>
            <a:off x="305962" y="4308695"/>
            <a:ext cx="1549152" cy="1008112"/>
            <a:chOff x="305962" y="4205489"/>
            <a:chExt cx="1549152" cy="10081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9572E7B-20A2-4D59-A5B0-CDF7A5984E80}"/>
                </a:ext>
              </a:extLst>
            </p:cNvPr>
            <p:cNvSpPr/>
            <p:nvPr/>
          </p:nvSpPr>
          <p:spPr>
            <a:xfrm>
              <a:off x="305962" y="4205489"/>
              <a:ext cx="1549152" cy="100811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Optimiser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C21E700-7F02-4EE4-9C55-DA6F6877F9EC}"/>
                </a:ext>
              </a:extLst>
            </p:cNvPr>
            <p:cNvSpPr/>
            <p:nvPr/>
          </p:nvSpPr>
          <p:spPr>
            <a:xfrm>
              <a:off x="424132" y="4597773"/>
              <a:ext cx="1296144" cy="50405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Simulation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95D4A46-B1CB-4C50-9E88-DC9D10F7387B}"/>
              </a:ext>
            </a:extLst>
          </p:cNvPr>
          <p:cNvSpPr/>
          <p:nvPr/>
        </p:nvSpPr>
        <p:spPr>
          <a:xfrm>
            <a:off x="2143872" y="4468597"/>
            <a:ext cx="826386" cy="6883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B9E31A-9978-4B0C-8A8B-E3B95DFCF1CD}"/>
              </a:ext>
            </a:extLst>
          </p:cNvPr>
          <p:cNvSpPr/>
          <p:nvPr/>
        </p:nvSpPr>
        <p:spPr>
          <a:xfrm>
            <a:off x="3263154" y="4468597"/>
            <a:ext cx="1113692" cy="6883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DFDA58-093D-4785-BDA3-841CFD01F772}"/>
              </a:ext>
            </a:extLst>
          </p:cNvPr>
          <p:cNvCxnSpPr>
            <a:cxnSpLocks/>
          </p:cNvCxnSpPr>
          <p:nvPr/>
        </p:nvCxnSpPr>
        <p:spPr>
          <a:xfrm>
            <a:off x="1855114" y="4812751"/>
            <a:ext cx="28875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FCF02A-0ECF-4B40-BC5F-E0CBF27AF91F}"/>
              </a:ext>
            </a:extLst>
          </p:cNvPr>
          <p:cNvCxnSpPr>
            <a:cxnSpLocks/>
          </p:cNvCxnSpPr>
          <p:nvPr/>
        </p:nvCxnSpPr>
        <p:spPr>
          <a:xfrm>
            <a:off x="2970258" y="4810199"/>
            <a:ext cx="29289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266E493-6F3A-4958-81E0-CF013FB6349B}"/>
              </a:ext>
            </a:extLst>
          </p:cNvPr>
          <p:cNvGrpSpPr/>
          <p:nvPr/>
        </p:nvGrpSpPr>
        <p:grpSpPr>
          <a:xfrm>
            <a:off x="4661840" y="4180278"/>
            <a:ext cx="1549152" cy="1264946"/>
            <a:chOff x="4669742" y="4071969"/>
            <a:chExt cx="1549152" cy="126494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A7884C-A96D-43FC-A315-42B9AFC41989}"/>
                </a:ext>
              </a:extLst>
            </p:cNvPr>
            <p:cNvSpPr/>
            <p:nvPr/>
          </p:nvSpPr>
          <p:spPr>
            <a:xfrm>
              <a:off x="4669742" y="4071969"/>
              <a:ext cx="1549152" cy="126494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Optimiser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7B94AB-E066-44B7-BBB3-E3696F1BDF31}"/>
                </a:ext>
              </a:extLst>
            </p:cNvPr>
            <p:cNvSpPr/>
            <p:nvPr/>
          </p:nvSpPr>
          <p:spPr>
            <a:xfrm>
              <a:off x="4787912" y="4464253"/>
              <a:ext cx="1296144" cy="73375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Correction simulation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F1C4CEFC-8B2F-43AF-A90B-D2296D0637AA}"/>
              </a:ext>
            </a:extLst>
          </p:cNvPr>
          <p:cNvSpPr/>
          <p:nvPr/>
        </p:nvSpPr>
        <p:spPr>
          <a:xfrm>
            <a:off x="6497209" y="4468597"/>
            <a:ext cx="976718" cy="6883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91B9C0E-18EE-4C0C-B884-CF8E26799190}"/>
              </a:ext>
            </a:extLst>
          </p:cNvPr>
          <p:cNvSpPr/>
          <p:nvPr/>
        </p:nvSpPr>
        <p:spPr>
          <a:xfrm>
            <a:off x="7776998" y="4468597"/>
            <a:ext cx="1113692" cy="6883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9BD09C4-78C5-416A-BA34-B6D9E95FB2C1}"/>
              </a:ext>
            </a:extLst>
          </p:cNvPr>
          <p:cNvCxnSpPr>
            <a:cxnSpLocks/>
          </p:cNvCxnSpPr>
          <p:nvPr/>
        </p:nvCxnSpPr>
        <p:spPr>
          <a:xfrm>
            <a:off x="6210992" y="4812751"/>
            <a:ext cx="28621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5A1DFEB-7636-45D9-8A5A-3F05A50228C0}"/>
              </a:ext>
            </a:extLst>
          </p:cNvPr>
          <p:cNvCxnSpPr>
            <a:cxnSpLocks/>
          </p:cNvCxnSpPr>
          <p:nvPr/>
        </p:nvCxnSpPr>
        <p:spPr>
          <a:xfrm>
            <a:off x="7473927" y="4812751"/>
            <a:ext cx="29441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C590CFE-585E-4BA5-85D4-4C1E3DBD121D}"/>
              </a:ext>
            </a:extLst>
          </p:cNvPr>
          <p:cNvCxnSpPr>
            <a:cxnSpLocks/>
          </p:cNvCxnSpPr>
          <p:nvPr/>
        </p:nvCxnSpPr>
        <p:spPr>
          <a:xfrm>
            <a:off x="4376846" y="4808467"/>
            <a:ext cx="2849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C166DFC-AD4C-49AD-9788-C76713A25015}"/>
              </a:ext>
            </a:extLst>
          </p:cNvPr>
          <p:cNvGrpSpPr/>
          <p:nvPr/>
        </p:nvGrpSpPr>
        <p:grpSpPr>
          <a:xfrm>
            <a:off x="2488578" y="2060848"/>
            <a:ext cx="1549152" cy="1008112"/>
            <a:chOff x="2488578" y="2276872"/>
            <a:chExt cx="1549152" cy="100811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8188966-B137-4EDE-AA52-E1B88BD9D8B5}"/>
                </a:ext>
              </a:extLst>
            </p:cNvPr>
            <p:cNvSpPr/>
            <p:nvPr/>
          </p:nvSpPr>
          <p:spPr>
            <a:xfrm>
              <a:off x="2488578" y="2276872"/>
              <a:ext cx="1549152" cy="100811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Optimiser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87BD48C-A211-4D19-BFAF-3CD5C0B53A3A}"/>
                </a:ext>
              </a:extLst>
            </p:cNvPr>
            <p:cNvSpPr/>
            <p:nvPr/>
          </p:nvSpPr>
          <p:spPr>
            <a:xfrm>
              <a:off x="2606748" y="2669156"/>
              <a:ext cx="1296144" cy="50405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Simulation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1042FA5-5CC6-4D5C-A62F-1F269AD41CDB}"/>
              </a:ext>
            </a:extLst>
          </p:cNvPr>
          <p:cNvSpPr/>
          <p:nvPr/>
        </p:nvSpPr>
        <p:spPr>
          <a:xfrm>
            <a:off x="4326488" y="2220750"/>
            <a:ext cx="826386" cy="6883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ED084F-4BF0-4AB1-B111-2CE5BDB64410}"/>
              </a:ext>
            </a:extLst>
          </p:cNvPr>
          <p:cNvSpPr/>
          <p:nvPr/>
        </p:nvSpPr>
        <p:spPr>
          <a:xfrm>
            <a:off x="5445770" y="2220750"/>
            <a:ext cx="1113692" cy="6883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AA32E1A-6EEE-4050-9D38-2E916A13A6F5}"/>
              </a:ext>
            </a:extLst>
          </p:cNvPr>
          <p:cNvCxnSpPr>
            <a:cxnSpLocks/>
          </p:cNvCxnSpPr>
          <p:nvPr/>
        </p:nvCxnSpPr>
        <p:spPr>
          <a:xfrm>
            <a:off x="4037730" y="2564904"/>
            <a:ext cx="28875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5708CA7-A58F-4FBF-90E4-37A155555026}"/>
              </a:ext>
            </a:extLst>
          </p:cNvPr>
          <p:cNvCxnSpPr>
            <a:cxnSpLocks/>
          </p:cNvCxnSpPr>
          <p:nvPr/>
        </p:nvCxnSpPr>
        <p:spPr>
          <a:xfrm>
            <a:off x="5152874" y="2562352"/>
            <a:ext cx="29289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82D40D-2375-4030-87A9-182C7D3BC5ED}"/>
              </a:ext>
            </a:extLst>
          </p:cNvPr>
          <p:cNvSpPr txBox="1"/>
          <p:nvPr/>
        </p:nvSpPr>
        <p:spPr>
          <a:xfrm>
            <a:off x="3549123" y="1268760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At ~10</a:t>
            </a:r>
            <a:r>
              <a:rPr lang="en-GB" baseline="30000" dirty="0"/>
              <a:t>-4</a:t>
            </a:r>
            <a:r>
              <a:rPr lang="en-GB" dirty="0"/>
              <a:t> accuracy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715066-1F95-473E-92AB-6288527F0A33}"/>
              </a:ext>
            </a:extLst>
          </p:cNvPr>
          <p:cNvSpPr txBox="1"/>
          <p:nvPr/>
        </p:nvSpPr>
        <p:spPr>
          <a:xfrm>
            <a:off x="697399" y="3513245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At ~10</a:t>
            </a:r>
            <a:r>
              <a:rPr lang="en-GB" baseline="30000" dirty="0"/>
              <a:t>-2</a:t>
            </a:r>
            <a:r>
              <a:rPr lang="en-GB" dirty="0"/>
              <a:t> accuracy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F17DCE-F07A-4EE4-91B2-784479F3362F}"/>
              </a:ext>
            </a:extLst>
          </p:cNvPr>
          <p:cNvSpPr txBox="1"/>
          <p:nvPr/>
        </p:nvSpPr>
        <p:spPr>
          <a:xfrm>
            <a:off x="5173083" y="3354157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At ~10</a:t>
            </a:r>
            <a:r>
              <a:rPr lang="en-GB" baseline="30000" dirty="0"/>
              <a:t>-2</a:t>
            </a:r>
            <a:r>
              <a:rPr lang="en-GB" dirty="0"/>
              <a:t> of error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519515-A8D4-4540-9BAC-227468B698BB}"/>
              </a:ext>
            </a:extLst>
          </p:cNvPr>
          <p:cNvSpPr txBox="1"/>
          <p:nvPr/>
        </p:nvSpPr>
        <p:spPr>
          <a:xfrm>
            <a:off x="2401372" y="5867980"/>
            <a:ext cx="4459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Measurement steps still have to be ≤10</a:t>
            </a:r>
            <a:r>
              <a:rPr lang="en-GB" baseline="30000" dirty="0"/>
              <a:t>-4</a:t>
            </a:r>
            <a:endParaRPr lang="en-US" baseline="30000" dirty="0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84C7B6D0-54DE-4D6B-8370-6A3F33DC2ED1}"/>
              </a:ext>
            </a:extLst>
          </p:cNvPr>
          <p:cNvSpPr/>
          <p:nvPr/>
        </p:nvSpPr>
        <p:spPr>
          <a:xfrm rot="5400000">
            <a:off x="4367216" y="-237512"/>
            <a:ext cx="307673" cy="4064292"/>
          </a:xfrm>
          <a:prstGeom prst="leftBrace">
            <a:avLst>
              <a:gd name="adj1" fmla="val 35540"/>
              <a:gd name="adj2" fmla="val 50000"/>
            </a:avLst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Left Brace 45">
            <a:extLst>
              <a:ext uri="{FF2B5EF4-FFF2-40B4-BE49-F238E27FC236}">
                <a16:creationId xmlns:a16="http://schemas.microsoft.com/office/drawing/2014/main" id="{3F2BB5B0-D89B-481F-885D-A059C5B66140}"/>
              </a:ext>
            </a:extLst>
          </p:cNvPr>
          <p:cNvSpPr/>
          <p:nvPr/>
        </p:nvSpPr>
        <p:spPr>
          <a:xfrm rot="5400000">
            <a:off x="1486958" y="2713624"/>
            <a:ext cx="307673" cy="2658927"/>
          </a:xfrm>
          <a:prstGeom prst="leftBrace">
            <a:avLst>
              <a:gd name="adj1" fmla="val 35540"/>
              <a:gd name="adj2" fmla="val 50000"/>
            </a:avLst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e 46">
            <a:extLst>
              <a:ext uri="{FF2B5EF4-FFF2-40B4-BE49-F238E27FC236}">
                <a16:creationId xmlns:a16="http://schemas.microsoft.com/office/drawing/2014/main" id="{746CDC81-645D-4F02-992A-516DF11CDD70}"/>
              </a:ext>
            </a:extLst>
          </p:cNvPr>
          <p:cNvSpPr/>
          <p:nvPr/>
        </p:nvSpPr>
        <p:spPr>
          <a:xfrm rot="5400000">
            <a:off x="5914046" y="2499878"/>
            <a:ext cx="307673" cy="2812087"/>
          </a:xfrm>
          <a:prstGeom prst="leftBrace">
            <a:avLst>
              <a:gd name="adj1" fmla="val 35540"/>
              <a:gd name="adj2" fmla="val 50000"/>
            </a:avLst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9538C3-0D25-4A31-997A-FE32241F7F00}"/>
              </a:ext>
            </a:extLst>
          </p:cNvPr>
          <p:cNvSpPr txBox="1"/>
          <p:nvPr/>
        </p:nvSpPr>
        <p:spPr>
          <a:xfrm>
            <a:off x="4392936" y="290905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$$$$</a:t>
            </a:r>
            <a:endParaRPr lang="en-US" baseline="30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7E7DD86-FDA5-4D63-AAAB-002D2848BE4F}"/>
              </a:ext>
            </a:extLst>
          </p:cNvPr>
          <p:cNvSpPr txBox="1"/>
          <p:nvPr/>
        </p:nvSpPr>
        <p:spPr>
          <a:xfrm>
            <a:off x="2400612" y="515690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$</a:t>
            </a:r>
            <a:endParaRPr lang="en-US" baseline="30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115C10-2B2F-4CDF-BF7E-8CEBC31DD12F}"/>
              </a:ext>
            </a:extLst>
          </p:cNvPr>
          <p:cNvSpPr txBox="1"/>
          <p:nvPr/>
        </p:nvSpPr>
        <p:spPr>
          <a:xfrm>
            <a:off x="6829115" y="516205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$</a:t>
            </a:r>
            <a:endParaRPr lang="en-US" baseline="30000" dirty="0"/>
          </a:p>
        </p:txBody>
      </p:sp>
      <p:pic>
        <p:nvPicPr>
          <p:cNvPr id="16" name="Graphic 15" descr="Clock with solid fill">
            <a:extLst>
              <a:ext uri="{FF2B5EF4-FFF2-40B4-BE49-F238E27FC236}">
                <a16:creationId xmlns:a16="http://schemas.microsoft.com/office/drawing/2014/main" id="{17037062-41C4-459B-BFE8-877C1FBAA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3213" y="3140968"/>
            <a:ext cx="262046" cy="262046"/>
          </a:xfrm>
          <a:prstGeom prst="rect">
            <a:avLst/>
          </a:prstGeom>
        </p:spPr>
      </p:pic>
      <p:pic>
        <p:nvPicPr>
          <p:cNvPr id="53" name="Graphic 52" descr="Clock with solid fill">
            <a:extLst>
              <a:ext uri="{FF2B5EF4-FFF2-40B4-BE49-F238E27FC236}">
                <a16:creationId xmlns:a16="http://schemas.microsoft.com/office/drawing/2014/main" id="{6DF2F97C-6772-464E-82CC-878A4D3A50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0761" y="3140968"/>
            <a:ext cx="262046" cy="262046"/>
          </a:xfrm>
          <a:prstGeom prst="rect">
            <a:avLst/>
          </a:prstGeom>
        </p:spPr>
      </p:pic>
      <p:pic>
        <p:nvPicPr>
          <p:cNvPr id="54" name="Graphic 53" descr="Clock with solid fill">
            <a:extLst>
              <a:ext uri="{FF2B5EF4-FFF2-40B4-BE49-F238E27FC236}">
                <a16:creationId xmlns:a16="http://schemas.microsoft.com/office/drawing/2014/main" id="{7FAF4EBA-918C-4C58-8E3A-D8B2E607F0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8309" y="3140968"/>
            <a:ext cx="262046" cy="262046"/>
          </a:xfrm>
          <a:prstGeom prst="rect">
            <a:avLst/>
          </a:prstGeom>
        </p:spPr>
      </p:pic>
      <p:pic>
        <p:nvPicPr>
          <p:cNvPr id="58" name="Graphic 57" descr="Clock with solid fill">
            <a:extLst>
              <a:ext uri="{FF2B5EF4-FFF2-40B4-BE49-F238E27FC236}">
                <a16:creationId xmlns:a16="http://schemas.microsoft.com/office/drawing/2014/main" id="{9502EF2E-6AE7-4094-9F9D-D7999D8BD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858" y="3140968"/>
            <a:ext cx="262046" cy="262046"/>
          </a:xfrm>
          <a:prstGeom prst="rect">
            <a:avLst/>
          </a:prstGeom>
        </p:spPr>
      </p:pic>
      <p:pic>
        <p:nvPicPr>
          <p:cNvPr id="59" name="Graphic 58" descr="Clock with solid fill">
            <a:extLst>
              <a:ext uri="{FF2B5EF4-FFF2-40B4-BE49-F238E27FC236}">
                <a16:creationId xmlns:a16="http://schemas.microsoft.com/office/drawing/2014/main" id="{6B39DC7F-083E-4CF8-A692-2FC566CEB1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515" y="5384201"/>
            <a:ext cx="262046" cy="262046"/>
          </a:xfrm>
          <a:prstGeom prst="rect">
            <a:avLst/>
          </a:prstGeom>
        </p:spPr>
      </p:pic>
      <p:pic>
        <p:nvPicPr>
          <p:cNvPr id="60" name="Graphic 59" descr="Clock with solid fill">
            <a:extLst>
              <a:ext uri="{FF2B5EF4-FFF2-40B4-BE49-F238E27FC236}">
                <a16:creationId xmlns:a16="http://schemas.microsoft.com/office/drawing/2014/main" id="{C1ADB21E-67D6-4425-B861-6F302586A1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4747" y="5515224"/>
            <a:ext cx="262046" cy="26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63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05249-CB1E-41E5-B130-0FEF93832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8194B-DC70-4E1F-A00D-B157A0EE0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6BFE4-EDC4-4BA9-A2A8-8AF3F1BD8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62868B-3EB4-436C-9975-E7D7FB745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9FA3B8-BA66-4033-8544-67F72D4D4051}"/>
              </a:ext>
            </a:extLst>
          </p:cNvPr>
          <p:cNvSpPr txBox="1"/>
          <p:nvPr/>
        </p:nvSpPr>
        <p:spPr>
          <a:xfrm>
            <a:off x="331168" y="101431"/>
            <a:ext cx="2368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Permanent magnets shipped from KYMA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3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FAF30-27C6-4A0F-B9FD-18F585DE1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can an ERL do?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7CA0C-AC20-42AF-B7B3-C1708F3B1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48261"/>
            <a:ext cx="8229600" cy="1617043"/>
          </a:xfrm>
        </p:spPr>
        <p:txBody>
          <a:bodyPr/>
          <a:lstStyle/>
          <a:p>
            <a:r>
              <a:rPr lang="en-US"/>
              <a:t>Applications: thin targets, electron coolers, Compton backscattering, light sources, electron-ion colliders (LHeC/FCC-eh)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AC6F2-5E6E-4221-A802-D1354CC6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916C1-201A-4A47-9175-BEEF8CCAB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491C1-5718-4AEB-93EB-8910E99C7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5F23AC6-5803-41B5-9B21-FFDB53A84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355957"/>
              </p:ext>
            </p:extLst>
          </p:nvPr>
        </p:nvGraphicFramePr>
        <p:xfrm>
          <a:off x="688951" y="1397000"/>
          <a:ext cx="7766098" cy="302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448">
                  <a:extLst>
                    <a:ext uri="{9D8B030D-6E8A-4147-A177-3AD203B41FA5}">
                      <a16:colId xmlns:a16="http://schemas.microsoft.com/office/drawing/2014/main" val="4032197819"/>
                    </a:ext>
                  </a:extLst>
                </a:gridCol>
                <a:gridCol w="2869242">
                  <a:extLst>
                    <a:ext uri="{9D8B030D-6E8A-4147-A177-3AD203B41FA5}">
                      <a16:colId xmlns:a16="http://schemas.microsoft.com/office/drawing/2014/main" val="817088650"/>
                    </a:ext>
                  </a:extLst>
                </a:gridCol>
                <a:gridCol w="2963408">
                  <a:extLst>
                    <a:ext uri="{9D8B030D-6E8A-4147-A177-3AD203B41FA5}">
                      <a16:colId xmlns:a16="http://schemas.microsoft.com/office/drawing/2014/main" val="42453520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Advantages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Disadvantages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312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Compared to linac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Energy recovery: circulating beam power can be much higher than RF power input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Can’t use stopping targets!  Disrupted beam must survive 1 turn (or a few turns)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237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Compared to ring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Equivalent to ring with cooling system that cools in one turn!  (small emittance)</a:t>
                      </a:r>
                    </a:p>
                    <a:p>
                      <a:r>
                        <a:rPr lang="en-GB"/>
                        <a:t>Can disrupt beam more than in a ring where beam has to survive millions of turns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Source current must equal circulating current;</a:t>
                      </a:r>
                      <a:endParaRPr lang="en-US"/>
                    </a:p>
                    <a:p>
                      <a:r>
                        <a:rPr lang="en-US"/>
                        <a:t>Current in linac is circulating current multiplied by 2 or more (important for higher order modes)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666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4385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53417E-A8EB-486F-920C-36D701DA6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77" y="-1475805"/>
            <a:ext cx="5522446" cy="980960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4EAC4-AF2B-444A-9AB7-B23362D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C63B4-BDBA-4ABB-9627-3F5E8FE0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61F52-1623-45D8-9994-F48C84D96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244B5-A441-4333-8F71-C1AF20480EC6}"/>
              </a:ext>
            </a:extLst>
          </p:cNvPr>
          <p:cNvSpPr txBox="1"/>
          <p:nvPr/>
        </p:nvSpPr>
        <p:spPr>
          <a:xfrm>
            <a:off x="331168" y="101431"/>
            <a:ext cx="2368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Rotating coil magnet measurement at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896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3CDF4-12A4-47E5-B721-5BDB63DD1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4AC74-3DA8-4BB0-A2AF-0885FA019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09F42-9B97-42D5-880F-4EAB9531D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CC0EA0-37A6-4807-B80F-7D5841A9CA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8985C1-139A-4A77-BE84-9754B1ED8EB2}"/>
              </a:ext>
            </a:extLst>
          </p:cNvPr>
          <p:cNvSpPr txBox="1"/>
          <p:nvPr/>
        </p:nvSpPr>
        <p:spPr>
          <a:xfrm>
            <a:off x="331168" y="101431"/>
            <a:ext cx="2368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Rod tuning packs for CBETA magnets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52B6EC-9DE9-48F6-82F4-6AA26955654F}"/>
              </a:ext>
            </a:extLst>
          </p:cNvPr>
          <p:cNvSpPr txBox="1"/>
          <p:nvPr/>
        </p:nvSpPr>
        <p:spPr>
          <a:xfrm>
            <a:off x="2843808" y="101431"/>
            <a:ext cx="612068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Iron rod optimisation program was packaged so that technicians could run it: rotating coil data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rod lengths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476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4EAC4-AF2B-444A-9AB7-B23362D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C63B4-BDBA-4ABB-9627-3F5E8FE0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61F52-1623-45D8-9994-F48C84D96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244B5-A441-4333-8F71-C1AF20480EC6}"/>
              </a:ext>
            </a:extLst>
          </p:cNvPr>
          <p:cNvSpPr txBox="1"/>
          <p:nvPr/>
        </p:nvSpPr>
        <p:spPr>
          <a:xfrm>
            <a:off x="331168" y="101431"/>
            <a:ext cx="2368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Rotating coil magnet measurement at BNL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5F3CDD-04F5-4D0E-9736-3DCDD12D2D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616"/>
            <a:ext cx="9312811" cy="524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78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EC6A9C-7305-476D-8251-BB14DFA9D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Tuning (CBETA FOM)</a:t>
            </a:r>
            <a:endParaRPr lang="en-US" dirty="0"/>
          </a:p>
        </p:txBody>
      </p:sp>
      <p:pic>
        <p:nvPicPr>
          <p:cNvPr id="8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9C24DC3A-ACFE-4B2E-B556-1E875D2F0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393"/>
            <a:ext cx="7884368" cy="5159927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C9D89-4B42-4B45-B324-7650264D5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A377A-2083-4189-A02E-8DA7BD64E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F7469-462C-40AC-8633-D944AA1CC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6EC0D4-8825-4044-B0BB-F1A0F464EC4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F163AF-1A93-46DA-A7B3-508EA215D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593" y="4725144"/>
            <a:ext cx="2952407" cy="21328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6E6BA5-993E-4149-995C-F8B605163AB1}"/>
              </a:ext>
            </a:extLst>
          </p:cNvPr>
          <p:cNvSpPr txBox="1"/>
          <p:nvPr/>
        </p:nvSpPr>
        <p:spPr>
          <a:xfrm rot="19521217">
            <a:off x="4827749" y="2084867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10× improvement</a:t>
            </a:r>
          </a:p>
        </p:txBody>
      </p:sp>
    </p:spTree>
    <p:extLst>
      <p:ext uri="{BB962C8B-B14F-4D97-AF65-F5344CB8AC3E}">
        <p14:creationId xmlns:p14="http://schemas.microsoft.com/office/powerpoint/2010/main" val="3485133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AF9B3-7FF3-4FB7-8658-E570334B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28876-516F-434E-85A4-91C40675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1F34D-AC38-44D6-9DD9-01BFD740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FA2E08-7C3B-4970-B186-CAC2CEEB92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465" y="384705"/>
            <a:ext cx="8657070" cy="56638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7CE589-A167-4356-A09C-E2FB8C8A4B5C}"/>
              </a:ext>
            </a:extLst>
          </p:cNvPr>
          <p:cNvSpPr txBox="1"/>
          <p:nvPr/>
        </p:nvSpPr>
        <p:spPr>
          <a:xfrm>
            <a:off x="1115616" y="787946"/>
            <a:ext cx="3294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Only tuned magnets shown (2 “rejects” removed)</a:t>
            </a:r>
            <a:endParaRPr lang="en-US" sz="1000" b="1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BF50A7-EB85-497D-B83C-34C2A0AEFA05}"/>
              </a:ext>
            </a:extLst>
          </p:cNvPr>
          <p:cNvCxnSpPr/>
          <p:nvPr/>
        </p:nvCxnSpPr>
        <p:spPr>
          <a:xfrm>
            <a:off x="927033" y="4581128"/>
            <a:ext cx="821696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333150F-16BC-4CB7-AFEE-C51BC173C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904" y="1124744"/>
            <a:ext cx="4105096" cy="144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34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0053C-F68D-4992-A029-05CEBD8FD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Combined-Function Magnet</a:t>
            </a:r>
            <a:endParaRPr lang="en-US" dirty="0"/>
          </a:p>
        </p:txBody>
      </p:sp>
      <p:pic>
        <p:nvPicPr>
          <p:cNvPr id="8" name="Content Placeholder 7" descr="Chart, radar chart&#10;&#10;Description automatically generated">
            <a:extLst>
              <a:ext uri="{FF2B5EF4-FFF2-40B4-BE49-F238E27FC236}">
                <a16:creationId xmlns:a16="http://schemas.microsoft.com/office/drawing/2014/main" id="{62A3B1E0-0366-4498-9482-B4AA66775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37" y="1446208"/>
            <a:ext cx="4525963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A411F-C2CF-4680-9896-59B4AFFAF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1B434-8E72-4324-8F06-ECB050FE5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011E1-D769-4283-B3F5-1453959E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1CD38C-CD18-4F13-8959-A5FFBC0ED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07912"/>
            <a:ext cx="4618037" cy="2109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0BA504-6B0B-4377-AFC5-1ECBA9C58D1A}"/>
              </a:ext>
            </a:extLst>
          </p:cNvPr>
          <p:cNvSpPr txBox="1"/>
          <p:nvPr/>
        </p:nvSpPr>
        <p:spPr>
          <a:xfrm>
            <a:off x="251521" y="1412776"/>
            <a:ext cx="43204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Improvement over nested Halbach dipole and quadrupole (shown below) can be made by taking vector sum* of the two layers and implementing as a layer with constant magnetisation magnitude but variable wedge thickness.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* Not exactly a vector sum, needs numerical optimiser for accurate design</a:t>
            </a:r>
          </a:p>
        </p:txBody>
      </p:sp>
    </p:spTree>
    <p:extLst>
      <p:ext uri="{BB962C8B-B14F-4D97-AF65-F5344CB8AC3E}">
        <p14:creationId xmlns:p14="http://schemas.microsoft.com/office/powerpoint/2010/main" val="2876369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37322-5CC0-4240-9FDE-5B3396549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706636"/>
            <a:ext cx="4028396" cy="994172"/>
          </a:xfrm>
        </p:spPr>
        <p:txBody>
          <a:bodyPr>
            <a:normAutofit fontScale="90000"/>
          </a:bodyPr>
          <a:lstStyle/>
          <a:p>
            <a:r>
              <a:rPr lang="en-GB" dirty="0"/>
              <a:t>CBETA Combined-Function Magnets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695E4-E123-42FD-8556-A1978A06D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133" y="1916832"/>
            <a:ext cx="3397348" cy="4536503"/>
          </a:xfrm>
        </p:spPr>
        <p:txBody>
          <a:bodyPr>
            <a:normAutofit/>
          </a:bodyPr>
          <a:lstStyle/>
          <a:p>
            <a:r>
              <a:rPr lang="en-GB" sz="2400" dirty="0"/>
              <a:t>8 different wedge sizes</a:t>
            </a:r>
          </a:p>
          <a:p>
            <a:r>
              <a:rPr lang="en-GB" sz="2400" dirty="0"/>
              <a:t>Machined aluminium holder</a:t>
            </a:r>
            <a:endParaRPr lang="en-US" sz="2400" dirty="0"/>
          </a:p>
          <a:p>
            <a:r>
              <a:rPr lang="en-GB" sz="2400" dirty="0"/>
              <a:t>Successfully used with 42-150MeV electrons at CBETA</a:t>
            </a:r>
          </a:p>
          <a:p>
            <a:r>
              <a:rPr lang="en-GB" sz="2400" dirty="0"/>
              <a:t>80 such magnets corrected to less than 10</a:t>
            </a:r>
            <a:r>
              <a:rPr lang="en-GB" sz="2400" baseline="30000" dirty="0"/>
              <a:t>-3</a:t>
            </a:r>
            <a:r>
              <a:rPr lang="en-GB" sz="2400" dirty="0"/>
              <a:t> error on a R=25mm aperture using iron rods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EAAA5-3737-485E-A7A4-B79616896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B96D7-F41E-4B23-A8E9-F2044A80B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7CFDB-0643-4723-B2F0-8159A89D1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  <p:pic>
        <p:nvPicPr>
          <p:cNvPr id="4098" name="Picture 2" descr="IMAG1849">
            <a:extLst>
              <a:ext uri="{FF2B5EF4-FFF2-40B4-BE49-F238E27FC236}">
                <a16:creationId xmlns:a16="http://schemas.microsoft.com/office/drawing/2014/main" id="{949CB602-375C-449A-97A6-47B83F197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8" b="32765"/>
          <a:stretch>
            <a:fillRect/>
          </a:stretch>
        </p:blipFill>
        <p:spPr bwMode="auto">
          <a:xfrm>
            <a:off x="4148038" y="476672"/>
            <a:ext cx="5003781" cy="466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0833FD-03B6-48EC-9C9A-9EE6B752DD39}"/>
              </a:ext>
            </a:extLst>
          </p:cNvPr>
          <p:cNvSpPr txBox="1"/>
          <p:nvPr/>
        </p:nvSpPr>
        <p:spPr>
          <a:xfrm>
            <a:off x="4616192" y="5142577"/>
            <a:ext cx="406747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122mm length</a:t>
            </a:r>
          </a:p>
          <a:p>
            <a:r>
              <a:rPr lang="en-GB" dirty="0"/>
              <a:t>-0.3081 T dipole</a:t>
            </a:r>
          </a:p>
          <a:p>
            <a:r>
              <a:rPr lang="en-GB" dirty="0"/>
              <a:t>11.1475 T/m gradient</a:t>
            </a:r>
          </a:p>
          <a:p>
            <a:r>
              <a:rPr lang="en-GB" dirty="0"/>
              <a:t>0.5868 T max field in good field region</a:t>
            </a:r>
          </a:p>
        </p:txBody>
      </p:sp>
    </p:spTree>
    <p:extLst>
      <p:ext uri="{BB962C8B-B14F-4D97-AF65-F5344CB8AC3E}">
        <p14:creationId xmlns:p14="http://schemas.microsoft.com/office/powerpoint/2010/main" val="2253141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40933-F8C7-46AA-B20E-61E85AD2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Combined-Function Comparison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D27C2-F3A8-411E-A302-2E59F20EB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13C73-1843-4CAF-AB29-D76F9F20D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FF601-DC02-4116-AB6D-DC34979A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B7D6D0-E6DB-4790-A1BB-29EBA6CB4213}"/>
              </a:ext>
            </a:extLst>
          </p:cNvPr>
          <p:cNvSpPr txBox="1"/>
          <p:nvPr/>
        </p:nvSpPr>
        <p:spPr>
          <a:xfrm>
            <a:off x="35496" y="1484784"/>
            <a:ext cx="2127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Combined-function</a:t>
            </a:r>
          </a:p>
          <a:p>
            <a:pPr algn="ctr"/>
            <a:r>
              <a:rPr lang="en-GB" dirty="0"/>
              <a:t>(CBETA BD)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93F4A0-9391-4B68-A978-12B14EF65015}"/>
              </a:ext>
            </a:extLst>
          </p:cNvPr>
          <p:cNvSpPr txBox="1"/>
          <p:nvPr/>
        </p:nvSpPr>
        <p:spPr>
          <a:xfrm>
            <a:off x="2201846" y="1484784"/>
            <a:ext cx="212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Displaced quad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1F9B63-92F8-4EC2-9B68-92409C9682AF}"/>
              </a:ext>
            </a:extLst>
          </p:cNvPr>
          <p:cNvSpPr txBox="1"/>
          <p:nvPr/>
        </p:nvSpPr>
        <p:spPr>
          <a:xfrm>
            <a:off x="4644008" y="1484784"/>
            <a:ext cx="212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Quad in dipole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F17B0D-E72A-4DF1-BBC3-4CE5C42BA868}"/>
              </a:ext>
            </a:extLst>
          </p:cNvPr>
          <p:cNvSpPr txBox="1"/>
          <p:nvPr/>
        </p:nvSpPr>
        <p:spPr>
          <a:xfrm>
            <a:off x="6804248" y="1484784"/>
            <a:ext cx="212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Dipole in quad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A76F91-1728-412D-87DE-D9B4CBD1397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496" y="2560870"/>
            <a:ext cx="1600200" cy="17830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D97398-1DFD-4722-8E16-61B5390DF37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9712" y="1963653"/>
            <a:ext cx="2571750" cy="297751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E4F2BBD-0019-4F96-B674-35DA81071057}"/>
              </a:ext>
            </a:extLst>
          </p:cNvPr>
          <p:cNvGrpSpPr/>
          <p:nvPr/>
        </p:nvGrpSpPr>
        <p:grpSpPr>
          <a:xfrm>
            <a:off x="4704767" y="2446570"/>
            <a:ext cx="2005965" cy="2011680"/>
            <a:chOff x="4515708" y="2314098"/>
            <a:chExt cx="2005965" cy="20116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647C03C-61CC-49B5-A5A8-12EB9A35F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15708" y="2314098"/>
              <a:ext cx="2005965" cy="20116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A83C91-EE1B-413A-AC20-514AE5D58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85107" y="2570955"/>
              <a:ext cx="1497330" cy="149161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94F10E8-CF0E-4382-A5F2-0BF387ABC356}"/>
              </a:ext>
            </a:extLst>
          </p:cNvPr>
          <p:cNvGrpSpPr/>
          <p:nvPr/>
        </p:nvGrpSpPr>
        <p:grpSpPr>
          <a:xfrm>
            <a:off x="6836221" y="2343700"/>
            <a:ext cx="2200275" cy="2217420"/>
            <a:chOff x="6852600" y="2172392"/>
            <a:chExt cx="2200275" cy="221742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9C1CD0A-EE7F-4BF1-ADE9-7A2327A3C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52600" y="2172392"/>
              <a:ext cx="2200275" cy="221742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F99D379-D047-40DD-B1C5-7ABF8EC47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78944" y="2507672"/>
              <a:ext cx="1548765" cy="1537335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0778622-9FC7-45E4-A8EC-E42D39AA13EE}"/>
              </a:ext>
            </a:extLst>
          </p:cNvPr>
          <p:cNvSpPr txBox="1"/>
          <p:nvPr/>
        </p:nvSpPr>
        <p:spPr>
          <a:xfrm>
            <a:off x="36652" y="5091782"/>
            <a:ext cx="2127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67.5cm</a:t>
            </a:r>
            <a:r>
              <a:rPr lang="en-GB" baseline="30000" dirty="0"/>
              <a:t>2</a:t>
            </a:r>
          </a:p>
          <a:p>
            <a:pPr algn="ctr"/>
            <a:r>
              <a:rPr lang="en-GB" dirty="0"/>
              <a:t>Aperture </a:t>
            </a:r>
            <a:r>
              <a:rPr lang="en-GB" dirty="0" err="1"/>
              <a:t>centered</a:t>
            </a:r>
            <a:r>
              <a:rPr lang="en-GB" dirty="0"/>
              <a:t> where it is needed for beam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F21C8C-673B-4398-A872-93CD13908D9E}"/>
              </a:ext>
            </a:extLst>
          </p:cNvPr>
          <p:cNvSpPr txBox="1"/>
          <p:nvPr/>
        </p:nvSpPr>
        <p:spPr>
          <a:xfrm>
            <a:off x="2228494" y="5091782"/>
            <a:ext cx="212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234.9cm</a:t>
            </a:r>
            <a:r>
              <a:rPr lang="en-GB" baseline="30000" dirty="0"/>
              <a:t>2</a:t>
            </a:r>
            <a:endParaRPr lang="en-US" baseline="30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04159D-D0DF-447F-8B63-990FBC508A51}"/>
              </a:ext>
            </a:extLst>
          </p:cNvPr>
          <p:cNvSpPr txBox="1"/>
          <p:nvPr/>
        </p:nvSpPr>
        <p:spPr>
          <a:xfrm>
            <a:off x="4645164" y="5091782"/>
            <a:ext cx="212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112.9cm</a:t>
            </a:r>
            <a:r>
              <a:rPr lang="en-GB" baseline="30000" dirty="0"/>
              <a:t>2</a:t>
            </a:r>
            <a:endParaRPr lang="en-US" baseline="30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D204B1-02C2-41F9-99E6-F3808C453831}"/>
              </a:ext>
            </a:extLst>
          </p:cNvPr>
          <p:cNvSpPr txBox="1"/>
          <p:nvPr/>
        </p:nvSpPr>
        <p:spPr>
          <a:xfrm>
            <a:off x="6837006" y="5091782"/>
            <a:ext cx="2127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152.7cm</a:t>
            </a:r>
            <a:r>
              <a:rPr lang="en-GB" baseline="30000" dirty="0"/>
              <a:t>2</a:t>
            </a:r>
          </a:p>
          <a:p>
            <a:pPr algn="ctr"/>
            <a:r>
              <a:rPr lang="en-GB" dirty="0"/>
              <a:t>Quad scales less well with aperture than dipole</a:t>
            </a:r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3704D8F-C060-49A3-B233-B966AAE97551}"/>
              </a:ext>
            </a:extLst>
          </p:cNvPr>
          <p:cNvSpPr/>
          <p:nvPr/>
        </p:nvSpPr>
        <p:spPr>
          <a:xfrm>
            <a:off x="3292235" y="3122172"/>
            <a:ext cx="655712" cy="65571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784B1D-BFB3-4A04-B8C3-E038BB13FBD5}"/>
              </a:ext>
            </a:extLst>
          </p:cNvPr>
          <p:cNvSpPr txBox="1"/>
          <p:nvPr/>
        </p:nvSpPr>
        <p:spPr>
          <a:xfrm>
            <a:off x="2575353" y="5909980"/>
            <a:ext cx="395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All designs 10</a:t>
            </a:r>
            <a:r>
              <a:rPr lang="en-GB" baseline="30000" dirty="0"/>
              <a:t>-3</a:t>
            </a:r>
            <a:r>
              <a:rPr lang="en-GB" dirty="0"/>
              <a:t> or better field 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158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82203-CB66-4BB5-82C9-38240589A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Combined-Function Uses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E9853-924C-4AF7-B2F6-31097194C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Focussing and bending in one magnet</a:t>
            </a:r>
          </a:p>
          <a:p>
            <a:pPr lvl="1"/>
            <a:r>
              <a:rPr lang="en-GB" dirty="0"/>
              <a:t>Fewer lattice elements, dispersion control</a:t>
            </a:r>
          </a:p>
          <a:p>
            <a:pPr lvl="1"/>
            <a:r>
              <a:rPr lang="en-GB" dirty="0"/>
              <a:t>Possibly better dipole packing factor as result</a:t>
            </a:r>
          </a:p>
          <a:p>
            <a:r>
              <a:rPr lang="en-GB" dirty="0"/>
              <a:t>As well as CBETA ERL, found in:</a:t>
            </a:r>
          </a:p>
          <a:p>
            <a:pPr lvl="1"/>
            <a:r>
              <a:rPr lang="en-GB" dirty="0"/>
              <a:t>Low-emittance synchrotron light source lattices</a:t>
            </a:r>
          </a:p>
          <a:p>
            <a:pPr lvl="1"/>
            <a:r>
              <a:rPr lang="en-GB" dirty="0"/>
              <a:t>High energy aperture lines and storage rings</a:t>
            </a:r>
          </a:p>
          <a:p>
            <a:pPr lvl="2"/>
            <a:r>
              <a:rPr lang="en-GB" dirty="0"/>
              <a:t>Permanent magnet hadron therapy gantry</a:t>
            </a:r>
          </a:p>
          <a:p>
            <a:pPr lvl="2"/>
            <a:r>
              <a:rPr lang="en-GB" dirty="0"/>
              <a:t>Fixed-field accelerators e.g. CEBAF 20GeV upgrade</a:t>
            </a:r>
          </a:p>
          <a:p>
            <a:pPr lvl="1"/>
            <a:r>
              <a:rPr lang="en-US" dirty="0"/>
              <a:t>Some synchrotron accelerators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A047C-79A0-4519-B848-9BD9DE8BC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669E4-48B8-474A-B639-3395FF9F7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CF2E3-738E-4100-88EB-304241925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5156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64CB3-D6C5-4828-829F-E15E191FD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/>
              <a:t>Magnet Types and Parameters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EDC28-5CCD-41F4-9C66-492759D39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4434C-B577-4FCD-A292-BC9EF5E9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EE0C8-ACF3-45AA-A499-9FCA368A9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EA550C-191F-4D6D-99A5-BB58F3276708}"/>
              </a:ext>
            </a:extLst>
          </p:cNvPr>
          <p:cNvGrpSpPr/>
          <p:nvPr/>
        </p:nvGrpSpPr>
        <p:grpSpPr>
          <a:xfrm>
            <a:off x="790445" y="1273782"/>
            <a:ext cx="7561555" cy="5035538"/>
            <a:chOff x="790445" y="1273782"/>
            <a:chExt cx="7561555" cy="503553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125B67C-3AE5-4582-9532-43FDD6951D49}"/>
                </a:ext>
              </a:extLst>
            </p:cNvPr>
            <p:cNvGrpSpPr/>
            <p:nvPr/>
          </p:nvGrpSpPr>
          <p:grpSpPr>
            <a:xfrm>
              <a:off x="792000" y="1273782"/>
              <a:ext cx="7560000" cy="5035538"/>
              <a:chOff x="756416" y="1186994"/>
              <a:chExt cx="7560000" cy="503553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292E2CB-1D56-4CCE-810A-DC01C3DB68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416" y="1186994"/>
                <a:ext cx="2520000" cy="2520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220DFCA-54D7-40CD-B112-F5B5C657E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6416" y="1186994"/>
                <a:ext cx="2520000" cy="25200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DE2E099-9603-4EC7-ACD7-8D0016C88E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6416" y="3702532"/>
                <a:ext cx="2520000" cy="252000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BCFA55A-8026-467A-A5B4-C3F42D945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6416" y="3702532"/>
                <a:ext cx="2520000" cy="25200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69D1AFC-3246-45D5-A91F-72ECDE0D03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6416" y="1186994"/>
                <a:ext cx="2520000" cy="252000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D1CC207-235B-4EBA-8FE2-2587C5CA861F}"/>
                </a:ext>
              </a:extLst>
            </p:cNvPr>
            <p:cNvSpPr txBox="1"/>
            <p:nvPr/>
          </p:nvSpPr>
          <p:spPr>
            <a:xfrm>
              <a:off x="790445" y="1274263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QF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FAF07D-6FE6-448E-8EB1-FBF0D477EA6B}"/>
                </a:ext>
              </a:extLst>
            </p:cNvPr>
            <p:cNvSpPr txBox="1"/>
            <p:nvPr/>
          </p:nvSpPr>
          <p:spPr>
            <a:xfrm>
              <a:off x="3310445" y="1274263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</a:rPr>
                <a:t>BD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64BFA1-CB15-4252-9FBD-3229E2ADD5D3}"/>
                </a:ext>
              </a:extLst>
            </p:cNvPr>
            <p:cNvSpPr txBox="1"/>
            <p:nvPr/>
          </p:nvSpPr>
          <p:spPr>
            <a:xfrm>
              <a:off x="5733943" y="1274263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</a:rPr>
                <a:t>QD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DB0D77-EF68-4F39-A47A-6D553B379390}"/>
                </a:ext>
              </a:extLst>
            </p:cNvPr>
            <p:cNvSpPr txBox="1"/>
            <p:nvPr/>
          </p:nvSpPr>
          <p:spPr>
            <a:xfrm>
              <a:off x="3310445" y="3788839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</a:rPr>
                <a:t>BDT2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BB44A92-21FD-45F8-8F19-BAF128B904D3}"/>
                </a:ext>
              </a:extLst>
            </p:cNvPr>
            <p:cNvSpPr txBox="1"/>
            <p:nvPr/>
          </p:nvSpPr>
          <p:spPr>
            <a:xfrm>
              <a:off x="5733943" y="3788839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</a:rPr>
                <a:t>BDT1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9641582F-B973-4F3D-BB51-4C6A52E18254}"/>
              </a:ext>
            </a:extLst>
          </p:cNvPr>
          <p:cNvGraphicFramePr>
            <a:graphicFrameLocks noGrp="1"/>
          </p:cNvGraphicFramePr>
          <p:nvPr/>
        </p:nvGraphicFramePr>
        <p:xfrm>
          <a:off x="21040" y="4313990"/>
          <a:ext cx="3241932" cy="14706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2590">
                  <a:extLst>
                    <a:ext uri="{9D8B030D-6E8A-4147-A177-3AD203B41FA5}">
                      <a16:colId xmlns:a16="http://schemas.microsoft.com/office/drawing/2014/main" val="3985968687"/>
                    </a:ext>
                  </a:extLst>
                </a:gridCol>
                <a:gridCol w="493078">
                  <a:extLst>
                    <a:ext uri="{9D8B030D-6E8A-4147-A177-3AD203B41FA5}">
                      <a16:colId xmlns:a16="http://schemas.microsoft.com/office/drawing/2014/main" val="22707659"/>
                    </a:ext>
                  </a:extLst>
                </a:gridCol>
                <a:gridCol w="578803">
                  <a:extLst>
                    <a:ext uri="{9D8B030D-6E8A-4147-A177-3AD203B41FA5}">
                      <a16:colId xmlns:a16="http://schemas.microsoft.com/office/drawing/2014/main" val="1141125007"/>
                    </a:ext>
                  </a:extLst>
                </a:gridCol>
                <a:gridCol w="325729">
                  <a:extLst>
                    <a:ext uri="{9D8B030D-6E8A-4147-A177-3AD203B41FA5}">
                      <a16:colId xmlns:a16="http://schemas.microsoft.com/office/drawing/2014/main" val="333182318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168855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031272293"/>
                    </a:ext>
                  </a:extLst>
                </a:gridCol>
                <a:gridCol w="505628">
                  <a:extLst>
                    <a:ext uri="{9D8B030D-6E8A-4147-A177-3AD203B41FA5}">
                      <a16:colId xmlns:a16="http://schemas.microsoft.com/office/drawing/2014/main" val="63226125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Magnet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Dipole (T)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Quad (T/m)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Good field radius (mm)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Aperture radius (mm)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Max field (T) (good region)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Max field (T) (aperture)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119697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QF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-11.5624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43.1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0.2891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0.4983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1504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-0.3081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11.1475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0.5868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0.7551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82597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BDT2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-0.2543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11.1475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44.938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0.5330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0.7552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792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BDT1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-0.1002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11.1475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49.085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0.3789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0.6474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4892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QD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11.1434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0.2786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0.4469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491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3688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3D7F69-83A4-407C-96E3-CB703EB383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5" y="2215755"/>
            <a:ext cx="8685604" cy="488565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30FE7-6C68-413D-B7D0-BE4D87B17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F0075-E8F2-48E8-9B23-A0F46D4C3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09333-5B7B-4251-8112-2D440BF4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1A86DF-D9BB-4E81-8F12-BE231F42BBF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6016" y="116632"/>
            <a:ext cx="3960440" cy="21403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BC04C-A620-4B0C-8644-1B88161D8927}"/>
              </a:ext>
            </a:extLst>
          </p:cNvPr>
          <p:cNvSpPr txBox="1"/>
          <p:nvPr/>
        </p:nvSpPr>
        <p:spPr>
          <a:xfrm>
            <a:off x="719572" y="1556792"/>
            <a:ext cx="3312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Main linac is a 1.3GHz SCRF module with six 5-cell cavities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26599B-89CF-4591-95B6-6760E2388216}"/>
              </a:ext>
            </a:extLst>
          </p:cNvPr>
          <p:cNvSpPr txBox="1"/>
          <p:nvPr/>
        </p:nvSpPr>
        <p:spPr>
          <a:xfrm>
            <a:off x="4644008" y="2331539"/>
            <a:ext cx="10422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±36MeV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5BEAC6-99FD-4AF4-97AF-5CFB0B4EC58C}"/>
              </a:ext>
            </a:extLst>
          </p:cNvPr>
          <p:cNvSpPr txBox="1"/>
          <p:nvPr/>
        </p:nvSpPr>
        <p:spPr>
          <a:xfrm>
            <a:off x="102866" y="3375654"/>
            <a:ext cx="7873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6MeV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CBB99B-8CC4-4AE1-9B99-1038039E7555}"/>
              </a:ext>
            </a:extLst>
          </p:cNvPr>
          <p:cNvSpPr txBox="1"/>
          <p:nvPr/>
        </p:nvSpPr>
        <p:spPr>
          <a:xfrm>
            <a:off x="8282757" y="3284984"/>
            <a:ext cx="7873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6MeV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3ABC1A-14DD-40F3-BF2B-DC93F0A1A92F}"/>
              </a:ext>
            </a:extLst>
          </p:cNvPr>
          <p:cNvSpPr txBox="1"/>
          <p:nvPr/>
        </p:nvSpPr>
        <p:spPr>
          <a:xfrm>
            <a:off x="7164288" y="5363924"/>
            <a:ext cx="13773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42-150MeV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AE84A4-68B3-4475-8ED7-50493F292B94}"/>
              </a:ext>
            </a:extLst>
          </p:cNvPr>
          <p:cNvSpPr txBox="1"/>
          <p:nvPr/>
        </p:nvSpPr>
        <p:spPr>
          <a:xfrm>
            <a:off x="6372200" y="4206163"/>
            <a:ext cx="211679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42,78,114,150MeV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5811145-F856-4EEF-A50D-9285602E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72" y="476672"/>
            <a:ext cx="3312367" cy="594295"/>
          </a:xfrm>
        </p:spPr>
        <p:txBody>
          <a:bodyPr/>
          <a:lstStyle/>
          <a:p>
            <a:r>
              <a:rPr lang="en-GB"/>
              <a:t>Layout &amp; Parameters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F6526A-FF10-4898-9DD4-86C6A5022C6A}"/>
              </a:ext>
            </a:extLst>
          </p:cNvPr>
          <p:cNvSpPr txBox="1"/>
          <p:nvPr/>
        </p:nvSpPr>
        <p:spPr>
          <a:xfrm>
            <a:off x="-43497" y="238249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Source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0D98ED-2A4A-48CD-8557-7FC532A04526}"/>
              </a:ext>
            </a:extLst>
          </p:cNvPr>
          <p:cNvSpPr txBox="1"/>
          <p:nvPr/>
        </p:nvSpPr>
        <p:spPr>
          <a:xfrm>
            <a:off x="-67668" y="2993637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Injector cryomodule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902B35-E220-4E33-9C9C-F72C96A17B82}"/>
              </a:ext>
            </a:extLst>
          </p:cNvPr>
          <p:cNvSpPr txBox="1"/>
          <p:nvPr/>
        </p:nvSpPr>
        <p:spPr>
          <a:xfrm>
            <a:off x="3961616" y="2718175"/>
            <a:ext cx="258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Main linac cryomodule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B84128-B69E-41C6-9BB4-6DA359EAB098}"/>
              </a:ext>
            </a:extLst>
          </p:cNvPr>
          <p:cNvSpPr txBox="1"/>
          <p:nvPr/>
        </p:nvSpPr>
        <p:spPr>
          <a:xfrm>
            <a:off x="8284044" y="2347306"/>
            <a:ext cx="786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Beam stop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E76F49-5989-4C6E-B867-E4CEC61A89F9}"/>
              </a:ext>
            </a:extLst>
          </p:cNvPr>
          <p:cNvSpPr txBox="1"/>
          <p:nvPr/>
        </p:nvSpPr>
        <p:spPr>
          <a:xfrm>
            <a:off x="4418348" y="3568209"/>
            <a:ext cx="139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Diagnostic line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9F53C3-B6FF-4A9B-A511-DBEB5ED51C4E}"/>
              </a:ext>
            </a:extLst>
          </p:cNvPr>
          <p:cNvSpPr txBox="1"/>
          <p:nvPr/>
        </p:nvSpPr>
        <p:spPr>
          <a:xfrm>
            <a:off x="6822723" y="3853142"/>
            <a:ext cx="121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Splitter 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3455C2-B661-4B90-B275-E3790D562EA2}"/>
              </a:ext>
            </a:extLst>
          </p:cNvPr>
          <p:cNvSpPr txBox="1"/>
          <p:nvPr/>
        </p:nvSpPr>
        <p:spPr>
          <a:xfrm>
            <a:off x="1948682" y="3771519"/>
            <a:ext cx="121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Splitter 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A2D111-BF7E-45A5-B482-4815621CAE83}"/>
              </a:ext>
            </a:extLst>
          </p:cNvPr>
          <p:cNvSpPr txBox="1"/>
          <p:nvPr/>
        </p:nvSpPr>
        <p:spPr>
          <a:xfrm>
            <a:off x="8172400" y="4774321"/>
            <a:ext cx="76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Arc 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B74DA3-399C-4292-9AEC-043AF60E8A87}"/>
              </a:ext>
            </a:extLst>
          </p:cNvPr>
          <p:cNvSpPr txBox="1"/>
          <p:nvPr/>
        </p:nvSpPr>
        <p:spPr>
          <a:xfrm>
            <a:off x="923947" y="4937457"/>
            <a:ext cx="76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Arc 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B01F81-935D-4B9E-8CA5-23D926D44C68}"/>
              </a:ext>
            </a:extLst>
          </p:cNvPr>
          <p:cNvSpPr txBox="1"/>
          <p:nvPr/>
        </p:nvSpPr>
        <p:spPr>
          <a:xfrm>
            <a:off x="1606765" y="5766747"/>
            <a:ext cx="1429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Transition 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8AD149-A462-4E0D-BCD0-7418AB973432}"/>
              </a:ext>
            </a:extLst>
          </p:cNvPr>
          <p:cNvSpPr txBox="1"/>
          <p:nvPr/>
        </p:nvSpPr>
        <p:spPr>
          <a:xfrm>
            <a:off x="6822723" y="5766747"/>
            <a:ext cx="1429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Transition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898CC7-D889-43B7-8A38-591EFD709CF1}"/>
              </a:ext>
            </a:extLst>
          </p:cNvPr>
          <p:cNvSpPr txBox="1"/>
          <p:nvPr/>
        </p:nvSpPr>
        <p:spPr>
          <a:xfrm>
            <a:off x="4584043" y="5766747"/>
            <a:ext cx="1063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Straight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56DEB62-5107-4470-B5A8-667948F21E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58" y="4653136"/>
            <a:ext cx="2276412" cy="83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18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87436-2D1E-4950-90EE-6A9C601B2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Layout and Magnet Counts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51544-6E48-4ECB-9BC1-5516CC765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9F542-1739-47D2-8206-FC122C4D9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EE68C-6AB2-4010-9097-AD1D270CE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30</a:t>
            </a:fld>
            <a:endParaRPr lang="en-GB" alt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FBAA451-6B6B-42FE-B591-84E57B588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14350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736A0C-0004-4F00-9703-934EAEEDE7B2}"/>
              </a:ext>
            </a:extLst>
          </p:cNvPr>
          <p:cNvSpPr txBox="1"/>
          <p:nvPr/>
        </p:nvSpPr>
        <p:spPr>
          <a:xfrm>
            <a:off x="2992081" y="1556792"/>
            <a:ext cx="315983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>
                    <a:lumMod val="75000"/>
                  </a:schemeClr>
                </a:solidFill>
              </a:rPr>
              <a:t>Permanent magnet total: 216</a:t>
            </a:r>
          </a:p>
          <a:p>
            <a:endParaRPr lang="en-GB">
              <a:solidFill>
                <a:schemeClr val="bg1"/>
              </a:solidFill>
            </a:endParaRPr>
          </a:p>
          <a:p>
            <a:r>
              <a:rPr lang="en-GB">
                <a:solidFill>
                  <a:schemeClr val="bg1"/>
                </a:solidFill>
              </a:rPr>
              <a:t>QF: 107</a:t>
            </a:r>
          </a:p>
          <a:p>
            <a:r>
              <a:rPr lang="en-GB">
                <a:solidFill>
                  <a:srgbClr val="00B0F0"/>
                </a:solidFill>
              </a:rPr>
              <a:t>BD: 32</a:t>
            </a:r>
          </a:p>
          <a:p>
            <a:r>
              <a:rPr lang="en-GB">
                <a:solidFill>
                  <a:schemeClr val="accent6"/>
                </a:solidFill>
              </a:rPr>
              <a:t>BDT2: 20</a:t>
            </a:r>
          </a:p>
          <a:p>
            <a:r>
              <a:rPr lang="en-GB">
                <a:solidFill>
                  <a:srgbClr val="FFFF00"/>
                </a:solidFill>
              </a:rPr>
              <a:t>BDT1: 28</a:t>
            </a:r>
          </a:p>
          <a:p>
            <a:r>
              <a:rPr lang="en-GB">
                <a:solidFill>
                  <a:srgbClr val="00B050"/>
                </a:solidFill>
              </a:rPr>
              <a:t>QD: 27</a:t>
            </a:r>
          </a:p>
          <a:p>
            <a:endParaRPr lang="en-GB">
              <a:solidFill>
                <a:srgbClr val="00B050"/>
              </a:solidFill>
            </a:endParaRPr>
          </a:p>
          <a:p>
            <a:r>
              <a:rPr lang="en-GB">
                <a:solidFill>
                  <a:schemeClr val="bg1"/>
                </a:solidFill>
              </a:rPr>
              <a:t>QFH: 1 (half length)</a:t>
            </a:r>
          </a:p>
          <a:p>
            <a:r>
              <a:rPr lang="en-GB">
                <a:solidFill>
                  <a:srgbClr val="00B0F0"/>
                </a:solidFill>
              </a:rPr>
              <a:t>BDH: 1</a:t>
            </a:r>
          </a:p>
        </p:txBody>
      </p:sp>
    </p:spTree>
    <p:extLst>
      <p:ext uri="{BB962C8B-B14F-4D97-AF65-F5344CB8AC3E}">
        <p14:creationId xmlns:p14="http://schemas.microsoft.com/office/powerpoint/2010/main" val="9278776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0549C-1172-4728-9685-9E713867D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/>
              <a:t>CBETA Fixed-Field Return Arc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1FC6-D545-4550-BCB9-982C49EC5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1E2D7-D03A-407F-A2E9-7ABA1CEAE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942D2-5E32-42B6-A283-ADCC8C67E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31</a:t>
            </a:fld>
            <a:endParaRPr lang="en-GB" alt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396DBB-E7C5-49F5-96A2-4725702D6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/>
          <a:stretch/>
        </p:blipFill>
        <p:spPr>
          <a:xfrm>
            <a:off x="0" y="1052736"/>
            <a:ext cx="9144000" cy="5805264"/>
          </a:xfrm>
        </p:spPr>
      </p:pic>
    </p:spTree>
    <p:extLst>
      <p:ext uri="{BB962C8B-B14F-4D97-AF65-F5344CB8AC3E}">
        <p14:creationId xmlns:p14="http://schemas.microsoft.com/office/powerpoint/2010/main" val="997439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0549C-1172-4728-9685-9E713867D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/>
              <a:t>Fixed-Field Return Arc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396DBB-E7C5-49F5-96A2-4725702D6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1435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1FC6-D545-4550-BCB9-982C49EC5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1E2D7-D03A-407F-A2E9-7ABA1CEAE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942D2-5E32-42B6-A283-ADCC8C67E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9284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76C3A-9A2A-4C61-9E88-A9F1E21A5D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852"/>
          <a:stretch/>
        </p:blipFill>
        <p:spPr>
          <a:xfrm>
            <a:off x="0" y="1127337"/>
            <a:ext cx="9144000" cy="5181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32A89F-87B4-4A37-B2FB-B8B40820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/>
              <a:t>Main Linac Cryomodule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E2F99-3119-4AD5-BADC-E4FAC334E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54A96-3F49-4E65-A8BE-ABCCF491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4150C-6E76-47D0-A67A-2C32FC0C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3867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404A5-BC87-4477-BA37-30BBC20DB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CBETA Energy Saving Technologies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57F10-05DA-44D5-80FF-726791FCD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Permanent magnets</a:t>
            </a:r>
          </a:p>
          <a:p>
            <a:r>
              <a:rPr lang="en-GB"/>
              <a:t>Superconducting RF</a:t>
            </a:r>
          </a:p>
          <a:p>
            <a:r>
              <a:rPr lang="en-GB"/>
              <a:t>Energy recovery (99.6 ± 0.1% above 6MeV)</a:t>
            </a:r>
          </a:p>
          <a:p>
            <a:r>
              <a:rPr lang="en-GB"/>
              <a:t>Recirculation: 4x beamline reuse, 4x energy</a:t>
            </a:r>
          </a:p>
          <a:p>
            <a:r>
              <a:rPr lang="en-GB"/>
              <a:t>Funded by NYSERDA</a:t>
            </a:r>
          </a:p>
          <a:p>
            <a:pPr lvl="1"/>
            <a:r>
              <a:rPr lang="en-GB"/>
              <a:t>(NY State Energy R&amp;D Authority)</a:t>
            </a:r>
          </a:p>
          <a:p>
            <a:pPr lvl="1"/>
            <a:r>
              <a:rPr lang="en-GB"/>
              <a:t>$25M grant</a:t>
            </a:r>
          </a:p>
          <a:p>
            <a:pPr lvl="1"/>
            <a:r>
              <a:rPr lang="en-GB"/>
              <a:t>Cornell already had the injector &amp; cryomodule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AB462-F19A-4676-900B-AA76133F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9015E-19D5-4B20-AE7E-560FFB536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645A4-0C31-4778-A3F6-6771E8C4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61200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92AE4-2508-417C-BAA7-C7644C827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CBETA Commissioning:</a:t>
            </a:r>
            <a:br>
              <a:rPr lang="en-GB"/>
            </a:br>
            <a:r>
              <a:rPr lang="en-GB"/>
              <a:t>Possible Halo after Injector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AA848F1-1503-4819-86CE-07E63A513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00200"/>
            <a:ext cx="5100563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DB395-2D09-4280-9456-0F14ECC13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57D93-6B72-4FD0-A744-BC4D01EF3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2595B-2FAB-4679-87FD-568834C60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4E5EAA-2128-41A4-9FC3-6F0D3625F04E}"/>
              </a:ext>
            </a:extLst>
          </p:cNvPr>
          <p:cNvSpPr txBox="1"/>
          <p:nvPr/>
        </p:nvSpPr>
        <p:spPr>
          <a:xfrm>
            <a:off x="5724128" y="1700808"/>
            <a:ext cx="33478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3×10</a:t>
            </a:r>
            <a:r>
              <a:rPr lang="en-GB" baseline="30000"/>
              <a:t>-4</a:t>
            </a:r>
            <a:r>
              <a:rPr lang="en-GB"/>
              <a:t> relative intensity</a:t>
            </a:r>
          </a:p>
          <a:p>
            <a:r>
              <a:rPr lang="en-GB"/>
              <a:t>~100x beam core area</a:t>
            </a:r>
          </a:p>
          <a:p>
            <a:r>
              <a:rPr lang="en-GB"/>
              <a:t>About 3% of total charge</a:t>
            </a:r>
          </a:p>
          <a:p>
            <a:endParaRPr lang="en-GB"/>
          </a:p>
          <a:p>
            <a:r>
              <a:rPr lang="en-GB"/>
              <a:t>Probably from photocathode</a:t>
            </a:r>
          </a:p>
          <a:p>
            <a:endParaRPr lang="en-GB"/>
          </a:p>
          <a:p>
            <a:r>
              <a:rPr lang="en-GB"/>
              <a:t>(April 17, 2019)</a:t>
            </a:r>
          </a:p>
          <a:p>
            <a:endParaRPr lang="en-GB"/>
          </a:p>
          <a:p>
            <a:r>
              <a:rPr lang="en-GB"/>
              <a:t>Selectively-activated photocathode has been used before at Cornell to suppress this sort of thing</a:t>
            </a:r>
          </a:p>
          <a:p>
            <a:endParaRPr lang="en-GB"/>
          </a:p>
          <a:p>
            <a:r>
              <a:rPr lang="en-GB"/>
              <a:t>Collimators in the injector are possible but harder due to high beam powers</a:t>
            </a:r>
          </a:p>
        </p:txBody>
      </p:sp>
    </p:spTree>
    <p:extLst>
      <p:ext uri="{BB962C8B-B14F-4D97-AF65-F5344CB8AC3E}">
        <p14:creationId xmlns:p14="http://schemas.microsoft.com/office/powerpoint/2010/main" val="2143565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FC22FD-222B-4D64-8166-80390CE98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9674D-7699-4FAD-8CDD-19DE1DA5B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7FACC-D2C5-4798-B827-9359F7A9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84E58-D156-40C0-9089-6D263FDE3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3811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73CF4-AE14-4F85-8968-C893BF8C6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Commissioning results: orbit correction in fixed-field loop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C38AE-B41E-4A9E-A56A-CACACA54E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113FE-1A38-4493-9A88-88E6F8A31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0C6B5-96FB-4351-9E51-B5F9D5F31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A754C9-5A40-4B11-80B2-5A4C6CFB2620}"/>
              </a:ext>
            </a:extLst>
          </p:cNvPr>
          <p:cNvSpPr txBox="1"/>
          <p:nvPr/>
        </p:nvSpPr>
        <p:spPr>
          <a:xfrm>
            <a:off x="1115616" y="3429000"/>
            <a:ext cx="691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The very first beam through the fixed-field loop on May 7, 2019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DE3D33-B16C-4FDD-83E2-A23BFEA91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874282"/>
            <a:ext cx="4745628" cy="24914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E1F09B-D06B-42B9-93B9-8BCAFABFE407}"/>
              </a:ext>
            </a:extLst>
          </p:cNvPr>
          <p:cNvSpPr txBox="1"/>
          <p:nvPr/>
        </p:nvSpPr>
        <p:spPr>
          <a:xfrm>
            <a:off x="5853420" y="4593176"/>
            <a:ext cx="26790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Corrected beam </a:t>
            </a:r>
            <a:r>
              <a:rPr lang="en-GB" b="1" dirty="0"/>
              <a:t>using section-by-section local SVD</a:t>
            </a:r>
            <a:r>
              <a:rPr lang="en-GB" dirty="0"/>
              <a:t> (did not converge for whole FFA)</a:t>
            </a:r>
          </a:p>
          <a:p>
            <a:r>
              <a:rPr lang="en-GB" dirty="0"/>
              <a:t>(June 12, 2019)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8619C-6004-474B-A3AD-C328BE30D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612" y="1611841"/>
            <a:ext cx="6704776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339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C77A1-BF8E-4E31-B5BE-2961E0065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Cell Tunes in Beam Energy Scan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BEE86B-0C36-475E-B130-6534C1ADC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49" y="2157834"/>
            <a:ext cx="4608512" cy="345381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ECFF7-EA3A-4ADB-AFAF-237AE9D3D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37A0A-45F4-48CC-A20C-CDAF02A3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14624-A4ED-4B68-9AB7-45760EA01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1BD8D9-B1C2-4053-BBBB-2C9DDF059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70" y="2157833"/>
            <a:ext cx="4602029" cy="3453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F9EB9D-38FE-46FB-92C3-31B5E22587EC}"/>
              </a:ext>
            </a:extLst>
          </p:cNvPr>
          <p:cNvSpPr txBox="1"/>
          <p:nvPr/>
        </p:nvSpPr>
        <p:spPr>
          <a:xfrm>
            <a:off x="1392651" y="158177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Fixed-field arcs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360FAC-AD4D-425A-B021-A2776C998970}"/>
              </a:ext>
            </a:extLst>
          </p:cNvPr>
          <p:cNvSpPr txBox="1"/>
          <p:nvPr/>
        </p:nvSpPr>
        <p:spPr>
          <a:xfrm>
            <a:off x="6002153" y="1581770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Fixed-field straight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8D9CCB-0DC3-4E9A-93EF-E5A41A02BCC2}"/>
              </a:ext>
            </a:extLst>
          </p:cNvPr>
          <p:cNvSpPr txBox="1"/>
          <p:nvPr/>
        </p:nvSpPr>
        <p:spPr>
          <a:xfrm>
            <a:off x="3599892" y="579597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(June 12,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13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43003-DF9E-428E-B7C6-DF391A4D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Higher Current Test / Radiation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6E3A705-588C-4BCF-A2E1-0F305E250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3"/>
          <a:stretch/>
        </p:blipFill>
        <p:spPr>
          <a:xfrm>
            <a:off x="288032" y="3974683"/>
            <a:ext cx="4656291" cy="228140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15813-1F7D-4BAD-B85D-A1E003D41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DAEA1-0A40-4CEB-91AE-ED7F14116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2210D-B2D5-430A-B517-61900277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A22E1-1B9D-405D-9979-1C9875E8AABE}"/>
              </a:ext>
            </a:extLst>
          </p:cNvPr>
          <p:cNvSpPr txBox="1"/>
          <p:nvPr/>
        </p:nvSpPr>
        <p:spPr>
          <a:xfrm>
            <a:off x="4824536" y="1484784"/>
            <a:ext cx="42119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Using ~3pC bunches</a:t>
            </a:r>
          </a:p>
          <a:p>
            <a:endParaRPr lang="en-GB"/>
          </a:p>
          <a:p>
            <a:r>
              <a:rPr lang="en-GB"/>
              <a:t>Halo just went through</a:t>
            </a:r>
          </a:p>
          <a:p>
            <a:endParaRPr lang="en-GB"/>
          </a:p>
          <a:p>
            <a:r>
              <a:rPr lang="en-GB"/>
              <a:t>Current limited by uninteresting things:</a:t>
            </a:r>
          </a:p>
          <a:p>
            <a:r>
              <a:rPr lang="en-GB"/>
              <a:t>Wrong gun photocathode</a:t>
            </a:r>
          </a:p>
          <a:p>
            <a:r>
              <a:rPr lang="en-GB"/>
              <a:t>Fast EPS not installed (10uA limit)</a:t>
            </a:r>
          </a:p>
          <a:p>
            <a:r>
              <a:rPr lang="en-GB"/>
              <a:t>Gun resistor needs changing</a:t>
            </a:r>
          </a:p>
          <a:p>
            <a:r>
              <a:rPr lang="en-GB"/>
              <a:t>External radiation monitors (70uA limit)</a:t>
            </a:r>
          </a:p>
          <a:p>
            <a:endParaRPr lang="en-GB"/>
          </a:p>
          <a:p>
            <a:r>
              <a:rPr lang="en-GB"/>
              <a:t>No “physics” current limit seen</a:t>
            </a:r>
          </a:p>
          <a:p>
            <a:endParaRPr lang="en-GB"/>
          </a:p>
          <a:p>
            <a:r>
              <a:rPr lang="en-GB"/>
              <a:t>Extrapolating internal FFA losses gives 70uA*(10000/600) = 1.17mA limit</a:t>
            </a:r>
          </a:p>
          <a:p>
            <a:endParaRPr lang="en-GB"/>
          </a:p>
          <a:p>
            <a:r>
              <a:rPr lang="en-GB"/>
              <a:t>1mA should be fine</a:t>
            </a:r>
          </a:p>
          <a:p>
            <a:r>
              <a:rPr lang="en-GB"/>
              <a:t>Probably 1-10mA CSR limit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12E597-C8BB-4CDB-8BEA-68479E4768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50"/>
          <a:stretch/>
        </p:blipFill>
        <p:spPr>
          <a:xfrm>
            <a:off x="802010" y="1227746"/>
            <a:ext cx="3672408" cy="263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13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86C2E-A684-469C-A8DF-9F510B81D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Bunch Pattern (one option)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35BCC8-8231-4B8B-8ED7-3844ED494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555" y="1600200"/>
            <a:ext cx="7930889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F7CAD-627A-4540-A535-19229D953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3BE58-4B38-4EB4-9BC0-EC7BE22F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A3BCE-2324-4EE0-A4B3-DAA74F985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61C10C-4FB3-43A2-961F-E46F38E0388D}"/>
              </a:ext>
            </a:extLst>
          </p:cNvPr>
          <p:cNvSpPr txBox="1"/>
          <p:nvPr/>
        </p:nvSpPr>
        <p:spPr>
          <a:xfrm>
            <a:off x="683568" y="5756831"/>
            <a:ext cx="431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Time structure as seen by the main linac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47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B256E8-8C5E-4DD4-9694-4BF66AA47CEA}"/>
              </a:ext>
            </a:extLst>
          </p:cNvPr>
          <p:cNvSpPr/>
          <p:nvPr/>
        </p:nvSpPr>
        <p:spPr>
          <a:xfrm>
            <a:off x="6947298" y="864394"/>
            <a:ext cx="2196703" cy="442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B4C38-D276-4105-B917-AF0A2F94B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520" y="861386"/>
            <a:ext cx="1673480" cy="455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D70B07-93D8-43B1-87BC-0BE16B07EA5E}"/>
              </a:ext>
            </a:extLst>
          </p:cNvPr>
          <p:cNvSpPr txBox="1"/>
          <p:nvPr/>
        </p:nvSpPr>
        <p:spPr>
          <a:xfrm>
            <a:off x="0" y="86928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ERL Frontier: Tennant Plot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A5ED5D-86B9-4AE8-A0CC-80A2A22241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5890"/>
            <a:ext cx="1583493" cy="461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67FE5E-4555-4604-AC25-B1DF853CB4F6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220" y="1531876"/>
            <a:ext cx="6505710" cy="405033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4500B39-D772-4EC9-9B21-6AF942CE3072}"/>
              </a:ext>
            </a:extLst>
          </p:cNvPr>
          <p:cNvSpPr/>
          <p:nvPr/>
        </p:nvSpPr>
        <p:spPr>
          <a:xfrm>
            <a:off x="6208047" y="3437707"/>
            <a:ext cx="75438" cy="754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367571-2C21-4BE5-A5B7-D673419AB828}"/>
              </a:ext>
            </a:extLst>
          </p:cNvPr>
          <p:cNvSpPr txBox="1"/>
          <p:nvPr/>
        </p:nvSpPr>
        <p:spPr>
          <a:xfrm>
            <a:off x="6055749" y="3469086"/>
            <a:ext cx="78739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b="1" dirty="0" err="1"/>
              <a:t>eRHIC</a:t>
            </a:r>
            <a:r>
              <a:rPr lang="en-US" sz="750" b="1" dirty="0"/>
              <a:t> cooler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472B7-A5F1-44D8-A570-52B5F1EA95D4}"/>
              </a:ext>
            </a:extLst>
          </p:cNvPr>
          <p:cNvSpPr txBox="1"/>
          <p:nvPr/>
        </p:nvSpPr>
        <p:spPr>
          <a:xfrm>
            <a:off x="0" y="5654501"/>
            <a:ext cx="24869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K. Deitrick 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- kd324@cornell.edu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NAPAC 2019 - Status of the CBETA Prototype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9EBC95-6301-4FBC-811E-E3867D3AE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26, 2024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C77D706-0610-4556-89BB-8A1F5C67D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Brooks, ESSRI 2024, Madrid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DDB3EB3-296C-4478-BA86-4FA29ADB3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0355-E0DF-46C0-AE02-520ABCBC66E3}" type="slidenum">
              <a:rPr lang="en-US" smtClean="0"/>
              <a:t>40</a:t>
            </a:fld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EF54AAA-298A-A039-28D0-E0533764401C}"/>
              </a:ext>
            </a:extLst>
          </p:cNvPr>
          <p:cNvCxnSpPr/>
          <p:nvPr/>
        </p:nvCxnSpPr>
        <p:spPr>
          <a:xfrm flipH="1">
            <a:off x="2699792" y="3469086"/>
            <a:ext cx="2880320" cy="44059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116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B256E8-8C5E-4DD4-9694-4BF66AA47CEA}"/>
              </a:ext>
            </a:extLst>
          </p:cNvPr>
          <p:cNvSpPr/>
          <p:nvPr/>
        </p:nvSpPr>
        <p:spPr>
          <a:xfrm>
            <a:off x="6947298" y="864394"/>
            <a:ext cx="2196703" cy="442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B4C38-D276-4105-B917-AF0A2F94B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520" y="861386"/>
            <a:ext cx="1673480" cy="455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D70B07-93D8-43B1-87BC-0BE16B07EA5E}"/>
              </a:ext>
            </a:extLst>
          </p:cNvPr>
          <p:cNvSpPr txBox="1"/>
          <p:nvPr/>
        </p:nvSpPr>
        <p:spPr>
          <a:xfrm>
            <a:off x="0" y="86928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Energy Recovery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21DCD1-9FB5-44E9-B571-E2EA7E2469CC}"/>
              </a:ext>
            </a:extLst>
          </p:cNvPr>
          <p:cNvSpPr txBox="1">
            <a:spLocks/>
          </p:cNvSpPr>
          <p:nvPr/>
        </p:nvSpPr>
        <p:spPr bwMode="auto">
          <a:xfrm>
            <a:off x="457200" y="1332613"/>
            <a:ext cx="3844090" cy="20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57175" indent="-257175" defTabSz="685800"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To demonstrate load deviation in MLC cavity, the each cavity was set up near typical field – but the last three cavities decelerated the beam, sending it directly into the beam stop</a:t>
            </a:r>
            <a:b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sz="18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MLC labeled layout shown below, typical beam loading plots for accelerating (cavities 4-6) and decelerating (cavities 1-3) shown to the right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2AE8ED-D020-47A9-A688-91D70D794C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5890"/>
            <a:ext cx="1583493" cy="4610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E96B6C8-63B1-4702-BDFF-8EB92069193B}"/>
              </a:ext>
            </a:extLst>
          </p:cNvPr>
          <p:cNvGrpSpPr/>
          <p:nvPr/>
        </p:nvGrpSpPr>
        <p:grpSpPr>
          <a:xfrm>
            <a:off x="4756961" y="1332612"/>
            <a:ext cx="1892733" cy="1908354"/>
            <a:chOff x="3156507" y="3536741"/>
            <a:chExt cx="2878194" cy="2901948"/>
          </a:xfrm>
        </p:grpSpPr>
        <p:pic>
          <p:nvPicPr>
            <p:cNvPr id="10" name="Picture 9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C5D5CD14-FDAE-4FFC-9947-5505B0924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4"/>
            <a:stretch/>
          </p:blipFill>
          <p:spPr>
            <a:xfrm>
              <a:off x="3264039" y="3536741"/>
              <a:ext cx="2770662" cy="2901948"/>
            </a:xfrm>
            <a:prstGeom prst="rect">
              <a:avLst/>
            </a:prstGeom>
          </p:spPr>
        </p:pic>
        <p:pic>
          <p:nvPicPr>
            <p:cNvPr id="11" name="Picture 10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BD4B134B-52B4-47E5-A2EE-6073CCB55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919"/>
            <a:stretch/>
          </p:blipFill>
          <p:spPr>
            <a:xfrm>
              <a:off x="3156507" y="3536741"/>
              <a:ext cx="311650" cy="2901948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CFFC340-9C4F-4509-8A9E-DC58BD6A53AE}"/>
              </a:ext>
            </a:extLst>
          </p:cNvPr>
          <p:cNvSpPr txBox="1"/>
          <p:nvPr/>
        </p:nvSpPr>
        <p:spPr>
          <a:xfrm rot="16200000">
            <a:off x="4044292" y="1940317"/>
            <a:ext cx="1630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Load Deviation (W)</a:t>
            </a:r>
          </a:p>
        </p:txBody>
      </p:sp>
      <p:pic>
        <p:nvPicPr>
          <p:cNvPr id="28" name="Picture 27" descr="A picture containing object, indoor, candelabrum&#10;&#10;Description automatically generated">
            <a:extLst>
              <a:ext uri="{FF2B5EF4-FFF2-40B4-BE49-F238E27FC236}">
                <a16:creationId xmlns:a16="http://schemas.microsoft.com/office/drawing/2014/main" id="{1E61B3AC-E323-43AE-BF8C-4CB33C388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52" y="4522558"/>
            <a:ext cx="5935055" cy="1019882"/>
          </a:xfrm>
          <a:prstGeom prst="rect">
            <a:avLst/>
          </a:prstGeom>
        </p:spPr>
      </p:pic>
      <p:pic>
        <p:nvPicPr>
          <p:cNvPr id="30" name="Picture 2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CD89905-6981-454B-9254-55C988AE76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r="51315"/>
          <a:stretch/>
        </p:blipFill>
        <p:spPr>
          <a:xfrm>
            <a:off x="7164108" y="2496127"/>
            <a:ext cx="1763081" cy="19083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2EDFE3A-1859-4164-AD61-6E4E2F229979}"/>
              </a:ext>
            </a:extLst>
          </p:cNvPr>
          <p:cNvSpPr txBox="1"/>
          <p:nvPr/>
        </p:nvSpPr>
        <p:spPr>
          <a:xfrm rot="16200000">
            <a:off x="6210468" y="3075756"/>
            <a:ext cx="1630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Load Deviation (W)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71B4E3-E302-4579-849C-AF841C4C1E69}"/>
              </a:ext>
            </a:extLst>
          </p:cNvPr>
          <p:cNvSpPr txBox="1"/>
          <p:nvPr/>
        </p:nvSpPr>
        <p:spPr>
          <a:xfrm>
            <a:off x="5346611" y="3078622"/>
            <a:ext cx="11369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3749A6-C89B-4252-A617-1635B256C156}"/>
              </a:ext>
            </a:extLst>
          </p:cNvPr>
          <p:cNvSpPr txBox="1"/>
          <p:nvPr/>
        </p:nvSpPr>
        <p:spPr>
          <a:xfrm>
            <a:off x="7547302" y="4212095"/>
            <a:ext cx="11369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059D992-428D-4F5E-9EF5-B1603EC71EEB}"/>
              </a:ext>
            </a:extLst>
          </p:cNvPr>
          <p:cNvSpPr txBox="1"/>
          <p:nvPr/>
        </p:nvSpPr>
        <p:spPr>
          <a:xfrm>
            <a:off x="0" y="5654501"/>
            <a:ext cx="24869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K. Deitrick - kd324@cornell.edu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NAPAC 2019 - Status of the CBETA Prototype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47A7E4C-B1CF-4F6B-9A75-8551B1F96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26, 2024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2EDDFEA-9C53-4EB0-9952-42227E2A4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Brooks, ESSRI 2024, Madrid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5FB67E9-3E28-4E40-BAA0-AD64A59A8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0355-E0DF-46C0-AE02-520ABCBC66E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166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B256E8-8C5E-4DD4-9694-4BF66AA47CEA}"/>
              </a:ext>
            </a:extLst>
          </p:cNvPr>
          <p:cNvSpPr/>
          <p:nvPr/>
        </p:nvSpPr>
        <p:spPr>
          <a:xfrm>
            <a:off x="6947298" y="864394"/>
            <a:ext cx="2196703" cy="442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B4C38-D276-4105-B917-AF0A2F94B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520" y="861386"/>
            <a:ext cx="1673480" cy="455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D70B07-93D8-43B1-87BC-0BE16B07EA5E}"/>
              </a:ext>
            </a:extLst>
          </p:cNvPr>
          <p:cNvSpPr txBox="1"/>
          <p:nvPr/>
        </p:nvSpPr>
        <p:spPr>
          <a:xfrm>
            <a:off x="0" y="86928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Better Energy Recovery, Higher Current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21DCD1-9FB5-44E9-B571-E2EA7E2469CC}"/>
              </a:ext>
            </a:extLst>
          </p:cNvPr>
          <p:cNvSpPr txBox="1">
            <a:spLocks/>
          </p:cNvSpPr>
          <p:nvPr/>
        </p:nvSpPr>
        <p:spPr bwMode="auto">
          <a:xfrm>
            <a:off x="246648" y="1622090"/>
            <a:ext cx="2496553" cy="304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57175" indent="-257175" defTabSz="685800">
              <a:defRPr/>
            </a:pP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Transmission improved to </a:t>
            </a:r>
            <a:b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99.6 ± 0.1% </a:t>
            </a:r>
            <a:b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21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Average current increased to 8 </a:t>
            </a:r>
            <a:r>
              <a:rPr lang="en-US" sz="2100" kern="0" dirty="0" err="1">
                <a:solidFill>
                  <a:srgbClr val="000000"/>
                </a:solidFill>
                <a:latin typeface="Arial"/>
                <a:cs typeface="Arial"/>
              </a:rPr>
              <a:t>μA</a:t>
            </a:r>
            <a:endParaRPr lang="en-US" sz="21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endParaRPr lang="en-US" sz="21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2100" b="1" kern="0" dirty="0">
                <a:solidFill>
                  <a:srgbClr val="000000"/>
                </a:solidFill>
                <a:latin typeface="Arial"/>
                <a:cs typeface="Arial"/>
              </a:rPr>
              <a:t>Beam loading </a:t>
            </a: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for each cavity shown on the right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F5B82C-7A48-417D-9640-AF1FCAF21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5890"/>
            <a:ext cx="1583493" cy="4610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DD56B3-BDC7-4B78-8B58-FD0E32C2D5C3}"/>
              </a:ext>
            </a:extLst>
          </p:cNvPr>
          <p:cNvSpPr txBox="1"/>
          <p:nvPr/>
        </p:nvSpPr>
        <p:spPr>
          <a:xfrm>
            <a:off x="4791826" y="1871341"/>
            <a:ext cx="2838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168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mode	</a:t>
            </a:r>
            <a:r>
              <a:rPr lang="en-US" dirty="0">
                <a:solidFill>
                  <a:srgbClr val="DA9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Non-ER mode</a:t>
            </a:r>
          </a:p>
        </p:txBody>
      </p:sp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FF038644-8985-4CBF-802B-5B2EE2C5E9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818" y="2139273"/>
            <a:ext cx="6172003" cy="30401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BE0D67-F5BD-4475-950F-2F42C09EA958}"/>
              </a:ext>
            </a:extLst>
          </p:cNvPr>
          <p:cNvSpPr txBox="1"/>
          <p:nvPr/>
        </p:nvSpPr>
        <p:spPr>
          <a:xfrm rot="16200000">
            <a:off x="2137063" y="2650930"/>
            <a:ext cx="14668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Load Deviation (W)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8354CA-5E87-46FE-86F0-5816513443D1}"/>
              </a:ext>
            </a:extLst>
          </p:cNvPr>
          <p:cNvSpPr txBox="1"/>
          <p:nvPr/>
        </p:nvSpPr>
        <p:spPr>
          <a:xfrm rot="16200000">
            <a:off x="2137064" y="4117776"/>
            <a:ext cx="14668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Load Deviation (W)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6BD21F-9528-4BB8-9FFC-AE5D4B315393}"/>
              </a:ext>
            </a:extLst>
          </p:cNvPr>
          <p:cNvSpPr txBox="1"/>
          <p:nvPr/>
        </p:nvSpPr>
        <p:spPr>
          <a:xfrm>
            <a:off x="3412470" y="4975780"/>
            <a:ext cx="9876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5D7DB9-A166-40EC-9529-C8E5E0DC9BF8}"/>
              </a:ext>
            </a:extLst>
          </p:cNvPr>
          <p:cNvSpPr txBox="1"/>
          <p:nvPr/>
        </p:nvSpPr>
        <p:spPr>
          <a:xfrm>
            <a:off x="5478663" y="4986660"/>
            <a:ext cx="9876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9C4562-8318-42EE-A30C-DBF83D6120A8}"/>
              </a:ext>
            </a:extLst>
          </p:cNvPr>
          <p:cNvSpPr txBox="1"/>
          <p:nvPr/>
        </p:nvSpPr>
        <p:spPr>
          <a:xfrm>
            <a:off x="7544303" y="4975780"/>
            <a:ext cx="9876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163E52-3B52-409A-9C52-9BA5DFF13E7D}"/>
              </a:ext>
            </a:extLst>
          </p:cNvPr>
          <p:cNvSpPr txBox="1"/>
          <p:nvPr/>
        </p:nvSpPr>
        <p:spPr>
          <a:xfrm>
            <a:off x="0" y="5654501"/>
            <a:ext cx="24869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K. Deitrick - kd324@cornell.edu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NAPAC 2019 - Status of the CBETA Prototype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B0E1127-EB10-4339-B1F2-6A8F07F1E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26, 2024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56C280C-AB86-480D-9951-EF2C2AD2E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Brooks, ESSRI 2024, Madrid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31973D5-D76F-46A3-B775-699534706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0355-E0DF-46C0-AE02-520ABCBC66E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799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BFEC4C-88F6-4F3F-8FB6-0EA23769AE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35EFFC-4F4F-424E-96D7-F759D6F7C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156176" cy="764704"/>
          </a:xfrm>
          <a:solidFill>
            <a:schemeClr val="bg1"/>
          </a:solidFill>
        </p:spPr>
        <p:txBody>
          <a:bodyPr/>
          <a:lstStyle/>
          <a:p>
            <a:r>
              <a:rPr lang="en-GB"/>
              <a:t>Next: 4-turn operation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08BAD-2AAA-4CA3-92E5-405BC8A12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0207"/>
            <a:ext cx="6156176" cy="588553"/>
          </a:xfrm>
          <a:solidFill>
            <a:schemeClr val="bg1"/>
          </a:solidFill>
        </p:spPr>
        <p:txBody>
          <a:bodyPr/>
          <a:lstStyle/>
          <a:p>
            <a:r>
              <a:rPr lang="en-GB" sz="2800"/>
              <a:t>CBETA run 2 started mid-October 2019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DEFB9-84B9-4CFA-8EFA-AC43BA3AD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FECB2-38B3-48A0-8E3C-1A76667DC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9D24B-6DAC-4ADE-822D-2EC3F62C2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43</a:t>
            </a:fld>
            <a:endParaRPr lang="en-GB" alt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757C35C-6CA0-4F16-9C18-80B20CD5B162}"/>
              </a:ext>
            </a:extLst>
          </p:cNvPr>
          <p:cNvSpPr txBox="1">
            <a:spLocks/>
          </p:cNvSpPr>
          <p:nvPr/>
        </p:nvSpPr>
        <p:spPr bwMode="auto">
          <a:xfrm>
            <a:off x="6228184" y="5258771"/>
            <a:ext cx="3059391" cy="1599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Other splitter lines have been installed during summer shutdown</a:t>
            </a:r>
          </a:p>
        </p:txBody>
      </p:sp>
    </p:spTree>
    <p:extLst>
      <p:ext uri="{BB962C8B-B14F-4D97-AF65-F5344CB8AC3E}">
        <p14:creationId xmlns:p14="http://schemas.microsoft.com/office/powerpoint/2010/main" val="25617654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42136-96CD-4496-8E5E-DE27FE835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Turns Uncorrected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5F1422-7F4C-4198-9041-A088D9CCC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1142206"/>
            <a:ext cx="9145269" cy="571579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25636-4D5A-402A-9DD4-A01008EF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AB333-AD73-45FB-A946-29F70332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86075-48AA-4BDD-AA1E-4663CC859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44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579FF8-4122-4376-A68D-CACF5C4EF8EF}"/>
              </a:ext>
            </a:extLst>
          </p:cNvPr>
          <p:cNvSpPr txBox="1"/>
          <p:nvPr/>
        </p:nvSpPr>
        <p:spPr>
          <a:xfrm>
            <a:off x="7020272" y="136525"/>
            <a:ext cx="260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(October 23, 2019)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9344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86766-BF70-45F7-B5D8-CCEDC9AC2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One-turn Whole-FFA SVD Correction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6FBCDE0-D0FC-4AF2-903D-7A1E7ED33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67823"/>
            <a:ext cx="8229600" cy="279071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E6707-AD68-4519-AC7A-9C6892F0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EB538-B121-4328-AA72-39A625CB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5A507-CFFF-4436-8566-92F3DC9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45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3A6DFD-9B6C-438C-85B2-2261BCC10A5F}"/>
              </a:ext>
            </a:extLst>
          </p:cNvPr>
          <p:cNvSpPr txBox="1"/>
          <p:nvPr/>
        </p:nvSpPr>
        <p:spPr>
          <a:xfrm>
            <a:off x="755576" y="1774557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This used an FFA response matrix generated semi-empirically from the phase advances of the first two corrector orbit bumps in each plane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3B6D1-CD5F-405E-8616-434206DFFEB3}"/>
              </a:ext>
            </a:extLst>
          </p:cNvPr>
          <p:cNvSpPr txBox="1"/>
          <p:nvPr/>
        </p:nvSpPr>
        <p:spPr>
          <a:xfrm>
            <a:off x="6732240" y="5314399"/>
            <a:ext cx="260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(October 24,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252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D8131-E0DC-4986-92E4-F8BDF835E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107x107 real response matrices?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4D943-2525-4878-B47B-D4DAD64C2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Maybe this takes too long to measure?</a:t>
            </a:r>
            <a:endParaRPr lang="en-GB" dirty="0"/>
          </a:p>
          <a:p>
            <a:r>
              <a:rPr lang="en-GB" dirty="0"/>
              <a:t>Turns out it’s OK if we only do it occasionally</a:t>
            </a:r>
          </a:p>
          <a:p>
            <a:pPr lvl="1"/>
            <a:r>
              <a:rPr lang="en-GB"/>
              <a:t>Kirsten Deitrick did </a:t>
            </a:r>
            <a:r>
              <a:rPr lang="en-GB" dirty="0"/>
              <a:t>it in 1-2 hours</a:t>
            </a:r>
          </a:p>
          <a:p>
            <a:r>
              <a:rPr lang="en-GB" dirty="0"/>
              <a:t>Why did we want to do this? (once)</a:t>
            </a:r>
          </a:p>
          <a:p>
            <a:pPr lvl="1"/>
            <a:r>
              <a:rPr lang="en-GB" dirty="0"/>
              <a:t>This will show any swapped, disconnected or backwards BPMs as “wrong-looking” rows</a:t>
            </a:r>
          </a:p>
          <a:p>
            <a:pPr lvl="1"/>
            <a:r>
              <a:rPr lang="en-GB" dirty="0"/>
              <a:t>Any swapped, disconnected or backwards correctors as “wrong-looking” columns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3D9CD-E88A-460C-8397-6B39950D0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159F4-F28F-4B44-9C9C-72BA09174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CF901-D2F7-4F6F-94B2-1061AB472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085885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B2630-E605-42BC-9083-119F2841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Real Machine Response Matrix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FAF464C-8705-4B68-BB64-CDC5E0EE7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2242"/>
            <a:ext cx="8229600" cy="440187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BDCA6-9011-4D22-AD34-20FF7E715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C84F4-A0CA-4CFD-BD1F-2678B7ACB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0796F-88C3-41AC-A282-B6BA8F1AA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47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B88869-DC2E-485A-9B59-80FEAC4C3692}"/>
              </a:ext>
            </a:extLst>
          </p:cNvPr>
          <p:cNvSpPr txBox="1"/>
          <p:nvPr/>
        </p:nvSpPr>
        <p:spPr>
          <a:xfrm>
            <a:off x="6660232" y="1292910"/>
            <a:ext cx="260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(October 25,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450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4B6CF-5115-4B43-8C86-B0BDD3B93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and the Y BPM Plane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6E93658-5A20-497E-A86D-68AE39C0C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5419"/>
            <a:ext cx="8229600" cy="44155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51F54-56FC-4C40-AA0C-DF2F8ED3B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66E71-F8C1-40E4-9DE4-932A1448F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9E65C-7FA3-4687-9608-E727D1E2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48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AC621B-EAD8-473F-9DAA-C002C93ABBEC}"/>
              </a:ext>
            </a:extLst>
          </p:cNvPr>
          <p:cNvSpPr txBox="1"/>
          <p:nvPr/>
        </p:nvSpPr>
        <p:spPr>
          <a:xfrm>
            <a:off x="6660232" y="1292910"/>
            <a:ext cx="260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(October 25,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224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86EAC-6244-42F3-804C-1C8D1AB3F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Closed Orbit Bumps (1-turn)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E8A2D02-59E1-484C-A07C-2D8CD26A1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48" y="1600200"/>
            <a:ext cx="5357703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6FEBF-DE3E-47F8-8F20-A2097850E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AC3C0-79B2-4FA7-97F7-15DA86EDB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47841-7B31-4A40-B9CF-27385B5B6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49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EB0C7B-91EF-4506-B3B5-E15189C45C99}"/>
              </a:ext>
            </a:extLst>
          </p:cNvPr>
          <p:cNvSpPr txBox="1"/>
          <p:nvPr/>
        </p:nvSpPr>
        <p:spPr>
          <a:xfrm>
            <a:off x="6318683" y="1628800"/>
            <a:ext cx="260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(November 6,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63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404A5-BC87-4477-BA37-30BBC20DB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CBETA Energy Saving Technologies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57F10-05DA-44D5-80FF-726791FCD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Permanent magnets</a:t>
            </a:r>
          </a:p>
          <a:p>
            <a:r>
              <a:rPr lang="en-GB"/>
              <a:t>Superconducting RF</a:t>
            </a:r>
          </a:p>
          <a:p>
            <a:r>
              <a:rPr lang="en-GB"/>
              <a:t>Energy recovery (above 6MeV)</a:t>
            </a:r>
          </a:p>
          <a:p>
            <a:r>
              <a:rPr lang="en-GB"/>
              <a:t>Recirculation: 4x beamline reuse, 4x energy</a:t>
            </a:r>
          </a:p>
          <a:p>
            <a:r>
              <a:rPr lang="en-GB"/>
              <a:t>Funded by NYSERDA</a:t>
            </a:r>
          </a:p>
          <a:p>
            <a:pPr lvl="1"/>
            <a:r>
              <a:rPr lang="en-GB"/>
              <a:t>(NY State Energy R&amp;D Authority)</a:t>
            </a:r>
          </a:p>
          <a:p>
            <a:pPr lvl="1"/>
            <a:r>
              <a:rPr lang="en-GB"/>
              <a:t>$25M grant</a:t>
            </a:r>
          </a:p>
          <a:p>
            <a:pPr lvl="1"/>
            <a:r>
              <a:rPr lang="en-GB"/>
              <a:t>Cornell already had the injector &amp; cryomodule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AB462-F19A-4676-900B-AA76133F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9015E-19D5-4B20-AE7E-560FFB536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645A4-0C31-4778-A3F6-6771E8C4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33674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1A4CBB-9BCC-413E-8894-AB67E221DB08}"/>
              </a:ext>
            </a:extLst>
          </p:cNvPr>
          <p:cNvCxnSpPr/>
          <p:nvPr/>
        </p:nvCxnSpPr>
        <p:spPr>
          <a:xfrm>
            <a:off x="755576" y="2156916"/>
            <a:ext cx="49270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AE9E481-A9AD-4C77-B7EF-33D1832F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Multi-turn Response Matrix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5EF98-E94E-4E6E-B4AF-347CCCB6E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6DF9C-EC4D-435F-84AF-104E07472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A851C-C1EE-4F8C-808C-C7C6F5C9F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50</a:t>
            </a:fld>
            <a:endParaRPr lang="en-GB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3FD2CA-2329-41D2-80A0-3B7A9F89675A}"/>
              </a:ext>
            </a:extLst>
          </p:cNvPr>
          <p:cNvSpPr/>
          <p:nvPr/>
        </p:nvSpPr>
        <p:spPr>
          <a:xfrm>
            <a:off x="6732240" y="2012900"/>
            <a:ext cx="1440160" cy="35283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330826-30A4-4A3F-8447-36B3C85CE117}"/>
              </a:ext>
            </a:extLst>
          </p:cNvPr>
          <p:cNvSpPr/>
          <p:nvPr/>
        </p:nvSpPr>
        <p:spPr>
          <a:xfrm>
            <a:off x="5004048" y="2002842"/>
            <a:ext cx="1440160" cy="35283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CBD0D3-827C-43FC-AA32-F89A846C70BD}"/>
              </a:ext>
            </a:extLst>
          </p:cNvPr>
          <p:cNvSpPr/>
          <p:nvPr/>
        </p:nvSpPr>
        <p:spPr>
          <a:xfrm>
            <a:off x="3264507" y="2007871"/>
            <a:ext cx="1440160" cy="35283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918FD-693F-4F0B-A817-078B1C7FC5E6}"/>
              </a:ext>
            </a:extLst>
          </p:cNvPr>
          <p:cNvSpPr/>
          <p:nvPr/>
        </p:nvSpPr>
        <p:spPr>
          <a:xfrm>
            <a:off x="1536315" y="1997813"/>
            <a:ext cx="1440160" cy="35283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02A2049E-6DB9-4E47-A2E7-EB23C10B66B4}"/>
              </a:ext>
            </a:extLst>
          </p:cNvPr>
          <p:cNvSpPr/>
          <p:nvPr/>
        </p:nvSpPr>
        <p:spPr>
          <a:xfrm>
            <a:off x="1187624" y="2007871"/>
            <a:ext cx="288032" cy="29306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A01ED052-9099-4961-82B3-E2981E948FC0}"/>
              </a:ext>
            </a:extLst>
          </p:cNvPr>
          <p:cNvSpPr/>
          <p:nvPr/>
        </p:nvSpPr>
        <p:spPr>
          <a:xfrm>
            <a:off x="2976475" y="2306801"/>
            <a:ext cx="288032" cy="29306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: 8 Points 12">
            <a:extLst>
              <a:ext uri="{FF2B5EF4-FFF2-40B4-BE49-F238E27FC236}">
                <a16:creationId xmlns:a16="http://schemas.microsoft.com/office/drawing/2014/main" id="{DEE5C7E5-8CCF-4021-8EA4-C3760ACEC138}"/>
              </a:ext>
            </a:extLst>
          </p:cNvPr>
          <p:cNvSpPr/>
          <p:nvPr/>
        </p:nvSpPr>
        <p:spPr>
          <a:xfrm>
            <a:off x="4716016" y="2599862"/>
            <a:ext cx="288032" cy="29306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: 8 Points 13">
            <a:extLst>
              <a:ext uri="{FF2B5EF4-FFF2-40B4-BE49-F238E27FC236}">
                <a16:creationId xmlns:a16="http://schemas.microsoft.com/office/drawing/2014/main" id="{D3703BF7-45D1-4778-9B1F-7C3B8386F138}"/>
              </a:ext>
            </a:extLst>
          </p:cNvPr>
          <p:cNvSpPr/>
          <p:nvPr/>
        </p:nvSpPr>
        <p:spPr>
          <a:xfrm>
            <a:off x="6444208" y="2895771"/>
            <a:ext cx="288032" cy="29306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F90B23-0613-4D70-B2E9-EDE03AD5F13C}"/>
              </a:ext>
            </a:extLst>
          </p:cNvPr>
          <p:cNvSpPr txBox="1"/>
          <p:nvPr/>
        </p:nvSpPr>
        <p:spPr>
          <a:xfrm>
            <a:off x="179512" y="1940892"/>
            <a:ext cx="12961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S1</a:t>
            </a:r>
          </a:p>
          <a:p>
            <a:r>
              <a:rPr lang="en-GB"/>
              <a:t>S2</a:t>
            </a:r>
          </a:p>
          <a:p>
            <a:r>
              <a:rPr lang="en-GB"/>
              <a:t>S3</a:t>
            </a:r>
          </a:p>
          <a:p>
            <a:r>
              <a:rPr lang="en-GB"/>
              <a:t>S4</a:t>
            </a:r>
          </a:p>
          <a:p>
            <a:endParaRPr lang="en-GB"/>
          </a:p>
          <a:p>
            <a:endParaRPr lang="en-GB"/>
          </a:p>
          <a:p>
            <a:r>
              <a:rPr lang="en-GB"/>
              <a:t>FFA correctors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make_oval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80BD0D-58CD-4E99-9E1D-2FD7AB237092}"/>
              </a:ext>
            </a:extLst>
          </p:cNvPr>
          <p:cNvSpPr txBox="1"/>
          <p:nvPr/>
        </p:nvSpPr>
        <p:spPr>
          <a:xfrm>
            <a:off x="1498414" y="1366569"/>
            <a:ext cx="6745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FFA BPMs</a:t>
            </a:r>
          </a:p>
          <a:p>
            <a:r>
              <a:rPr lang="en-GB"/>
              <a:t>42MeV		78MeV		114MeV		150MeV</a:t>
            </a:r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1D274-760D-4471-8415-5A1F94D75FD8}"/>
              </a:ext>
            </a:extLst>
          </p:cNvPr>
          <p:cNvSpPr/>
          <p:nvPr/>
        </p:nvSpPr>
        <p:spPr>
          <a:xfrm>
            <a:off x="2295806" y="3940149"/>
            <a:ext cx="681369" cy="376136"/>
          </a:xfrm>
          <a:custGeom>
            <a:avLst/>
            <a:gdLst>
              <a:gd name="connsiteX0" fmla="*/ 0 w 1498060"/>
              <a:gd name="connsiteY0" fmla="*/ 220493 h 376136"/>
              <a:gd name="connsiteX1" fmla="*/ 45396 w 1498060"/>
              <a:gd name="connsiteY1" fmla="*/ 175098 h 376136"/>
              <a:gd name="connsiteX2" fmla="*/ 71336 w 1498060"/>
              <a:gd name="connsiteY2" fmla="*/ 188068 h 376136"/>
              <a:gd name="connsiteX3" fmla="*/ 77821 w 1498060"/>
              <a:gd name="connsiteY3" fmla="*/ 298315 h 376136"/>
              <a:gd name="connsiteX4" fmla="*/ 90792 w 1498060"/>
              <a:gd name="connsiteY4" fmla="*/ 311285 h 376136"/>
              <a:gd name="connsiteX5" fmla="*/ 149158 w 1498060"/>
              <a:gd name="connsiteY5" fmla="*/ 304800 h 376136"/>
              <a:gd name="connsiteX6" fmla="*/ 162128 w 1498060"/>
              <a:gd name="connsiteY6" fmla="*/ 207523 h 376136"/>
              <a:gd name="connsiteX7" fmla="*/ 168613 w 1498060"/>
              <a:gd name="connsiteY7" fmla="*/ 168612 h 376136"/>
              <a:gd name="connsiteX8" fmla="*/ 175098 w 1498060"/>
              <a:gd name="connsiteY8" fmla="*/ 149157 h 376136"/>
              <a:gd name="connsiteX9" fmla="*/ 194553 w 1498060"/>
              <a:gd name="connsiteY9" fmla="*/ 142672 h 376136"/>
              <a:gd name="connsiteX10" fmla="*/ 220494 w 1498060"/>
              <a:gd name="connsiteY10" fmla="*/ 149157 h 376136"/>
              <a:gd name="connsiteX11" fmla="*/ 239949 w 1498060"/>
              <a:gd name="connsiteY11" fmla="*/ 188068 h 376136"/>
              <a:gd name="connsiteX12" fmla="*/ 246434 w 1498060"/>
              <a:gd name="connsiteY12" fmla="*/ 226978 h 376136"/>
              <a:gd name="connsiteX13" fmla="*/ 252919 w 1498060"/>
              <a:gd name="connsiteY13" fmla="*/ 291830 h 376136"/>
              <a:gd name="connsiteX14" fmla="*/ 265890 w 1498060"/>
              <a:gd name="connsiteY14" fmla="*/ 304800 h 376136"/>
              <a:gd name="connsiteX15" fmla="*/ 330741 w 1498060"/>
              <a:gd name="connsiteY15" fmla="*/ 317770 h 376136"/>
              <a:gd name="connsiteX16" fmla="*/ 369651 w 1498060"/>
              <a:gd name="connsiteY16" fmla="*/ 304800 h 376136"/>
              <a:gd name="connsiteX17" fmla="*/ 376136 w 1498060"/>
              <a:gd name="connsiteY17" fmla="*/ 259404 h 376136"/>
              <a:gd name="connsiteX18" fmla="*/ 389107 w 1498060"/>
              <a:gd name="connsiteY18" fmla="*/ 226978 h 376136"/>
              <a:gd name="connsiteX19" fmla="*/ 395592 w 1498060"/>
              <a:gd name="connsiteY19" fmla="*/ 201038 h 376136"/>
              <a:gd name="connsiteX20" fmla="*/ 402077 w 1498060"/>
              <a:gd name="connsiteY20" fmla="*/ 181583 h 376136"/>
              <a:gd name="connsiteX21" fmla="*/ 428017 w 1498060"/>
              <a:gd name="connsiteY21" fmla="*/ 110247 h 376136"/>
              <a:gd name="connsiteX22" fmla="*/ 434502 w 1498060"/>
              <a:gd name="connsiteY22" fmla="*/ 90791 h 376136"/>
              <a:gd name="connsiteX23" fmla="*/ 473413 w 1498060"/>
              <a:gd name="connsiteY23" fmla="*/ 110247 h 376136"/>
              <a:gd name="connsiteX24" fmla="*/ 479898 w 1498060"/>
              <a:gd name="connsiteY24" fmla="*/ 136187 h 376136"/>
              <a:gd name="connsiteX25" fmla="*/ 486383 w 1498060"/>
              <a:gd name="connsiteY25" fmla="*/ 155642 h 376136"/>
              <a:gd name="connsiteX26" fmla="*/ 492868 w 1498060"/>
              <a:gd name="connsiteY26" fmla="*/ 188068 h 376136"/>
              <a:gd name="connsiteX27" fmla="*/ 505839 w 1498060"/>
              <a:gd name="connsiteY27" fmla="*/ 239949 h 376136"/>
              <a:gd name="connsiteX28" fmla="*/ 512324 w 1498060"/>
              <a:gd name="connsiteY28" fmla="*/ 265889 h 376136"/>
              <a:gd name="connsiteX29" fmla="*/ 518809 w 1498060"/>
              <a:gd name="connsiteY29" fmla="*/ 291830 h 376136"/>
              <a:gd name="connsiteX30" fmla="*/ 538264 w 1498060"/>
              <a:gd name="connsiteY30" fmla="*/ 304800 h 376136"/>
              <a:gd name="connsiteX31" fmla="*/ 590145 w 1498060"/>
              <a:gd name="connsiteY31" fmla="*/ 317770 h 376136"/>
              <a:gd name="connsiteX32" fmla="*/ 603115 w 1498060"/>
              <a:gd name="connsiteY32" fmla="*/ 298315 h 376136"/>
              <a:gd name="connsiteX33" fmla="*/ 616085 w 1498060"/>
              <a:gd name="connsiteY33" fmla="*/ 285344 h 376136"/>
              <a:gd name="connsiteX34" fmla="*/ 622570 w 1498060"/>
              <a:gd name="connsiteY34" fmla="*/ 246434 h 376136"/>
              <a:gd name="connsiteX35" fmla="*/ 635541 w 1498060"/>
              <a:gd name="connsiteY35" fmla="*/ 155642 h 376136"/>
              <a:gd name="connsiteX36" fmla="*/ 648511 w 1498060"/>
              <a:gd name="connsiteY36" fmla="*/ 103761 h 376136"/>
              <a:gd name="connsiteX37" fmla="*/ 667966 w 1498060"/>
              <a:gd name="connsiteY37" fmla="*/ 77821 h 376136"/>
              <a:gd name="connsiteX38" fmla="*/ 680936 w 1498060"/>
              <a:gd name="connsiteY38" fmla="*/ 58366 h 376136"/>
              <a:gd name="connsiteX39" fmla="*/ 713362 w 1498060"/>
              <a:gd name="connsiteY39" fmla="*/ 64851 h 376136"/>
              <a:gd name="connsiteX40" fmla="*/ 719847 w 1498060"/>
              <a:gd name="connsiteY40" fmla="*/ 90791 h 376136"/>
              <a:gd name="connsiteX41" fmla="*/ 726332 w 1498060"/>
              <a:gd name="connsiteY41" fmla="*/ 149157 h 376136"/>
              <a:gd name="connsiteX42" fmla="*/ 732817 w 1498060"/>
              <a:gd name="connsiteY42" fmla="*/ 252919 h 376136"/>
              <a:gd name="connsiteX43" fmla="*/ 758758 w 1498060"/>
              <a:gd name="connsiteY43" fmla="*/ 304800 h 376136"/>
              <a:gd name="connsiteX44" fmla="*/ 778213 w 1498060"/>
              <a:gd name="connsiteY44" fmla="*/ 311285 h 376136"/>
              <a:gd name="connsiteX45" fmla="*/ 849549 w 1498060"/>
              <a:gd name="connsiteY45" fmla="*/ 291830 h 376136"/>
              <a:gd name="connsiteX46" fmla="*/ 875490 w 1498060"/>
              <a:gd name="connsiteY46" fmla="*/ 252919 h 376136"/>
              <a:gd name="connsiteX47" fmla="*/ 894945 w 1498060"/>
              <a:gd name="connsiteY47" fmla="*/ 220493 h 376136"/>
              <a:gd name="connsiteX48" fmla="*/ 901430 w 1498060"/>
              <a:gd name="connsiteY48" fmla="*/ 201038 h 376136"/>
              <a:gd name="connsiteX49" fmla="*/ 914400 w 1498060"/>
              <a:gd name="connsiteY49" fmla="*/ 168612 h 376136"/>
              <a:gd name="connsiteX50" fmla="*/ 946826 w 1498060"/>
              <a:gd name="connsiteY50" fmla="*/ 90791 h 376136"/>
              <a:gd name="connsiteX51" fmla="*/ 959796 w 1498060"/>
              <a:gd name="connsiteY51" fmla="*/ 123217 h 376136"/>
              <a:gd name="connsiteX52" fmla="*/ 972766 w 1498060"/>
              <a:gd name="connsiteY52" fmla="*/ 149157 h 376136"/>
              <a:gd name="connsiteX53" fmla="*/ 992221 w 1498060"/>
              <a:gd name="connsiteY53" fmla="*/ 201038 h 376136"/>
              <a:gd name="connsiteX54" fmla="*/ 998707 w 1498060"/>
              <a:gd name="connsiteY54" fmla="*/ 226978 h 376136"/>
              <a:gd name="connsiteX55" fmla="*/ 1011677 w 1498060"/>
              <a:gd name="connsiteY55" fmla="*/ 265889 h 376136"/>
              <a:gd name="connsiteX56" fmla="*/ 1024647 w 1498060"/>
              <a:gd name="connsiteY56" fmla="*/ 324255 h 376136"/>
              <a:gd name="connsiteX57" fmla="*/ 1076528 w 1498060"/>
              <a:gd name="connsiteY57" fmla="*/ 369651 h 376136"/>
              <a:gd name="connsiteX58" fmla="*/ 1095983 w 1498060"/>
              <a:gd name="connsiteY58" fmla="*/ 376136 h 376136"/>
              <a:gd name="connsiteX59" fmla="*/ 1102468 w 1498060"/>
              <a:gd name="connsiteY59" fmla="*/ 207523 h 376136"/>
              <a:gd name="connsiteX60" fmla="*/ 1160834 w 1498060"/>
              <a:gd name="connsiteY60" fmla="*/ 129702 h 376136"/>
              <a:gd name="connsiteX61" fmla="*/ 1199745 w 1498060"/>
              <a:gd name="connsiteY61" fmla="*/ 77821 h 376136"/>
              <a:gd name="connsiteX62" fmla="*/ 1225685 w 1498060"/>
              <a:gd name="connsiteY62" fmla="*/ 38910 h 376136"/>
              <a:gd name="connsiteX63" fmla="*/ 1245141 w 1498060"/>
              <a:gd name="connsiteY63" fmla="*/ 6485 h 376136"/>
              <a:gd name="connsiteX64" fmla="*/ 1264596 w 1498060"/>
              <a:gd name="connsiteY64" fmla="*/ 0 h 376136"/>
              <a:gd name="connsiteX65" fmla="*/ 1284051 w 1498060"/>
              <a:gd name="connsiteY65" fmla="*/ 6485 h 376136"/>
              <a:gd name="connsiteX66" fmla="*/ 1309992 w 1498060"/>
              <a:gd name="connsiteY66" fmla="*/ 45395 h 376136"/>
              <a:gd name="connsiteX67" fmla="*/ 1309992 w 1498060"/>
              <a:gd name="connsiteY67" fmla="*/ 188068 h 376136"/>
              <a:gd name="connsiteX68" fmla="*/ 1297021 w 1498060"/>
              <a:gd name="connsiteY68" fmla="*/ 259404 h 376136"/>
              <a:gd name="connsiteX69" fmla="*/ 1368358 w 1498060"/>
              <a:gd name="connsiteY69" fmla="*/ 291830 h 376136"/>
              <a:gd name="connsiteX70" fmla="*/ 1374843 w 1498060"/>
              <a:gd name="connsiteY70" fmla="*/ 259404 h 376136"/>
              <a:gd name="connsiteX71" fmla="*/ 1381328 w 1498060"/>
              <a:gd name="connsiteY71" fmla="*/ 233464 h 376136"/>
              <a:gd name="connsiteX72" fmla="*/ 1400783 w 1498060"/>
              <a:gd name="connsiteY72" fmla="*/ 194553 h 376136"/>
              <a:gd name="connsiteX73" fmla="*/ 1420239 w 1498060"/>
              <a:gd name="connsiteY73" fmla="*/ 136187 h 376136"/>
              <a:gd name="connsiteX74" fmla="*/ 1426724 w 1498060"/>
              <a:gd name="connsiteY74" fmla="*/ 110247 h 376136"/>
              <a:gd name="connsiteX75" fmla="*/ 1446179 w 1498060"/>
              <a:gd name="connsiteY75" fmla="*/ 103761 h 376136"/>
              <a:gd name="connsiteX76" fmla="*/ 1452664 w 1498060"/>
              <a:gd name="connsiteY76" fmla="*/ 123217 h 376136"/>
              <a:gd name="connsiteX77" fmla="*/ 1459149 w 1498060"/>
              <a:gd name="connsiteY77" fmla="*/ 155642 h 376136"/>
              <a:gd name="connsiteX78" fmla="*/ 1465634 w 1498060"/>
              <a:gd name="connsiteY78" fmla="*/ 181583 h 376136"/>
              <a:gd name="connsiteX79" fmla="*/ 1498060 w 1498060"/>
              <a:gd name="connsiteY79" fmla="*/ 311285 h 37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498060" h="376136">
                <a:moveTo>
                  <a:pt x="0" y="220493"/>
                </a:moveTo>
                <a:cubicBezTo>
                  <a:pt x="1473" y="218651"/>
                  <a:pt x="30943" y="175098"/>
                  <a:pt x="45396" y="175098"/>
                </a:cubicBezTo>
                <a:cubicBezTo>
                  <a:pt x="55063" y="175098"/>
                  <a:pt x="62689" y="183745"/>
                  <a:pt x="71336" y="188068"/>
                </a:cubicBezTo>
                <a:cubicBezTo>
                  <a:pt x="73498" y="224817"/>
                  <a:pt x="72079" y="261953"/>
                  <a:pt x="77821" y="298315"/>
                </a:cubicBezTo>
                <a:cubicBezTo>
                  <a:pt x="78775" y="304355"/>
                  <a:pt x="84703" y="310731"/>
                  <a:pt x="90792" y="311285"/>
                </a:cubicBezTo>
                <a:cubicBezTo>
                  <a:pt x="110287" y="313057"/>
                  <a:pt x="129703" y="306962"/>
                  <a:pt x="149158" y="304800"/>
                </a:cubicBezTo>
                <a:cubicBezTo>
                  <a:pt x="153481" y="272374"/>
                  <a:pt x="157502" y="239907"/>
                  <a:pt x="162128" y="207523"/>
                </a:cubicBezTo>
                <a:cubicBezTo>
                  <a:pt x="163988" y="194506"/>
                  <a:pt x="165761" y="181448"/>
                  <a:pt x="168613" y="168612"/>
                </a:cubicBezTo>
                <a:cubicBezTo>
                  <a:pt x="170096" y="161939"/>
                  <a:pt x="170264" y="153991"/>
                  <a:pt x="175098" y="149157"/>
                </a:cubicBezTo>
                <a:cubicBezTo>
                  <a:pt x="179932" y="144323"/>
                  <a:pt x="188068" y="144834"/>
                  <a:pt x="194553" y="142672"/>
                </a:cubicBezTo>
                <a:cubicBezTo>
                  <a:pt x="203200" y="144834"/>
                  <a:pt x="213078" y="144213"/>
                  <a:pt x="220494" y="149157"/>
                </a:cubicBezTo>
                <a:cubicBezTo>
                  <a:pt x="229620" y="155241"/>
                  <a:pt x="237697" y="177935"/>
                  <a:pt x="239949" y="188068"/>
                </a:cubicBezTo>
                <a:cubicBezTo>
                  <a:pt x="242801" y="200904"/>
                  <a:pt x="244803" y="213931"/>
                  <a:pt x="246434" y="226978"/>
                </a:cubicBezTo>
                <a:cubicBezTo>
                  <a:pt x="249129" y="248535"/>
                  <a:pt x="247650" y="270754"/>
                  <a:pt x="252919" y="291830"/>
                </a:cubicBezTo>
                <a:cubicBezTo>
                  <a:pt x="254402" y="297762"/>
                  <a:pt x="260647" y="301654"/>
                  <a:pt x="265890" y="304800"/>
                </a:cubicBezTo>
                <a:cubicBezTo>
                  <a:pt x="280039" y="313289"/>
                  <a:pt x="322869" y="316645"/>
                  <a:pt x="330741" y="317770"/>
                </a:cubicBezTo>
                <a:cubicBezTo>
                  <a:pt x="343711" y="313447"/>
                  <a:pt x="361258" y="315592"/>
                  <a:pt x="369651" y="304800"/>
                </a:cubicBezTo>
                <a:cubicBezTo>
                  <a:pt x="379035" y="292734"/>
                  <a:pt x="372429" y="274233"/>
                  <a:pt x="376136" y="259404"/>
                </a:cubicBezTo>
                <a:cubicBezTo>
                  <a:pt x="378960" y="248110"/>
                  <a:pt x="385426" y="238022"/>
                  <a:pt x="389107" y="226978"/>
                </a:cubicBezTo>
                <a:cubicBezTo>
                  <a:pt x="391926" y="218523"/>
                  <a:pt x="393143" y="209608"/>
                  <a:pt x="395592" y="201038"/>
                </a:cubicBezTo>
                <a:cubicBezTo>
                  <a:pt x="397470" y="194465"/>
                  <a:pt x="400278" y="188178"/>
                  <a:pt x="402077" y="181583"/>
                </a:cubicBezTo>
                <a:cubicBezTo>
                  <a:pt x="419224" y="118711"/>
                  <a:pt x="404159" y="146034"/>
                  <a:pt x="428017" y="110247"/>
                </a:cubicBezTo>
                <a:cubicBezTo>
                  <a:pt x="430179" y="103762"/>
                  <a:pt x="428155" y="93330"/>
                  <a:pt x="434502" y="90791"/>
                </a:cubicBezTo>
                <a:cubicBezTo>
                  <a:pt x="451578" y="83960"/>
                  <a:pt x="464292" y="101125"/>
                  <a:pt x="473413" y="110247"/>
                </a:cubicBezTo>
                <a:cubicBezTo>
                  <a:pt x="475575" y="118894"/>
                  <a:pt x="477449" y="127617"/>
                  <a:pt x="479898" y="136187"/>
                </a:cubicBezTo>
                <a:cubicBezTo>
                  <a:pt x="481776" y="142760"/>
                  <a:pt x="484725" y="149010"/>
                  <a:pt x="486383" y="155642"/>
                </a:cubicBezTo>
                <a:cubicBezTo>
                  <a:pt x="489056" y="166336"/>
                  <a:pt x="490389" y="177328"/>
                  <a:pt x="492868" y="188068"/>
                </a:cubicBezTo>
                <a:cubicBezTo>
                  <a:pt x="496876" y="205437"/>
                  <a:pt x="501515" y="222655"/>
                  <a:pt x="505839" y="239949"/>
                </a:cubicBezTo>
                <a:lnTo>
                  <a:pt x="512324" y="265889"/>
                </a:lnTo>
                <a:cubicBezTo>
                  <a:pt x="514486" y="274536"/>
                  <a:pt x="511393" y="286886"/>
                  <a:pt x="518809" y="291830"/>
                </a:cubicBezTo>
                <a:cubicBezTo>
                  <a:pt x="525294" y="296153"/>
                  <a:pt x="531293" y="301314"/>
                  <a:pt x="538264" y="304800"/>
                </a:cubicBezTo>
                <a:cubicBezTo>
                  <a:pt x="551559" y="311447"/>
                  <a:pt x="577812" y="315303"/>
                  <a:pt x="590145" y="317770"/>
                </a:cubicBezTo>
                <a:cubicBezTo>
                  <a:pt x="594468" y="311285"/>
                  <a:pt x="598246" y="304401"/>
                  <a:pt x="603115" y="298315"/>
                </a:cubicBezTo>
                <a:cubicBezTo>
                  <a:pt x="606935" y="293540"/>
                  <a:pt x="613938" y="291069"/>
                  <a:pt x="616085" y="285344"/>
                </a:cubicBezTo>
                <a:cubicBezTo>
                  <a:pt x="620702" y="273032"/>
                  <a:pt x="620619" y="259437"/>
                  <a:pt x="622570" y="246434"/>
                </a:cubicBezTo>
                <a:cubicBezTo>
                  <a:pt x="627105" y="216201"/>
                  <a:pt x="630773" y="185839"/>
                  <a:pt x="635541" y="155642"/>
                </a:cubicBezTo>
                <a:cubicBezTo>
                  <a:pt x="636705" y="148268"/>
                  <a:pt x="642672" y="113980"/>
                  <a:pt x="648511" y="103761"/>
                </a:cubicBezTo>
                <a:cubicBezTo>
                  <a:pt x="653873" y="94377"/>
                  <a:pt x="661684" y="86616"/>
                  <a:pt x="667966" y="77821"/>
                </a:cubicBezTo>
                <a:cubicBezTo>
                  <a:pt x="672496" y="71479"/>
                  <a:pt x="676613" y="64851"/>
                  <a:pt x="680936" y="58366"/>
                </a:cubicBezTo>
                <a:cubicBezTo>
                  <a:pt x="691745" y="60528"/>
                  <a:pt x="704894" y="57795"/>
                  <a:pt x="713362" y="64851"/>
                </a:cubicBezTo>
                <a:cubicBezTo>
                  <a:pt x="720209" y="70557"/>
                  <a:pt x="718492" y="81982"/>
                  <a:pt x="719847" y="90791"/>
                </a:cubicBezTo>
                <a:cubicBezTo>
                  <a:pt x="722823" y="110138"/>
                  <a:pt x="724771" y="129644"/>
                  <a:pt x="726332" y="149157"/>
                </a:cubicBezTo>
                <a:cubicBezTo>
                  <a:pt x="729096" y="183701"/>
                  <a:pt x="728135" y="218582"/>
                  <a:pt x="732817" y="252919"/>
                </a:cubicBezTo>
                <a:cubicBezTo>
                  <a:pt x="735123" y="269827"/>
                  <a:pt x="741753" y="294597"/>
                  <a:pt x="758758" y="304800"/>
                </a:cubicBezTo>
                <a:cubicBezTo>
                  <a:pt x="764620" y="308317"/>
                  <a:pt x="771728" y="309123"/>
                  <a:pt x="778213" y="311285"/>
                </a:cubicBezTo>
                <a:cubicBezTo>
                  <a:pt x="801992" y="304800"/>
                  <a:pt x="826545" y="300678"/>
                  <a:pt x="849549" y="291830"/>
                </a:cubicBezTo>
                <a:cubicBezTo>
                  <a:pt x="862145" y="286985"/>
                  <a:pt x="871183" y="260671"/>
                  <a:pt x="875490" y="252919"/>
                </a:cubicBezTo>
                <a:cubicBezTo>
                  <a:pt x="881612" y="241900"/>
                  <a:pt x="889308" y="231767"/>
                  <a:pt x="894945" y="220493"/>
                </a:cubicBezTo>
                <a:cubicBezTo>
                  <a:pt x="898002" y="214379"/>
                  <a:pt x="899030" y="207439"/>
                  <a:pt x="901430" y="201038"/>
                </a:cubicBezTo>
                <a:cubicBezTo>
                  <a:pt x="905517" y="190138"/>
                  <a:pt x="910077" y="179421"/>
                  <a:pt x="914400" y="168612"/>
                </a:cubicBezTo>
                <a:cubicBezTo>
                  <a:pt x="928472" y="70105"/>
                  <a:pt x="901933" y="60864"/>
                  <a:pt x="946826" y="90791"/>
                </a:cubicBezTo>
                <a:cubicBezTo>
                  <a:pt x="951149" y="101600"/>
                  <a:pt x="955068" y="112579"/>
                  <a:pt x="959796" y="123217"/>
                </a:cubicBezTo>
                <a:cubicBezTo>
                  <a:pt x="963722" y="132051"/>
                  <a:pt x="969709" y="139986"/>
                  <a:pt x="972766" y="149157"/>
                </a:cubicBezTo>
                <a:cubicBezTo>
                  <a:pt x="991464" y="205253"/>
                  <a:pt x="965582" y="161079"/>
                  <a:pt x="992221" y="201038"/>
                </a:cubicBezTo>
                <a:cubicBezTo>
                  <a:pt x="994383" y="209685"/>
                  <a:pt x="996146" y="218441"/>
                  <a:pt x="998707" y="226978"/>
                </a:cubicBezTo>
                <a:cubicBezTo>
                  <a:pt x="1002636" y="240073"/>
                  <a:pt x="1008996" y="252483"/>
                  <a:pt x="1011677" y="265889"/>
                </a:cubicBezTo>
                <a:cubicBezTo>
                  <a:pt x="1011820" y="266603"/>
                  <a:pt x="1022030" y="320330"/>
                  <a:pt x="1024647" y="324255"/>
                </a:cubicBezTo>
                <a:cubicBezTo>
                  <a:pt x="1033099" y="336933"/>
                  <a:pt x="1059389" y="361081"/>
                  <a:pt x="1076528" y="369651"/>
                </a:cubicBezTo>
                <a:cubicBezTo>
                  <a:pt x="1082642" y="372708"/>
                  <a:pt x="1089498" y="373974"/>
                  <a:pt x="1095983" y="376136"/>
                </a:cubicBezTo>
                <a:cubicBezTo>
                  <a:pt x="1098145" y="319932"/>
                  <a:pt x="1098727" y="263644"/>
                  <a:pt x="1102468" y="207523"/>
                </a:cubicBezTo>
                <a:cubicBezTo>
                  <a:pt x="1105701" y="159027"/>
                  <a:pt x="1127851" y="184673"/>
                  <a:pt x="1160834" y="129702"/>
                </a:cubicBezTo>
                <a:cubicBezTo>
                  <a:pt x="1214257" y="40665"/>
                  <a:pt x="1150096" y="141656"/>
                  <a:pt x="1199745" y="77821"/>
                </a:cubicBezTo>
                <a:cubicBezTo>
                  <a:pt x="1209315" y="65516"/>
                  <a:pt x="1218115" y="52537"/>
                  <a:pt x="1225685" y="38910"/>
                </a:cubicBezTo>
                <a:cubicBezTo>
                  <a:pt x="1235888" y="20545"/>
                  <a:pt x="1225740" y="18125"/>
                  <a:pt x="1245141" y="6485"/>
                </a:cubicBezTo>
                <a:cubicBezTo>
                  <a:pt x="1251003" y="2968"/>
                  <a:pt x="1258111" y="2162"/>
                  <a:pt x="1264596" y="0"/>
                </a:cubicBezTo>
                <a:cubicBezTo>
                  <a:pt x="1271081" y="2162"/>
                  <a:pt x="1279217" y="1651"/>
                  <a:pt x="1284051" y="6485"/>
                </a:cubicBezTo>
                <a:cubicBezTo>
                  <a:pt x="1295074" y="17507"/>
                  <a:pt x="1309992" y="45395"/>
                  <a:pt x="1309992" y="45395"/>
                </a:cubicBezTo>
                <a:cubicBezTo>
                  <a:pt x="1329006" y="102439"/>
                  <a:pt x="1319706" y="66635"/>
                  <a:pt x="1309992" y="188068"/>
                </a:cubicBezTo>
                <a:cubicBezTo>
                  <a:pt x="1308885" y="201904"/>
                  <a:pt x="1300058" y="244219"/>
                  <a:pt x="1297021" y="259404"/>
                </a:cubicBezTo>
                <a:cubicBezTo>
                  <a:pt x="1303868" y="300482"/>
                  <a:pt x="1295728" y="331447"/>
                  <a:pt x="1368358" y="291830"/>
                </a:cubicBezTo>
                <a:cubicBezTo>
                  <a:pt x="1378035" y="286552"/>
                  <a:pt x="1372452" y="270164"/>
                  <a:pt x="1374843" y="259404"/>
                </a:cubicBezTo>
                <a:cubicBezTo>
                  <a:pt x="1376776" y="250703"/>
                  <a:pt x="1377817" y="241656"/>
                  <a:pt x="1381328" y="233464"/>
                </a:cubicBezTo>
                <a:cubicBezTo>
                  <a:pt x="1419043" y="145461"/>
                  <a:pt x="1373457" y="276532"/>
                  <a:pt x="1400783" y="194553"/>
                </a:cubicBezTo>
                <a:cubicBezTo>
                  <a:pt x="1416319" y="101335"/>
                  <a:pt x="1395368" y="194216"/>
                  <a:pt x="1420239" y="136187"/>
                </a:cubicBezTo>
                <a:cubicBezTo>
                  <a:pt x="1423750" y="127995"/>
                  <a:pt x="1421156" y="117207"/>
                  <a:pt x="1426724" y="110247"/>
                </a:cubicBezTo>
                <a:cubicBezTo>
                  <a:pt x="1430994" y="104909"/>
                  <a:pt x="1439694" y="105923"/>
                  <a:pt x="1446179" y="103761"/>
                </a:cubicBezTo>
                <a:cubicBezTo>
                  <a:pt x="1448341" y="110246"/>
                  <a:pt x="1451006" y="116585"/>
                  <a:pt x="1452664" y="123217"/>
                </a:cubicBezTo>
                <a:cubicBezTo>
                  <a:pt x="1455337" y="133910"/>
                  <a:pt x="1456758" y="144882"/>
                  <a:pt x="1459149" y="155642"/>
                </a:cubicBezTo>
                <a:cubicBezTo>
                  <a:pt x="1461082" y="164343"/>
                  <a:pt x="1463472" y="172936"/>
                  <a:pt x="1465634" y="181583"/>
                </a:cubicBezTo>
                <a:cubicBezTo>
                  <a:pt x="1472551" y="319921"/>
                  <a:pt x="1428831" y="311285"/>
                  <a:pt x="1498060" y="311285"/>
                </a:cubicBezTo>
              </a:path>
            </a:pathLst>
          </a:cu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C251315-CC92-45A3-8E91-0AF497CD2334}"/>
              </a:ext>
            </a:extLst>
          </p:cNvPr>
          <p:cNvSpPr/>
          <p:nvPr/>
        </p:nvSpPr>
        <p:spPr>
          <a:xfrm>
            <a:off x="3268494" y="2072010"/>
            <a:ext cx="1433208" cy="233464"/>
          </a:xfrm>
          <a:custGeom>
            <a:avLst/>
            <a:gdLst>
              <a:gd name="connsiteX0" fmla="*/ 0 w 1433208"/>
              <a:gd name="connsiteY0" fmla="*/ 129702 h 233464"/>
              <a:gd name="connsiteX1" fmla="*/ 12970 w 1433208"/>
              <a:gd name="connsiteY1" fmla="*/ 71336 h 233464"/>
              <a:gd name="connsiteX2" fmla="*/ 25940 w 1433208"/>
              <a:gd name="connsiteY2" fmla="*/ 51881 h 233464"/>
              <a:gd name="connsiteX3" fmla="*/ 51880 w 1433208"/>
              <a:gd name="connsiteY3" fmla="*/ 25940 h 233464"/>
              <a:gd name="connsiteX4" fmla="*/ 84306 w 1433208"/>
              <a:gd name="connsiteY4" fmla="*/ 0 h 233464"/>
              <a:gd name="connsiteX5" fmla="*/ 110246 w 1433208"/>
              <a:gd name="connsiteY5" fmla="*/ 6485 h 233464"/>
              <a:gd name="connsiteX6" fmla="*/ 136187 w 1433208"/>
              <a:gd name="connsiteY6" fmla="*/ 58366 h 233464"/>
              <a:gd name="connsiteX7" fmla="*/ 168612 w 1433208"/>
              <a:gd name="connsiteY7" fmla="*/ 97277 h 233464"/>
              <a:gd name="connsiteX8" fmla="*/ 175097 w 1433208"/>
              <a:gd name="connsiteY8" fmla="*/ 136187 h 233464"/>
              <a:gd name="connsiteX9" fmla="*/ 188068 w 1433208"/>
              <a:gd name="connsiteY9" fmla="*/ 149157 h 233464"/>
              <a:gd name="connsiteX10" fmla="*/ 201038 w 1433208"/>
              <a:gd name="connsiteY10" fmla="*/ 168613 h 233464"/>
              <a:gd name="connsiteX11" fmla="*/ 214008 w 1433208"/>
              <a:gd name="connsiteY11" fmla="*/ 207523 h 233464"/>
              <a:gd name="connsiteX12" fmla="*/ 226978 w 1433208"/>
              <a:gd name="connsiteY12" fmla="*/ 220494 h 233464"/>
              <a:gd name="connsiteX13" fmla="*/ 265889 w 1433208"/>
              <a:gd name="connsiteY13" fmla="*/ 233464 h 233464"/>
              <a:gd name="connsiteX14" fmla="*/ 291829 w 1433208"/>
              <a:gd name="connsiteY14" fmla="*/ 226979 h 233464"/>
              <a:gd name="connsiteX15" fmla="*/ 304800 w 1433208"/>
              <a:gd name="connsiteY15" fmla="*/ 188068 h 233464"/>
              <a:gd name="connsiteX16" fmla="*/ 324255 w 1433208"/>
              <a:gd name="connsiteY16" fmla="*/ 123217 h 233464"/>
              <a:gd name="connsiteX17" fmla="*/ 330740 w 1433208"/>
              <a:gd name="connsiteY17" fmla="*/ 103762 h 233464"/>
              <a:gd name="connsiteX18" fmla="*/ 343710 w 1433208"/>
              <a:gd name="connsiteY18" fmla="*/ 84306 h 233464"/>
              <a:gd name="connsiteX19" fmla="*/ 363166 w 1433208"/>
              <a:gd name="connsiteY19" fmla="*/ 51881 h 233464"/>
              <a:gd name="connsiteX20" fmla="*/ 402076 w 1433208"/>
              <a:gd name="connsiteY20" fmla="*/ 38911 h 233464"/>
              <a:gd name="connsiteX21" fmla="*/ 415046 w 1433208"/>
              <a:gd name="connsiteY21" fmla="*/ 25940 h 233464"/>
              <a:gd name="connsiteX22" fmla="*/ 505838 w 1433208"/>
              <a:gd name="connsiteY22" fmla="*/ 45396 h 233464"/>
              <a:gd name="connsiteX23" fmla="*/ 531778 w 1433208"/>
              <a:gd name="connsiteY23" fmla="*/ 97277 h 233464"/>
              <a:gd name="connsiteX24" fmla="*/ 538263 w 1433208"/>
              <a:gd name="connsiteY24" fmla="*/ 116732 h 233464"/>
              <a:gd name="connsiteX25" fmla="*/ 551234 w 1433208"/>
              <a:gd name="connsiteY25" fmla="*/ 136187 h 233464"/>
              <a:gd name="connsiteX26" fmla="*/ 557719 w 1433208"/>
              <a:gd name="connsiteY26" fmla="*/ 168613 h 233464"/>
              <a:gd name="connsiteX27" fmla="*/ 564204 w 1433208"/>
              <a:gd name="connsiteY27" fmla="*/ 194553 h 233464"/>
              <a:gd name="connsiteX28" fmla="*/ 570689 w 1433208"/>
              <a:gd name="connsiteY28" fmla="*/ 214008 h 233464"/>
              <a:gd name="connsiteX29" fmla="*/ 609600 w 1433208"/>
              <a:gd name="connsiteY29" fmla="*/ 226979 h 233464"/>
              <a:gd name="connsiteX30" fmla="*/ 654995 w 1433208"/>
              <a:gd name="connsiteY30" fmla="*/ 220494 h 233464"/>
              <a:gd name="connsiteX31" fmla="*/ 661480 w 1433208"/>
              <a:gd name="connsiteY31" fmla="*/ 201038 h 233464"/>
              <a:gd name="connsiteX32" fmla="*/ 674451 w 1433208"/>
              <a:gd name="connsiteY32" fmla="*/ 188068 h 233464"/>
              <a:gd name="connsiteX33" fmla="*/ 687421 w 1433208"/>
              <a:gd name="connsiteY33" fmla="*/ 123217 h 233464"/>
              <a:gd name="connsiteX34" fmla="*/ 700391 w 1433208"/>
              <a:gd name="connsiteY34" fmla="*/ 64851 h 233464"/>
              <a:gd name="connsiteX35" fmla="*/ 726332 w 1433208"/>
              <a:gd name="connsiteY35" fmla="*/ 32425 h 233464"/>
              <a:gd name="connsiteX36" fmla="*/ 752272 w 1433208"/>
              <a:gd name="connsiteY36" fmla="*/ 25940 h 233464"/>
              <a:gd name="connsiteX37" fmla="*/ 771727 w 1433208"/>
              <a:gd name="connsiteY37" fmla="*/ 19455 h 233464"/>
              <a:gd name="connsiteX38" fmla="*/ 843063 w 1433208"/>
              <a:gd name="connsiteY38" fmla="*/ 32425 h 233464"/>
              <a:gd name="connsiteX39" fmla="*/ 881974 w 1433208"/>
              <a:gd name="connsiteY39" fmla="*/ 84306 h 233464"/>
              <a:gd name="connsiteX40" fmla="*/ 907915 w 1433208"/>
              <a:gd name="connsiteY40" fmla="*/ 116732 h 233464"/>
              <a:gd name="connsiteX41" fmla="*/ 927370 w 1433208"/>
              <a:gd name="connsiteY41" fmla="*/ 155643 h 233464"/>
              <a:gd name="connsiteX42" fmla="*/ 933855 w 1433208"/>
              <a:gd name="connsiteY42" fmla="*/ 175098 h 233464"/>
              <a:gd name="connsiteX43" fmla="*/ 992221 w 1433208"/>
              <a:gd name="connsiteY43" fmla="*/ 220494 h 233464"/>
              <a:gd name="connsiteX44" fmla="*/ 1044102 w 1433208"/>
              <a:gd name="connsiteY44" fmla="*/ 214008 h 233464"/>
              <a:gd name="connsiteX45" fmla="*/ 1083012 w 1433208"/>
              <a:gd name="connsiteY45" fmla="*/ 201038 h 233464"/>
              <a:gd name="connsiteX46" fmla="*/ 1095983 w 1433208"/>
              <a:gd name="connsiteY46" fmla="*/ 188068 h 233464"/>
              <a:gd name="connsiteX47" fmla="*/ 1102468 w 1433208"/>
              <a:gd name="connsiteY47" fmla="*/ 162128 h 233464"/>
              <a:gd name="connsiteX48" fmla="*/ 1108953 w 1433208"/>
              <a:gd name="connsiteY48" fmla="*/ 142672 h 233464"/>
              <a:gd name="connsiteX49" fmla="*/ 1121923 w 1433208"/>
              <a:gd name="connsiteY49" fmla="*/ 123217 h 233464"/>
              <a:gd name="connsiteX50" fmla="*/ 1134893 w 1433208"/>
              <a:gd name="connsiteY50" fmla="*/ 97277 h 233464"/>
              <a:gd name="connsiteX51" fmla="*/ 1141378 w 1433208"/>
              <a:gd name="connsiteY51" fmla="*/ 77821 h 233464"/>
              <a:gd name="connsiteX52" fmla="*/ 1193259 w 1433208"/>
              <a:gd name="connsiteY52" fmla="*/ 38911 h 233464"/>
              <a:gd name="connsiteX53" fmla="*/ 1284051 w 1433208"/>
              <a:gd name="connsiteY53" fmla="*/ 45396 h 233464"/>
              <a:gd name="connsiteX54" fmla="*/ 1297021 w 1433208"/>
              <a:gd name="connsiteY54" fmla="*/ 64851 h 233464"/>
              <a:gd name="connsiteX55" fmla="*/ 1316476 w 1433208"/>
              <a:gd name="connsiteY55" fmla="*/ 84306 h 233464"/>
              <a:gd name="connsiteX56" fmla="*/ 1335932 w 1433208"/>
              <a:gd name="connsiteY56" fmla="*/ 123217 h 233464"/>
              <a:gd name="connsiteX57" fmla="*/ 1355387 w 1433208"/>
              <a:gd name="connsiteY57" fmla="*/ 168613 h 233464"/>
              <a:gd name="connsiteX58" fmla="*/ 1368357 w 1433208"/>
              <a:gd name="connsiteY58" fmla="*/ 188068 h 233464"/>
              <a:gd name="connsiteX59" fmla="*/ 1374842 w 1433208"/>
              <a:gd name="connsiteY59" fmla="*/ 214008 h 233464"/>
              <a:gd name="connsiteX60" fmla="*/ 1407268 w 1433208"/>
              <a:gd name="connsiteY60" fmla="*/ 220494 h 233464"/>
              <a:gd name="connsiteX61" fmla="*/ 1433208 w 1433208"/>
              <a:gd name="connsiteY61" fmla="*/ 220494 h 23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433208" h="233464">
                <a:moveTo>
                  <a:pt x="0" y="129702"/>
                </a:moveTo>
                <a:cubicBezTo>
                  <a:pt x="1154" y="123932"/>
                  <a:pt x="9536" y="79349"/>
                  <a:pt x="12970" y="71336"/>
                </a:cubicBezTo>
                <a:cubicBezTo>
                  <a:pt x="16040" y="64172"/>
                  <a:pt x="21617" y="58366"/>
                  <a:pt x="25940" y="51881"/>
                </a:cubicBezTo>
                <a:cubicBezTo>
                  <a:pt x="40089" y="9433"/>
                  <a:pt x="20438" y="51093"/>
                  <a:pt x="51880" y="25940"/>
                </a:cubicBezTo>
                <a:cubicBezTo>
                  <a:pt x="93786" y="-7583"/>
                  <a:pt x="35406" y="16300"/>
                  <a:pt x="84306" y="0"/>
                </a:cubicBezTo>
                <a:cubicBezTo>
                  <a:pt x="92953" y="2162"/>
                  <a:pt x="102274" y="2499"/>
                  <a:pt x="110246" y="6485"/>
                </a:cubicBezTo>
                <a:cubicBezTo>
                  <a:pt x="131565" y="17144"/>
                  <a:pt x="124234" y="40437"/>
                  <a:pt x="136187" y="58366"/>
                </a:cubicBezTo>
                <a:cubicBezTo>
                  <a:pt x="154244" y="85452"/>
                  <a:pt x="143646" y="72310"/>
                  <a:pt x="168612" y="97277"/>
                </a:cubicBezTo>
                <a:cubicBezTo>
                  <a:pt x="170774" y="110247"/>
                  <a:pt x="170480" y="123875"/>
                  <a:pt x="175097" y="136187"/>
                </a:cubicBezTo>
                <a:cubicBezTo>
                  <a:pt x="177244" y="141912"/>
                  <a:pt x="184248" y="144383"/>
                  <a:pt x="188068" y="149157"/>
                </a:cubicBezTo>
                <a:cubicBezTo>
                  <a:pt x="192937" y="155243"/>
                  <a:pt x="197872" y="161490"/>
                  <a:pt x="201038" y="168613"/>
                </a:cubicBezTo>
                <a:cubicBezTo>
                  <a:pt x="206590" y="181106"/>
                  <a:pt x="204341" y="197855"/>
                  <a:pt x="214008" y="207523"/>
                </a:cubicBezTo>
                <a:cubicBezTo>
                  <a:pt x="218331" y="211847"/>
                  <a:pt x="221509" y="217760"/>
                  <a:pt x="226978" y="220494"/>
                </a:cubicBezTo>
                <a:cubicBezTo>
                  <a:pt x="239206" y="226608"/>
                  <a:pt x="265889" y="233464"/>
                  <a:pt x="265889" y="233464"/>
                </a:cubicBezTo>
                <a:cubicBezTo>
                  <a:pt x="274536" y="231302"/>
                  <a:pt x="286029" y="233746"/>
                  <a:pt x="291829" y="226979"/>
                </a:cubicBezTo>
                <a:cubicBezTo>
                  <a:pt x="300727" y="216598"/>
                  <a:pt x="301484" y="201332"/>
                  <a:pt x="304800" y="188068"/>
                </a:cubicBezTo>
                <a:cubicBezTo>
                  <a:pt x="314601" y="148865"/>
                  <a:pt x="308467" y="170582"/>
                  <a:pt x="324255" y="123217"/>
                </a:cubicBezTo>
                <a:cubicBezTo>
                  <a:pt x="326417" y="116732"/>
                  <a:pt x="326948" y="109450"/>
                  <a:pt x="330740" y="103762"/>
                </a:cubicBezTo>
                <a:cubicBezTo>
                  <a:pt x="335063" y="97277"/>
                  <a:pt x="340224" y="91277"/>
                  <a:pt x="343710" y="84306"/>
                </a:cubicBezTo>
                <a:cubicBezTo>
                  <a:pt x="351106" y="69513"/>
                  <a:pt x="346276" y="60326"/>
                  <a:pt x="363166" y="51881"/>
                </a:cubicBezTo>
                <a:cubicBezTo>
                  <a:pt x="375394" y="45767"/>
                  <a:pt x="402076" y="38911"/>
                  <a:pt x="402076" y="38911"/>
                </a:cubicBezTo>
                <a:cubicBezTo>
                  <a:pt x="406399" y="34587"/>
                  <a:pt x="408947" y="26376"/>
                  <a:pt x="415046" y="25940"/>
                </a:cubicBezTo>
                <a:cubicBezTo>
                  <a:pt x="486841" y="20811"/>
                  <a:pt x="477309" y="16865"/>
                  <a:pt x="505838" y="45396"/>
                </a:cubicBezTo>
                <a:cubicBezTo>
                  <a:pt x="520742" y="90107"/>
                  <a:pt x="509141" y="74638"/>
                  <a:pt x="531778" y="97277"/>
                </a:cubicBezTo>
                <a:cubicBezTo>
                  <a:pt x="533940" y="103762"/>
                  <a:pt x="535206" y="110618"/>
                  <a:pt x="538263" y="116732"/>
                </a:cubicBezTo>
                <a:cubicBezTo>
                  <a:pt x="541749" y="123703"/>
                  <a:pt x="548497" y="128889"/>
                  <a:pt x="551234" y="136187"/>
                </a:cubicBezTo>
                <a:cubicBezTo>
                  <a:pt x="555104" y="146508"/>
                  <a:pt x="555328" y="157853"/>
                  <a:pt x="557719" y="168613"/>
                </a:cubicBezTo>
                <a:cubicBezTo>
                  <a:pt x="559652" y="177314"/>
                  <a:pt x="561755" y="185983"/>
                  <a:pt x="564204" y="194553"/>
                </a:cubicBezTo>
                <a:cubicBezTo>
                  <a:pt x="566082" y="201126"/>
                  <a:pt x="565127" y="210035"/>
                  <a:pt x="570689" y="214008"/>
                </a:cubicBezTo>
                <a:cubicBezTo>
                  <a:pt x="581814" y="221955"/>
                  <a:pt x="609600" y="226979"/>
                  <a:pt x="609600" y="226979"/>
                </a:cubicBezTo>
                <a:cubicBezTo>
                  <a:pt x="624732" y="224817"/>
                  <a:pt x="641324" y="227330"/>
                  <a:pt x="654995" y="220494"/>
                </a:cubicBezTo>
                <a:cubicBezTo>
                  <a:pt x="661109" y="217437"/>
                  <a:pt x="657963" y="206900"/>
                  <a:pt x="661480" y="201038"/>
                </a:cubicBezTo>
                <a:cubicBezTo>
                  <a:pt x="664626" y="195795"/>
                  <a:pt x="670127" y="192391"/>
                  <a:pt x="674451" y="188068"/>
                </a:cubicBezTo>
                <a:cubicBezTo>
                  <a:pt x="678774" y="166451"/>
                  <a:pt x="683797" y="144962"/>
                  <a:pt x="687421" y="123217"/>
                </a:cubicBezTo>
                <a:cubicBezTo>
                  <a:pt x="689912" y="108272"/>
                  <a:pt x="692409" y="80816"/>
                  <a:pt x="700391" y="64851"/>
                </a:cubicBezTo>
                <a:cubicBezTo>
                  <a:pt x="703446" y="58741"/>
                  <a:pt x="718289" y="36446"/>
                  <a:pt x="726332" y="32425"/>
                </a:cubicBezTo>
                <a:cubicBezTo>
                  <a:pt x="734304" y="28439"/>
                  <a:pt x="743702" y="28389"/>
                  <a:pt x="752272" y="25940"/>
                </a:cubicBezTo>
                <a:cubicBezTo>
                  <a:pt x="758845" y="24062"/>
                  <a:pt x="765242" y="21617"/>
                  <a:pt x="771727" y="19455"/>
                </a:cubicBezTo>
                <a:cubicBezTo>
                  <a:pt x="778878" y="20349"/>
                  <a:pt x="827279" y="22954"/>
                  <a:pt x="843063" y="32425"/>
                </a:cubicBezTo>
                <a:cubicBezTo>
                  <a:pt x="857445" y="41055"/>
                  <a:pt x="877144" y="79476"/>
                  <a:pt x="881974" y="84306"/>
                </a:cubicBezTo>
                <a:cubicBezTo>
                  <a:pt x="900455" y="102789"/>
                  <a:pt x="891552" y="92190"/>
                  <a:pt x="907915" y="116732"/>
                </a:cubicBezTo>
                <a:cubicBezTo>
                  <a:pt x="924215" y="165632"/>
                  <a:pt x="902227" y="105357"/>
                  <a:pt x="927370" y="155643"/>
                </a:cubicBezTo>
                <a:cubicBezTo>
                  <a:pt x="930427" y="161757"/>
                  <a:pt x="929658" y="169702"/>
                  <a:pt x="933855" y="175098"/>
                </a:cubicBezTo>
                <a:cubicBezTo>
                  <a:pt x="964475" y="214466"/>
                  <a:pt x="960256" y="209837"/>
                  <a:pt x="992221" y="220494"/>
                </a:cubicBezTo>
                <a:cubicBezTo>
                  <a:pt x="1009515" y="218332"/>
                  <a:pt x="1027061" y="217660"/>
                  <a:pt x="1044102" y="214008"/>
                </a:cubicBezTo>
                <a:cubicBezTo>
                  <a:pt x="1057470" y="211143"/>
                  <a:pt x="1083012" y="201038"/>
                  <a:pt x="1083012" y="201038"/>
                </a:cubicBezTo>
                <a:cubicBezTo>
                  <a:pt x="1087336" y="196715"/>
                  <a:pt x="1093248" y="193537"/>
                  <a:pt x="1095983" y="188068"/>
                </a:cubicBezTo>
                <a:cubicBezTo>
                  <a:pt x="1099969" y="180096"/>
                  <a:pt x="1100020" y="170698"/>
                  <a:pt x="1102468" y="162128"/>
                </a:cubicBezTo>
                <a:cubicBezTo>
                  <a:pt x="1104346" y="155555"/>
                  <a:pt x="1105896" y="148786"/>
                  <a:pt x="1108953" y="142672"/>
                </a:cubicBezTo>
                <a:cubicBezTo>
                  <a:pt x="1112439" y="135701"/>
                  <a:pt x="1118056" y="129984"/>
                  <a:pt x="1121923" y="123217"/>
                </a:cubicBezTo>
                <a:cubicBezTo>
                  <a:pt x="1126719" y="114823"/>
                  <a:pt x="1131085" y="106163"/>
                  <a:pt x="1134893" y="97277"/>
                </a:cubicBezTo>
                <a:cubicBezTo>
                  <a:pt x="1137586" y="90994"/>
                  <a:pt x="1137276" y="83290"/>
                  <a:pt x="1141378" y="77821"/>
                </a:cubicBezTo>
                <a:cubicBezTo>
                  <a:pt x="1166217" y="44703"/>
                  <a:pt x="1164858" y="48378"/>
                  <a:pt x="1193259" y="38911"/>
                </a:cubicBezTo>
                <a:cubicBezTo>
                  <a:pt x="1223523" y="41073"/>
                  <a:pt x="1254616" y="38037"/>
                  <a:pt x="1284051" y="45396"/>
                </a:cubicBezTo>
                <a:cubicBezTo>
                  <a:pt x="1291612" y="47286"/>
                  <a:pt x="1292031" y="58863"/>
                  <a:pt x="1297021" y="64851"/>
                </a:cubicBezTo>
                <a:cubicBezTo>
                  <a:pt x="1302892" y="71896"/>
                  <a:pt x="1309991" y="77821"/>
                  <a:pt x="1316476" y="84306"/>
                </a:cubicBezTo>
                <a:cubicBezTo>
                  <a:pt x="1330063" y="138655"/>
                  <a:pt x="1312804" y="88526"/>
                  <a:pt x="1335932" y="123217"/>
                </a:cubicBezTo>
                <a:cubicBezTo>
                  <a:pt x="1362918" y="163694"/>
                  <a:pt x="1338096" y="134030"/>
                  <a:pt x="1355387" y="168613"/>
                </a:cubicBezTo>
                <a:cubicBezTo>
                  <a:pt x="1358873" y="175584"/>
                  <a:pt x="1364034" y="181583"/>
                  <a:pt x="1368357" y="188068"/>
                </a:cubicBezTo>
                <a:cubicBezTo>
                  <a:pt x="1370519" y="196715"/>
                  <a:pt x="1370856" y="206036"/>
                  <a:pt x="1374842" y="214008"/>
                </a:cubicBezTo>
                <a:cubicBezTo>
                  <a:pt x="1386346" y="237016"/>
                  <a:pt x="1389055" y="223096"/>
                  <a:pt x="1407268" y="220494"/>
                </a:cubicBezTo>
                <a:cubicBezTo>
                  <a:pt x="1415828" y="219271"/>
                  <a:pt x="1424561" y="220494"/>
                  <a:pt x="1433208" y="22049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817C62B-8C8E-4583-8683-EA17397130A8}"/>
              </a:ext>
            </a:extLst>
          </p:cNvPr>
          <p:cNvSpPr/>
          <p:nvPr/>
        </p:nvSpPr>
        <p:spPr>
          <a:xfrm>
            <a:off x="5006503" y="1987704"/>
            <a:ext cx="1460464" cy="343710"/>
          </a:xfrm>
          <a:custGeom>
            <a:avLst/>
            <a:gdLst>
              <a:gd name="connsiteX0" fmla="*/ 0 w 1549941"/>
              <a:gd name="connsiteY0" fmla="*/ 259404 h 343710"/>
              <a:gd name="connsiteX1" fmla="*/ 58366 w 1549941"/>
              <a:gd name="connsiteY1" fmla="*/ 136187 h 343710"/>
              <a:gd name="connsiteX2" fmla="*/ 77821 w 1549941"/>
              <a:gd name="connsiteY2" fmla="*/ 123217 h 343710"/>
              <a:gd name="connsiteX3" fmla="*/ 110247 w 1549941"/>
              <a:gd name="connsiteY3" fmla="*/ 103761 h 343710"/>
              <a:gd name="connsiteX4" fmla="*/ 188068 w 1549941"/>
              <a:gd name="connsiteY4" fmla="*/ 71336 h 343710"/>
              <a:gd name="connsiteX5" fmla="*/ 272375 w 1549941"/>
              <a:gd name="connsiteY5" fmla="*/ 77821 h 343710"/>
              <a:gd name="connsiteX6" fmla="*/ 291830 w 1549941"/>
              <a:gd name="connsiteY6" fmla="*/ 97276 h 343710"/>
              <a:gd name="connsiteX7" fmla="*/ 317770 w 1549941"/>
              <a:gd name="connsiteY7" fmla="*/ 110246 h 343710"/>
              <a:gd name="connsiteX8" fmla="*/ 356681 w 1549941"/>
              <a:gd name="connsiteY8" fmla="*/ 142672 h 343710"/>
              <a:gd name="connsiteX9" fmla="*/ 382621 w 1549941"/>
              <a:gd name="connsiteY9" fmla="*/ 201038 h 343710"/>
              <a:gd name="connsiteX10" fmla="*/ 395592 w 1549941"/>
              <a:gd name="connsiteY10" fmla="*/ 226978 h 343710"/>
              <a:gd name="connsiteX11" fmla="*/ 408562 w 1549941"/>
              <a:gd name="connsiteY11" fmla="*/ 239949 h 343710"/>
              <a:gd name="connsiteX12" fmla="*/ 453958 w 1549941"/>
              <a:gd name="connsiteY12" fmla="*/ 291829 h 343710"/>
              <a:gd name="connsiteX13" fmla="*/ 466928 w 1549941"/>
              <a:gd name="connsiteY13" fmla="*/ 304800 h 343710"/>
              <a:gd name="connsiteX14" fmla="*/ 525294 w 1549941"/>
              <a:gd name="connsiteY14" fmla="*/ 330740 h 343710"/>
              <a:gd name="connsiteX15" fmla="*/ 544749 w 1549941"/>
              <a:gd name="connsiteY15" fmla="*/ 337225 h 343710"/>
              <a:gd name="connsiteX16" fmla="*/ 713362 w 1549941"/>
              <a:gd name="connsiteY16" fmla="*/ 330740 h 343710"/>
              <a:gd name="connsiteX17" fmla="*/ 758758 w 1549941"/>
              <a:gd name="connsiteY17" fmla="*/ 304800 h 343710"/>
              <a:gd name="connsiteX18" fmla="*/ 778213 w 1549941"/>
              <a:gd name="connsiteY18" fmla="*/ 298314 h 343710"/>
              <a:gd name="connsiteX19" fmla="*/ 817124 w 1549941"/>
              <a:gd name="connsiteY19" fmla="*/ 265889 h 343710"/>
              <a:gd name="connsiteX20" fmla="*/ 836579 w 1549941"/>
              <a:gd name="connsiteY20" fmla="*/ 259404 h 343710"/>
              <a:gd name="connsiteX21" fmla="*/ 869004 w 1549941"/>
              <a:gd name="connsiteY21" fmla="*/ 226978 h 343710"/>
              <a:gd name="connsiteX22" fmla="*/ 881975 w 1549941"/>
              <a:gd name="connsiteY22" fmla="*/ 194553 h 343710"/>
              <a:gd name="connsiteX23" fmla="*/ 894945 w 1549941"/>
              <a:gd name="connsiteY23" fmla="*/ 168612 h 343710"/>
              <a:gd name="connsiteX24" fmla="*/ 901430 w 1549941"/>
              <a:gd name="connsiteY24" fmla="*/ 149157 h 343710"/>
              <a:gd name="connsiteX25" fmla="*/ 920885 w 1549941"/>
              <a:gd name="connsiteY25" fmla="*/ 129702 h 343710"/>
              <a:gd name="connsiteX26" fmla="*/ 946826 w 1549941"/>
              <a:gd name="connsiteY26" fmla="*/ 84306 h 343710"/>
              <a:gd name="connsiteX27" fmla="*/ 966281 w 1549941"/>
              <a:gd name="connsiteY27" fmla="*/ 64851 h 343710"/>
              <a:gd name="connsiteX28" fmla="*/ 985736 w 1549941"/>
              <a:gd name="connsiteY28" fmla="*/ 32425 h 343710"/>
              <a:gd name="connsiteX29" fmla="*/ 998707 w 1549941"/>
              <a:gd name="connsiteY29" fmla="*/ 12970 h 343710"/>
              <a:gd name="connsiteX30" fmla="*/ 1018162 w 1549941"/>
              <a:gd name="connsiteY30" fmla="*/ 0 h 343710"/>
              <a:gd name="connsiteX31" fmla="*/ 1095983 w 1549941"/>
              <a:gd name="connsiteY31" fmla="*/ 19455 h 343710"/>
              <a:gd name="connsiteX32" fmla="*/ 1108953 w 1549941"/>
              <a:gd name="connsiteY32" fmla="*/ 38910 h 343710"/>
              <a:gd name="connsiteX33" fmla="*/ 1128409 w 1549941"/>
              <a:gd name="connsiteY33" fmla="*/ 84306 h 343710"/>
              <a:gd name="connsiteX34" fmla="*/ 1147864 w 1549941"/>
              <a:gd name="connsiteY34" fmla="*/ 129702 h 343710"/>
              <a:gd name="connsiteX35" fmla="*/ 1167319 w 1549941"/>
              <a:gd name="connsiteY35" fmla="*/ 155642 h 343710"/>
              <a:gd name="connsiteX36" fmla="*/ 1180289 w 1549941"/>
              <a:gd name="connsiteY36" fmla="*/ 175097 h 343710"/>
              <a:gd name="connsiteX37" fmla="*/ 1193260 w 1549941"/>
              <a:gd name="connsiteY37" fmla="*/ 188068 h 343710"/>
              <a:gd name="connsiteX38" fmla="*/ 1206230 w 1549941"/>
              <a:gd name="connsiteY38" fmla="*/ 214008 h 343710"/>
              <a:gd name="connsiteX39" fmla="*/ 1219200 w 1549941"/>
              <a:gd name="connsiteY39" fmla="*/ 233463 h 343710"/>
              <a:gd name="connsiteX40" fmla="*/ 1225685 w 1549941"/>
              <a:gd name="connsiteY40" fmla="*/ 252919 h 343710"/>
              <a:gd name="connsiteX41" fmla="*/ 1284051 w 1549941"/>
              <a:gd name="connsiteY41" fmla="*/ 298314 h 343710"/>
              <a:gd name="connsiteX42" fmla="*/ 1322962 w 1549941"/>
              <a:gd name="connsiteY42" fmla="*/ 330740 h 343710"/>
              <a:gd name="connsiteX43" fmla="*/ 1374843 w 1549941"/>
              <a:gd name="connsiteY43" fmla="*/ 343710 h 343710"/>
              <a:gd name="connsiteX44" fmla="*/ 1433209 w 1549941"/>
              <a:gd name="connsiteY44" fmla="*/ 337225 h 343710"/>
              <a:gd name="connsiteX45" fmla="*/ 1446179 w 1549941"/>
              <a:gd name="connsiteY45" fmla="*/ 317770 h 343710"/>
              <a:gd name="connsiteX46" fmla="*/ 1465634 w 1549941"/>
              <a:gd name="connsiteY46" fmla="*/ 285344 h 343710"/>
              <a:gd name="connsiteX47" fmla="*/ 1504545 w 1549941"/>
              <a:gd name="connsiteY47" fmla="*/ 233463 h 343710"/>
              <a:gd name="connsiteX48" fmla="*/ 1524000 w 1549941"/>
              <a:gd name="connsiteY48" fmla="*/ 220493 h 343710"/>
              <a:gd name="connsiteX49" fmla="*/ 1549941 w 1549941"/>
              <a:gd name="connsiteY49" fmla="*/ 181583 h 343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549941" h="343710">
                <a:moveTo>
                  <a:pt x="0" y="259404"/>
                </a:moveTo>
                <a:cubicBezTo>
                  <a:pt x="19455" y="218332"/>
                  <a:pt x="35818" y="175646"/>
                  <a:pt x="58366" y="136187"/>
                </a:cubicBezTo>
                <a:cubicBezTo>
                  <a:pt x="62233" y="129420"/>
                  <a:pt x="71735" y="128086"/>
                  <a:pt x="77821" y="123217"/>
                </a:cubicBezTo>
                <a:cubicBezTo>
                  <a:pt x="130727" y="80892"/>
                  <a:pt x="45750" y="139592"/>
                  <a:pt x="110247" y="103761"/>
                </a:cubicBezTo>
                <a:cubicBezTo>
                  <a:pt x="174341" y="68154"/>
                  <a:pt x="121768" y="82386"/>
                  <a:pt x="188068" y="71336"/>
                </a:cubicBezTo>
                <a:cubicBezTo>
                  <a:pt x="216170" y="73498"/>
                  <a:pt x="245031" y="70985"/>
                  <a:pt x="272375" y="77821"/>
                </a:cubicBezTo>
                <a:cubicBezTo>
                  <a:pt x="281272" y="80045"/>
                  <a:pt x="284367" y="91945"/>
                  <a:pt x="291830" y="97276"/>
                </a:cubicBezTo>
                <a:cubicBezTo>
                  <a:pt x="299697" y="102895"/>
                  <a:pt x="309376" y="105450"/>
                  <a:pt x="317770" y="110246"/>
                </a:cubicBezTo>
                <a:cubicBezTo>
                  <a:pt x="338837" y="122284"/>
                  <a:pt x="338798" y="124789"/>
                  <a:pt x="356681" y="142672"/>
                </a:cubicBezTo>
                <a:cubicBezTo>
                  <a:pt x="379324" y="210602"/>
                  <a:pt x="357958" y="157879"/>
                  <a:pt x="382621" y="201038"/>
                </a:cubicBezTo>
                <a:cubicBezTo>
                  <a:pt x="387418" y="209432"/>
                  <a:pt x="390229" y="218934"/>
                  <a:pt x="395592" y="226978"/>
                </a:cubicBezTo>
                <a:cubicBezTo>
                  <a:pt x="398984" y="232065"/>
                  <a:pt x="404742" y="235174"/>
                  <a:pt x="408562" y="239949"/>
                </a:cubicBezTo>
                <a:cubicBezTo>
                  <a:pt x="451456" y="293568"/>
                  <a:pt x="373964" y="211835"/>
                  <a:pt x="453958" y="291829"/>
                </a:cubicBezTo>
                <a:cubicBezTo>
                  <a:pt x="458282" y="296153"/>
                  <a:pt x="461841" y="301408"/>
                  <a:pt x="466928" y="304800"/>
                </a:cubicBezTo>
                <a:cubicBezTo>
                  <a:pt x="497759" y="325354"/>
                  <a:pt x="478989" y="315305"/>
                  <a:pt x="525294" y="330740"/>
                </a:cubicBezTo>
                <a:lnTo>
                  <a:pt x="544749" y="337225"/>
                </a:lnTo>
                <a:cubicBezTo>
                  <a:pt x="600953" y="335063"/>
                  <a:pt x="657395" y="336337"/>
                  <a:pt x="713362" y="330740"/>
                </a:cubicBezTo>
                <a:cubicBezTo>
                  <a:pt x="727570" y="329319"/>
                  <a:pt x="746338" y="311010"/>
                  <a:pt x="758758" y="304800"/>
                </a:cubicBezTo>
                <a:cubicBezTo>
                  <a:pt x="764872" y="301743"/>
                  <a:pt x="771728" y="300476"/>
                  <a:pt x="778213" y="298314"/>
                </a:cubicBezTo>
                <a:cubicBezTo>
                  <a:pt x="792557" y="283970"/>
                  <a:pt x="799065" y="274918"/>
                  <a:pt x="817124" y="265889"/>
                </a:cubicBezTo>
                <a:cubicBezTo>
                  <a:pt x="823238" y="262832"/>
                  <a:pt x="830094" y="261566"/>
                  <a:pt x="836579" y="259404"/>
                </a:cubicBezTo>
                <a:cubicBezTo>
                  <a:pt x="847387" y="248595"/>
                  <a:pt x="863327" y="241170"/>
                  <a:pt x="869004" y="226978"/>
                </a:cubicBezTo>
                <a:cubicBezTo>
                  <a:pt x="873328" y="216170"/>
                  <a:pt x="877247" y="205191"/>
                  <a:pt x="881975" y="194553"/>
                </a:cubicBezTo>
                <a:cubicBezTo>
                  <a:pt x="885901" y="185719"/>
                  <a:pt x="891137" y="177498"/>
                  <a:pt x="894945" y="168612"/>
                </a:cubicBezTo>
                <a:cubicBezTo>
                  <a:pt x="897638" y="162329"/>
                  <a:pt x="897638" y="154845"/>
                  <a:pt x="901430" y="149157"/>
                </a:cubicBezTo>
                <a:cubicBezTo>
                  <a:pt x="906517" y="141526"/>
                  <a:pt x="914400" y="136187"/>
                  <a:pt x="920885" y="129702"/>
                </a:cubicBezTo>
                <a:cubicBezTo>
                  <a:pt x="928816" y="113839"/>
                  <a:pt x="935365" y="98059"/>
                  <a:pt x="946826" y="84306"/>
                </a:cubicBezTo>
                <a:cubicBezTo>
                  <a:pt x="952697" y="77261"/>
                  <a:pt x="960778" y="72188"/>
                  <a:pt x="966281" y="64851"/>
                </a:cubicBezTo>
                <a:cubicBezTo>
                  <a:pt x="973844" y="54767"/>
                  <a:pt x="979055" y="43114"/>
                  <a:pt x="985736" y="32425"/>
                </a:cubicBezTo>
                <a:cubicBezTo>
                  <a:pt x="989867" y="25816"/>
                  <a:pt x="993196" y="18481"/>
                  <a:pt x="998707" y="12970"/>
                </a:cubicBezTo>
                <a:cubicBezTo>
                  <a:pt x="1004218" y="7459"/>
                  <a:pt x="1011677" y="4323"/>
                  <a:pt x="1018162" y="0"/>
                </a:cubicBezTo>
                <a:cubicBezTo>
                  <a:pt x="1050611" y="3605"/>
                  <a:pt x="1073644" y="-2884"/>
                  <a:pt x="1095983" y="19455"/>
                </a:cubicBezTo>
                <a:cubicBezTo>
                  <a:pt x="1101494" y="24966"/>
                  <a:pt x="1104630" y="32425"/>
                  <a:pt x="1108953" y="38910"/>
                </a:cubicBezTo>
                <a:cubicBezTo>
                  <a:pt x="1122450" y="92898"/>
                  <a:pt x="1106015" y="39521"/>
                  <a:pt x="1128409" y="84306"/>
                </a:cubicBezTo>
                <a:cubicBezTo>
                  <a:pt x="1150479" y="128445"/>
                  <a:pt x="1114119" y="75709"/>
                  <a:pt x="1147864" y="129702"/>
                </a:cubicBezTo>
                <a:cubicBezTo>
                  <a:pt x="1153592" y="138867"/>
                  <a:pt x="1161037" y="146847"/>
                  <a:pt x="1167319" y="155642"/>
                </a:cubicBezTo>
                <a:cubicBezTo>
                  <a:pt x="1171849" y="161984"/>
                  <a:pt x="1175420" y="169011"/>
                  <a:pt x="1180289" y="175097"/>
                </a:cubicBezTo>
                <a:cubicBezTo>
                  <a:pt x="1184109" y="179872"/>
                  <a:pt x="1189868" y="182980"/>
                  <a:pt x="1193260" y="188068"/>
                </a:cubicBezTo>
                <a:cubicBezTo>
                  <a:pt x="1198622" y="196112"/>
                  <a:pt x="1201434" y="205614"/>
                  <a:pt x="1206230" y="214008"/>
                </a:cubicBezTo>
                <a:cubicBezTo>
                  <a:pt x="1210097" y="220775"/>
                  <a:pt x="1214877" y="226978"/>
                  <a:pt x="1219200" y="233463"/>
                </a:cubicBezTo>
                <a:cubicBezTo>
                  <a:pt x="1221362" y="239948"/>
                  <a:pt x="1221893" y="247231"/>
                  <a:pt x="1225685" y="252919"/>
                </a:cubicBezTo>
                <a:cubicBezTo>
                  <a:pt x="1243940" y="280302"/>
                  <a:pt x="1258285" y="272546"/>
                  <a:pt x="1284051" y="298314"/>
                </a:cubicBezTo>
                <a:cubicBezTo>
                  <a:pt x="1297398" y="311662"/>
                  <a:pt x="1304972" y="320461"/>
                  <a:pt x="1322962" y="330740"/>
                </a:cubicBezTo>
                <a:cubicBezTo>
                  <a:pt x="1333700" y="336876"/>
                  <a:pt x="1366632" y="342068"/>
                  <a:pt x="1374843" y="343710"/>
                </a:cubicBezTo>
                <a:cubicBezTo>
                  <a:pt x="1394298" y="341548"/>
                  <a:pt x="1414812" y="343915"/>
                  <a:pt x="1433209" y="337225"/>
                </a:cubicBezTo>
                <a:cubicBezTo>
                  <a:pt x="1440534" y="334561"/>
                  <a:pt x="1442048" y="324379"/>
                  <a:pt x="1446179" y="317770"/>
                </a:cubicBezTo>
                <a:cubicBezTo>
                  <a:pt x="1452859" y="307081"/>
                  <a:pt x="1458867" y="295978"/>
                  <a:pt x="1465634" y="285344"/>
                </a:cubicBezTo>
                <a:cubicBezTo>
                  <a:pt x="1476386" y="268448"/>
                  <a:pt x="1487841" y="246827"/>
                  <a:pt x="1504545" y="233463"/>
                </a:cubicBezTo>
                <a:cubicBezTo>
                  <a:pt x="1510631" y="228594"/>
                  <a:pt x="1517515" y="224816"/>
                  <a:pt x="1524000" y="220493"/>
                </a:cubicBezTo>
                <a:lnTo>
                  <a:pt x="1549941" y="181583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2F535A6-179E-4D1F-AE02-AB766C6202DE}"/>
              </a:ext>
            </a:extLst>
          </p:cNvPr>
          <p:cNvSpPr/>
          <p:nvPr/>
        </p:nvSpPr>
        <p:spPr>
          <a:xfrm>
            <a:off x="6731540" y="2081374"/>
            <a:ext cx="1439694" cy="295436"/>
          </a:xfrm>
          <a:custGeom>
            <a:avLst/>
            <a:gdLst>
              <a:gd name="connsiteX0" fmla="*/ 0 w 1439694"/>
              <a:gd name="connsiteY0" fmla="*/ 250040 h 295436"/>
              <a:gd name="connsiteX1" fmla="*/ 129703 w 1439694"/>
              <a:gd name="connsiteY1" fmla="*/ 55487 h 295436"/>
              <a:gd name="connsiteX2" fmla="*/ 149158 w 1439694"/>
              <a:gd name="connsiteY2" fmla="*/ 49002 h 295436"/>
              <a:gd name="connsiteX3" fmla="*/ 194554 w 1439694"/>
              <a:gd name="connsiteY3" fmla="*/ 23061 h 295436"/>
              <a:gd name="connsiteX4" fmla="*/ 278860 w 1439694"/>
              <a:gd name="connsiteY4" fmla="*/ 16576 h 295436"/>
              <a:gd name="connsiteX5" fmla="*/ 330741 w 1439694"/>
              <a:gd name="connsiteY5" fmla="*/ 10091 h 295436"/>
              <a:gd name="connsiteX6" fmla="*/ 434503 w 1439694"/>
              <a:gd name="connsiteY6" fmla="*/ 10091 h 295436"/>
              <a:gd name="connsiteX7" fmla="*/ 460443 w 1439694"/>
              <a:gd name="connsiteY7" fmla="*/ 23061 h 295436"/>
              <a:gd name="connsiteX8" fmla="*/ 479898 w 1439694"/>
              <a:gd name="connsiteY8" fmla="*/ 29547 h 295436"/>
              <a:gd name="connsiteX9" fmla="*/ 518809 w 1439694"/>
              <a:gd name="connsiteY9" fmla="*/ 55487 h 295436"/>
              <a:gd name="connsiteX10" fmla="*/ 577175 w 1439694"/>
              <a:gd name="connsiteY10" fmla="*/ 100883 h 295436"/>
              <a:gd name="connsiteX11" fmla="*/ 603115 w 1439694"/>
              <a:gd name="connsiteY11" fmla="*/ 113853 h 295436"/>
              <a:gd name="connsiteX12" fmla="*/ 635541 w 1439694"/>
              <a:gd name="connsiteY12" fmla="*/ 146279 h 295436"/>
              <a:gd name="connsiteX13" fmla="*/ 680937 w 1439694"/>
              <a:gd name="connsiteY13" fmla="*/ 172219 h 295436"/>
              <a:gd name="connsiteX14" fmla="*/ 739303 w 1439694"/>
              <a:gd name="connsiteY14" fmla="*/ 217615 h 295436"/>
              <a:gd name="connsiteX15" fmla="*/ 791183 w 1439694"/>
              <a:gd name="connsiteY15" fmla="*/ 243555 h 295436"/>
              <a:gd name="connsiteX16" fmla="*/ 823609 w 1439694"/>
              <a:gd name="connsiteY16" fmla="*/ 263010 h 295436"/>
              <a:gd name="connsiteX17" fmla="*/ 836579 w 1439694"/>
              <a:gd name="connsiteY17" fmla="*/ 275981 h 295436"/>
              <a:gd name="connsiteX18" fmla="*/ 901430 w 1439694"/>
              <a:gd name="connsiteY18" fmla="*/ 295436 h 295436"/>
              <a:gd name="connsiteX19" fmla="*/ 1225686 w 1439694"/>
              <a:gd name="connsiteY19" fmla="*/ 288951 h 295436"/>
              <a:gd name="connsiteX20" fmla="*/ 1251626 w 1439694"/>
              <a:gd name="connsiteY20" fmla="*/ 275981 h 295436"/>
              <a:gd name="connsiteX21" fmla="*/ 1290537 w 1439694"/>
              <a:gd name="connsiteY21" fmla="*/ 243555 h 295436"/>
              <a:gd name="connsiteX22" fmla="*/ 1329447 w 1439694"/>
              <a:gd name="connsiteY22" fmla="*/ 217615 h 295436"/>
              <a:gd name="connsiteX23" fmla="*/ 1348903 w 1439694"/>
              <a:gd name="connsiteY23" fmla="*/ 204644 h 295436"/>
              <a:gd name="connsiteX24" fmla="*/ 1368358 w 1439694"/>
              <a:gd name="connsiteY24" fmla="*/ 185189 h 295436"/>
              <a:gd name="connsiteX25" fmla="*/ 1394298 w 1439694"/>
              <a:gd name="connsiteY25" fmla="*/ 178704 h 295436"/>
              <a:gd name="connsiteX26" fmla="*/ 1439694 w 1439694"/>
              <a:gd name="connsiteY26" fmla="*/ 139793 h 2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39694" h="295436">
                <a:moveTo>
                  <a:pt x="0" y="250040"/>
                </a:moveTo>
                <a:cubicBezTo>
                  <a:pt x="43234" y="185189"/>
                  <a:pt x="55761" y="80134"/>
                  <a:pt x="129703" y="55487"/>
                </a:cubicBezTo>
                <a:cubicBezTo>
                  <a:pt x="136188" y="53325"/>
                  <a:pt x="143044" y="52059"/>
                  <a:pt x="149158" y="49002"/>
                </a:cubicBezTo>
                <a:cubicBezTo>
                  <a:pt x="164288" y="41437"/>
                  <a:pt x="176984" y="26162"/>
                  <a:pt x="194554" y="23061"/>
                </a:cubicBezTo>
                <a:cubicBezTo>
                  <a:pt x="222310" y="18163"/>
                  <a:pt x="250802" y="19248"/>
                  <a:pt x="278860" y="16576"/>
                </a:cubicBezTo>
                <a:cubicBezTo>
                  <a:pt x="296210" y="14924"/>
                  <a:pt x="313447" y="12253"/>
                  <a:pt x="330741" y="10091"/>
                </a:cubicBezTo>
                <a:cubicBezTo>
                  <a:pt x="372620" y="-3869"/>
                  <a:pt x="361173" y="-2849"/>
                  <a:pt x="434503" y="10091"/>
                </a:cubicBezTo>
                <a:cubicBezTo>
                  <a:pt x="444023" y="11771"/>
                  <a:pt x="451557" y="19253"/>
                  <a:pt x="460443" y="23061"/>
                </a:cubicBezTo>
                <a:cubicBezTo>
                  <a:pt x="466726" y="25754"/>
                  <a:pt x="473413" y="27385"/>
                  <a:pt x="479898" y="29547"/>
                </a:cubicBezTo>
                <a:cubicBezTo>
                  <a:pt x="514608" y="64254"/>
                  <a:pt x="463837" y="16221"/>
                  <a:pt x="518809" y="55487"/>
                </a:cubicBezTo>
                <a:cubicBezTo>
                  <a:pt x="568625" y="91070"/>
                  <a:pt x="497763" y="61177"/>
                  <a:pt x="577175" y="100883"/>
                </a:cubicBezTo>
                <a:cubicBezTo>
                  <a:pt x="585822" y="105206"/>
                  <a:pt x="595484" y="107918"/>
                  <a:pt x="603115" y="113853"/>
                </a:cubicBezTo>
                <a:cubicBezTo>
                  <a:pt x="615181" y="123238"/>
                  <a:pt x="622822" y="137800"/>
                  <a:pt x="635541" y="146279"/>
                </a:cubicBezTo>
                <a:cubicBezTo>
                  <a:pt x="663040" y="164612"/>
                  <a:pt x="648025" y="155764"/>
                  <a:pt x="680937" y="172219"/>
                </a:cubicBezTo>
                <a:cubicBezTo>
                  <a:pt x="702287" y="193569"/>
                  <a:pt x="708276" y="202101"/>
                  <a:pt x="739303" y="217615"/>
                </a:cubicBezTo>
                <a:cubicBezTo>
                  <a:pt x="756596" y="226262"/>
                  <a:pt x="777511" y="229884"/>
                  <a:pt x="791183" y="243555"/>
                </a:cubicBezTo>
                <a:cubicBezTo>
                  <a:pt x="808988" y="261358"/>
                  <a:pt x="798353" y="254591"/>
                  <a:pt x="823609" y="263010"/>
                </a:cubicBezTo>
                <a:cubicBezTo>
                  <a:pt x="827932" y="267334"/>
                  <a:pt x="831110" y="273247"/>
                  <a:pt x="836579" y="275981"/>
                </a:cubicBezTo>
                <a:cubicBezTo>
                  <a:pt x="852366" y="283874"/>
                  <a:pt x="882813" y="290782"/>
                  <a:pt x="901430" y="295436"/>
                </a:cubicBezTo>
                <a:cubicBezTo>
                  <a:pt x="1009515" y="293274"/>
                  <a:pt x="1117745" y="294948"/>
                  <a:pt x="1225686" y="288951"/>
                </a:cubicBezTo>
                <a:cubicBezTo>
                  <a:pt x="1235338" y="288415"/>
                  <a:pt x="1243233" y="280777"/>
                  <a:pt x="1251626" y="275981"/>
                </a:cubicBezTo>
                <a:cubicBezTo>
                  <a:pt x="1289055" y="254592"/>
                  <a:pt x="1253399" y="272440"/>
                  <a:pt x="1290537" y="243555"/>
                </a:cubicBezTo>
                <a:cubicBezTo>
                  <a:pt x="1302842" y="233985"/>
                  <a:pt x="1316477" y="226262"/>
                  <a:pt x="1329447" y="217615"/>
                </a:cubicBezTo>
                <a:cubicBezTo>
                  <a:pt x="1335932" y="213291"/>
                  <a:pt x="1343391" y="210156"/>
                  <a:pt x="1348903" y="204644"/>
                </a:cubicBezTo>
                <a:cubicBezTo>
                  <a:pt x="1355388" y="198159"/>
                  <a:pt x="1360395" y="189739"/>
                  <a:pt x="1368358" y="185189"/>
                </a:cubicBezTo>
                <a:cubicBezTo>
                  <a:pt x="1376096" y="180767"/>
                  <a:pt x="1385651" y="180866"/>
                  <a:pt x="1394298" y="178704"/>
                </a:cubicBezTo>
                <a:cubicBezTo>
                  <a:pt x="1430142" y="142861"/>
                  <a:pt x="1413053" y="153116"/>
                  <a:pt x="1439694" y="13979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257367-101D-4CF0-B4F5-6C8435A50B14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745849" y="2423686"/>
            <a:ext cx="223062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9083E58-4F74-4426-8638-72D67E8405C1}"/>
              </a:ext>
            </a:extLst>
          </p:cNvPr>
          <p:cNvSpPr/>
          <p:nvPr/>
        </p:nvSpPr>
        <p:spPr>
          <a:xfrm>
            <a:off x="3263341" y="2336599"/>
            <a:ext cx="1433208" cy="233464"/>
          </a:xfrm>
          <a:custGeom>
            <a:avLst/>
            <a:gdLst>
              <a:gd name="connsiteX0" fmla="*/ 0 w 1433208"/>
              <a:gd name="connsiteY0" fmla="*/ 129702 h 233464"/>
              <a:gd name="connsiteX1" fmla="*/ 12970 w 1433208"/>
              <a:gd name="connsiteY1" fmla="*/ 71336 h 233464"/>
              <a:gd name="connsiteX2" fmla="*/ 25940 w 1433208"/>
              <a:gd name="connsiteY2" fmla="*/ 51881 h 233464"/>
              <a:gd name="connsiteX3" fmla="*/ 51880 w 1433208"/>
              <a:gd name="connsiteY3" fmla="*/ 25940 h 233464"/>
              <a:gd name="connsiteX4" fmla="*/ 84306 w 1433208"/>
              <a:gd name="connsiteY4" fmla="*/ 0 h 233464"/>
              <a:gd name="connsiteX5" fmla="*/ 110246 w 1433208"/>
              <a:gd name="connsiteY5" fmla="*/ 6485 h 233464"/>
              <a:gd name="connsiteX6" fmla="*/ 136187 w 1433208"/>
              <a:gd name="connsiteY6" fmla="*/ 58366 h 233464"/>
              <a:gd name="connsiteX7" fmla="*/ 168612 w 1433208"/>
              <a:gd name="connsiteY7" fmla="*/ 97277 h 233464"/>
              <a:gd name="connsiteX8" fmla="*/ 175097 w 1433208"/>
              <a:gd name="connsiteY8" fmla="*/ 136187 h 233464"/>
              <a:gd name="connsiteX9" fmla="*/ 188068 w 1433208"/>
              <a:gd name="connsiteY9" fmla="*/ 149157 h 233464"/>
              <a:gd name="connsiteX10" fmla="*/ 201038 w 1433208"/>
              <a:gd name="connsiteY10" fmla="*/ 168613 h 233464"/>
              <a:gd name="connsiteX11" fmla="*/ 214008 w 1433208"/>
              <a:gd name="connsiteY11" fmla="*/ 207523 h 233464"/>
              <a:gd name="connsiteX12" fmla="*/ 226978 w 1433208"/>
              <a:gd name="connsiteY12" fmla="*/ 220494 h 233464"/>
              <a:gd name="connsiteX13" fmla="*/ 265889 w 1433208"/>
              <a:gd name="connsiteY13" fmla="*/ 233464 h 233464"/>
              <a:gd name="connsiteX14" fmla="*/ 291829 w 1433208"/>
              <a:gd name="connsiteY14" fmla="*/ 226979 h 233464"/>
              <a:gd name="connsiteX15" fmla="*/ 304800 w 1433208"/>
              <a:gd name="connsiteY15" fmla="*/ 188068 h 233464"/>
              <a:gd name="connsiteX16" fmla="*/ 324255 w 1433208"/>
              <a:gd name="connsiteY16" fmla="*/ 123217 h 233464"/>
              <a:gd name="connsiteX17" fmla="*/ 330740 w 1433208"/>
              <a:gd name="connsiteY17" fmla="*/ 103762 h 233464"/>
              <a:gd name="connsiteX18" fmla="*/ 343710 w 1433208"/>
              <a:gd name="connsiteY18" fmla="*/ 84306 h 233464"/>
              <a:gd name="connsiteX19" fmla="*/ 363166 w 1433208"/>
              <a:gd name="connsiteY19" fmla="*/ 51881 h 233464"/>
              <a:gd name="connsiteX20" fmla="*/ 402076 w 1433208"/>
              <a:gd name="connsiteY20" fmla="*/ 38911 h 233464"/>
              <a:gd name="connsiteX21" fmla="*/ 415046 w 1433208"/>
              <a:gd name="connsiteY21" fmla="*/ 25940 h 233464"/>
              <a:gd name="connsiteX22" fmla="*/ 505838 w 1433208"/>
              <a:gd name="connsiteY22" fmla="*/ 45396 h 233464"/>
              <a:gd name="connsiteX23" fmla="*/ 531778 w 1433208"/>
              <a:gd name="connsiteY23" fmla="*/ 97277 h 233464"/>
              <a:gd name="connsiteX24" fmla="*/ 538263 w 1433208"/>
              <a:gd name="connsiteY24" fmla="*/ 116732 h 233464"/>
              <a:gd name="connsiteX25" fmla="*/ 551234 w 1433208"/>
              <a:gd name="connsiteY25" fmla="*/ 136187 h 233464"/>
              <a:gd name="connsiteX26" fmla="*/ 557719 w 1433208"/>
              <a:gd name="connsiteY26" fmla="*/ 168613 h 233464"/>
              <a:gd name="connsiteX27" fmla="*/ 564204 w 1433208"/>
              <a:gd name="connsiteY27" fmla="*/ 194553 h 233464"/>
              <a:gd name="connsiteX28" fmla="*/ 570689 w 1433208"/>
              <a:gd name="connsiteY28" fmla="*/ 214008 h 233464"/>
              <a:gd name="connsiteX29" fmla="*/ 609600 w 1433208"/>
              <a:gd name="connsiteY29" fmla="*/ 226979 h 233464"/>
              <a:gd name="connsiteX30" fmla="*/ 654995 w 1433208"/>
              <a:gd name="connsiteY30" fmla="*/ 220494 h 233464"/>
              <a:gd name="connsiteX31" fmla="*/ 661480 w 1433208"/>
              <a:gd name="connsiteY31" fmla="*/ 201038 h 233464"/>
              <a:gd name="connsiteX32" fmla="*/ 674451 w 1433208"/>
              <a:gd name="connsiteY32" fmla="*/ 188068 h 233464"/>
              <a:gd name="connsiteX33" fmla="*/ 687421 w 1433208"/>
              <a:gd name="connsiteY33" fmla="*/ 123217 h 233464"/>
              <a:gd name="connsiteX34" fmla="*/ 700391 w 1433208"/>
              <a:gd name="connsiteY34" fmla="*/ 64851 h 233464"/>
              <a:gd name="connsiteX35" fmla="*/ 726332 w 1433208"/>
              <a:gd name="connsiteY35" fmla="*/ 32425 h 233464"/>
              <a:gd name="connsiteX36" fmla="*/ 752272 w 1433208"/>
              <a:gd name="connsiteY36" fmla="*/ 25940 h 233464"/>
              <a:gd name="connsiteX37" fmla="*/ 771727 w 1433208"/>
              <a:gd name="connsiteY37" fmla="*/ 19455 h 233464"/>
              <a:gd name="connsiteX38" fmla="*/ 843063 w 1433208"/>
              <a:gd name="connsiteY38" fmla="*/ 32425 h 233464"/>
              <a:gd name="connsiteX39" fmla="*/ 881974 w 1433208"/>
              <a:gd name="connsiteY39" fmla="*/ 84306 h 233464"/>
              <a:gd name="connsiteX40" fmla="*/ 907915 w 1433208"/>
              <a:gd name="connsiteY40" fmla="*/ 116732 h 233464"/>
              <a:gd name="connsiteX41" fmla="*/ 927370 w 1433208"/>
              <a:gd name="connsiteY41" fmla="*/ 155643 h 233464"/>
              <a:gd name="connsiteX42" fmla="*/ 933855 w 1433208"/>
              <a:gd name="connsiteY42" fmla="*/ 175098 h 233464"/>
              <a:gd name="connsiteX43" fmla="*/ 992221 w 1433208"/>
              <a:gd name="connsiteY43" fmla="*/ 220494 h 233464"/>
              <a:gd name="connsiteX44" fmla="*/ 1044102 w 1433208"/>
              <a:gd name="connsiteY44" fmla="*/ 214008 h 233464"/>
              <a:gd name="connsiteX45" fmla="*/ 1083012 w 1433208"/>
              <a:gd name="connsiteY45" fmla="*/ 201038 h 233464"/>
              <a:gd name="connsiteX46" fmla="*/ 1095983 w 1433208"/>
              <a:gd name="connsiteY46" fmla="*/ 188068 h 233464"/>
              <a:gd name="connsiteX47" fmla="*/ 1102468 w 1433208"/>
              <a:gd name="connsiteY47" fmla="*/ 162128 h 233464"/>
              <a:gd name="connsiteX48" fmla="*/ 1108953 w 1433208"/>
              <a:gd name="connsiteY48" fmla="*/ 142672 h 233464"/>
              <a:gd name="connsiteX49" fmla="*/ 1121923 w 1433208"/>
              <a:gd name="connsiteY49" fmla="*/ 123217 h 233464"/>
              <a:gd name="connsiteX50" fmla="*/ 1134893 w 1433208"/>
              <a:gd name="connsiteY50" fmla="*/ 97277 h 233464"/>
              <a:gd name="connsiteX51" fmla="*/ 1141378 w 1433208"/>
              <a:gd name="connsiteY51" fmla="*/ 77821 h 233464"/>
              <a:gd name="connsiteX52" fmla="*/ 1193259 w 1433208"/>
              <a:gd name="connsiteY52" fmla="*/ 38911 h 233464"/>
              <a:gd name="connsiteX53" fmla="*/ 1284051 w 1433208"/>
              <a:gd name="connsiteY53" fmla="*/ 45396 h 233464"/>
              <a:gd name="connsiteX54" fmla="*/ 1297021 w 1433208"/>
              <a:gd name="connsiteY54" fmla="*/ 64851 h 233464"/>
              <a:gd name="connsiteX55" fmla="*/ 1316476 w 1433208"/>
              <a:gd name="connsiteY55" fmla="*/ 84306 h 233464"/>
              <a:gd name="connsiteX56" fmla="*/ 1335932 w 1433208"/>
              <a:gd name="connsiteY56" fmla="*/ 123217 h 233464"/>
              <a:gd name="connsiteX57" fmla="*/ 1355387 w 1433208"/>
              <a:gd name="connsiteY57" fmla="*/ 168613 h 233464"/>
              <a:gd name="connsiteX58" fmla="*/ 1368357 w 1433208"/>
              <a:gd name="connsiteY58" fmla="*/ 188068 h 233464"/>
              <a:gd name="connsiteX59" fmla="*/ 1374842 w 1433208"/>
              <a:gd name="connsiteY59" fmla="*/ 214008 h 233464"/>
              <a:gd name="connsiteX60" fmla="*/ 1407268 w 1433208"/>
              <a:gd name="connsiteY60" fmla="*/ 220494 h 233464"/>
              <a:gd name="connsiteX61" fmla="*/ 1433208 w 1433208"/>
              <a:gd name="connsiteY61" fmla="*/ 220494 h 23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433208" h="233464">
                <a:moveTo>
                  <a:pt x="0" y="129702"/>
                </a:moveTo>
                <a:cubicBezTo>
                  <a:pt x="1154" y="123932"/>
                  <a:pt x="9536" y="79349"/>
                  <a:pt x="12970" y="71336"/>
                </a:cubicBezTo>
                <a:cubicBezTo>
                  <a:pt x="16040" y="64172"/>
                  <a:pt x="21617" y="58366"/>
                  <a:pt x="25940" y="51881"/>
                </a:cubicBezTo>
                <a:cubicBezTo>
                  <a:pt x="40089" y="9433"/>
                  <a:pt x="20438" y="51093"/>
                  <a:pt x="51880" y="25940"/>
                </a:cubicBezTo>
                <a:cubicBezTo>
                  <a:pt x="93786" y="-7583"/>
                  <a:pt x="35406" y="16300"/>
                  <a:pt x="84306" y="0"/>
                </a:cubicBezTo>
                <a:cubicBezTo>
                  <a:pt x="92953" y="2162"/>
                  <a:pt x="102274" y="2499"/>
                  <a:pt x="110246" y="6485"/>
                </a:cubicBezTo>
                <a:cubicBezTo>
                  <a:pt x="131565" y="17144"/>
                  <a:pt x="124234" y="40437"/>
                  <a:pt x="136187" y="58366"/>
                </a:cubicBezTo>
                <a:cubicBezTo>
                  <a:pt x="154244" y="85452"/>
                  <a:pt x="143646" y="72310"/>
                  <a:pt x="168612" y="97277"/>
                </a:cubicBezTo>
                <a:cubicBezTo>
                  <a:pt x="170774" y="110247"/>
                  <a:pt x="170480" y="123875"/>
                  <a:pt x="175097" y="136187"/>
                </a:cubicBezTo>
                <a:cubicBezTo>
                  <a:pt x="177244" y="141912"/>
                  <a:pt x="184248" y="144383"/>
                  <a:pt x="188068" y="149157"/>
                </a:cubicBezTo>
                <a:cubicBezTo>
                  <a:pt x="192937" y="155243"/>
                  <a:pt x="197872" y="161490"/>
                  <a:pt x="201038" y="168613"/>
                </a:cubicBezTo>
                <a:cubicBezTo>
                  <a:pt x="206590" y="181106"/>
                  <a:pt x="204341" y="197855"/>
                  <a:pt x="214008" y="207523"/>
                </a:cubicBezTo>
                <a:cubicBezTo>
                  <a:pt x="218331" y="211847"/>
                  <a:pt x="221509" y="217760"/>
                  <a:pt x="226978" y="220494"/>
                </a:cubicBezTo>
                <a:cubicBezTo>
                  <a:pt x="239206" y="226608"/>
                  <a:pt x="265889" y="233464"/>
                  <a:pt x="265889" y="233464"/>
                </a:cubicBezTo>
                <a:cubicBezTo>
                  <a:pt x="274536" y="231302"/>
                  <a:pt x="286029" y="233746"/>
                  <a:pt x="291829" y="226979"/>
                </a:cubicBezTo>
                <a:cubicBezTo>
                  <a:pt x="300727" y="216598"/>
                  <a:pt x="301484" y="201332"/>
                  <a:pt x="304800" y="188068"/>
                </a:cubicBezTo>
                <a:cubicBezTo>
                  <a:pt x="314601" y="148865"/>
                  <a:pt x="308467" y="170582"/>
                  <a:pt x="324255" y="123217"/>
                </a:cubicBezTo>
                <a:cubicBezTo>
                  <a:pt x="326417" y="116732"/>
                  <a:pt x="326948" y="109450"/>
                  <a:pt x="330740" y="103762"/>
                </a:cubicBezTo>
                <a:cubicBezTo>
                  <a:pt x="335063" y="97277"/>
                  <a:pt x="340224" y="91277"/>
                  <a:pt x="343710" y="84306"/>
                </a:cubicBezTo>
                <a:cubicBezTo>
                  <a:pt x="351106" y="69513"/>
                  <a:pt x="346276" y="60326"/>
                  <a:pt x="363166" y="51881"/>
                </a:cubicBezTo>
                <a:cubicBezTo>
                  <a:pt x="375394" y="45767"/>
                  <a:pt x="402076" y="38911"/>
                  <a:pt x="402076" y="38911"/>
                </a:cubicBezTo>
                <a:cubicBezTo>
                  <a:pt x="406399" y="34587"/>
                  <a:pt x="408947" y="26376"/>
                  <a:pt x="415046" y="25940"/>
                </a:cubicBezTo>
                <a:cubicBezTo>
                  <a:pt x="486841" y="20811"/>
                  <a:pt x="477309" y="16865"/>
                  <a:pt x="505838" y="45396"/>
                </a:cubicBezTo>
                <a:cubicBezTo>
                  <a:pt x="520742" y="90107"/>
                  <a:pt x="509141" y="74638"/>
                  <a:pt x="531778" y="97277"/>
                </a:cubicBezTo>
                <a:cubicBezTo>
                  <a:pt x="533940" y="103762"/>
                  <a:pt x="535206" y="110618"/>
                  <a:pt x="538263" y="116732"/>
                </a:cubicBezTo>
                <a:cubicBezTo>
                  <a:pt x="541749" y="123703"/>
                  <a:pt x="548497" y="128889"/>
                  <a:pt x="551234" y="136187"/>
                </a:cubicBezTo>
                <a:cubicBezTo>
                  <a:pt x="555104" y="146508"/>
                  <a:pt x="555328" y="157853"/>
                  <a:pt x="557719" y="168613"/>
                </a:cubicBezTo>
                <a:cubicBezTo>
                  <a:pt x="559652" y="177314"/>
                  <a:pt x="561755" y="185983"/>
                  <a:pt x="564204" y="194553"/>
                </a:cubicBezTo>
                <a:cubicBezTo>
                  <a:pt x="566082" y="201126"/>
                  <a:pt x="565127" y="210035"/>
                  <a:pt x="570689" y="214008"/>
                </a:cubicBezTo>
                <a:cubicBezTo>
                  <a:pt x="581814" y="221955"/>
                  <a:pt x="609600" y="226979"/>
                  <a:pt x="609600" y="226979"/>
                </a:cubicBezTo>
                <a:cubicBezTo>
                  <a:pt x="624732" y="224817"/>
                  <a:pt x="641324" y="227330"/>
                  <a:pt x="654995" y="220494"/>
                </a:cubicBezTo>
                <a:cubicBezTo>
                  <a:pt x="661109" y="217437"/>
                  <a:pt x="657963" y="206900"/>
                  <a:pt x="661480" y="201038"/>
                </a:cubicBezTo>
                <a:cubicBezTo>
                  <a:pt x="664626" y="195795"/>
                  <a:pt x="670127" y="192391"/>
                  <a:pt x="674451" y="188068"/>
                </a:cubicBezTo>
                <a:cubicBezTo>
                  <a:pt x="678774" y="166451"/>
                  <a:pt x="683797" y="144962"/>
                  <a:pt x="687421" y="123217"/>
                </a:cubicBezTo>
                <a:cubicBezTo>
                  <a:pt x="689912" y="108272"/>
                  <a:pt x="692409" y="80816"/>
                  <a:pt x="700391" y="64851"/>
                </a:cubicBezTo>
                <a:cubicBezTo>
                  <a:pt x="703446" y="58741"/>
                  <a:pt x="718289" y="36446"/>
                  <a:pt x="726332" y="32425"/>
                </a:cubicBezTo>
                <a:cubicBezTo>
                  <a:pt x="734304" y="28439"/>
                  <a:pt x="743702" y="28389"/>
                  <a:pt x="752272" y="25940"/>
                </a:cubicBezTo>
                <a:cubicBezTo>
                  <a:pt x="758845" y="24062"/>
                  <a:pt x="765242" y="21617"/>
                  <a:pt x="771727" y="19455"/>
                </a:cubicBezTo>
                <a:cubicBezTo>
                  <a:pt x="778878" y="20349"/>
                  <a:pt x="827279" y="22954"/>
                  <a:pt x="843063" y="32425"/>
                </a:cubicBezTo>
                <a:cubicBezTo>
                  <a:pt x="857445" y="41055"/>
                  <a:pt x="877144" y="79476"/>
                  <a:pt x="881974" y="84306"/>
                </a:cubicBezTo>
                <a:cubicBezTo>
                  <a:pt x="900455" y="102789"/>
                  <a:pt x="891552" y="92190"/>
                  <a:pt x="907915" y="116732"/>
                </a:cubicBezTo>
                <a:cubicBezTo>
                  <a:pt x="924215" y="165632"/>
                  <a:pt x="902227" y="105357"/>
                  <a:pt x="927370" y="155643"/>
                </a:cubicBezTo>
                <a:cubicBezTo>
                  <a:pt x="930427" y="161757"/>
                  <a:pt x="929658" y="169702"/>
                  <a:pt x="933855" y="175098"/>
                </a:cubicBezTo>
                <a:cubicBezTo>
                  <a:pt x="964475" y="214466"/>
                  <a:pt x="960256" y="209837"/>
                  <a:pt x="992221" y="220494"/>
                </a:cubicBezTo>
                <a:cubicBezTo>
                  <a:pt x="1009515" y="218332"/>
                  <a:pt x="1027061" y="217660"/>
                  <a:pt x="1044102" y="214008"/>
                </a:cubicBezTo>
                <a:cubicBezTo>
                  <a:pt x="1057470" y="211143"/>
                  <a:pt x="1083012" y="201038"/>
                  <a:pt x="1083012" y="201038"/>
                </a:cubicBezTo>
                <a:cubicBezTo>
                  <a:pt x="1087336" y="196715"/>
                  <a:pt x="1093248" y="193537"/>
                  <a:pt x="1095983" y="188068"/>
                </a:cubicBezTo>
                <a:cubicBezTo>
                  <a:pt x="1099969" y="180096"/>
                  <a:pt x="1100020" y="170698"/>
                  <a:pt x="1102468" y="162128"/>
                </a:cubicBezTo>
                <a:cubicBezTo>
                  <a:pt x="1104346" y="155555"/>
                  <a:pt x="1105896" y="148786"/>
                  <a:pt x="1108953" y="142672"/>
                </a:cubicBezTo>
                <a:cubicBezTo>
                  <a:pt x="1112439" y="135701"/>
                  <a:pt x="1118056" y="129984"/>
                  <a:pt x="1121923" y="123217"/>
                </a:cubicBezTo>
                <a:cubicBezTo>
                  <a:pt x="1126719" y="114823"/>
                  <a:pt x="1131085" y="106163"/>
                  <a:pt x="1134893" y="97277"/>
                </a:cubicBezTo>
                <a:cubicBezTo>
                  <a:pt x="1137586" y="90994"/>
                  <a:pt x="1137276" y="83290"/>
                  <a:pt x="1141378" y="77821"/>
                </a:cubicBezTo>
                <a:cubicBezTo>
                  <a:pt x="1166217" y="44703"/>
                  <a:pt x="1164858" y="48378"/>
                  <a:pt x="1193259" y="38911"/>
                </a:cubicBezTo>
                <a:cubicBezTo>
                  <a:pt x="1223523" y="41073"/>
                  <a:pt x="1254616" y="38037"/>
                  <a:pt x="1284051" y="45396"/>
                </a:cubicBezTo>
                <a:cubicBezTo>
                  <a:pt x="1291612" y="47286"/>
                  <a:pt x="1292031" y="58863"/>
                  <a:pt x="1297021" y="64851"/>
                </a:cubicBezTo>
                <a:cubicBezTo>
                  <a:pt x="1302892" y="71896"/>
                  <a:pt x="1309991" y="77821"/>
                  <a:pt x="1316476" y="84306"/>
                </a:cubicBezTo>
                <a:cubicBezTo>
                  <a:pt x="1330063" y="138655"/>
                  <a:pt x="1312804" y="88526"/>
                  <a:pt x="1335932" y="123217"/>
                </a:cubicBezTo>
                <a:cubicBezTo>
                  <a:pt x="1362918" y="163694"/>
                  <a:pt x="1338096" y="134030"/>
                  <a:pt x="1355387" y="168613"/>
                </a:cubicBezTo>
                <a:cubicBezTo>
                  <a:pt x="1358873" y="175584"/>
                  <a:pt x="1364034" y="181583"/>
                  <a:pt x="1368357" y="188068"/>
                </a:cubicBezTo>
                <a:cubicBezTo>
                  <a:pt x="1370519" y="196715"/>
                  <a:pt x="1370856" y="206036"/>
                  <a:pt x="1374842" y="214008"/>
                </a:cubicBezTo>
                <a:cubicBezTo>
                  <a:pt x="1386346" y="237016"/>
                  <a:pt x="1389055" y="223096"/>
                  <a:pt x="1407268" y="220494"/>
                </a:cubicBezTo>
                <a:cubicBezTo>
                  <a:pt x="1415828" y="219271"/>
                  <a:pt x="1424561" y="220494"/>
                  <a:pt x="1433208" y="22049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4E99500-341F-4681-9B73-2C44AAC1B951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745849" y="2691073"/>
            <a:ext cx="3970167" cy="256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F137C9C-1CC1-42FB-AA02-963DDFFFC009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755576" y="2954913"/>
            <a:ext cx="5688632" cy="577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5EA702F-1A0A-49A3-8171-7FB5135E02FB}"/>
              </a:ext>
            </a:extLst>
          </p:cNvPr>
          <p:cNvSpPr/>
          <p:nvPr/>
        </p:nvSpPr>
        <p:spPr>
          <a:xfrm>
            <a:off x="5003260" y="2230382"/>
            <a:ext cx="1460464" cy="343710"/>
          </a:xfrm>
          <a:custGeom>
            <a:avLst/>
            <a:gdLst>
              <a:gd name="connsiteX0" fmla="*/ 0 w 1549941"/>
              <a:gd name="connsiteY0" fmla="*/ 259404 h 343710"/>
              <a:gd name="connsiteX1" fmla="*/ 58366 w 1549941"/>
              <a:gd name="connsiteY1" fmla="*/ 136187 h 343710"/>
              <a:gd name="connsiteX2" fmla="*/ 77821 w 1549941"/>
              <a:gd name="connsiteY2" fmla="*/ 123217 h 343710"/>
              <a:gd name="connsiteX3" fmla="*/ 110247 w 1549941"/>
              <a:gd name="connsiteY3" fmla="*/ 103761 h 343710"/>
              <a:gd name="connsiteX4" fmla="*/ 188068 w 1549941"/>
              <a:gd name="connsiteY4" fmla="*/ 71336 h 343710"/>
              <a:gd name="connsiteX5" fmla="*/ 272375 w 1549941"/>
              <a:gd name="connsiteY5" fmla="*/ 77821 h 343710"/>
              <a:gd name="connsiteX6" fmla="*/ 291830 w 1549941"/>
              <a:gd name="connsiteY6" fmla="*/ 97276 h 343710"/>
              <a:gd name="connsiteX7" fmla="*/ 317770 w 1549941"/>
              <a:gd name="connsiteY7" fmla="*/ 110246 h 343710"/>
              <a:gd name="connsiteX8" fmla="*/ 356681 w 1549941"/>
              <a:gd name="connsiteY8" fmla="*/ 142672 h 343710"/>
              <a:gd name="connsiteX9" fmla="*/ 382621 w 1549941"/>
              <a:gd name="connsiteY9" fmla="*/ 201038 h 343710"/>
              <a:gd name="connsiteX10" fmla="*/ 395592 w 1549941"/>
              <a:gd name="connsiteY10" fmla="*/ 226978 h 343710"/>
              <a:gd name="connsiteX11" fmla="*/ 408562 w 1549941"/>
              <a:gd name="connsiteY11" fmla="*/ 239949 h 343710"/>
              <a:gd name="connsiteX12" fmla="*/ 453958 w 1549941"/>
              <a:gd name="connsiteY12" fmla="*/ 291829 h 343710"/>
              <a:gd name="connsiteX13" fmla="*/ 466928 w 1549941"/>
              <a:gd name="connsiteY13" fmla="*/ 304800 h 343710"/>
              <a:gd name="connsiteX14" fmla="*/ 525294 w 1549941"/>
              <a:gd name="connsiteY14" fmla="*/ 330740 h 343710"/>
              <a:gd name="connsiteX15" fmla="*/ 544749 w 1549941"/>
              <a:gd name="connsiteY15" fmla="*/ 337225 h 343710"/>
              <a:gd name="connsiteX16" fmla="*/ 713362 w 1549941"/>
              <a:gd name="connsiteY16" fmla="*/ 330740 h 343710"/>
              <a:gd name="connsiteX17" fmla="*/ 758758 w 1549941"/>
              <a:gd name="connsiteY17" fmla="*/ 304800 h 343710"/>
              <a:gd name="connsiteX18" fmla="*/ 778213 w 1549941"/>
              <a:gd name="connsiteY18" fmla="*/ 298314 h 343710"/>
              <a:gd name="connsiteX19" fmla="*/ 817124 w 1549941"/>
              <a:gd name="connsiteY19" fmla="*/ 265889 h 343710"/>
              <a:gd name="connsiteX20" fmla="*/ 836579 w 1549941"/>
              <a:gd name="connsiteY20" fmla="*/ 259404 h 343710"/>
              <a:gd name="connsiteX21" fmla="*/ 869004 w 1549941"/>
              <a:gd name="connsiteY21" fmla="*/ 226978 h 343710"/>
              <a:gd name="connsiteX22" fmla="*/ 881975 w 1549941"/>
              <a:gd name="connsiteY22" fmla="*/ 194553 h 343710"/>
              <a:gd name="connsiteX23" fmla="*/ 894945 w 1549941"/>
              <a:gd name="connsiteY23" fmla="*/ 168612 h 343710"/>
              <a:gd name="connsiteX24" fmla="*/ 901430 w 1549941"/>
              <a:gd name="connsiteY24" fmla="*/ 149157 h 343710"/>
              <a:gd name="connsiteX25" fmla="*/ 920885 w 1549941"/>
              <a:gd name="connsiteY25" fmla="*/ 129702 h 343710"/>
              <a:gd name="connsiteX26" fmla="*/ 946826 w 1549941"/>
              <a:gd name="connsiteY26" fmla="*/ 84306 h 343710"/>
              <a:gd name="connsiteX27" fmla="*/ 966281 w 1549941"/>
              <a:gd name="connsiteY27" fmla="*/ 64851 h 343710"/>
              <a:gd name="connsiteX28" fmla="*/ 985736 w 1549941"/>
              <a:gd name="connsiteY28" fmla="*/ 32425 h 343710"/>
              <a:gd name="connsiteX29" fmla="*/ 998707 w 1549941"/>
              <a:gd name="connsiteY29" fmla="*/ 12970 h 343710"/>
              <a:gd name="connsiteX30" fmla="*/ 1018162 w 1549941"/>
              <a:gd name="connsiteY30" fmla="*/ 0 h 343710"/>
              <a:gd name="connsiteX31" fmla="*/ 1095983 w 1549941"/>
              <a:gd name="connsiteY31" fmla="*/ 19455 h 343710"/>
              <a:gd name="connsiteX32" fmla="*/ 1108953 w 1549941"/>
              <a:gd name="connsiteY32" fmla="*/ 38910 h 343710"/>
              <a:gd name="connsiteX33" fmla="*/ 1128409 w 1549941"/>
              <a:gd name="connsiteY33" fmla="*/ 84306 h 343710"/>
              <a:gd name="connsiteX34" fmla="*/ 1147864 w 1549941"/>
              <a:gd name="connsiteY34" fmla="*/ 129702 h 343710"/>
              <a:gd name="connsiteX35" fmla="*/ 1167319 w 1549941"/>
              <a:gd name="connsiteY35" fmla="*/ 155642 h 343710"/>
              <a:gd name="connsiteX36" fmla="*/ 1180289 w 1549941"/>
              <a:gd name="connsiteY36" fmla="*/ 175097 h 343710"/>
              <a:gd name="connsiteX37" fmla="*/ 1193260 w 1549941"/>
              <a:gd name="connsiteY37" fmla="*/ 188068 h 343710"/>
              <a:gd name="connsiteX38" fmla="*/ 1206230 w 1549941"/>
              <a:gd name="connsiteY38" fmla="*/ 214008 h 343710"/>
              <a:gd name="connsiteX39" fmla="*/ 1219200 w 1549941"/>
              <a:gd name="connsiteY39" fmla="*/ 233463 h 343710"/>
              <a:gd name="connsiteX40" fmla="*/ 1225685 w 1549941"/>
              <a:gd name="connsiteY40" fmla="*/ 252919 h 343710"/>
              <a:gd name="connsiteX41" fmla="*/ 1284051 w 1549941"/>
              <a:gd name="connsiteY41" fmla="*/ 298314 h 343710"/>
              <a:gd name="connsiteX42" fmla="*/ 1322962 w 1549941"/>
              <a:gd name="connsiteY42" fmla="*/ 330740 h 343710"/>
              <a:gd name="connsiteX43" fmla="*/ 1374843 w 1549941"/>
              <a:gd name="connsiteY43" fmla="*/ 343710 h 343710"/>
              <a:gd name="connsiteX44" fmla="*/ 1433209 w 1549941"/>
              <a:gd name="connsiteY44" fmla="*/ 337225 h 343710"/>
              <a:gd name="connsiteX45" fmla="*/ 1446179 w 1549941"/>
              <a:gd name="connsiteY45" fmla="*/ 317770 h 343710"/>
              <a:gd name="connsiteX46" fmla="*/ 1465634 w 1549941"/>
              <a:gd name="connsiteY46" fmla="*/ 285344 h 343710"/>
              <a:gd name="connsiteX47" fmla="*/ 1504545 w 1549941"/>
              <a:gd name="connsiteY47" fmla="*/ 233463 h 343710"/>
              <a:gd name="connsiteX48" fmla="*/ 1524000 w 1549941"/>
              <a:gd name="connsiteY48" fmla="*/ 220493 h 343710"/>
              <a:gd name="connsiteX49" fmla="*/ 1549941 w 1549941"/>
              <a:gd name="connsiteY49" fmla="*/ 181583 h 343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549941" h="343710">
                <a:moveTo>
                  <a:pt x="0" y="259404"/>
                </a:moveTo>
                <a:cubicBezTo>
                  <a:pt x="19455" y="218332"/>
                  <a:pt x="35818" y="175646"/>
                  <a:pt x="58366" y="136187"/>
                </a:cubicBezTo>
                <a:cubicBezTo>
                  <a:pt x="62233" y="129420"/>
                  <a:pt x="71735" y="128086"/>
                  <a:pt x="77821" y="123217"/>
                </a:cubicBezTo>
                <a:cubicBezTo>
                  <a:pt x="130727" y="80892"/>
                  <a:pt x="45750" y="139592"/>
                  <a:pt x="110247" y="103761"/>
                </a:cubicBezTo>
                <a:cubicBezTo>
                  <a:pt x="174341" y="68154"/>
                  <a:pt x="121768" y="82386"/>
                  <a:pt x="188068" y="71336"/>
                </a:cubicBezTo>
                <a:cubicBezTo>
                  <a:pt x="216170" y="73498"/>
                  <a:pt x="245031" y="70985"/>
                  <a:pt x="272375" y="77821"/>
                </a:cubicBezTo>
                <a:cubicBezTo>
                  <a:pt x="281272" y="80045"/>
                  <a:pt x="284367" y="91945"/>
                  <a:pt x="291830" y="97276"/>
                </a:cubicBezTo>
                <a:cubicBezTo>
                  <a:pt x="299697" y="102895"/>
                  <a:pt x="309376" y="105450"/>
                  <a:pt x="317770" y="110246"/>
                </a:cubicBezTo>
                <a:cubicBezTo>
                  <a:pt x="338837" y="122284"/>
                  <a:pt x="338798" y="124789"/>
                  <a:pt x="356681" y="142672"/>
                </a:cubicBezTo>
                <a:cubicBezTo>
                  <a:pt x="379324" y="210602"/>
                  <a:pt x="357958" y="157879"/>
                  <a:pt x="382621" y="201038"/>
                </a:cubicBezTo>
                <a:cubicBezTo>
                  <a:pt x="387418" y="209432"/>
                  <a:pt x="390229" y="218934"/>
                  <a:pt x="395592" y="226978"/>
                </a:cubicBezTo>
                <a:cubicBezTo>
                  <a:pt x="398984" y="232065"/>
                  <a:pt x="404742" y="235174"/>
                  <a:pt x="408562" y="239949"/>
                </a:cubicBezTo>
                <a:cubicBezTo>
                  <a:pt x="451456" y="293568"/>
                  <a:pt x="373964" y="211835"/>
                  <a:pt x="453958" y="291829"/>
                </a:cubicBezTo>
                <a:cubicBezTo>
                  <a:pt x="458282" y="296153"/>
                  <a:pt x="461841" y="301408"/>
                  <a:pt x="466928" y="304800"/>
                </a:cubicBezTo>
                <a:cubicBezTo>
                  <a:pt x="497759" y="325354"/>
                  <a:pt x="478989" y="315305"/>
                  <a:pt x="525294" y="330740"/>
                </a:cubicBezTo>
                <a:lnTo>
                  <a:pt x="544749" y="337225"/>
                </a:lnTo>
                <a:cubicBezTo>
                  <a:pt x="600953" y="335063"/>
                  <a:pt x="657395" y="336337"/>
                  <a:pt x="713362" y="330740"/>
                </a:cubicBezTo>
                <a:cubicBezTo>
                  <a:pt x="727570" y="329319"/>
                  <a:pt x="746338" y="311010"/>
                  <a:pt x="758758" y="304800"/>
                </a:cubicBezTo>
                <a:cubicBezTo>
                  <a:pt x="764872" y="301743"/>
                  <a:pt x="771728" y="300476"/>
                  <a:pt x="778213" y="298314"/>
                </a:cubicBezTo>
                <a:cubicBezTo>
                  <a:pt x="792557" y="283970"/>
                  <a:pt x="799065" y="274918"/>
                  <a:pt x="817124" y="265889"/>
                </a:cubicBezTo>
                <a:cubicBezTo>
                  <a:pt x="823238" y="262832"/>
                  <a:pt x="830094" y="261566"/>
                  <a:pt x="836579" y="259404"/>
                </a:cubicBezTo>
                <a:cubicBezTo>
                  <a:pt x="847387" y="248595"/>
                  <a:pt x="863327" y="241170"/>
                  <a:pt x="869004" y="226978"/>
                </a:cubicBezTo>
                <a:cubicBezTo>
                  <a:pt x="873328" y="216170"/>
                  <a:pt x="877247" y="205191"/>
                  <a:pt x="881975" y="194553"/>
                </a:cubicBezTo>
                <a:cubicBezTo>
                  <a:pt x="885901" y="185719"/>
                  <a:pt x="891137" y="177498"/>
                  <a:pt x="894945" y="168612"/>
                </a:cubicBezTo>
                <a:cubicBezTo>
                  <a:pt x="897638" y="162329"/>
                  <a:pt x="897638" y="154845"/>
                  <a:pt x="901430" y="149157"/>
                </a:cubicBezTo>
                <a:cubicBezTo>
                  <a:pt x="906517" y="141526"/>
                  <a:pt x="914400" y="136187"/>
                  <a:pt x="920885" y="129702"/>
                </a:cubicBezTo>
                <a:cubicBezTo>
                  <a:pt x="928816" y="113839"/>
                  <a:pt x="935365" y="98059"/>
                  <a:pt x="946826" y="84306"/>
                </a:cubicBezTo>
                <a:cubicBezTo>
                  <a:pt x="952697" y="77261"/>
                  <a:pt x="960778" y="72188"/>
                  <a:pt x="966281" y="64851"/>
                </a:cubicBezTo>
                <a:cubicBezTo>
                  <a:pt x="973844" y="54767"/>
                  <a:pt x="979055" y="43114"/>
                  <a:pt x="985736" y="32425"/>
                </a:cubicBezTo>
                <a:cubicBezTo>
                  <a:pt x="989867" y="25816"/>
                  <a:pt x="993196" y="18481"/>
                  <a:pt x="998707" y="12970"/>
                </a:cubicBezTo>
                <a:cubicBezTo>
                  <a:pt x="1004218" y="7459"/>
                  <a:pt x="1011677" y="4323"/>
                  <a:pt x="1018162" y="0"/>
                </a:cubicBezTo>
                <a:cubicBezTo>
                  <a:pt x="1050611" y="3605"/>
                  <a:pt x="1073644" y="-2884"/>
                  <a:pt x="1095983" y="19455"/>
                </a:cubicBezTo>
                <a:cubicBezTo>
                  <a:pt x="1101494" y="24966"/>
                  <a:pt x="1104630" y="32425"/>
                  <a:pt x="1108953" y="38910"/>
                </a:cubicBezTo>
                <a:cubicBezTo>
                  <a:pt x="1122450" y="92898"/>
                  <a:pt x="1106015" y="39521"/>
                  <a:pt x="1128409" y="84306"/>
                </a:cubicBezTo>
                <a:cubicBezTo>
                  <a:pt x="1150479" y="128445"/>
                  <a:pt x="1114119" y="75709"/>
                  <a:pt x="1147864" y="129702"/>
                </a:cubicBezTo>
                <a:cubicBezTo>
                  <a:pt x="1153592" y="138867"/>
                  <a:pt x="1161037" y="146847"/>
                  <a:pt x="1167319" y="155642"/>
                </a:cubicBezTo>
                <a:cubicBezTo>
                  <a:pt x="1171849" y="161984"/>
                  <a:pt x="1175420" y="169011"/>
                  <a:pt x="1180289" y="175097"/>
                </a:cubicBezTo>
                <a:cubicBezTo>
                  <a:pt x="1184109" y="179872"/>
                  <a:pt x="1189868" y="182980"/>
                  <a:pt x="1193260" y="188068"/>
                </a:cubicBezTo>
                <a:cubicBezTo>
                  <a:pt x="1198622" y="196112"/>
                  <a:pt x="1201434" y="205614"/>
                  <a:pt x="1206230" y="214008"/>
                </a:cubicBezTo>
                <a:cubicBezTo>
                  <a:pt x="1210097" y="220775"/>
                  <a:pt x="1214877" y="226978"/>
                  <a:pt x="1219200" y="233463"/>
                </a:cubicBezTo>
                <a:cubicBezTo>
                  <a:pt x="1221362" y="239948"/>
                  <a:pt x="1221893" y="247231"/>
                  <a:pt x="1225685" y="252919"/>
                </a:cubicBezTo>
                <a:cubicBezTo>
                  <a:pt x="1243940" y="280302"/>
                  <a:pt x="1258285" y="272546"/>
                  <a:pt x="1284051" y="298314"/>
                </a:cubicBezTo>
                <a:cubicBezTo>
                  <a:pt x="1297398" y="311662"/>
                  <a:pt x="1304972" y="320461"/>
                  <a:pt x="1322962" y="330740"/>
                </a:cubicBezTo>
                <a:cubicBezTo>
                  <a:pt x="1333700" y="336876"/>
                  <a:pt x="1366632" y="342068"/>
                  <a:pt x="1374843" y="343710"/>
                </a:cubicBezTo>
                <a:cubicBezTo>
                  <a:pt x="1394298" y="341548"/>
                  <a:pt x="1414812" y="343915"/>
                  <a:pt x="1433209" y="337225"/>
                </a:cubicBezTo>
                <a:cubicBezTo>
                  <a:pt x="1440534" y="334561"/>
                  <a:pt x="1442048" y="324379"/>
                  <a:pt x="1446179" y="317770"/>
                </a:cubicBezTo>
                <a:cubicBezTo>
                  <a:pt x="1452859" y="307081"/>
                  <a:pt x="1458867" y="295978"/>
                  <a:pt x="1465634" y="285344"/>
                </a:cubicBezTo>
                <a:cubicBezTo>
                  <a:pt x="1476386" y="268448"/>
                  <a:pt x="1487841" y="246827"/>
                  <a:pt x="1504545" y="233463"/>
                </a:cubicBezTo>
                <a:cubicBezTo>
                  <a:pt x="1510631" y="228594"/>
                  <a:pt x="1517515" y="224816"/>
                  <a:pt x="1524000" y="220493"/>
                </a:cubicBezTo>
                <a:lnTo>
                  <a:pt x="1549941" y="181583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78E5BBA-8AB6-4431-A56F-F43DBD28EAE4}"/>
              </a:ext>
            </a:extLst>
          </p:cNvPr>
          <p:cNvSpPr/>
          <p:nvPr/>
        </p:nvSpPr>
        <p:spPr>
          <a:xfrm>
            <a:off x="5014609" y="2477318"/>
            <a:ext cx="1460464" cy="343710"/>
          </a:xfrm>
          <a:custGeom>
            <a:avLst/>
            <a:gdLst>
              <a:gd name="connsiteX0" fmla="*/ 0 w 1549941"/>
              <a:gd name="connsiteY0" fmla="*/ 259404 h 343710"/>
              <a:gd name="connsiteX1" fmla="*/ 58366 w 1549941"/>
              <a:gd name="connsiteY1" fmla="*/ 136187 h 343710"/>
              <a:gd name="connsiteX2" fmla="*/ 77821 w 1549941"/>
              <a:gd name="connsiteY2" fmla="*/ 123217 h 343710"/>
              <a:gd name="connsiteX3" fmla="*/ 110247 w 1549941"/>
              <a:gd name="connsiteY3" fmla="*/ 103761 h 343710"/>
              <a:gd name="connsiteX4" fmla="*/ 188068 w 1549941"/>
              <a:gd name="connsiteY4" fmla="*/ 71336 h 343710"/>
              <a:gd name="connsiteX5" fmla="*/ 272375 w 1549941"/>
              <a:gd name="connsiteY5" fmla="*/ 77821 h 343710"/>
              <a:gd name="connsiteX6" fmla="*/ 291830 w 1549941"/>
              <a:gd name="connsiteY6" fmla="*/ 97276 h 343710"/>
              <a:gd name="connsiteX7" fmla="*/ 317770 w 1549941"/>
              <a:gd name="connsiteY7" fmla="*/ 110246 h 343710"/>
              <a:gd name="connsiteX8" fmla="*/ 356681 w 1549941"/>
              <a:gd name="connsiteY8" fmla="*/ 142672 h 343710"/>
              <a:gd name="connsiteX9" fmla="*/ 382621 w 1549941"/>
              <a:gd name="connsiteY9" fmla="*/ 201038 h 343710"/>
              <a:gd name="connsiteX10" fmla="*/ 395592 w 1549941"/>
              <a:gd name="connsiteY10" fmla="*/ 226978 h 343710"/>
              <a:gd name="connsiteX11" fmla="*/ 408562 w 1549941"/>
              <a:gd name="connsiteY11" fmla="*/ 239949 h 343710"/>
              <a:gd name="connsiteX12" fmla="*/ 453958 w 1549941"/>
              <a:gd name="connsiteY12" fmla="*/ 291829 h 343710"/>
              <a:gd name="connsiteX13" fmla="*/ 466928 w 1549941"/>
              <a:gd name="connsiteY13" fmla="*/ 304800 h 343710"/>
              <a:gd name="connsiteX14" fmla="*/ 525294 w 1549941"/>
              <a:gd name="connsiteY14" fmla="*/ 330740 h 343710"/>
              <a:gd name="connsiteX15" fmla="*/ 544749 w 1549941"/>
              <a:gd name="connsiteY15" fmla="*/ 337225 h 343710"/>
              <a:gd name="connsiteX16" fmla="*/ 713362 w 1549941"/>
              <a:gd name="connsiteY16" fmla="*/ 330740 h 343710"/>
              <a:gd name="connsiteX17" fmla="*/ 758758 w 1549941"/>
              <a:gd name="connsiteY17" fmla="*/ 304800 h 343710"/>
              <a:gd name="connsiteX18" fmla="*/ 778213 w 1549941"/>
              <a:gd name="connsiteY18" fmla="*/ 298314 h 343710"/>
              <a:gd name="connsiteX19" fmla="*/ 817124 w 1549941"/>
              <a:gd name="connsiteY19" fmla="*/ 265889 h 343710"/>
              <a:gd name="connsiteX20" fmla="*/ 836579 w 1549941"/>
              <a:gd name="connsiteY20" fmla="*/ 259404 h 343710"/>
              <a:gd name="connsiteX21" fmla="*/ 869004 w 1549941"/>
              <a:gd name="connsiteY21" fmla="*/ 226978 h 343710"/>
              <a:gd name="connsiteX22" fmla="*/ 881975 w 1549941"/>
              <a:gd name="connsiteY22" fmla="*/ 194553 h 343710"/>
              <a:gd name="connsiteX23" fmla="*/ 894945 w 1549941"/>
              <a:gd name="connsiteY23" fmla="*/ 168612 h 343710"/>
              <a:gd name="connsiteX24" fmla="*/ 901430 w 1549941"/>
              <a:gd name="connsiteY24" fmla="*/ 149157 h 343710"/>
              <a:gd name="connsiteX25" fmla="*/ 920885 w 1549941"/>
              <a:gd name="connsiteY25" fmla="*/ 129702 h 343710"/>
              <a:gd name="connsiteX26" fmla="*/ 946826 w 1549941"/>
              <a:gd name="connsiteY26" fmla="*/ 84306 h 343710"/>
              <a:gd name="connsiteX27" fmla="*/ 966281 w 1549941"/>
              <a:gd name="connsiteY27" fmla="*/ 64851 h 343710"/>
              <a:gd name="connsiteX28" fmla="*/ 985736 w 1549941"/>
              <a:gd name="connsiteY28" fmla="*/ 32425 h 343710"/>
              <a:gd name="connsiteX29" fmla="*/ 998707 w 1549941"/>
              <a:gd name="connsiteY29" fmla="*/ 12970 h 343710"/>
              <a:gd name="connsiteX30" fmla="*/ 1018162 w 1549941"/>
              <a:gd name="connsiteY30" fmla="*/ 0 h 343710"/>
              <a:gd name="connsiteX31" fmla="*/ 1095983 w 1549941"/>
              <a:gd name="connsiteY31" fmla="*/ 19455 h 343710"/>
              <a:gd name="connsiteX32" fmla="*/ 1108953 w 1549941"/>
              <a:gd name="connsiteY32" fmla="*/ 38910 h 343710"/>
              <a:gd name="connsiteX33" fmla="*/ 1128409 w 1549941"/>
              <a:gd name="connsiteY33" fmla="*/ 84306 h 343710"/>
              <a:gd name="connsiteX34" fmla="*/ 1147864 w 1549941"/>
              <a:gd name="connsiteY34" fmla="*/ 129702 h 343710"/>
              <a:gd name="connsiteX35" fmla="*/ 1167319 w 1549941"/>
              <a:gd name="connsiteY35" fmla="*/ 155642 h 343710"/>
              <a:gd name="connsiteX36" fmla="*/ 1180289 w 1549941"/>
              <a:gd name="connsiteY36" fmla="*/ 175097 h 343710"/>
              <a:gd name="connsiteX37" fmla="*/ 1193260 w 1549941"/>
              <a:gd name="connsiteY37" fmla="*/ 188068 h 343710"/>
              <a:gd name="connsiteX38" fmla="*/ 1206230 w 1549941"/>
              <a:gd name="connsiteY38" fmla="*/ 214008 h 343710"/>
              <a:gd name="connsiteX39" fmla="*/ 1219200 w 1549941"/>
              <a:gd name="connsiteY39" fmla="*/ 233463 h 343710"/>
              <a:gd name="connsiteX40" fmla="*/ 1225685 w 1549941"/>
              <a:gd name="connsiteY40" fmla="*/ 252919 h 343710"/>
              <a:gd name="connsiteX41" fmla="*/ 1284051 w 1549941"/>
              <a:gd name="connsiteY41" fmla="*/ 298314 h 343710"/>
              <a:gd name="connsiteX42" fmla="*/ 1322962 w 1549941"/>
              <a:gd name="connsiteY42" fmla="*/ 330740 h 343710"/>
              <a:gd name="connsiteX43" fmla="*/ 1374843 w 1549941"/>
              <a:gd name="connsiteY43" fmla="*/ 343710 h 343710"/>
              <a:gd name="connsiteX44" fmla="*/ 1433209 w 1549941"/>
              <a:gd name="connsiteY44" fmla="*/ 337225 h 343710"/>
              <a:gd name="connsiteX45" fmla="*/ 1446179 w 1549941"/>
              <a:gd name="connsiteY45" fmla="*/ 317770 h 343710"/>
              <a:gd name="connsiteX46" fmla="*/ 1465634 w 1549941"/>
              <a:gd name="connsiteY46" fmla="*/ 285344 h 343710"/>
              <a:gd name="connsiteX47" fmla="*/ 1504545 w 1549941"/>
              <a:gd name="connsiteY47" fmla="*/ 233463 h 343710"/>
              <a:gd name="connsiteX48" fmla="*/ 1524000 w 1549941"/>
              <a:gd name="connsiteY48" fmla="*/ 220493 h 343710"/>
              <a:gd name="connsiteX49" fmla="*/ 1549941 w 1549941"/>
              <a:gd name="connsiteY49" fmla="*/ 181583 h 343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549941" h="343710">
                <a:moveTo>
                  <a:pt x="0" y="259404"/>
                </a:moveTo>
                <a:cubicBezTo>
                  <a:pt x="19455" y="218332"/>
                  <a:pt x="35818" y="175646"/>
                  <a:pt x="58366" y="136187"/>
                </a:cubicBezTo>
                <a:cubicBezTo>
                  <a:pt x="62233" y="129420"/>
                  <a:pt x="71735" y="128086"/>
                  <a:pt x="77821" y="123217"/>
                </a:cubicBezTo>
                <a:cubicBezTo>
                  <a:pt x="130727" y="80892"/>
                  <a:pt x="45750" y="139592"/>
                  <a:pt x="110247" y="103761"/>
                </a:cubicBezTo>
                <a:cubicBezTo>
                  <a:pt x="174341" y="68154"/>
                  <a:pt x="121768" y="82386"/>
                  <a:pt x="188068" y="71336"/>
                </a:cubicBezTo>
                <a:cubicBezTo>
                  <a:pt x="216170" y="73498"/>
                  <a:pt x="245031" y="70985"/>
                  <a:pt x="272375" y="77821"/>
                </a:cubicBezTo>
                <a:cubicBezTo>
                  <a:pt x="281272" y="80045"/>
                  <a:pt x="284367" y="91945"/>
                  <a:pt x="291830" y="97276"/>
                </a:cubicBezTo>
                <a:cubicBezTo>
                  <a:pt x="299697" y="102895"/>
                  <a:pt x="309376" y="105450"/>
                  <a:pt x="317770" y="110246"/>
                </a:cubicBezTo>
                <a:cubicBezTo>
                  <a:pt x="338837" y="122284"/>
                  <a:pt x="338798" y="124789"/>
                  <a:pt x="356681" y="142672"/>
                </a:cubicBezTo>
                <a:cubicBezTo>
                  <a:pt x="379324" y="210602"/>
                  <a:pt x="357958" y="157879"/>
                  <a:pt x="382621" y="201038"/>
                </a:cubicBezTo>
                <a:cubicBezTo>
                  <a:pt x="387418" y="209432"/>
                  <a:pt x="390229" y="218934"/>
                  <a:pt x="395592" y="226978"/>
                </a:cubicBezTo>
                <a:cubicBezTo>
                  <a:pt x="398984" y="232065"/>
                  <a:pt x="404742" y="235174"/>
                  <a:pt x="408562" y="239949"/>
                </a:cubicBezTo>
                <a:cubicBezTo>
                  <a:pt x="451456" y="293568"/>
                  <a:pt x="373964" y="211835"/>
                  <a:pt x="453958" y="291829"/>
                </a:cubicBezTo>
                <a:cubicBezTo>
                  <a:pt x="458282" y="296153"/>
                  <a:pt x="461841" y="301408"/>
                  <a:pt x="466928" y="304800"/>
                </a:cubicBezTo>
                <a:cubicBezTo>
                  <a:pt x="497759" y="325354"/>
                  <a:pt x="478989" y="315305"/>
                  <a:pt x="525294" y="330740"/>
                </a:cubicBezTo>
                <a:lnTo>
                  <a:pt x="544749" y="337225"/>
                </a:lnTo>
                <a:cubicBezTo>
                  <a:pt x="600953" y="335063"/>
                  <a:pt x="657395" y="336337"/>
                  <a:pt x="713362" y="330740"/>
                </a:cubicBezTo>
                <a:cubicBezTo>
                  <a:pt x="727570" y="329319"/>
                  <a:pt x="746338" y="311010"/>
                  <a:pt x="758758" y="304800"/>
                </a:cubicBezTo>
                <a:cubicBezTo>
                  <a:pt x="764872" y="301743"/>
                  <a:pt x="771728" y="300476"/>
                  <a:pt x="778213" y="298314"/>
                </a:cubicBezTo>
                <a:cubicBezTo>
                  <a:pt x="792557" y="283970"/>
                  <a:pt x="799065" y="274918"/>
                  <a:pt x="817124" y="265889"/>
                </a:cubicBezTo>
                <a:cubicBezTo>
                  <a:pt x="823238" y="262832"/>
                  <a:pt x="830094" y="261566"/>
                  <a:pt x="836579" y="259404"/>
                </a:cubicBezTo>
                <a:cubicBezTo>
                  <a:pt x="847387" y="248595"/>
                  <a:pt x="863327" y="241170"/>
                  <a:pt x="869004" y="226978"/>
                </a:cubicBezTo>
                <a:cubicBezTo>
                  <a:pt x="873328" y="216170"/>
                  <a:pt x="877247" y="205191"/>
                  <a:pt x="881975" y="194553"/>
                </a:cubicBezTo>
                <a:cubicBezTo>
                  <a:pt x="885901" y="185719"/>
                  <a:pt x="891137" y="177498"/>
                  <a:pt x="894945" y="168612"/>
                </a:cubicBezTo>
                <a:cubicBezTo>
                  <a:pt x="897638" y="162329"/>
                  <a:pt x="897638" y="154845"/>
                  <a:pt x="901430" y="149157"/>
                </a:cubicBezTo>
                <a:cubicBezTo>
                  <a:pt x="906517" y="141526"/>
                  <a:pt x="914400" y="136187"/>
                  <a:pt x="920885" y="129702"/>
                </a:cubicBezTo>
                <a:cubicBezTo>
                  <a:pt x="928816" y="113839"/>
                  <a:pt x="935365" y="98059"/>
                  <a:pt x="946826" y="84306"/>
                </a:cubicBezTo>
                <a:cubicBezTo>
                  <a:pt x="952697" y="77261"/>
                  <a:pt x="960778" y="72188"/>
                  <a:pt x="966281" y="64851"/>
                </a:cubicBezTo>
                <a:cubicBezTo>
                  <a:pt x="973844" y="54767"/>
                  <a:pt x="979055" y="43114"/>
                  <a:pt x="985736" y="32425"/>
                </a:cubicBezTo>
                <a:cubicBezTo>
                  <a:pt x="989867" y="25816"/>
                  <a:pt x="993196" y="18481"/>
                  <a:pt x="998707" y="12970"/>
                </a:cubicBezTo>
                <a:cubicBezTo>
                  <a:pt x="1004218" y="7459"/>
                  <a:pt x="1011677" y="4323"/>
                  <a:pt x="1018162" y="0"/>
                </a:cubicBezTo>
                <a:cubicBezTo>
                  <a:pt x="1050611" y="3605"/>
                  <a:pt x="1073644" y="-2884"/>
                  <a:pt x="1095983" y="19455"/>
                </a:cubicBezTo>
                <a:cubicBezTo>
                  <a:pt x="1101494" y="24966"/>
                  <a:pt x="1104630" y="32425"/>
                  <a:pt x="1108953" y="38910"/>
                </a:cubicBezTo>
                <a:cubicBezTo>
                  <a:pt x="1122450" y="92898"/>
                  <a:pt x="1106015" y="39521"/>
                  <a:pt x="1128409" y="84306"/>
                </a:cubicBezTo>
                <a:cubicBezTo>
                  <a:pt x="1150479" y="128445"/>
                  <a:pt x="1114119" y="75709"/>
                  <a:pt x="1147864" y="129702"/>
                </a:cubicBezTo>
                <a:cubicBezTo>
                  <a:pt x="1153592" y="138867"/>
                  <a:pt x="1161037" y="146847"/>
                  <a:pt x="1167319" y="155642"/>
                </a:cubicBezTo>
                <a:cubicBezTo>
                  <a:pt x="1171849" y="161984"/>
                  <a:pt x="1175420" y="169011"/>
                  <a:pt x="1180289" y="175097"/>
                </a:cubicBezTo>
                <a:cubicBezTo>
                  <a:pt x="1184109" y="179872"/>
                  <a:pt x="1189868" y="182980"/>
                  <a:pt x="1193260" y="188068"/>
                </a:cubicBezTo>
                <a:cubicBezTo>
                  <a:pt x="1198622" y="196112"/>
                  <a:pt x="1201434" y="205614"/>
                  <a:pt x="1206230" y="214008"/>
                </a:cubicBezTo>
                <a:cubicBezTo>
                  <a:pt x="1210097" y="220775"/>
                  <a:pt x="1214877" y="226978"/>
                  <a:pt x="1219200" y="233463"/>
                </a:cubicBezTo>
                <a:cubicBezTo>
                  <a:pt x="1221362" y="239948"/>
                  <a:pt x="1221893" y="247231"/>
                  <a:pt x="1225685" y="252919"/>
                </a:cubicBezTo>
                <a:cubicBezTo>
                  <a:pt x="1243940" y="280302"/>
                  <a:pt x="1258285" y="272546"/>
                  <a:pt x="1284051" y="298314"/>
                </a:cubicBezTo>
                <a:cubicBezTo>
                  <a:pt x="1297398" y="311662"/>
                  <a:pt x="1304972" y="320461"/>
                  <a:pt x="1322962" y="330740"/>
                </a:cubicBezTo>
                <a:cubicBezTo>
                  <a:pt x="1333700" y="336876"/>
                  <a:pt x="1366632" y="342068"/>
                  <a:pt x="1374843" y="343710"/>
                </a:cubicBezTo>
                <a:cubicBezTo>
                  <a:pt x="1394298" y="341548"/>
                  <a:pt x="1414812" y="343915"/>
                  <a:pt x="1433209" y="337225"/>
                </a:cubicBezTo>
                <a:cubicBezTo>
                  <a:pt x="1440534" y="334561"/>
                  <a:pt x="1442048" y="324379"/>
                  <a:pt x="1446179" y="317770"/>
                </a:cubicBezTo>
                <a:cubicBezTo>
                  <a:pt x="1452859" y="307081"/>
                  <a:pt x="1458867" y="295978"/>
                  <a:pt x="1465634" y="285344"/>
                </a:cubicBezTo>
                <a:cubicBezTo>
                  <a:pt x="1476386" y="268448"/>
                  <a:pt x="1487841" y="246827"/>
                  <a:pt x="1504545" y="233463"/>
                </a:cubicBezTo>
                <a:cubicBezTo>
                  <a:pt x="1510631" y="228594"/>
                  <a:pt x="1517515" y="224816"/>
                  <a:pt x="1524000" y="220493"/>
                </a:cubicBezTo>
                <a:lnTo>
                  <a:pt x="1549941" y="181583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D32F4B4-2B1B-4DD0-9805-603BF0CAE772}"/>
              </a:ext>
            </a:extLst>
          </p:cNvPr>
          <p:cNvSpPr/>
          <p:nvPr/>
        </p:nvSpPr>
        <p:spPr>
          <a:xfrm>
            <a:off x="6742889" y="2339596"/>
            <a:ext cx="1439694" cy="295436"/>
          </a:xfrm>
          <a:custGeom>
            <a:avLst/>
            <a:gdLst>
              <a:gd name="connsiteX0" fmla="*/ 0 w 1439694"/>
              <a:gd name="connsiteY0" fmla="*/ 250040 h 295436"/>
              <a:gd name="connsiteX1" fmla="*/ 129703 w 1439694"/>
              <a:gd name="connsiteY1" fmla="*/ 55487 h 295436"/>
              <a:gd name="connsiteX2" fmla="*/ 149158 w 1439694"/>
              <a:gd name="connsiteY2" fmla="*/ 49002 h 295436"/>
              <a:gd name="connsiteX3" fmla="*/ 194554 w 1439694"/>
              <a:gd name="connsiteY3" fmla="*/ 23061 h 295436"/>
              <a:gd name="connsiteX4" fmla="*/ 278860 w 1439694"/>
              <a:gd name="connsiteY4" fmla="*/ 16576 h 295436"/>
              <a:gd name="connsiteX5" fmla="*/ 330741 w 1439694"/>
              <a:gd name="connsiteY5" fmla="*/ 10091 h 295436"/>
              <a:gd name="connsiteX6" fmla="*/ 434503 w 1439694"/>
              <a:gd name="connsiteY6" fmla="*/ 10091 h 295436"/>
              <a:gd name="connsiteX7" fmla="*/ 460443 w 1439694"/>
              <a:gd name="connsiteY7" fmla="*/ 23061 h 295436"/>
              <a:gd name="connsiteX8" fmla="*/ 479898 w 1439694"/>
              <a:gd name="connsiteY8" fmla="*/ 29547 h 295436"/>
              <a:gd name="connsiteX9" fmla="*/ 518809 w 1439694"/>
              <a:gd name="connsiteY9" fmla="*/ 55487 h 295436"/>
              <a:gd name="connsiteX10" fmla="*/ 577175 w 1439694"/>
              <a:gd name="connsiteY10" fmla="*/ 100883 h 295436"/>
              <a:gd name="connsiteX11" fmla="*/ 603115 w 1439694"/>
              <a:gd name="connsiteY11" fmla="*/ 113853 h 295436"/>
              <a:gd name="connsiteX12" fmla="*/ 635541 w 1439694"/>
              <a:gd name="connsiteY12" fmla="*/ 146279 h 295436"/>
              <a:gd name="connsiteX13" fmla="*/ 680937 w 1439694"/>
              <a:gd name="connsiteY13" fmla="*/ 172219 h 295436"/>
              <a:gd name="connsiteX14" fmla="*/ 739303 w 1439694"/>
              <a:gd name="connsiteY14" fmla="*/ 217615 h 295436"/>
              <a:gd name="connsiteX15" fmla="*/ 791183 w 1439694"/>
              <a:gd name="connsiteY15" fmla="*/ 243555 h 295436"/>
              <a:gd name="connsiteX16" fmla="*/ 823609 w 1439694"/>
              <a:gd name="connsiteY16" fmla="*/ 263010 h 295436"/>
              <a:gd name="connsiteX17" fmla="*/ 836579 w 1439694"/>
              <a:gd name="connsiteY17" fmla="*/ 275981 h 295436"/>
              <a:gd name="connsiteX18" fmla="*/ 901430 w 1439694"/>
              <a:gd name="connsiteY18" fmla="*/ 295436 h 295436"/>
              <a:gd name="connsiteX19" fmla="*/ 1225686 w 1439694"/>
              <a:gd name="connsiteY19" fmla="*/ 288951 h 295436"/>
              <a:gd name="connsiteX20" fmla="*/ 1251626 w 1439694"/>
              <a:gd name="connsiteY20" fmla="*/ 275981 h 295436"/>
              <a:gd name="connsiteX21" fmla="*/ 1290537 w 1439694"/>
              <a:gd name="connsiteY21" fmla="*/ 243555 h 295436"/>
              <a:gd name="connsiteX22" fmla="*/ 1329447 w 1439694"/>
              <a:gd name="connsiteY22" fmla="*/ 217615 h 295436"/>
              <a:gd name="connsiteX23" fmla="*/ 1348903 w 1439694"/>
              <a:gd name="connsiteY23" fmla="*/ 204644 h 295436"/>
              <a:gd name="connsiteX24" fmla="*/ 1368358 w 1439694"/>
              <a:gd name="connsiteY24" fmla="*/ 185189 h 295436"/>
              <a:gd name="connsiteX25" fmla="*/ 1394298 w 1439694"/>
              <a:gd name="connsiteY25" fmla="*/ 178704 h 295436"/>
              <a:gd name="connsiteX26" fmla="*/ 1439694 w 1439694"/>
              <a:gd name="connsiteY26" fmla="*/ 139793 h 2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39694" h="295436">
                <a:moveTo>
                  <a:pt x="0" y="250040"/>
                </a:moveTo>
                <a:cubicBezTo>
                  <a:pt x="43234" y="185189"/>
                  <a:pt x="55761" y="80134"/>
                  <a:pt x="129703" y="55487"/>
                </a:cubicBezTo>
                <a:cubicBezTo>
                  <a:pt x="136188" y="53325"/>
                  <a:pt x="143044" y="52059"/>
                  <a:pt x="149158" y="49002"/>
                </a:cubicBezTo>
                <a:cubicBezTo>
                  <a:pt x="164288" y="41437"/>
                  <a:pt x="176984" y="26162"/>
                  <a:pt x="194554" y="23061"/>
                </a:cubicBezTo>
                <a:cubicBezTo>
                  <a:pt x="222310" y="18163"/>
                  <a:pt x="250802" y="19248"/>
                  <a:pt x="278860" y="16576"/>
                </a:cubicBezTo>
                <a:cubicBezTo>
                  <a:pt x="296210" y="14924"/>
                  <a:pt x="313447" y="12253"/>
                  <a:pt x="330741" y="10091"/>
                </a:cubicBezTo>
                <a:cubicBezTo>
                  <a:pt x="372620" y="-3869"/>
                  <a:pt x="361173" y="-2849"/>
                  <a:pt x="434503" y="10091"/>
                </a:cubicBezTo>
                <a:cubicBezTo>
                  <a:pt x="444023" y="11771"/>
                  <a:pt x="451557" y="19253"/>
                  <a:pt x="460443" y="23061"/>
                </a:cubicBezTo>
                <a:cubicBezTo>
                  <a:pt x="466726" y="25754"/>
                  <a:pt x="473413" y="27385"/>
                  <a:pt x="479898" y="29547"/>
                </a:cubicBezTo>
                <a:cubicBezTo>
                  <a:pt x="514608" y="64254"/>
                  <a:pt x="463837" y="16221"/>
                  <a:pt x="518809" y="55487"/>
                </a:cubicBezTo>
                <a:cubicBezTo>
                  <a:pt x="568625" y="91070"/>
                  <a:pt x="497763" y="61177"/>
                  <a:pt x="577175" y="100883"/>
                </a:cubicBezTo>
                <a:cubicBezTo>
                  <a:pt x="585822" y="105206"/>
                  <a:pt x="595484" y="107918"/>
                  <a:pt x="603115" y="113853"/>
                </a:cubicBezTo>
                <a:cubicBezTo>
                  <a:pt x="615181" y="123238"/>
                  <a:pt x="622822" y="137800"/>
                  <a:pt x="635541" y="146279"/>
                </a:cubicBezTo>
                <a:cubicBezTo>
                  <a:pt x="663040" y="164612"/>
                  <a:pt x="648025" y="155764"/>
                  <a:pt x="680937" y="172219"/>
                </a:cubicBezTo>
                <a:cubicBezTo>
                  <a:pt x="702287" y="193569"/>
                  <a:pt x="708276" y="202101"/>
                  <a:pt x="739303" y="217615"/>
                </a:cubicBezTo>
                <a:cubicBezTo>
                  <a:pt x="756596" y="226262"/>
                  <a:pt x="777511" y="229884"/>
                  <a:pt x="791183" y="243555"/>
                </a:cubicBezTo>
                <a:cubicBezTo>
                  <a:pt x="808988" y="261358"/>
                  <a:pt x="798353" y="254591"/>
                  <a:pt x="823609" y="263010"/>
                </a:cubicBezTo>
                <a:cubicBezTo>
                  <a:pt x="827932" y="267334"/>
                  <a:pt x="831110" y="273247"/>
                  <a:pt x="836579" y="275981"/>
                </a:cubicBezTo>
                <a:cubicBezTo>
                  <a:pt x="852366" y="283874"/>
                  <a:pt x="882813" y="290782"/>
                  <a:pt x="901430" y="295436"/>
                </a:cubicBezTo>
                <a:cubicBezTo>
                  <a:pt x="1009515" y="293274"/>
                  <a:pt x="1117745" y="294948"/>
                  <a:pt x="1225686" y="288951"/>
                </a:cubicBezTo>
                <a:cubicBezTo>
                  <a:pt x="1235338" y="288415"/>
                  <a:pt x="1243233" y="280777"/>
                  <a:pt x="1251626" y="275981"/>
                </a:cubicBezTo>
                <a:cubicBezTo>
                  <a:pt x="1289055" y="254592"/>
                  <a:pt x="1253399" y="272440"/>
                  <a:pt x="1290537" y="243555"/>
                </a:cubicBezTo>
                <a:cubicBezTo>
                  <a:pt x="1302842" y="233985"/>
                  <a:pt x="1316477" y="226262"/>
                  <a:pt x="1329447" y="217615"/>
                </a:cubicBezTo>
                <a:cubicBezTo>
                  <a:pt x="1335932" y="213291"/>
                  <a:pt x="1343391" y="210156"/>
                  <a:pt x="1348903" y="204644"/>
                </a:cubicBezTo>
                <a:cubicBezTo>
                  <a:pt x="1355388" y="198159"/>
                  <a:pt x="1360395" y="189739"/>
                  <a:pt x="1368358" y="185189"/>
                </a:cubicBezTo>
                <a:cubicBezTo>
                  <a:pt x="1376096" y="180767"/>
                  <a:pt x="1385651" y="180866"/>
                  <a:pt x="1394298" y="178704"/>
                </a:cubicBezTo>
                <a:cubicBezTo>
                  <a:pt x="1430142" y="142861"/>
                  <a:pt x="1413053" y="153116"/>
                  <a:pt x="1439694" y="13979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D3BF30F-8E2B-4BDF-BBFD-931C55FFB02A}"/>
              </a:ext>
            </a:extLst>
          </p:cNvPr>
          <p:cNvSpPr/>
          <p:nvPr/>
        </p:nvSpPr>
        <p:spPr>
          <a:xfrm>
            <a:off x="6731451" y="2564377"/>
            <a:ext cx="1439694" cy="295436"/>
          </a:xfrm>
          <a:custGeom>
            <a:avLst/>
            <a:gdLst>
              <a:gd name="connsiteX0" fmla="*/ 0 w 1439694"/>
              <a:gd name="connsiteY0" fmla="*/ 250040 h 295436"/>
              <a:gd name="connsiteX1" fmla="*/ 129703 w 1439694"/>
              <a:gd name="connsiteY1" fmla="*/ 55487 h 295436"/>
              <a:gd name="connsiteX2" fmla="*/ 149158 w 1439694"/>
              <a:gd name="connsiteY2" fmla="*/ 49002 h 295436"/>
              <a:gd name="connsiteX3" fmla="*/ 194554 w 1439694"/>
              <a:gd name="connsiteY3" fmla="*/ 23061 h 295436"/>
              <a:gd name="connsiteX4" fmla="*/ 278860 w 1439694"/>
              <a:gd name="connsiteY4" fmla="*/ 16576 h 295436"/>
              <a:gd name="connsiteX5" fmla="*/ 330741 w 1439694"/>
              <a:gd name="connsiteY5" fmla="*/ 10091 h 295436"/>
              <a:gd name="connsiteX6" fmla="*/ 434503 w 1439694"/>
              <a:gd name="connsiteY6" fmla="*/ 10091 h 295436"/>
              <a:gd name="connsiteX7" fmla="*/ 460443 w 1439694"/>
              <a:gd name="connsiteY7" fmla="*/ 23061 h 295436"/>
              <a:gd name="connsiteX8" fmla="*/ 479898 w 1439694"/>
              <a:gd name="connsiteY8" fmla="*/ 29547 h 295436"/>
              <a:gd name="connsiteX9" fmla="*/ 518809 w 1439694"/>
              <a:gd name="connsiteY9" fmla="*/ 55487 h 295436"/>
              <a:gd name="connsiteX10" fmla="*/ 577175 w 1439694"/>
              <a:gd name="connsiteY10" fmla="*/ 100883 h 295436"/>
              <a:gd name="connsiteX11" fmla="*/ 603115 w 1439694"/>
              <a:gd name="connsiteY11" fmla="*/ 113853 h 295436"/>
              <a:gd name="connsiteX12" fmla="*/ 635541 w 1439694"/>
              <a:gd name="connsiteY12" fmla="*/ 146279 h 295436"/>
              <a:gd name="connsiteX13" fmla="*/ 680937 w 1439694"/>
              <a:gd name="connsiteY13" fmla="*/ 172219 h 295436"/>
              <a:gd name="connsiteX14" fmla="*/ 739303 w 1439694"/>
              <a:gd name="connsiteY14" fmla="*/ 217615 h 295436"/>
              <a:gd name="connsiteX15" fmla="*/ 791183 w 1439694"/>
              <a:gd name="connsiteY15" fmla="*/ 243555 h 295436"/>
              <a:gd name="connsiteX16" fmla="*/ 823609 w 1439694"/>
              <a:gd name="connsiteY16" fmla="*/ 263010 h 295436"/>
              <a:gd name="connsiteX17" fmla="*/ 836579 w 1439694"/>
              <a:gd name="connsiteY17" fmla="*/ 275981 h 295436"/>
              <a:gd name="connsiteX18" fmla="*/ 901430 w 1439694"/>
              <a:gd name="connsiteY18" fmla="*/ 295436 h 295436"/>
              <a:gd name="connsiteX19" fmla="*/ 1225686 w 1439694"/>
              <a:gd name="connsiteY19" fmla="*/ 288951 h 295436"/>
              <a:gd name="connsiteX20" fmla="*/ 1251626 w 1439694"/>
              <a:gd name="connsiteY20" fmla="*/ 275981 h 295436"/>
              <a:gd name="connsiteX21" fmla="*/ 1290537 w 1439694"/>
              <a:gd name="connsiteY21" fmla="*/ 243555 h 295436"/>
              <a:gd name="connsiteX22" fmla="*/ 1329447 w 1439694"/>
              <a:gd name="connsiteY22" fmla="*/ 217615 h 295436"/>
              <a:gd name="connsiteX23" fmla="*/ 1348903 w 1439694"/>
              <a:gd name="connsiteY23" fmla="*/ 204644 h 295436"/>
              <a:gd name="connsiteX24" fmla="*/ 1368358 w 1439694"/>
              <a:gd name="connsiteY24" fmla="*/ 185189 h 295436"/>
              <a:gd name="connsiteX25" fmla="*/ 1394298 w 1439694"/>
              <a:gd name="connsiteY25" fmla="*/ 178704 h 295436"/>
              <a:gd name="connsiteX26" fmla="*/ 1439694 w 1439694"/>
              <a:gd name="connsiteY26" fmla="*/ 139793 h 2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39694" h="295436">
                <a:moveTo>
                  <a:pt x="0" y="250040"/>
                </a:moveTo>
                <a:cubicBezTo>
                  <a:pt x="43234" y="185189"/>
                  <a:pt x="55761" y="80134"/>
                  <a:pt x="129703" y="55487"/>
                </a:cubicBezTo>
                <a:cubicBezTo>
                  <a:pt x="136188" y="53325"/>
                  <a:pt x="143044" y="52059"/>
                  <a:pt x="149158" y="49002"/>
                </a:cubicBezTo>
                <a:cubicBezTo>
                  <a:pt x="164288" y="41437"/>
                  <a:pt x="176984" y="26162"/>
                  <a:pt x="194554" y="23061"/>
                </a:cubicBezTo>
                <a:cubicBezTo>
                  <a:pt x="222310" y="18163"/>
                  <a:pt x="250802" y="19248"/>
                  <a:pt x="278860" y="16576"/>
                </a:cubicBezTo>
                <a:cubicBezTo>
                  <a:pt x="296210" y="14924"/>
                  <a:pt x="313447" y="12253"/>
                  <a:pt x="330741" y="10091"/>
                </a:cubicBezTo>
                <a:cubicBezTo>
                  <a:pt x="372620" y="-3869"/>
                  <a:pt x="361173" y="-2849"/>
                  <a:pt x="434503" y="10091"/>
                </a:cubicBezTo>
                <a:cubicBezTo>
                  <a:pt x="444023" y="11771"/>
                  <a:pt x="451557" y="19253"/>
                  <a:pt x="460443" y="23061"/>
                </a:cubicBezTo>
                <a:cubicBezTo>
                  <a:pt x="466726" y="25754"/>
                  <a:pt x="473413" y="27385"/>
                  <a:pt x="479898" y="29547"/>
                </a:cubicBezTo>
                <a:cubicBezTo>
                  <a:pt x="514608" y="64254"/>
                  <a:pt x="463837" y="16221"/>
                  <a:pt x="518809" y="55487"/>
                </a:cubicBezTo>
                <a:cubicBezTo>
                  <a:pt x="568625" y="91070"/>
                  <a:pt x="497763" y="61177"/>
                  <a:pt x="577175" y="100883"/>
                </a:cubicBezTo>
                <a:cubicBezTo>
                  <a:pt x="585822" y="105206"/>
                  <a:pt x="595484" y="107918"/>
                  <a:pt x="603115" y="113853"/>
                </a:cubicBezTo>
                <a:cubicBezTo>
                  <a:pt x="615181" y="123238"/>
                  <a:pt x="622822" y="137800"/>
                  <a:pt x="635541" y="146279"/>
                </a:cubicBezTo>
                <a:cubicBezTo>
                  <a:pt x="663040" y="164612"/>
                  <a:pt x="648025" y="155764"/>
                  <a:pt x="680937" y="172219"/>
                </a:cubicBezTo>
                <a:cubicBezTo>
                  <a:pt x="702287" y="193569"/>
                  <a:pt x="708276" y="202101"/>
                  <a:pt x="739303" y="217615"/>
                </a:cubicBezTo>
                <a:cubicBezTo>
                  <a:pt x="756596" y="226262"/>
                  <a:pt x="777511" y="229884"/>
                  <a:pt x="791183" y="243555"/>
                </a:cubicBezTo>
                <a:cubicBezTo>
                  <a:pt x="808988" y="261358"/>
                  <a:pt x="798353" y="254591"/>
                  <a:pt x="823609" y="263010"/>
                </a:cubicBezTo>
                <a:cubicBezTo>
                  <a:pt x="827932" y="267334"/>
                  <a:pt x="831110" y="273247"/>
                  <a:pt x="836579" y="275981"/>
                </a:cubicBezTo>
                <a:cubicBezTo>
                  <a:pt x="852366" y="283874"/>
                  <a:pt x="882813" y="290782"/>
                  <a:pt x="901430" y="295436"/>
                </a:cubicBezTo>
                <a:cubicBezTo>
                  <a:pt x="1009515" y="293274"/>
                  <a:pt x="1117745" y="294948"/>
                  <a:pt x="1225686" y="288951"/>
                </a:cubicBezTo>
                <a:cubicBezTo>
                  <a:pt x="1235338" y="288415"/>
                  <a:pt x="1243233" y="280777"/>
                  <a:pt x="1251626" y="275981"/>
                </a:cubicBezTo>
                <a:cubicBezTo>
                  <a:pt x="1289055" y="254592"/>
                  <a:pt x="1253399" y="272440"/>
                  <a:pt x="1290537" y="243555"/>
                </a:cubicBezTo>
                <a:cubicBezTo>
                  <a:pt x="1302842" y="233985"/>
                  <a:pt x="1316477" y="226262"/>
                  <a:pt x="1329447" y="217615"/>
                </a:cubicBezTo>
                <a:cubicBezTo>
                  <a:pt x="1335932" y="213291"/>
                  <a:pt x="1343391" y="210156"/>
                  <a:pt x="1348903" y="204644"/>
                </a:cubicBezTo>
                <a:cubicBezTo>
                  <a:pt x="1355388" y="198159"/>
                  <a:pt x="1360395" y="189739"/>
                  <a:pt x="1368358" y="185189"/>
                </a:cubicBezTo>
                <a:cubicBezTo>
                  <a:pt x="1376096" y="180767"/>
                  <a:pt x="1385651" y="180866"/>
                  <a:pt x="1394298" y="178704"/>
                </a:cubicBezTo>
                <a:cubicBezTo>
                  <a:pt x="1430142" y="142861"/>
                  <a:pt x="1413053" y="153116"/>
                  <a:pt x="1439694" y="13979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46681F6-0026-44E6-BCE0-31DFEA0A02B1}"/>
              </a:ext>
            </a:extLst>
          </p:cNvPr>
          <p:cNvSpPr/>
          <p:nvPr/>
        </p:nvSpPr>
        <p:spPr>
          <a:xfrm>
            <a:off x="6742800" y="2780569"/>
            <a:ext cx="1439694" cy="295436"/>
          </a:xfrm>
          <a:custGeom>
            <a:avLst/>
            <a:gdLst>
              <a:gd name="connsiteX0" fmla="*/ 0 w 1439694"/>
              <a:gd name="connsiteY0" fmla="*/ 250040 h 295436"/>
              <a:gd name="connsiteX1" fmla="*/ 129703 w 1439694"/>
              <a:gd name="connsiteY1" fmla="*/ 55487 h 295436"/>
              <a:gd name="connsiteX2" fmla="*/ 149158 w 1439694"/>
              <a:gd name="connsiteY2" fmla="*/ 49002 h 295436"/>
              <a:gd name="connsiteX3" fmla="*/ 194554 w 1439694"/>
              <a:gd name="connsiteY3" fmla="*/ 23061 h 295436"/>
              <a:gd name="connsiteX4" fmla="*/ 278860 w 1439694"/>
              <a:gd name="connsiteY4" fmla="*/ 16576 h 295436"/>
              <a:gd name="connsiteX5" fmla="*/ 330741 w 1439694"/>
              <a:gd name="connsiteY5" fmla="*/ 10091 h 295436"/>
              <a:gd name="connsiteX6" fmla="*/ 434503 w 1439694"/>
              <a:gd name="connsiteY6" fmla="*/ 10091 h 295436"/>
              <a:gd name="connsiteX7" fmla="*/ 460443 w 1439694"/>
              <a:gd name="connsiteY7" fmla="*/ 23061 h 295436"/>
              <a:gd name="connsiteX8" fmla="*/ 479898 w 1439694"/>
              <a:gd name="connsiteY8" fmla="*/ 29547 h 295436"/>
              <a:gd name="connsiteX9" fmla="*/ 518809 w 1439694"/>
              <a:gd name="connsiteY9" fmla="*/ 55487 h 295436"/>
              <a:gd name="connsiteX10" fmla="*/ 577175 w 1439694"/>
              <a:gd name="connsiteY10" fmla="*/ 100883 h 295436"/>
              <a:gd name="connsiteX11" fmla="*/ 603115 w 1439694"/>
              <a:gd name="connsiteY11" fmla="*/ 113853 h 295436"/>
              <a:gd name="connsiteX12" fmla="*/ 635541 w 1439694"/>
              <a:gd name="connsiteY12" fmla="*/ 146279 h 295436"/>
              <a:gd name="connsiteX13" fmla="*/ 680937 w 1439694"/>
              <a:gd name="connsiteY13" fmla="*/ 172219 h 295436"/>
              <a:gd name="connsiteX14" fmla="*/ 739303 w 1439694"/>
              <a:gd name="connsiteY14" fmla="*/ 217615 h 295436"/>
              <a:gd name="connsiteX15" fmla="*/ 791183 w 1439694"/>
              <a:gd name="connsiteY15" fmla="*/ 243555 h 295436"/>
              <a:gd name="connsiteX16" fmla="*/ 823609 w 1439694"/>
              <a:gd name="connsiteY16" fmla="*/ 263010 h 295436"/>
              <a:gd name="connsiteX17" fmla="*/ 836579 w 1439694"/>
              <a:gd name="connsiteY17" fmla="*/ 275981 h 295436"/>
              <a:gd name="connsiteX18" fmla="*/ 901430 w 1439694"/>
              <a:gd name="connsiteY18" fmla="*/ 295436 h 295436"/>
              <a:gd name="connsiteX19" fmla="*/ 1225686 w 1439694"/>
              <a:gd name="connsiteY19" fmla="*/ 288951 h 295436"/>
              <a:gd name="connsiteX20" fmla="*/ 1251626 w 1439694"/>
              <a:gd name="connsiteY20" fmla="*/ 275981 h 295436"/>
              <a:gd name="connsiteX21" fmla="*/ 1290537 w 1439694"/>
              <a:gd name="connsiteY21" fmla="*/ 243555 h 295436"/>
              <a:gd name="connsiteX22" fmla="*/ 1329447 w 1439694"/>
              <a:gd name="connsiteY22" fmla="*/ 217615 h 295436"/>
              <a:gd name="connsiteX23" fmla="*/ 1348903 w 1439694"/>
              <a:gd name="connsiteY23" fmla="*/ 204644 h 295436"/>
              <a:gd name="connsiteX24" fmla="*/ 1368358 w 1439694"/>
              <a:gd name="connsiteY24" fmla="*/ 185189 h 295436"/>
              <a:gd name="connsiteX25" fmla="*/ 1394298 w 1439694"/>
              <a:gd name="connsiteY25" fmla="*/ 178704 h 295436"/>
              <a:gd name="connsiteX26" fmla="*/ 1439694 w 1439694"/>
              <a:gd name="connsiteY26" fmla="*/ 139793 h 2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39694" h="295436">
                <a:moveTo>
                  <a:pt x="0" y="250040"/>
                </a:moveTo>
                <a:cubicBezTo>
                  <a:pt x="43234" y="185189"/>
                  <a:pt x="55761" y="80134"/>
                  <a:pt x="129703" y="55487"/>
                </a:cubicBezTo>
                <a:cubicBezTo>
                  <a:pt x="136188" y="53325"/>
                  <a:pt x="143044" y="52059"/>
                  <a:pt x="149158" y="49002"/>
                </a:cubicBezTo>
                <a:cubicBezTo>
                  <a:pt x="164288" y="41437"/>
                  <a:pt x="176984" y="26162"/>
                  <a:pt x="194554" y="23061"/>
                </a:cubicBezTo>
                <a:cubicBezTo>
                  <a:pt x="222310" y="18163"/>
                  <a:pt x="250802" y="19248"/>
                  <a:pt x="278860" y="16576"/>
                </a:cubicBezTo>
                <a:cubicBezTo>
                  <a:pt x="296210" y="14924"/>
                  <a:pt x="313447" y="12253"/>
                  <a:pt x="330741" y="10091"/>
                </a:cubicBezTo>
                <a:cubicBezTo>
                  <a:pt x="372620" y="-3869"/>
                  <a:pt x="361173" y="-2849"/>
                  <a:pt x="434503" y="10091"/>
                </a:cubicBezTo>
                <a:cubicBezTo>
                  <a:pt x="444023" y="11771"/>
                  <a:pt x="451557" y="19253"/>
                  <a:pt x="460443" y="23061"/>
                </a:cubicBezTo>
                <a:cubicBezTo>
                  <a:pt x="466726" y="25754"/>
                  <a:pt x="473413" y="27385"/>
                  <a:pt x="479898" y="29547"/>
                </a:cubicBezTo>
                <a:cubicBezTo>
                  <a:pt x="514608" y="64254"/>
                  <a:pt x="463837" y="16221"/>
                  <a:pt x="518809" y="55487"/>
                </a:cubicBezTo>
                <a:cubicBezTo>
                  <a:pt x="568625" y="91070"/>
                  <a:pt x="497763" y="61177"/>
                  <a:pt x="577175" y="100883"/>
                </a:cubicBezTo>
                <a:cubicBezTo>
                  <a:pt x="585822" y="105206"/>
                  <a:pt x="595484" y="107918"/>
                  <a:pt x="603115" y="113853"/>
                </a:cubicBezTo>
                <a:cubicBezTo>
                  <a:pt x="615181" y="123238"/>
                  <a:pt x="622822" y="137800"/>
                  <a:pt x="635541" y="146279"/>
                </a:cubicBezTo>
                <a:cubicBezTo>
                  <a:pt x="663040" y="164612"/>
                  <a:pt x="648025" y="155764"/>
                  <a:pt x="680937" y="172219"/>
                </a:cubicBezTo>
                <a:cubicBezTo>
                  <a:pt x="702287" y="193569"/>
                  <a:pt x="708276" y="202101"/>
                  <a:pt x="739303" y="217615"/>
                </a:cubicBezTo>
                <a:cubicBezTo>
                  <a:pt x="756596" y="226262"/>
                  <a:pt x="777511" y="229884"/>
                  <a:pt x="791183" y="243555"/>
                </a:cubicBezTo>
                <a:cubicBezTo>
                  <a:pt x="808988" y="261358"/>
                  <a:pt x="798353" y="254591"/>
                  <a:pt x="823609" y="263010"/>
                </a:cubicBezTo>
                <a:cubicBezTo>
                  <a:pt x="827932" y="267334"/>
                  <a:pt x="831110" y="273247"/>
                  <a:pt x="836579" y="275981"/>
                </a:cubicBezTo>
                <a:cubicBezTo>
                  <a:pt x="852366" y="283874"/>
                  <a:pt x="882813" y="290782"/>
                  <a:pt x="901430" y="295436"/>
                </a:cubicBezTo>
                <a:cubicBezTo>
                  <a:pt x="1009515" y="293274"/>
                  <a:pt x="1117745" y="294948"/>
                  <a:pt x="1225686" y="288951"/>
                </a:cubicBezTo>
                <a:cubicBezTo>
                  <a:pt x="1235338" y="288415"/>
                  <a:pt x="1243233" y="280777"/>
                  <a:pt x="1251626" y="275981"/>
                </a:cubicBezTo>
                <a:cubicBezTo>
                  <a:pt x="1289055" y="254592"/>
                  <a:pt x="1253399" y="272440"/>
                  <a:pt x="1290537" y="243555"/>
                </a:cubicBezTo>
                <a:cubicBezTo>
                  <a:pt x="1302842" y="233985"/>
                  <a:pt x="1316477" y="226262"/>
                  <a:pt x="1329447" y="217615"/>
                </a:cubicBezTo>
                <a:cubicBezTo>
                  <a:pt x="1335932" y="213291"/>
                  <a:pt x="1343391" y="210156"/>
                  <a:pt x="1348903" y="204644"/>
                </a:cubicBezTo>
                <a:cubicBezTo>
                  <a:pt x="1355388" y="198159"/>
                  <a:pt x="1360395" y="189739"/>
                  <a:pt x="1368358" y="185189"/>
                </a:cubicBezTo>
                <a:cubicBezTo>
                  <a:pt x="1376096" y="180767"/>
                  <a:pt x="1385651" y="180866"/>
                  <a:pt x="1394298" y="178704"/>
                </a:cubicBezTo>
                <a:cubicBezTo>
                  <a:pt x="1430142" y="142861"/>
                  <a:pt x="1413053" y="153116"/>
                  <a:pt x="1439694" y="13979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F596E27-69FC-4A28-AFE3-C08B78FEDD77}"/>
              </a:ext>
            </a:extLst>
          </p:cNvPr>
          <p:cNvGrpSpPr/>
          <p:nvPr/>
        </p:nvGrpSpPr>
        <p:grpSpPr>
          <a:xfrm>
            <a:off x="1524000" y="3615478"/>
            <a:ext cx="1438117" cy="1307348"/>
            <a:chOff x="1524000" y="3735434"/>
            <a:chExt cx="1438117" cy="1307348"/>
          </a:xfrm>
        </p:grpSpPr>
        <p:sp>
          <p:nvSpPr>
            <p:cNvPr id="39" name="Explosion: 8 Points 38">
              <a:extLst>
                <a:ext uri="{FF2B5EF4-FFF2-40B4-BE49-F238E27FC236}">
                  <a16:creationId xmlns:a16="http://schemas.microsoft.com/office/drawing/2014/main" id="{586AD69B-3FBC-402F-BF04-3F07869A43DC}"/>
                </a:ext>
              </a:extLst>
            </p:cNvPr>
            <p:cNvSpPr/>
            <p:nvPr/>
          </p:nvSpPr>
          <p:spPr>
            <a:xfrm>
              <a:off x="1524000" y="3735434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Explosion: 8 Points 39">
              <a:extLst>
                <a:ext uri="{FF2B5EF4-FFF2-40B4-BE49-F238E27FC236}">
                  <a16:creationId xmlns:a16="http://schemas.microsoft.com/office/drawing/2014/main" id="{01F0B6EF-C9E1-4876-A390-C7C9F5E61A0D}"/>
                </a:ext>
              </a:extLst>
            </p:cNvPr>
            <p:cNvSpPr/>
            <p:nvPr/>
          </p:nvSpPr>
          <p:spPr>
            <a:xfrm>
              <a:off x="1753477" y="3938757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Explosion: 8 Points 40">
              <a:extLst>
                <a:ext uri="{FF2B5EF4-FFF2-40B4-BE49-F238E27FC236}">
                  <a16:creationId xmlns:a16="http://schemas.microsoft.com/office/drawing/2014/main" id="{56BC9BBB-2A29-4E01-B5AC-8A5AC3868D13}"/>
                </a:ext>
              </a:extLst>
            </p:cNvPr>
            <p:cNvSpPr/>
            <p:nvPr/>
          </p:nvSpPr>
          <p:spPr>
            <a:xfrm>
              <a:off x="2001211" y="4146435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Explosion: 8 Points 41">
              <a:extLst>
                <a:ext uri="{FF2B5EF4-FFF2-40B4-BE49-F238E27FC236}">
                  <a16:creationId xmlns:a16="http://schemas.microsoft.com/office/drawing/2014/main" id="{F9302124-09D8-4776-A1C2-22CE0F9E0FD2}"/>
                </a:ext>
              </a:extLst>
            </p:cNvPr>
            <p:cNvSpPr/>
            <p:nvPr/>
          </p:nvSpPr>
          <p:spPr>
            <a:xfrm>
              <a:off x="2230688" y="434975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Explosion: 8 Points 42">
              <a:extLst>
                <a:ext uri="{FF2B5EF4-FFF2-40B4-BE49-F238E27FC236}">
                  <a16:creationId xmlns:a16="http://schemas.microsoft.com/office/drawing/2014/main" id="{1EAD8632-33D4-4C8F-9CC1-1E49891CCC19}"/>
                </a:ext>
              </a:extLst>
            </p:cNvPr>
            <p:cNvSpPr/>
            <p:nvPr/>
          </p:nvSpPr>
          <p:spPr>
            <a:xfrm>
              <a:off x="2444608" y="454639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Explosion: 8 Points 43">
              <a:extLst>
                <a:ext uri="{FF2B5EF4-FFF2-40B4-BE49-F238E27FC236}">
                  <a16:creationId xmlns:a16="http://schemas.microsoft.com/office/drawing/2014/main" id="{4AF2305E-C62F-4AAE-A435-2A9EC8457DF6}"/>
                </a:ext>
              </a:extLst>
            </p:cNvPr>
            <p:cNvSpPr/>
            <p:nvPr/>
          </p:nvSpPr>
          <p:spPr>
            <a:xfrm>
              <a:off x="2674085" y="4749721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ED1EB1-61CD-4A36-92D0-2E00BDEC91E1}"/>
              </a:ext>
            </a:extLst>
          </p:cNvPr>
          <p:cNvGrpSpPr/>
          <p:nvPr/>
        </p:nvGrpSpPr>
        <p:grpSpPr>
          <a:xfrm>
            <a:off x="3250149" y="3617365"/>
            <a:ext cx="1438117" cy="1307348"/>
            <a:chOff x="1524000" y="3735434"/>
            <a:chExt cx="1438117" cy="1307348"/>
          </a:xfrm>
        </p:grpSpPr>
        <p:sp>
          <p:nvSpPr>
            <p:cNvPr id="47" name="Explosion: 8 Points 46">
              <a:extLst>
                <a:ext uri="{FF2B5EF4-FFF2-40B4-BE49-F238E27FC236}">
                  <a16:creationId xmlns:a16="http://schemas.microsoft.com/office/drawing/2014/main" id="{78057A50-5288-4E06-999F-6ADC5648743A}"/>
                </a:ext>
              </a:extLst>
            </p:cNvPr>
            <p:cNvSpPr/>
            <p:nvPr/>
          </p:nvSpPr>
          <p:spPr>
            <a:xfrm>
              <a:off x="1524000" y="3735434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Explosion: 8 Points 47">
              <a:extLst>
                <a:ext uri="{FF2B5EF4-FFF2-40B4-BE49-F238E27FC236}">
                  <a16:creationId xmlns:a16="http://schemas.microsoft.com/office/drawing/2014/main" id="{DD81E8E1-B880-4E23-9034-4F4EFFAE31B9}"/>
                </a:ext>
              </a:extLst>
            </p:cNvPr>
            <p:cNvSpPr/>
            <p:nvPr/>
          </p:nvSpPr>
          <p:spPr>
            <a:xfrm>
              <a:off x="1753477" y="3938757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Explosion: 8 Points 48">
              <a:extLst>
                <a:ext uri="{FF2B5EF4-FFF2-40B4-BE49-F238E27FC236}">
                  <a16:creationId xmlns:a16="http://schemas.microsoft.com/office/drawing/2014/main" id="{8B6A2416-8CF7-41D9-8297-F0B3C7D1B577}"/>
                </a:ext>
              </a:extLst>
            </p:cNvPr>
            <p:cNvSpPr/>
            <p:nvPr/>
          </p:nvSpPr>
          <p:spPr>
            <a:xfrm>
              <a:off x="2001211" y="4146435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Explosion: 8 Points 49">
              <a:extLst>
                <a:ext uri="{FF2B5EF4-FFF2-40B4-BE49-F238E27FC236}">
                  <a16:creationId xmlns:a16="http://schemas.microsoft.com/office/drawing/2014/main" id="{31ED1282-F6AE-4B4F-BA1F-17FF4147B638}"/>
                </a:ext>
              </a:extLst>
            </p:cNvPr>
            <p:cNvSpPr/>
            <p:nvPr/>
          </p:nvSpPr>
          <p:spPr>
            <a:xfrm>
              <a:off x="2230688" y="434975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Explosion: 8 Points 50">
              <a:extLst>
                <a:ext uri="{FF2B5EF4-FFF2-40B4-BE49-F238E27FC236}">
                  <a16:creationId xmlns:a16="http://schemas.microsoft.com/office/drawing/2014/main" id="{9CEA6BD9-A2BA-4AE3-81CF-A8DEDBE73255}"/>
                </a:ext>
              </a:extLst>
            </p:cNvPr>
            <p:cNvSpPr/>
            <p:nvPr/>
          </p:nvSpPr>
          <p:spPr>
            <a:xfrm>
              <a:off x="2444608" y="454639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Explosion: 8 Points 51">
              <a:extLst>
                <a:ext uri="{FF2B5EF4-FFF2-40B4-BE49-F238E27FC236}">
                  <a16:creationId xmlns:a16="http://schemas.microsoft.com/office/drawing/2014/main" id="{E683119E-7A25-4AB2-A6F9-F62EF61CC3E0}"/>
                </a:ext>
              </a:extLst>
            </p:cNvPr>
            <p:cNvSpPr/>
            <p:nvPr/>
          </p:nvSpPr>
          <p:spPr>
            <a:xfrm>
              <a:off x="2674085" y="4749721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9F41B08-5A92-43EC-B79E-CE7E129BE438}"/>
              </a:ext>
            </a:extLst>
          </p:cNvPr>
          <p:cNvGrpSpPr/>
          <p:nvPr/>
        </p:nvGrpSpPr>
        <p:grpSpPr>
          <a:xfrm>
            <a:off x="4998484" y="3618425"/>
            <a:ext cx="1438117" cy="1307348"/>
            <a:chOff x="1524000" y="3735434"/>
            <a:chExt cx="1438117" cy="1307348"/>
          </a:xfrm>
        </p:grpSpPr>
        <p:sp>
          <p:nvSpPr>
            <p:cNvPr id="54" name="Explosion: 8 Points 53">
              <a:extLst>
                <a:ext uri="{FF2B5EF4-FFF2-40B4-BE49-F238E27FC236}">
                  <a16:creationId xmlns:a16="http://schemas.microsoft.com/office/drawing/2014/main" id="{E6FB3C58-9B30-4DBC-AA85-098B9E118C79}"/>
                </a:ext>
              </a:extLst>
            </p:cNvPr>
            <p:cNvSpPr/>
            <p:nvPr/>
          </p:nvSpPr>
          <p:spPr>
            <a:xfrm>
              <a:off x="1524000" y="3735434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Explosion: 8 Points 54">
              <a:extLst>
                <a:ext uri="{FF2B5EF4-FFF2-40B4-BE49-F238E27FC236}">
                  <a16:creationId xmlns:a16="http://schemas.microsoft.com/office/drawing/2014/main" id="{150C3B6B-CC31-41DC-B0E6-8CBBE9A86CEC}"/>
                </a:ext>
              </a:extLst>
            </p:cNvPr>
            <p:cNvSpPr/>
            <p:nvPr/>
          </p:nvSpPr>
          <p:spPr>
            <a:xfrm>
              <a:off x="1753477" y="3938757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Explosion: 8 Points 55">
              <a:extLst>
                <a:ext uri="{FF2B5EF4-FFF2-40B4-BE49-F238E27FC236}">
                  <a16:creationId xmlns:a16="http://schemas.microsoft.com/office/drawing/2014/main" id="{AFC32568-F470-4346-B906-3D91BB01D673}"/>
                </a:ext>
              </a:extLst>
            </p:cNvPr>
            <p:cNvSpPr/>
            <p:nvPr/>
          </p:nvSpPr>
          <p:spPr>
            <a:xfrm>
              <a:off x="2001211" y="4146435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Explosion: 8 Points 56">
              <a:extLst>
                <a:ext uri="{FF2B5EF4-FFF2-40B4-BE49-F238E27FC236}">
                  <a16:creationId xmlns:a16="http://schemas.microsoft.com/office/drawing/2014/main" id="{473FBF02-0F3D-4196-B161-6EDBB03A4F58}"/>
                </a:ext>
              </a:extLst>
            </p:cNvPr>
            <p:cNvSpPr/>
            <p:nvPr/>
          </p:nvSpPr>
          <p:spPr>
            <a:xfrm>
              <a:off x="2230688" y="434975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Explosion: 8 Points 57">
              <a:extLst>
                <a:ext uri="{FF2B5EF4-FFF2-40B4-BE49-F238E27FC236}">
                  <a16:creationId xmlns:a16="http://schemas.microsoft.com/office/drawing/2014/main" id="{DC590920-051F-4FB0-975B-C2143107B306}"/>
                </a:ext>
              </a:extLst>
            </p:cNvPr>
            <p:cNvSpPr/>
            <p:nvPr/>
          </p:nvSpPr>
          <p:spPr>
            <a:xfrm>
              <a:off x="2444608" y="454639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Explosion: 8 Points 58">
              <a:extLst>
                <a:ext uri="{FF2B5EF4-FFF2-40B4-BE49-F238E27FC236}">
                  <a16:creationId xmlns:a16="http://schemas.microsoft.com/office/drawing/2014/main" id="{9A331618-6B8E-4A02-8367-D8EDBDC67717}"/>
                </a:ext>
              </a:extLst>
            </p:cNvPr>
            <p:cNvSpPr/>
            <p:nvPr/>
          </p:nvSpPr>
          <p:spPr>
            <a:xfrm>
              <a:off x="2674085" y="4749721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F3D00EA-BA6D-4CC5-AFAA-53BBBAD265FE}"/>
              </a:ext>
            </a:extLst>
          </p:cNvPr>
          <p:cNvGrpSpPr/>
          <p:nvPr/>
        </p:nvGrpSpPr>
        <p:grpSpPr>
          <a:xfrm>
            <a:off x="6724633" y="3620312"/>
            <a:ext cx="1438117" cy="1307348"/>
            <a:chOff x="1524000" y="3735434"/>
            <a:chExt cx="1438117" cy="1307348"/>
          </a:xfrm>
        </p:grpSpPr>
        <p:sp>
          <p:nvSpPr>
            <p:cNvPr id="61" name="Explosion: 8 Points 60">
              <a:extLst>
                <a:ext uri="{FF2B5EF4-FFF2-40B4-BE49-F238E27FC236}">
                  <a16:creationId xmlns:a16="http://schemas.microsoft.com/office/drawing/2014/main" id="{3EE00421-83EF-4918-BDA3-97A63A5379F0}"/>
                </a:ext>
              </a:extLst>
            </p:cNvPr>
            <p:cNvSpPr/>
            <p:nvPr/>
          </p:nvSpPr>
          <p:spPr>
            <a:xfrm>
              <a:off x="1524000" y="3735434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Explosion: 8 Points 61">
              <a:extLst>
                <a:ext uri="{FF2B5EF4-FFF2-40B4-BE49-F238E27FC236}">
                  <a16:creationId xmlns:a16="http://schemas.microsoft.com/office/drawing/2014/main" id="{93CF85D8-D375-489C-A315-458E5CE131EA}"/>
                </a:ext>
              </a:extLst>
            </p:cNvPr>
            <p:cNvSpPr/>
            <p:nvPr/>
          </p:nvSpPr>
          <p:spPr>
            <a:xfrm>
              <a:off x="1753477" y="3938757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Explosion: 8 Points 62">
              <a:extLst>
                <a:ext uri="{FF2B5EF4-FFF2-40B4-BE49-F238E27FC236}">
                  <a16:creationId xmlns:a16="http://schemas.microsoft.com/office/drawing/2014/main" id="{B7A73E8F-4C35-4BA2-B287-C6DFA7FD7D1B}"/>
                </a:ext>
              </a:extLst>
            </p:cNvPr>
            <p:cNvSpPr/>
            <p:nvPr/>
          </p:nvSpPr>
          <p:spPr>
            <a:xfrm>
              <a:off x="2001211" y="4146435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Explosion: 8 Points 63">
              <a:extLst>
                <a:ext uri="{FF2B5EF4-FFF2-40B4-BE49-F238E27FC236}">
                  <a16:creationId xmlns:a16="http://schemas.microsoft.com/office/drawing/2014/main" id="{28CCB252-3BC7-4C7B-98F9-FAADBBB48609}"/>
                </a:ext>
              </a:extLst>
            </p:cNvPr>
            <p:cNvSpPr/>
            <p:nvPr/>
          </p:nvSpPr>
          <p:spPr>
            <a:xfrm>
              <a:off x="2230688" y="434975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Explosion: 8 Points 64">
              <a:extLst>
                <a:ext uri="{FF2B5EF4-FFF2-40B4-BE49-F238E27FC236}">
                  <a16:creationId xmlns:a16="http://schemas.microsoft.com/office/drawing/2014/main" id="{7CB51D93-1A2B-420E-B278-BF45ED8999D1}"/>
                </a:ext>
              </a:extLst>
            </p:cNvPr>
            <p:cNvSpPr/>
            <p:nvPr/>
          </p:nvSpPr>
          <p:spPr>
            <a:xfrm>
              <a:off x="2444608" y="454639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Explosion: 8 Points 65">
              <a:extLst>
                <a:ext uri="{FF2B5EF4-FFF2-40B4-BE49-F238E27FC236}">
                  <a16:creationId xmlns:a16="http://schemas.microsoft.com/office/drawing/2014/main" id="{E72F2A42-0726-4A33-9ED2-5193795E49CE}"/>
                </a:ext>
              </a:extLst>
            </p:cNvPr>
            <p:cNvSpPr/>
            <p:nvPr/>
          </p:nvSpPr>
          <p:spPr>
            <a:xfrm>
              <a:off x="2674085" y="4749721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8EC3FC1-C969-4946-BA16-2B0EE354120B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1424080" y="3732363"/>
            <a:ext cx="99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AA01935-BFFB-42E2-B898-7440D094FDD7}"/>
              </a:ext>
            </a:extLst>
          </p:cNvPr>
          <p:cNvCxnSpPr>
            <a:cxnSpLocks/>
            <a:endCxn id="40" idx="1"/>
          </p:cNvCxnSpPr>
          <p:nvPr/>
        </p:nvCxnSpPr>
        <p:spPr>
          <a:xfrm flipV="1">
            <a:off x="1424080" y="3935686"/>
            <a:ext cx="329397" cy="76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60FB10E-3705-4016-A9DD-2F89BB04F810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1424080" y="4143364"/>
            <a:ext cx="57713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0D1836A-83B0-4AF3-90FC-31E8EC41F682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1438284" y="4343429"/>
            <a:ext cx="792404" cy="32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F8107A5-C661-45E7-9168-31843029ED53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1438284" y="4543327"/>
            <a:ext cx="10063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5DF7EE0-C7B1-49CE-9157-708D1E0C059E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1424080" y="4746650"/>
            <a:ext cx="125000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2542E014-9EF0-4572-AE4E-CD810DB43F60}"/>
              </a:ext>
            </a:extLst>
          </p:cNvPr>
          <p:cNvSpPr/>
          <p:nvPr/>
        </p:nvSpPr>
        <p:spPr>
          <a:xfrm>
            <a:off x="1521685" y="1971491"/>
            <a:ext cx="1498060" cy="376136"/>
          </a:xfrm>
          <a:custGeom>
            <a:avLst/>
            <a:gdLst>
              <a:gd name="connsiteX0" fmla="*/ 0 w 1498060"/>
              <a:gd name="connsiteY0" fmla="*/ 220493 h 376136"/>
              <a:gd name="connsiteX1" fmla="*/ 45396 w 1498060"/>
              <a:gd name="connsiteY1" fmla="*/ 175098 h 376136"/>
              <a:gd name="connsiteX2" fmla="*/ 71336 w 1498060"/>
              <a:gd name="connsiteY2" fmla="*/ 188068 h 376136"/>
              <a:gd name="connsiteX3" fmla="*/ 77821 w 1498060"/>
              <a:gd name="connsiteY3" fmla="*/ 298315 h 376136"/>
              <a:gd name="connsiteX4" fmla="*/ 90792 w 1498060"/>
              <a:gd name="connsiteY4" fmla="*/ 311285 h 376136"/>
              <a:gd name="connsiteX5" fmla="*/ 149158 w 1498060"/>
              <a:gd name="connsiteY5" fmla="*/ 304800 h 376136"/>
              <a:gd name="connsiteX6" fmla="*/ 162128 w 1498060"/>
              <a:gd name="connsiteY6" fmla="*/ 207523 h 376136"/>
              <a:gd name="connsiteX7" fmla="*/ 168613 w 1498060"/>
              <a:gd name="connsiteY7" fmla="*/ 168612 h 376136"/>
              <a:gd name="connsiteX8" fmla="*/ 175098 w 1498060"/>
              <a:gd name="connsiteY8" fmla="*/ 149157 h 376136"/>
              <a:gd name="connsiteX9" fmla="*/ 194553 w 1498060"/>
              <a:gd name="connsiteY9" fmla="*/ 142672 h 376136"/>
              <a:gd name="connsiteX10" fmla="*/ 220494 w 1498060"/>
              <a:gd name="connsiteY10" fmla="*/ 149157 h 376136"/>
              <a:gd name="connsiteX11" fmla="*/ 239949 w 1498060"/>
              <a:gd name="connsiteY11" fmla="*/ 188068 h 376136"/>
              <a:gd name="connsiteX12" fmla="*/ 246434 w 1498060"/>
              <a:gd name="connsiteY12" fmla="*/ 226978 h 376136"/>
              <a:gd name="connsiteX13" fmla="*/ 252919 w 1498060"/>
              <a:gd name="connsiteY13" fmla="*/ 291830 h 376136"/>
              <a:gd name="connsiteX14" fmla="*/ 265890 w 1498060"/>
              <a:gd name="connsiteY14" fmla="*/ 304800 h 376136"/>
              <a:gd name="connsiteX15" fmla="*/ 330741 w 1498060"/>
              <a:gd name="connsiteY15" fmla="*/ 317770 h 376136"/>
              <a:gd name="connsiteX16" fmla="*/ 369651 w 1498060"/>
              <a:gd name="connsiteY16" fmla="*/ 304800 h 376136"/>
              <a:gd name="connsiteX17" fmla="*/ 376136 w 1498060"/>
              <a:gd name="connsiteY17" fmla="*/ 259404 h 376136"/>
              <a:gd name="connsiteX18" fmla="*/ 389107 w 1498060"/>
              <a:gd name="connsiteY18" fmla="*/ 226978 h 376136"/>
              <a:gd name="connsiteX19" fmla="*/ 395592 w 1498060"/>
              <a:gd name="connsiteY19" fmla="*/ 201038 h 376136"/>
              <a:gd name="connsiteX20" fmla="*/ 402077 w 1498060"/>
              <a:gd name="connsiteY20" fmla="*/ 181583 h 376136"/>
              <a:gd name="connsiteX21" fmla="*/ 428017 w 1498060"/>
              <a:gd name="connsiteY21" fmla="*/ 110247 h 376136"/>
              <a:gd name="connsiteX22" fmla="*/ 434502 w 1498060"/>
              <a:gd name="connsiteY22" fmla="*/ 90791 h 376136"/>
              <a:gd name="connsiteX23" fmla="*/ 473413 w 1498060"/>
              <a:gd name="connsiteY23" fmla="*/ 110247 h 376136"/>
              <a:gd name="connsiteX24" fmla="*/ 479898 w 1498060"/>
              <a:gd name="connsiteY24" fmla="*/ 136187 h 376136"/>
              <a:gd name="connsiteX25" fmla="*/ 486383 w 1498060"/>
              <a:gd name="connsiteY25" fmla="*/ 155642 h 376136"/>
              <a:gd name="connsiteX26" fmla="*/ 492868 w 1498060"/>
              <a:gd name="connsiteY26" fmla="*/ 188068 h 376136"/>
              <a:gd name="connsiteX27" fmla="*/ 505839 w 1498060"/>
              <a:gd name="connsiteY27" fmla="*/ 239949 h 376136"/>
              <a:gd name="connsiteX28" fmla="*/ 512324 w 1498060"/>
              <a:gd name="connsiteY28" fmla="*/ 265889 h 376136"/>
              <a:gd name="connsiteX29" fmla="*/ 518809 w 1498060"/>
              <a:gd name="connsiteY29" fmla="*/ 291830 h 376136"/>
              <a:gd name="connsiteX30" fmla="*/ 538264 w 1498060"/>
              <a:gd name="connsiteY30" fmla="*/ 304800 h 376136"/>
              <a:gd name="connsiteX31" fmla="*/ 590145 w 1498060"/>
              <a:gd name="connsiteY31" fmla="*/ 317770 h 376136"/>
              <a:gd name="connsiteX32" fmla="*/ 603115 w 1498060"/>
              <a:gd name="connsiteY32" fmla="*/ 298315 h 376136"/>
              <a:gd name="connsiteX33" fmla="*/ 616085 w 1498060"/>
              <a:gd name="connsiteY33" fmla="*/ 285344 h 376136"/>
              <a:gd name="connsiteX34" fmla="*/ 622570 w 1498060"/>
              <a:gd name="connsiteY34" fmla="*/ 246434 h 376136"/>
              <a:gd name="connsiteX35" fmla="*/ 635541 w 1498060"/>
              <a:gd name="connsiteY35" fmla="*/ 155642 h 376136"/>
              <a:gd name="connsiteX36" fmla="*/ 648511 w 1498060"/>
              <a:gd name="connsiteY36" fmla="*/ 103761 h 376136"/>
              <a:gd name="connsiteX37" fmla="*/ 667966 w 1498060"/>
              <a:gd name="connsiteY37" fmla="*/ 77821 h 376136"/>
              <a:gd name="connsiteX38" fmla="*/ 680936 w 1498060"/>
              <a:gd name="connsiteY38" fmla="*/ 58366 h 376136"/>
              <a:gd name="connsiteX39" fmla="*/ 713362 w 1498060"/>
              <a:gd name="connsiteY39" fmla="*/ 64851 h 376136"/>
              <a:gd name="connsiteX40" fmla="*/ 719847 w 1498060"/>
              <a:gd name="connsiteY40" fmla="*/ 90791 h 376136"/>
              <a:gd name="connsiteX41" fmla="*/ 726332 w 1498060"/>
              <a:gd name="connsiteY41" fmla="*/ 149157 h 376136"/>
              <a:gd name="connsiteX42" fmla="*/ 732817 w 1498060"/>
              <a:gd name="connsiteY42" fmla="*/ 252919 h 376136"/>
              <a:gd name="connsiteX43" fmla="*/ 758758 w 1498060"/>
              <a:gd name="connsiteY43" fmla="*/ 304800 h 376136"/>
              <a:gd name="connsiteX44" fmla="*/ 778213 w 1498060"/>
              <a:gd name="connsiteY44" fmla="*/ 311285 h 376136"/>
              <a:gd name="connsiteX45" fmla="*/ 849549 w 1498060"/>
              <a:gd name="connsiteY45" fmla="*/ 291830 h 376136"/>
              <a:gd name="connsiteX46" fmla="*/ 875490 w 1498060"/>
              <a:gd name="connsiteY46" fmla="*/ 252919 h 376136"/>
              <a:gd name="connsiteX47" fmla="*/ 894945 w 1498060"/>
              <a:gd name="connsiteY47" fmla="*/ 220493 h 376136"/>
              <a:gd name="connsiteX48" fmla="*/ 901430 w 1498060"/>
              <a:gd name="connsiteY48" fmla="*/ 201038 h 376136"/>
              <a:gd name="connsiteX49" fmla="*/ 914400 w 1498060"/>
              <a:gd name="connsiteY49" fmla="*/ 168612 h 376136"/>
              <a:gd name="connsiteX50" fmla="*/ 946826 w 1498060"/>
              <a:gd name="connsiteY50" fmla="*/ 90791 h 376136"/>
              <a:gd name="connsiteX51" fmla="*/ 959796 w 1498060"/>
              <a:gd name="connsiteY51" fmla="*/ 123217 h 376136"/>
              <a:gd name="connsiteX52" fmla="*/ 972766 w 1498060"/>
              <a:gd name="connsiteY52" fmla="*/ 149157 h 376136"/>
              <a:gd name="connsiteX53" fmla="*/ 992221 w 1498060"/>
              <a:gd name="connsiteY53" fmla="*/ 201038 h 376136"/>
              <a:gd name="connsiteX54" fmla="*/ 998707 w 1498060"/>
              <a:gd name="connsiteY54" fmla="*/ 226978 h 376136"/>
              <a:gd name="connsiteX55" fmla="*/ 1011677 w 1498060"/>
              <a:gd name="connsiteY55" fmla="*/ 265889 h 376136"/>
              <a:gd name="connsiteX56" fmla="*/ 1024647 w 1498060"/>
              <a:gd name="connsiteY56" fmla="*/ 324255 h 376136"/>
              <a:gd name="connsiteX57" fmla="*/ 1076528 w 1498060"/>
              <a:gd name="connsiteY57" fmla="*/ 369651 h 376136"/>
              <a:gd name="connsiteX58" fmla="*/ 1095983 w 1498060"/>
              <a:gd name="connsiteY58" fmla="*/ 376136 h 376136"/>
              <a:gd name="connsiteX59" fmla="*/ 1102468 w 1498060"/>
              <a:gd name="connsiteY59" fmla="*/ 207523 h 376136"/>
              <a:gd name="connsiteX60" fmla="*/ 1160834 w 1498060"/>
              <a:gd name="connsiteY60" fmla="*/ 129702 h 376136"/>
              <a:gd name="connsiteX61" fmla="*/ 1199745 w 1498060"/>
              <a:gd name="connsiteY61" fmla="*/ 77821 h 376136"/>
              <a:gd name="connsiteX62" fmla="*/ 1225685 w 1498060"/>
              <a:gd name="connsiteY62" fmla="*/ 38910 h 376136"/>
              <a:gd name="connsiteX63" fmla="*/ 1245141 w 1498060"/>
              <a:gd name="connsiteY63" fmla="*/ 6485 h 376136"/>
              <a:gd name="connsiteX64" fmla="*/ 1264596 w 1498060"/>
              <a:gd name="connsiteY64" fmla="*/ 0 h 376136"/>
              <a:gd name="connsiteX65" fmla="*/ 1284051 w 1498060"/>
              <a:gd name="connsiteY65" fmla="*/ 6485 h 376136"/>
              <a:gd name="connsiteX66" fmla="*/ 1309992 w 1498060"/>
              <a:gd name="connsiteY66" fmla="*/ 45395 h 376136"/>
              <a:gd name="connsiteX67" fmla="*/ 1309992 w 1498060"/>
              <a:gd name="connsiteY67" fmla="*/ 188068 h 376136"/>
              <a:gd name="connsiteX68" fmla="*/ 1297021 w 1498060"/>
              <a:gd name="connsiteY68" fmla="*/ 259404 h 376136"/>
              <a:gd name="connsiteX69" fmla="*/ 1368358 w 1498060"/>
              <a:gd name="connsiteY69" fmla="*/ 291830 h 376136"/>
              <a:gd name="connsiteX70" fmla="*/ 1374843 w 1498060"/>
              <a:gd name="connsiteY70" fmla="*/ 259404 h 376136"/>
              <a:gd name="connsiteX71" fmla="*/ 1381328 w 1498060"/>
              <a:gd name="connsiteY71" fmla="*/ 233464 h 376136"/>
              <a:gd name="connsiteX72" fmla="*/ 1400783 w 1498060"/>
              <a:gd name="connsiteY72" fmla="*/ 194553 h 376136"/>
              <a:gd name="connsiteX73" fmla="*/ 1420239 w 1498060"/>
              <a:gd name="connsiteY73" fmla="*/ 136187 h 376136"/>
              <a:gd name="connsiteX74" fmla="*/ 1426724 w 1498060"/>
              <a:gd name="connsiteY74" fmla="*/ 110247 h 376136"/>
              <a:gd name="connsiteX75" fmla="*/ 1446179 w 1498060"/>
              <a:gd name="connsiteY75" fmla="*/ 103761 h 376136"/>
              <a:gd name="connsiteX76" fmla="*/ 1452664 w 1498060"/>
              <a:gd name="connsiteY76" fmla="*/ 123217 h 376136"/>
              <a:gd name="connsiteX77" fmla="*/ 1459149 w 1498060"/>
              <a:gd name="connsiteY77" fmla="*/ 155642 h 376136"/>
              <a:gd name="connsiteX78" fmla="*/ 1465634 w 1498060"/>
              <a:gd name="connsiteY78" fmla="*/ 181583 h 376136"/>
              <a:gd name="connsiteX79" fmla="*/ 1498060 w 1498060"/>
              <a:gd name="connsiteY79" fmla="*/ 311285 h 37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498060" h="376136">
                <a:moveTo>
                  <a:pt x="0" y="220493"/>
                </a:moveTo>
                <a:cubicBezTo>
                  <a:pt x="1473" y="218651"/>
                  <a:pt x="30943" y="175098"/>
                  <a:pt x="45396" y="175098"/>
                </a:cubicBezTo>
                <a:cubicBezTo>
                  <a:pt x="55063" y="175098"/>
                  <a:pt x="62689" y="183745"/>
                  <a:pt x="71336" y="188068"/>
                </a:cubicBezTo>
                <a:cubicBezTo>
                  <a:pt x="73498" y="224817"/>
                  <a:pt x="72079" y="261953"/>
                  <a:pt x="77821" y="298315"/>
                </a:cubicBezTo>
                <a:cubicBezTo>
                  <a:pt x="78775" y="304355"/>
                  <a:pt x="84703" y="310731"/>
                  <a:pt x="90792" y="311285"/>
                </a:cubicBezTo>
                <a:cubicBezTo>
                  <a:pt x="110287" y="313057"/>
                  <a:pt x="129703" y="306962"/>
                  <a:pt x="149158" y="304800"/>
                </a:cubicBezTo>
                <a:cubicBezTo>
                  <a:pt x="153481" y="272374"/>
                  <a:pt x="157502" y="239907"/>
                  <a:pt x="162128" y="207523"/>
                </a:cubicBezTo>
                <a:cubicBezTo>
                  <a:pt x="163988" y="194506"/>
                  <a:pt x="165761" y="181448"/>
                  <a:pt x="168613" y="168612"/>
                </a:cubicBezTo>
                <a:cubicBezTo>
                  <a:pt x="170096" y="161939"/>
                  <a:pt x="170264" y="153991"/>
                  <a:pt x="175098" y="149157"/>
                </a:cubicBezTo>
                <a:cubicBezTo>
                  <a:pt x="179932" y="144323"/>
                  <a:pt x="188068" y="144834"/>
                  <a:pt x="194553" y="142672"/>
                </a:cubicBezTo>
                <a:cubicBezTo>
                  <a:pt x="203200" y="144834"/>
                  <a:pt x="213078" y="144213"/>
                  <a:pt x="220494" y="149157"/>
                </a:cubicBezTo>
                <a:cubicBezTo>
                  <a:pt x="229620" y="155241"/>
                  <a:pt x="237697" y="177935"/>
                  <a:pt x="239949" y="188068"/>
                </a:cubicBezTo>
                <a:cubicBezTo>
                  <a:pt x="242801" y="200904"/>
                  <a:pt x="244803" y="213931"/>
                  <a:pt x="246434" y="226978"/>
                </a:cubicBezTo>
                <a:cubicBezTo>
                  <a:pt x="249129" y="248535"/>
                  <a:pt x="247650" y="270754"/>
                  <a:pt x="252919" y="291830"/>
                </a:cubicBezTo>
                <a:cubicBezTo>
                  <a:pt x="254402" y="297762"/>
                  <a:pt x="260647" y="301654"/>
                  <a:pt x="265890" y="304800"/>
                </a:cubicBezTo>
                <a:cubicBezTo>
                  <a:pt x="280039" y="313289"/>
                  <a:pt x="322869" y="316645"/>
                  <a:pt x="330741" y="317770"/>
                </a:cubicBezTo>
                <a:cubicBezTo>
                  <a:pt x="343711" y="313447"/>
                  <a:pt x="361258" y="315592"/>
                  <a:pt x="369651" y="304800"/>
                </a:cubicBezTo>
                <a:cubicBezTo>
                  <a:pt x="379035" y="292734"/>
                  <a:pt x="372429" y="274233"/>
                  <a:pt x="376136" y="259404"/>
                </a:cubicBezTo>
                <a:cubicBezTo>
                  <a:pt x="378960" y="248110"/>
                  <a:pt x="385426" y="238022"/>
                  <a:pt x="389107" y="226978"/>
                </a:cubicBezTo>
                <a:cubicBezTo>
                  <a:pt x="391926" y="218523"/>
                  <a:pt x="393143" y="209608"/>
                  <a:pt x="395592" y="201038"/>
                </a:cubicBezTo>
                <a:cubicBezTo>
                  <a:pt x="397470" y="194465"/>
                  <a:pt x="400278" y="188178"/>
                  <a:pt x="402077" y="181583"/>
                </a:cubicBezTo>
                <a:cubicBezTo>
                  <a:pt x="419224" y="118711"/>
                  <a:pt x="404159" y="146034"/>
                  <a:pt x="428017" y="110247"/>
                </a:cubicBezTo>
                <a:cubicBezTo>
                  <a:pt x="430179" y="103762"/>
                  <a:pt x="428155" y="93330"/>
                  <a:pt x="434502" y="90791"/>
                </a:cubicBezTo>
                <a:cubicBezTo>
                  <a:pt x="451578" y="83960"/>
                  <a:pt x="464292" y="101125"/>
                  <a:pt x="473413" y="110247"/>
                </a:cubicBezTo>
                <a:cubicBezTo>
                  <a:pt x="475575" y="118894"/>
                  <a:pt x="477449" y="127617"/>
                  <a:pt x="479898" y="136187"/>
                </a:cubicBezTo>
                <a:cubicBezTo>
                  <a:pt x="481776" y="142760"/>
                  <a:pt x="484725" y="149010"/>
                  <a:pt x="486383" y="155642"/>
                </a:cubicBezTo>
                <a:cubicBezTo>
                  <a:pt x="489056" y="166336"/>
                  <a:pt x="490389" y="177328"/>
                  <a:pt x="492868" y="188068"/>
                </a:cubicBezTo>
                <a:cubicBezTo>
                  <a:pt x="496876" y="205437"/>
                  <a:pt x="501515" y="222655"/>
                  <a:pt x="505839" y="239949"/>
                </a:cubicBezTo>
                <a:lnTo>
                  <a:pt x="512324" y="265889"/>
                </a:lnTo>
                <a:cubicBezTo>
                  <a:pt x="514486" y="274536"/>
                  <a:pt x="511393" y="286886"/>
                  <a:pt x="518809" y="291830"/>
                </a:cubicBezTo>
                <a:cubicBezTo>
                  <a:pt x="525294" y="296153"/>
                  <a:pt x="531293" y="301314"/>
                  <a:pt x="538264" y="304800"/>
                </a:cubicBezTo>
                <a:cubicBezTo>
                  <a:pt x="551559" y="311447"/>
                  <a:pt x="577812" y="315303"/>
                  <a:pt x="590145" y="317770"/>
                </a:cubicBezTo>
                <a:cubicBezTo>
                  <a:pt x="594468" y="311285"/>
                  <a:pt x="598246" y="304401"/>
                  <a:pt x="603115" y="298315"/>
                </a:cubicBezTo>
                <a:cubicBezTo>
                  <a:pt x="606935" y="293540"/>
                  <a:pt x="613938" y="291069"/>
                  <a:pt x="616085" y="285344"/>
                </a:cubicBezTo>
                <a:cubicBezTo>
                  <a:pt x="620702" y="273032"/>
                  <a:pt x="620619" y="259437"/>
                  <a:pt x="622570" y="246434"/>
                </a:cubicBezTo>
                <a:cubicBezTo>
                  <a:pt x="627105" y="216201"/>
                  <a:pt x="630773" y="185839"/>
                  <a:pt x="635541" y="155642"/>
                </a:cubicBezTo>
                <a:cubicBezTo>
                  <a:pt x="636705" y="148268"/>
                  <a:pt x="642672" y="113980"/>
                  <a:pt x="648511" y="103761"/>
                </a:cubicBezTo>
                <a:cubicBezTo>
                  <a:pt x="653873" y="94377"/>
                  <a:pt x="661684" y="86616"/>
                  <a:pt x="667966" y="77821"/>
                </a:cubicBezTo>
                <a:cubicBezTo>
                  <a:pt x="672496" y="71479"/>
                  <a:pt x="676613" y="64851"/>
                  <a:pt x="680936" y="58366"/>
                </a:cubicBezTo>
                <a:cubicBezTo>
                  <a:pt x="691745" y="60528"/>
                  <a:pt x="704894" y="57795"/>
                  <a:pt x="713362" y="64851"/>
                </a:cubicBezTo>
                <a:cubicBezTo>
                  <a:pt x="720209" y="70557"/>
                  <a:pt x="718492" y="81982"/>
                  <a:pt x="719847" y="90791"/>
                </a:cubicBezTo>
                <a:cubicBezTo>
                  <a:pt x="722823" y="110138"/>
                  <a:pt x="724771" y="129644"/>
                  <a:pt x="726332" y="149157"/>
                </a:cubicBezTo>
                <a:cubicBezTo>
                  <a:pt x="729096" y="183701"/>
                  <a:pt x="728135" y="218582"/>
                  <a:pt x="732817" y="252919"/>
                </a:cubicBezTo>
                <a:cubicBezTo>
                  <a:pt x="735123" y="269827"/>
                  <a:pt x="741753" y="294597"/>
                  <a:pt x="758758" y="304800"/>
                </a:cubicBezTo>
                <a:cubicBezTo>
                  <a:pt x="764620" y="308317"/>
                  <a:pt x="771728" y="309123"/>
                  <a:pt x="778213" y="311285"/>
                </a:cubicBezTo>
                <a:cubicBezTo>
                  <a:pt x="801992" y="304800"/>
                  <a:pt x="826545" y="300678"/>
                  <a:pt x="849549" y="291830"/>
                </a:cubicBezTo>
                <a:cubicBezTo>
                  <a:pt x="862145" y="286985"/>
                  <a:pt x="871183" y="260671"/>
                  <a:pt x="875490" y="252919"/>
                </a:cubicBezTo>
                <a:cubicBezTo>
                  <a:pt x="881612" y="241900"/>
                  <a:pt x="889308" y="231767"/>
                  <a:pt x="894945" y="220493"/>
                </a:cubicBezTo>
                <a:cubicBezTo>
                  <a:pt x="898002" y="214379"/>
                  <a:pt x="899030" y="207439"/>
                  <a:pt x="901430" y="201038"/>
                </a:cubicBezTo>
                <a:cubicBezTo>
                  <a:pt x="905517" y="190138"/>
                  <a:pt x="910077" y="179421"/>
                  <a:pt x="914400" y="168612"/>
                </a:cubicBezTo>
                <a:cubicBezTo>
                  <a:pt x="928472" y="70105"/>
                  <a:pt x="901933" y="60864"/>
                  <a:pt x="946826" y="90791"/>
                </a:cubicBezTo>
                <a:cubicBezTo>
                  <a:pt x="951149" y="101600"/>
                  <a:pt x="955068" y="112579"/>
                  <a:pt x="959796" y="123217"/>
                </a:cubicBezTo>
                <a:cubicBezTo>
                  <a:pt x="963722" y="132051"/>
                  <a:pt x="969709" y="139986"/>
                  <a:pt x="972766" y="149157"/>
                </a:cubicBezTo>
                <a:cubicBezTo>
                  <a:pt x="991464" y="205253"/>
                  <a:pt x="965582" y="161079"/>
                  <a:pt x="992221" y="201038"/>
                </a:cubicBezTo>
                <a:cubicBezTo>
                  <a:pt x="994383" y="209685"/>
                  <a:pt x="996146" y="218441"/>
                  <a:pt x="998707" y="226978"/>
                </a:cubicBezTo>
                <a:cubicBezTo>
                  <a:pt x="1002636" y="240073"/>
                  <a:pt x="1008996" y="252483"/>
                  <a:pt x="1011677" y="265889"/>
                </a:cubicBezTo>
                <a:cubicBezTo>
                  <a:pt x="1011820" y="266603"/>
                  <a:pt x="1022030" y="320330"/>
                  <a:pt x="1024647" y="324255"/>
                </a:cubicBezTo>
                <a:cubicBezTo>
                  <a:pt x="1033099" y="336933"/>
                  <a:pt x="1059389" y="361081"/>
                  <a:pt x="1076528" y="369651"/>
                </a:cubicBezTo>
                <a:cubicBezTo>
                  <a:pt x="1082642" y="372708"/>
                  <a:pt x="1089498" y="373974"/>
                  <a:pt x="1095983" y="376136"/>
                </a:cubicBezTo>
                <a:cubicBezTo>
                  <a:pt x="1098145" y="319932"/>
                  <a:pt x="1098727" y="263644"/>
                  <a:pt x="1102468" y="207523"/>
                </a:cubicBezTo>
                <a:cubicBezTo>
                  <a:pt x="1105701" y="159027"/>
                  <a:pt x="1127851" y="184673"/>
                  <a:pt x="1160834" y="129702"/>
                </a:cubicBezTo>
                <a:cubicBezTo>
                  <a:pt x="1214257" y="40665"/>
                  <a:pt x="1150096" y="141656"/>
                  <a:pt x="1199745" y="77821"/>
                </a:cubicBezTo>
                <a:cubicBezTo>
                  <a:pt x="1209315" y="65516"/>
                  <a:pt x="1218115" y="52537"/>
                  <a:pt x="1225685" y="38910"/>
                </a:cubicBezTo>
                <a:cubicBezTo>
                  <a:pt x="1235888" y="20545"/>
                  <a:pt x="1225740" y="18125"/>
                  <a:pt x="1245141" y="6485"/>
                </a:cubicBezTo>
                <a:cubicBezTo>
                  <a:pt x="1251003" y="2968"/>
                  <a:pt x="1258111" y="2162"/>
                  <a:pt x="1264596" y="0"/>
                </a:cubicBezTo>
                <a:cubicBezTo>
                  <a:pt x="1271081" y="2162"/>
                  <a:pt x="1279217" y="1651"/>
                  <a:pt x="1284051" y="6485"/>
                </a:cubicBezTo>
                <a:cubicBezTo>
                  <a:pt x="1295074" y="17507"/>
                  <a:pt x="1309992" y="45395"/>
                  <a:pt x="1309992" y="45395"/>
                </a:cubicBezTo>
                <a:cubicBezTo>
                  <a:pt x="1329006" y="102439"/>
                  <a:pt x="1319706" y="66635"/>
                  <a:pt x="1309992" y="188068"/>
                </a:cubicBezTo>
                <a:cubicBezTo>
                  <a:pt x="1308885" y="201904"/>
                  <a:pt x="1300058" y="244219"/>
                  <a:pt x="1297021" y="259404"/>
                </a:cubicBezTo>
                <a:cubicBezTo>
                  <a:pt x="1303868" y="300482"/>
                  <a:pt x="1295728" y="331447"/>
                  <a:pt x="1368358" y="291830"/>
                </a:cubicBezTo>
                <a:cubicBezTo>
                  <a:pt x="1378035" y="286552"/>
                  <a:pt x="1372452" y="270164"/>
                  <a:pt x="1374843" y="259404"/>
                </a:cubicBezTo>
                <a:cubicBezTo>
                  <a:pt x="1376776" y="250703"/>
                  <a:pt x="1377817" y="241656"/>
                  <a:pt x="1381328" y="233464"/>
                </a:cubicBezTo>
                <a:cubicBezTo>
                  <a:pt x="1419043" y="145461"/>
                  <a:pt x="1373457" y="276532"/>
                  <a:pt x="1400783" y="194553"/>
                </a:cubicBezTo>
                <a:cubicBezTo>
                  <a:pt x="1416319" y="101335"/>
                  <a:pt x="1395368" y="194216"/>
                  <a:pt x="1420239" y="136187"/>
                </a:cubicBezTo>
                <a:cubicBezTo>
                  <a:pt x="1423750" y="127995"/>
                  <a:pt x="1421156" y="117207"/>
                  <a:pt x="1426724" y="110247"/>
                </a:cubicBezTo>
                <a:cubicBezTo>
                  <a:pt x="1430994" y="104909"/>
                  <a:pt x="1439694" y="105923"/>
                  <a:pt x="1446179" y="103761"/>
                </a:cubicBezTo>
                <a:cubicBezTo>
                  <a:pt x="1448341" y="110246"/>
                  <a:pt x="1451006" y="116585"/>
                  <a:pt x="1452664" y="123217"/>
                </a:cubicBezTo>
                <a:cubicBezTo>
                  <a:pt x="1455337" y="133910"/>
                  <a:pt x="1456758" y="144882"/>
                  <a:pt x="1459149" y="155642"/>
                </a:cubicBezTo>
                <a:cubicBezTo>
                  <a:pt x="1461082" y="164343"/>
                  <a:pt x="1463472" y="172936"/>
                  <a:pt x="1465634" y="181583"/>
                </a:cubicBezTo>
                <a:cubicBezTo>
                  <a:pt x="1472551" y="319921"/>
                  <a:pt x="1428831" y="311285"/>
                  <a:pt x="1498060" y="311285"/>
                </a:cubicBezTo>
              </a:path>
            </a:pathLst>
          </a:cu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8905692A-D355-49BE-B598-7FCBA7FB71B0}"/>
              </a:ext>
            </a:extLst>
          </p:cNvPr>
          <p:cNvSpPr/>
          <p:nvPr/>
        </p:nvSpPr>
        <p:spPr>
          <a:xfrm>
            <a:off x="3253158" y="4029124"/>
            <a:ext cx="489759" cy="233464"/>
          </a:xfrm>
          <a:custGeom>
            <a:avLst/>
            <a:gdLst>
              <a:gd name="connsiteX0" fmla="*/ 0 w 1433208"/>
              <a:gd name="connsiteY0" fmla="*/ 129702 h 233464"/>
              <a:gd name="connsiteX1" fmla="*/ 12970 w 1433208"/>
              <a:gd name="connsiteY1" fmla="*/ 71336 h 233464"/>
              <a:gd name="connsiteX2" fmla="*/ 25940 w 1433208"/>
              <a:gd name="connsiteY2" fmla="*/ 51881 h 233464"/>
              <a:gd name="connsiteX3" fmla="*/ 51880 w 1433208"/>
              <a:gd name="connsiteY3" fmla="*/ 25940 h 233464"/>
              <a:gd name="connsiteX4" fmla="*/ 84306 w 1433208"/>
              <a:gd name="connsiteY4" fmla="*/ 0 h 233464"/>
              <a:gd name="connsiteX5" fmla="*/ 110246 w 1433208"/>
              <a:gd name="connsiteY5" fmla="*/ 6485 h 233464"/>
              <a:gd name="connsiteX6" fmla="*/ 136187 w 1433208"/>
              <a:gd name="connsiteY6" fmla="*/ 58366 h 233464"/>
              <a:gd name="connsiteX7" fmla="*/ 168612 w 1433208"/>
              <a:gd name="connsiteY7" fmla="*/ 97277 h 233464"/>
              <a:gd name="connsiteX8" fmla="*/ 175097 w 1433208"/>
              <a:gd name="connsiteY8" fmla="*/ 136187 h 233464"/>
              <a:gd name="connsiteX9" fmla="*/ 188068 w 1433208"/>
              <a:gd name="connsiteY9" fmla="*/ 149157 h 233464"/>
              <a:gd name="connsiteX10" fmla="*/ 201038 w 1433208"/>
              <a:gd name="connsiteY10" fmla="*/ 168613 h 233464"/>
              <a:gd name="connsiteX11" fmla="*/ 214008 w 1433208"/>
              <a:gd name="connsiteY11" fmla="*/ 207523 h 233464"/>
              <a:gd name="connsiteX12" fmla="*/ 226978 w 1433208"/>
              <a:gd name="connsiteY12" fmla="*/ 220494 h 233464"/>
              <a:gd name="connsiteX13" fmla="*/ 265889 w 1433208"/>
              <a:gd name="connsiteY13" fmla="*/ 233464 h 233464"/>
              <a:gd name="connsiteX14" fmla="*/ 291829 w 1433208"/>
              <a:gd name="connsiteY14" fmla="*/ 226979 h 233464"/>
              <a:gd name="connsiteX15" fmla="*/ 304800 w 1433208"/>
              <a:gd name="connsiteY15" fmla="*/ 188068 h 233464"/>
              <a:gd name="connsiteX16" fmla="*/ 324255 w 1433208"/>
              <a:gd name="connsiteY16" fmla="*/ 123217 h 233464"/>
              <a:gd name="connsiteX17" fmla="*/ 330740 w 1433208"/>
              <a:gd name="connsiteY17" fmla="*/ 103762 h 233464"/>
              <a:gd name="connsiteX18" fmla="*/ 343710 w 1433208"/>
              <a:gd name="connsiteY18" fmla="*/ 84306 h 233464"/>
              <a:gd name="connsiteX19" fmla="*/ 363166 w 1433208"/>
              <a:gd name="connsiteY19" fmla="*/ 51881 h 233464"/>
              <a:gd name="connsiteX20" fmla="*/ 402076 w 1433208"/>
              <a:gd name="connsiteY20" fmla="*/ 38911 h 233464"/>
              <a:gd name="connsiteX21" fmla="*/ 415046 w 1433208"/>
              <a:gd name="connsiteY21" fmla="*/ 25940 h 233464"/>
              <a:gd name="connsiteX22" fmla="*/ 505838 w 1433208"/>
              <a:gd name="connsiteY22" fmla="*/ 45396 h 233464"/>
              <a:gd name="connsiteX23" fmla="*/ 531778 w 1433208"/>
              <a:gd name="connsiteY23" fmla="*/ 97277 h 233464"/>
              <a:gd name="connsiteX24" fmla="*/ 538263 w 1433208"/>
              <a:gd name="connsiteY24" fmla="*/ 116732 h 233464"/>
              <a:gd name="connsiteX25" fmla="*/ 551234 w 1433208"/>
              <a:gd name="connsiteY25" fmla="*/ 136187 h 233464"/>
              <a:gd name="connsiteX26" fmla="*/ 557719 w 1433208"/>
              <a:gd name="connsiteY26" fmla="*/ 168613 h 233464"/>
              <a:gd name="connsiteX27" fmla="*/ 564204 w 1433208"/>
              <a:gd name="connsiteY27" fmla="*/ 194553 h 233464"/>
              <a:gd name="connsiteX28" fmla="*/ 570689 w 1433208"/>
              <a:gd name="connsiteY28" fmla="*/ 214008 h 233464"/>
              <a:gd name="connsiteX29" fmla="*/ 609600 w 1433208"/>
              <a:gd name="connsiteY29" fmla="*/ 226979 h 233464"/>
              <a:gd name="connsiteX30" fmla="*/ 654995 w 1433208"/>
              <a:gd name="connsiteY30" fmla="*/ 220494 h 233464"/>
              <a:gd name="connsiteX31" fmla="*/ 661480 w 1433208"/>
              <a:gd name="connsiteY31" fmla="*/ 201038 h 233464"/>
              <a:gd name="connsiteX32" fmla="*/ 674451 w 1433208"/>
              <a:gd name="connsiteY32" fmla="*/ 188068 h 233464"/>
              <a:gd name="connsiteX33" fmla="*/ 687421 w 1433208"/>
              <a:gd name="connsiteY33" fmla="*/ 123217 h 233464"/>
              <a:gd name="connsiteX34" fmla="*/ 700391 w 1433208"/>
              <a:gd name="connsiteY34" fmla="*/ 64851 h 233464"/>
              <a:gd name="connsiteX35" fmla="*/ 726332 w 1433208"/>
              <a:gd name="connsiteY35" fmla="*/ 32425 h 233464"/>
              <a:gd name="connsiteX36" fmla="*/ 752272 w 1433208"/>
              <a:gd name="connsiteY36" fmla="*/ 25940 h 233464"/>
              <a:gd name="connsiteX37" fmla="*/ 771727 w 1433208"/>
              <a:gd name="connsiteY37" fmla="*/ 19455 h 233464"/>
              <a:gd name="connsiteX38" fmla="*/ 843063 w 1433208"/>
              <a:gd name="connsiteY38" fmla="*/ 32425 h 233464"/>
              <a:gd name="connsiteX39" fmla="*/ 881974 w 1433208"/>
              <a:gd name="connsiteY39" fmla="*/ 84306 h 233464"/>
              <a:gd name="connsiteX40" fmla="*/ 907915 w 1433208"/>
              <a:gd name="connsiteY40" fmla="*/ 116732 h 233464"/>
              <a:gd name="connsiteX41" fmla="*/ 927370 w 1433208"/>
              <a:gd name="connsiteY41" fmla="*/ 155643 h 233464"/>
              <a:gd name="connsiteX42" fmla="*/ 933855 w 1433208"/>
              <a:gd name="connsiteY42" fmla="*/ 175098 h 233464"/>
              <a:gd name="connsiteX43" fmla="*/ 992221 w 1433208"/>
              <a:gd name="connsiteY43" fmla="*/ 220494 h 233464"/>
              <a:gd name="connsiteX44" fmla="*/ 1044102 w 1433208"/>
              <a:gd name="connsiteY44" fmla="*/ 214008 h 233464"/>
              <a:gd name="connsiteX45" fmla="*/ 1083012 w 1433208"/>
              <a:gd name="connsiteY45" fmla="*/ 201038 h 233464"/>
              <a:gd name="connsiteX46" fmla="*/ 1095983 w 1433208"/>
              <a:gd name="connsiteY46" fmla="*/ 188068 h 233464"/>
              <a:gd name="connsiteX47" fmla="*/ 1102468 w 1433208"/>
              <a:gd name="connsiteY47" fmla="*/ 162128 h 233464"/>
              <a:gd name="connsiteX48" fmla="*/ 1108953 w 1433208"/>
              <a:gd name="connsiteY48" fmla="*/ 142672 h 233464"/>
              <a:gd name="connsiteX49" fmla="*/ 1121923 w 1433208"/>
              <a:gd name="connsiteY49" fmla="*/ 123217 h 233464"/>
              <a:gd name="connsiteX50" fmla="*/ 1134893 w 1433208"/>
              <a:gd name="connsiteY50" fmla="*/ 97277 h 233464"/>
              <a:gd name="connsiteX51" fmla="*/ 1141378 w 1433208"/>
              <a:gd name="connsiteY51" fmla="*/ 77821 h 233464"/>
              <a:gd name="connsiteX52" fmla="*/ 1193259 w 1433208"/>
              <a:gd name="connsiteY52" fmla="*/ 38911 h 233464"/>
              <a:gd name="connsiteX53" fmla="*/ 1284051 w 1433208"/>
              <a:gd name="connsiteY53" fmla="*/ 45396 h 233464"/>
              <a:gd name="connsiteX54" fmla="*/ 1297021 w 1433208"/>
              <a:gd name="connsiteY54" fmla="*/ 64851 h 233464"/>
              <a:gd name="connsiteX55" fmla="*/ 1316476 w 1433208"/>
              <a:gd name="connsiteY55" fmla="*/ 84306 h 233464"/>
              <a:gd name="connsiteX56" fmla="*/ 1335932 w 1433208"/>
              <a:gd name="connsiteY56" fmla="*/ 123217 h 233464"/>
              <a:gd name="connsiteX57" fmla="*/ 1355387 w 1433208"/>
              <a:gd name="connsiteY57" fmla="*/ 168613 h 233464"/>
              <a:gd name="connsiteX58" fmla="*/ 1368357 w 1433208"/>
              <a:gd name="connsiteY58" fmla="*/ 188068 h 233464"/>
              <a:gd name="connsiteX59" fmla="*/ 1374842 w 1433208"/>
              <a:gd name="connsiteY59" fmla="*/ 214008 h 233464"/>
              <a:gd name="connsiteX60" fmla="*/ 1407268 w 1433208"/>
              <a:gd name="connsiteY60" fmla="*/ 220494 h 233464"/>
              <a:gd name="connsiteX61" fmla="*/ 1433208 w 1433208"/>
              <a:gd name="connsiteY61" fmla="*/ 220494 h 23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433208" h="233464">
                <a:moveTo>
                  <a:pt x="0" y="129702"/>
                </a:moveTo>
                <a:cubicBezTo>
                  <a:pt x="1154" y="123932"/>
                  <a:pt x="9536" y="79349"/>
                  <a:pt x="12970" y="71336"/>
                </a:cubicBezTo>
                <a:cubicBezTo>
                  <a:pt x="16040" y="64172"/>
                  <a:pt x="21617" y="58366"/>
                  <a:pt x="25940" y="51881"/>
                </a:cubicBezTo>
                <a:cubicBezTo>
                  <a:pt x="40089" y="9433"/>
                  <a:pt x="20438" y="51093"/>
                  <a:pt x="51880" y="25940"/>
                </a:cubicBezTo>
                <a:cubicBezTo>
                  <a:pt x="93786" y="-7583"/>
                  <a:pt x="35406" y="16300"/>
                  <a:pt x="84306" y="0"/>
                </a:cubicBezTo>
                <a:cubicBezTo>
                  <a:pt x="92953" y="2162"/>
                  <a:pt x="102274" y="2499"/>
                  <a:pt x="110246" y="6485"/>
                </a:cubicBezTo>
                <a:cubicBezTo>
                  <a:pt x="131565" y="17144"/>
                  <a:pt x="124234" y="40437"/>
                  <a:pt x="136187" y="58366"/>
                </a:cubicBezTo>
                <a:cubicBezTo>
                  <a:pt x="154244" y="85452"/>
                  <a:pt x="143646" y="72310"/>
                  <a:pt x="168612" y="97277"/>
                </a:cubicBezTo>
                <a:cubicBezTo>
                  <a:pt x="170774" y="110247"/>
                  <a:pt x="170480" y="123875"/>
                  <a:pt x="175097" y="136187"/>
                </a:cubicBezTo>
                <a:cubicBezTo>
                  <a:pt x="177244" y="141912"/>
                  <a:pt x="184248" y="144383"/>
                  <a:pt x="188068" y="149157"/>
                </a:cubicBezTo>
                <a:cubicBezTo>
                  <a:pt x="192937" y="155243"/>
                  <a:pt x="197872" y="161490"/>
                  <a:pt x="201038" y="168613"/>
                </a:cubicBezTo>
                <a:cubicBezTo>
                  <a:pt x="206590" y="181106"/>
                  <a:pt x="204341" y="197855"/>
                  <a:pt x="214008" y="207523"/>
                </a:cubicBezTo>
                <a:cubicBezTo>
                  <a:pt x="218331" y="211847"/>
                  <a:pt x="221509" y="217760"/>
                  <a:pt x="226978" y="220494"/>
                </a:cubicBezTo>
                <a:cubicBezTo>
                  <a:pt x="239206" y="226608"/>
                  <a:pt x="265889" y="233464"/>
                  <a:pt x="265889" y="233464"/>
                </a:cubicBezTo>
                <a:cubicBezTo>
                  <a:pt x="274536" y="231302"/>
                  <a:pt x="286029" y="233746"/>
                  <a:pt x="291829" y="226979"/>
                </a:cubicBezTo>
                <a:cubicBezTo>
                  <a:pt x="300727" y="216598"/>
                  <a:pt x="301484" y="201332"/>
                  <a:pt x="304800" y="188068"/>
                </a:cubicBezTo>
                <a:cubicBezTo>
                  <a:pt x="314601" y="148865"/>
                  <a:pt x="308467" y="170582"/>
                  <a:pt x="324255" y="123217"/>
                </a:cubicBezTo>
                <a:cubicBezTo>
                  <a:pt x="326417" y="116732"/>
                  <a:pt x="326948" y="109450"/>
                  <a:pt x="330740" y="103762"/>
                </a:cubicBezTo>
                <a:cubicBezTo>
                  <a:pt x="335063" y="97277"/>
                  <a:pt x="340224" y="91277"/>
                  <a:pt x="343710" y="84306"/>
                </a:cubicBezTo>
                <a:cubicBezTo>
                  <a:pt x="351106" y="69513"/>
                  <a:pt x="346276" y="60326"/>
                  <a:pt x="363166" y="51881"/>
                </a:cubicBezTo>
                <a:cubicBezTo>
                  <a:pt x="375394" y="45767"/>
                  <a:pt x="402076" y="38911"/>
                  <a:pt x="402076" y="38911"/>
                </a:cubicBezTo>
                <a:cubicBezTo>
                  <a:pt x="406399" y="34587"/>
                  <a:pt x="408947" y="26376"/>
                  <a:pt x="415046" y="25940"/>
                </a:cubicBezTo>
                <a:cubicBezTo>
                  <a:pt x="486841" y="20811"/>
                  <a:pt x="477309" y="16865"/>
                  <a:pt x="505838" y="45396"/>
                </a:cubicBezTo>
                <a:cubicBezTo>
                  <a:pt x="520742" y="90107"/>
                  <a:pt x="509141" y="74638"/>
                  <a:pt x="531778" y="97277"/>
                </a:cubicBezTo>
                <a:cubicBezTo>
                  <a:pt x="533940" y="103762"/>
                  <a:pt x="535206" y="110618"/>
                  <a:pt x="538263" y="116732"/>
                </a:cubicBezTo>
                <a:cubicBezTo>
                  <a:pt x="541749" y="123703"/>
                  <a:pt x="548497" y="128889"/>
                  <a:pt x="551234" y="136187"/>
                </a:cubicBezTo>
                <a:cubicBezTo>
                  <a:pt x="555104" y="146508"/>
                  <a:pt x="555328" y="157853"/>
                  <a:pt x="557719" y="168613"/>
                </a:cubicBezTo>
                <a:cubicBezTo>
                  <a:pt x="559652" y="177314"/>
                  <a:pt x="561755" y="185983"/>
                  <a:pt x="564204" y="194553"/>
                </a:cubicBezTo>
                <a:cubicBezTo>
                  <a:pt x="566082" y="201126"/>
                  <a:pt x="565127" y="210035"/>
                  <a:pt x="570689" y="214008"/>
                </a:cubicBezTo>
                <a:cubicBezTo>
                  <a:pt x="581814" y="221955"/>
                  <a:pt x="609600" y="226979"/>
                  <a:pt x="609600" y="226979"/>
                </a:cubicBezTo>
                <a:cubicBezTo>
                  <a:pt x="624732" y="224817"/>
                  <a:pt x="641324" y="227330"/>
                  <a:pt x="654995" y="220494"/>
                </a:cubicBezTo>
                <a:cubicBezTo>
                  <a:pt x="661109" y="217437"/>
                  <a:pt x="657963" y="206900"/>
                  <a:pt x="661480" y="201038"/>
                </a:cubicBezTo>
                <a:cubicBezTo>
                  <a:pt x="664626" y="195795"/>
                  <a:pt x="670127" y="192391"/>
                  <a:pt x="674451" y="188068"/>
                </a:cubicBezTo>
                <a:cubicBezTo>
                  <a:pt x="678774" y="166451"/>
                  <a:pt x="683797" y="144962"/>
                  <a:pt x="687421" y="123217"/>
                </a:cubicBezTo>
                <a:cubicBezTo>
                  <a:pt x="689912" y="108272"/>
                  <a:pt x="692409" y="80816"/>
                  <a:pt x="700391" y="64851"/>
                </a:cubicBezTo>
                <a:cubicBezTo>
                  <a:pt x="703446" y="58741"/>
                  <a:pt x="718289" y="36446"/>
                  <a:pt x="726332" y="32425"/>
                </a:cubicBezTo>
                <a:cubicBezTo>
                  <a:pt x="734304" y="28439"/>
                  <a:pt x="743702" y="28389"/>
                  <a:pt x="752272" y="25940"/>
                </a:cubicBezTo>
                <a:cubicBezTo>
                  <a:pt x="758845" y="24062"/>
                  <a:pt x="765242" y="21617"/>
                  <a:pt x="771727" y="19455"/>
                </a:cubicBezTo>
                <a:cubicBezTo>
                  <a:pt x="778878" y="20349"/>
                  <a:pt x="827279" y="22954"/>
                  <a:pt x="843063" y="32425"/>
                </a:cubicBezTo>
                <a:cubicBezTo>
                  <a:pt x="857445" y="41055"/>
                  <a:pt x="877144" y="79476"/>
                  <a:pt x="881974" y="84306"/>
                </a:cubicBezTo>
                <a:cubicBezTo>
                  <a:pt x="900455" y="102789"/>
                  <a:pt x="891552" y="92190"/>
                  <a:pt x="907915" y="116732"/>
                </a:cubicBezTo>
                <a:cubicBezTo>
                  <a:pt x="924215" y="165632"/>
                  <a:pt x="902227" y="105357"/>
                  <a:pt x="927370" y="155643"/>
                </a:cubicBezTo>
                <a:cubicBezTo>
                  <a:pt x="930427" y="161757"/>
                  <a:pt x="929658" y="169702"/>
                  <a:pt x="933855" y="175098"/>
                </a:cubicBezTo>
                <a:cubicBezTo>
                  <a:pt x="964475" y="214466"/>
                  <a:pt x="960256" y="209837"/>
                  <a:pt x="992221" y="220494"/>
                </a:cubicBezTo>
                <a:cubicBezTo>
                  <a:pt x="1009515" y="218332"/>
                  <a:pt x="1027061" y="217660"/>
                  <a:pt x="1044102" y="214008"/>
                </a:cubicBezTo>
                <a:cubicBezTo>
                  <a:pt x="1057470" y="211143"/>
                  <a:pt x="1083012" y="201038"/>
                  <a:pt x="1083012" y="201038"/>
                </a:cubicBezTo>
                <a:cubicBezTo>
                  <a:pt x="1087336" y="196715"/>
                  <a:pt x="1093248" y="193537"/>
                  <a:pt x="1095983" y="188068"/>
                </a:cubicBezTo>
                <a:cubicBezTo>
                  <a:pt x="1099969" y="180096"/>
                  <a:pt x="1100020" y="170698"/>
                  <a:pt x="1102468" y="162128"/>
                </a:cubicBezTo>
                <a:cubicBezTo>
                  <a:pt x="1104346" y="155555"/>
                  <a:pt x="1105896" y="148786"/>
                  <a:pt x="1108953" y="142672"/>
                </a:cubicBezTo>
                <a:cubicBezTo>
                  <a:pt x="1112439" y="135701"/>
                  <a:pt x="1118056" y="129984"/>
                  <a:pt x="1121923" y="123217"/>
                </a:cubicBezTo>
                <a:cubicBezTo>
                  <a:pt x="1126719" y="114823"/>
                  <a:pt x="1131085" y="106163"/>
                  <a:pt x="1134893" y="97277"/>
                </a:cubicBezTo>
                <a:cubicBezTo>
                  <a:pt x="1137586" y="90994"/>
                  <a:pt x="1137276" y="83290"/>
                  <a:pt x="1141378" y="77821"/>
                </a:cubicBezTo>
                <a:cubicBezTo>
                  <a:pt x="1166217" y="44703"/>
                  <a:pt x="1164858" y="48378"/>
                  <a:pt x="1193259" y="38911"/>
                </a:cubicBezTo>
                <a:cubicBezTo>
                  <a:pt x="1223523" y="41073"/>
                  <a:pt x="1254616" y="38037"/>
                  <a:pt x="1284051" y="45396"/>
                </a:cubicBezTo>
                <a:cubicBezTo>
                  <a:pt x="1291612" y="47286"/>
                  <a:pt x="1292031" y="58863"/>
                  <a:pt x="1297021" y="64851"/>
                </a:cubicBezTo>
                <a:cubicBezTo>
                  <a:pt x="1302892" y="71896"/>
                  <a:pt x="1309991" y="77821"/>
                  <a:pt x="1316476" y="84306"/>
                </a:cubicBezTo>
                <a:cubicBezTo>
                  <a:pt x="1330063" y="138655"/>
                  <a:pt x="1312804" y="88526"/>
                  <a:pt x="1335932" y="123217"/>
                </a:cubicBezTo>
                <a:cubicBezTo>
                  <a:pt x="1362918" y="163694"/>
                  <a:pt x="1338096" y="134030"/>
                  <a:pt x="1355387" y="168613"/>
                </a:cubicBezTo>
                <a:cubicBezTo>
                  <a:pt x="1358873" y="175584"/>
                  <a:pt x="1364034" y="181583"/>
                  <a:pt x="1368357" y="188068"/>
                </a:cubicBezTo>
                <a:cubicBezTo>
                  <a:pt x="1370519" y="196715"/>
                  <a:pt x="1370856" y="206036"/>
                  <a:pt x="1374842" y="214008"/>
                </a:cubicBezTo>
                <a:cubicBezTo>
                  <a:pt x="1386346" y="237016"/>
                  <a:pt x="1389055" y="223096"/>
                  <a:pt x="1407268" y="220494"/>
                </a:cubicBezTo>
                <a:cubicBezTo>
                  <a:pt x="1415828" y="219271"/>
                  <a:pt x="1424561" y="220494"/>
                  <a:pt x="1433208" y="22049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294F7FC5-4F14-44FD-86A4-3D67082B42E9}"/>
              </a:ext>
            </a:extLst>
          </p:cNvPr>
          <p:cNvSpPr/>
          <p:nvPr/>
        </p:nvSpPr>
        <p:spPr>
          <a:xfrm>
            <a:off x="4015392" y="3935788"/>
            <a:ext cx="672873" cy="432911"/>
          </a:xfrm>
          <a:custGeom>
            <a:avLst/>
            <a:gdLst>
              <a:gd name="connsiteX0" fmla="*/ 0 w 1433208"/>
              <a:gd name="connsiteY0" fmla="*/ 129702 h 233464"/>
              <a:gd name="connsiteX1" fmla="*/ 12970 w 1433208"/>
              <a:gd name="connsiteY1" fmla="*/ 71336 h 233464"/>
              <a:gd name="connsiteX2" fmla="*/ 25940 w 1433208"/>
              <a:gd name="connsiteY2" fmla="*/ 51881 h 233464"/>
              <a:gd name="connsiteX3" fmla="*/ 51880 w 1433208"/>
              <a:gd name="connsiteY3" fmla="*/ 25940 h 233464"/>
              <a:gd name="connsiteX4" fmla="*/ 84306 w 1433208"/>
              <a:gd name="connsiteY4" fmla="*/ 0 h 233464"/>
              <a:gd name="connsiteX5" fmla="*/ 110246 w 1433208"/>
              <a:gd name="connsiteY5" fmla="*/ 6485 h 233464"/>
              <a:gd name="connsiteX6" fmla="*/ 136187 w 1433208"/>
              <a:gd name="connsiteY6" fmla="*/ 58366 h 233464"/>
              <a:gd name="connsiteX7" fmla="*/ 168612 w 1433208"/>
              <a:gd name="connsiteY7" fmla="*/ 97277 h 233464"/>
              <a:gd name="connsiteX8" fmla="*/ 175097 w 1433208"/>
              <a:gd name="connsiteY8" fmla="*/ 136187 h 233464"/>
              <a:gd name="connsiteX9" fmla="*/ 188068 w 1433208"/>
              <a:gd name="connsiteY9" fmla="*/ 149157 h 233464"/>
              <a:gd name="connsiteX10" fmla="*/ 201038 w 1433208"/>
              <a:gd name="connsiteY10" fmla="*/ 168613 h 233464"/>
              <a:gd name="connsiteX11" fmla="*/ 214008 w 1433208"/>
              <a:gd name="connsiteY11" fmla="*/ 207523 h 233464"/>
              <a:gd name="connsiteX12" fmla="*/ 226978 w 1433208"/>
              <a:gd name="connsiteY12" fmla="*/ 220494 h 233464"/>
              <a:gd name="connsiteX13" fmla="*/ 265889 w 1433208"/>
              <a:gd name="connsiteY13" fmla="*/ 233464 h 233464"/>
              <a:gd name="connsiteX14" fmla="*/ 291829 w 1433208"/>
              <a:gd name="connsiteY14" fmla="*/ 226979 h 233464"/>
              <a:gd name="connsiteX15" fmla="*/ 304800 w 1433208"/>
              <a:gd name="connsiteY15" fmla="*/ 188068 h 233464"/>
              <a:gd name="connsiteX16" fmla="*/ 324255 w 1433208"/>
              <a:gd name="connsiteY16" fmla="*/ 123217 h 233464"/>
              <a:gd name="connsiteX17" fmla="*/ 330740 w 1433208"/>
              <a:gd name="connsiteY17" fmla="*/ 103762 h 233464"/>
              <a:gd name="connsiteX18" fmla="*/ 343710 w 1433208"/>
              <a:gd name="connsiteY18" fmla="*/ 84306 h 233464"/>
              <a:gd name="connsiteX19" fmla="*/ 363166 w 1433208"/>
              <a:gd name="connsiteY19" fmla="*/ 51881 h 233464"/>
              <a:gd name="connsiteX20" fmla="*/ 402076 w 1433208"/>
              <a:gd name="connsiteY20" fmla="*/ 38911 h 233464"/>
              <a:gd name="connsiteX21" fmla="*/ 415046 w 1433208"/>
              <a:gd name="connsiteY21" fmla="*/ 25940 h 233464"/>
              <a:gd name="connsiteX22" fmla="*/ 505838 w 1433208"/>
              <a:gd name="connsiteY22" fmla="*/ 45396 h 233464"/>
              <a:gd name="connsiteX23" fmla="*/ 531778 w 1433208"/>
              <a:gd name="connsiteY23" fmla="*/ 97277 h 233464"/>
              <a:gd name="connsiteX24" fmla="*/ 538263 w 1433208"/>
              <a:gd name="connsiteY24" fmla="*/ 116732 h 233464"/>
              <a:gd name="connsiteX25" fmla="*/ 551234 w 1433208"/>
              <a:gd name="connsiteY25" fmla="*/ 136187 h 233464"/>
              <a:gd name="connsiteX26" fmla="*/ 557719 w 1433208"/>
              <a:gd name="connsiteY26" fmla="*/ 168613 h 233464"/>
              <a:gd name="connsiteX27" fmla="*/ 564204 w 1433208"/>
              <a:gd name="connsiteY27" fmla="*/ 194553 h 233464"/>
              <a:gd name="connsiteX28" fmla="*/ 570689 w 1433208"/>
              <a:gd name="connsiteY28" fmla="*/ 214008 h 233464"/>
              <a:gd name="connsiteX29" fmla="*/ 609600 w 1433208"/>
              <a:gd name="connsiteY29" fmla="*/ 226979 h 233464"/>
              <a:gd name="connsiteX30" fmla="*/ 654995 w 1433208"/>
              <a:gd name="connsiteY30" fmla="*/ 220494 h 233464"/>
              <a:gd name="connsiteX31" fmla="*/ 661480 w 1433208"/>
              <a:gd name="connsiteY31" fmla="*/ 201038 h 233464"/>
              <a:gd name="connsiteX32" fmla="*/ 674451 w 1433208"/>
              <a:gd name="connsiteY32" fmla="*/ 188068 h 233464"/>
              <a:gd name="connsiteX33" fmla="*/ 687421 w 1433208"/>
              <a:gd name="connsiteY33" fmla="*/ 123217 h 233464"/>
              <a:gd name="connsiteX34" fmla="*/ 700391 w 1433208"/>
              <a:gd name="connsiteY34" fmla="*/ 64851 h 233464"/>
              <a:gd name="connsiteX35" fmla="*/ 726332 w 1433208"/>
              <a:gd name="connsiteY35" fmla="*/ 32425 h 233464"/>
              <a:gd name="connsiteX36" fmla="*/ 752272 w 1433208"/>
              <a:gd name="connsiteY36" fmla="*/ 25940 h 233464"/>
              <a:gd name="connsiteX37" fmla="*/ 771727 w 1433208"/>
              <a:gd name="connsiteY37" fmla="*/ 19455 h 233464"/>
              <a:gd name="connsiteX38" fmla="*/ 843063 w 1433208"/>
              <a:gd name="connsiteY38" fmla="*/ 32425 h 233464"/>
              <a:gd name="connsiteX39" fmla="*/ 881974 w 1433208"/>
              <a:gd name="connsiteY39" fmla="*/ 84306 h 233464"/>
              <a:gd name="connsiteX40" fmla="*/ 907915 w 1433208"/>
              <a:gd name="connsiteY40" fmla="*/ 116732 h 233464"/>
              <a:gd name="connsiteX41" fmla="*/ 927370 w 1433208"/>
              <a:gd name="connsiteY41" fmla="*/ 155643 h 233464"/>
              <a:gd name="connsiteX42" fmla="*/ 933855 w 1433208"/>
              <a:gd name="connsiteY42" fmla="*/ 175098 h 233464"/>
              <a:gd name="connsiteX43" fmla="*/ 992221 w 1433208"/>
              <a:gd name="connsiteY43" fmla="*/ 220494 h 233464"/>
              <a:gd name="connsiteX44" fmla="*/ 1044102 w 1433208"/>
              <a:gd name="connsiteY44" fmla="*/ 214008 h 233464"/>
              <a:gd name="connsiteX45" fmla="*/ 1083012 w 1433208"/>
              <a:gd name="connsiteY45" fmla="*/ 201038 h 233464"/>
              <a:gd name="connsiteX46" fmla="*/ 1095983 w 1433208"/>
              <a:gd name="connsiteY46" fmla="*/ 188068 h 233464"/>
              <a:gd name="connsiteX47" fmla="*/ 1102468 w 1433208"/>
              <a:gd name="connsiteY47" fmla="*/ 162128 h 233464"/>
              <a:gd name="connsiteX48" fmla="*/ 1108953 w 1433208"/>
              <a:gd name="connsiteY48" fmla="*/ 142672 h 233464"/>
              <a:gd name="connsiteX49" fmla="*/ 1121923 w 1433208"/>
              <a:gd name="connsiteY49" fmla="*/ 123217 h 233464"/>
              <a:gd name="connsiteX50" fmla="*/ 1134893 w 1433208"/>
              <a:gd name="connsiteY50" fmla="*/ 97277 h 233464"/>
              <a:gd name="connsiteX51" fmla="*/ 1141378 w 1433208"/>
              <a:gd name="connsiteY51" fmla="*/ 77821 h 233464"/>
              <a:gd name="connsiteX52" fmla="*/ 1193259 w 1433208"/>
              <a:gd name="connsiteY52" fmla="*/ 38911 h 233464"/>
              <a:gd name="connsiteX53" fmla="*/ 1284051 w 1433208"/>
              <a:gd name="connsiteY53" fmla="*/ 45396 h 233464"/>
              <a:gd name="connsiteX54" fmla="*/ 1297021 w 1433208"/>
              <a:gd name="connsiteY54" fmla="*/ 64851 h 233464"/>
              <a:gd name="connsiteX55" fmla="*/ 1316476 w 1433208"/>
              <a:gd name="connsiteY55" fmla="*/ 84306 h 233464"/>
              <a:gd name="connsiteX56" fmla="*/ 1335932 w 1433208"/>
              <a:gd name="connsiteY56" fmla="*/ 123217 h 233464"/>
              <a:gd name="connsiteX57" fmla="*/ 1355387 w 1433208"/>
              <a:gd name="connsiteY57" fmla="*/ 168613 h 233464"/>
              <a:gd name="connsiteX58" fmla="*/ 1368357 w 1433208"/>
              <a:gd name="connsiteY58" fmla="*/ 188068 h 233464"/>
              <a:gd name="connsiteX59" fmla="*/ 1374842 w 1433208"/>
              <a:gd name="connsiteY59" fmla="*/ 214008 h 233464"/>
              <a:gd name="connsiteX60" fmla="*/ 1407268 w 1433208"/>
              <a:gd name="connsiteY60" fmla="*/ 220494 h 233464"/>
              <a:gd name="connsiteX61" fmla="*/ 1433208 w 1433208"/>
              <a:gd name="connsiteY61" fmla="*/ 220494 h 23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433208" h="233464">
                <a:moveTo>
                  <a:pt x="0" y="129702"/>
                </a:moveTo>
                <a:cubicBezTo>
                  <a:pt x="1154" y="123932"/>
                  <a:pt x="9536" y="79349"/>
                  <a:pt x="12970" y="71336"/>
                </a:cubicBezTo>
                <a:cubicBezTo>
                  <a:pt x="16040" y="64172"/>
                  <a:pt x="21617" y="58366"/>
                  <a:pt x="25940" y="51881"/>
                </a:cubicBezTo>
                <a:cubicBezTo>
                  <a:pt x="40089" y="9433"/>
                  <a:pt x="20438" y="51093"/>
                  <a:pt x="51880" y="25940"/>
                </a:cubicBezTo>
                <a:cubicBezTo>
                  <a:pt x="93786" y="-7583"/>
                  <a:pt x="35406" y="16300"/>
                  <a:pt x="84306" y="0"/>
                </a:cubicBezTo>
                <a:cubicBezTo>
                  <a:pt x="92953" y="2162"/>
                  <a:pt x="102274" y="2499"/>
                  <a:pt x="110246" y="6485"/>
                </a:cubicBezTo>
                <a:cubicBezTo>
                  <a:pt x="131565" y="17144"/>
                  <a:pt x="124234" y="40437"/>
                  <a:pt x="136187" y="58366"/>
                </a:cubicBezTo>
                <a:cubicBezTo>
                  <a:pt x="154244" y="85452"/>
                  <a:pt x="143646" y="72310"/>
                  <a:pt x="168612" y="97277"/>
                </a:cubicBezTo>
                <a:cubicBezTo>
                  <a:pt x="170774" y="110247"/>
                  <a:pt x="170480" y="123875"/>
                  <a:pt x="175097" y="136187"/>
                </a:cubicBezTo>
                <a:cubicBezTo>
                  <a:pt x="177244" y="141912"/>
                  <a:pt x="184248" y="144383"/>
                  <a:pt x="188068" y="149157"/>
                </a:cubicBezTo>
                <a:cubicBezTo>
                  <a:pt x="192937" y="155243"/>
                  <a:pt x="197872" y="161490"/>
                  <a:pt x="201038" y="168613"/>
                </a:cubicBezTo>
                <a:cubicBezTo>
                  <a:pt x="206590" y="181106"/>
                  <a:pt x="204341" y="197855"/>
                  <a:pt x="214008" y="207523"/>
                </a:cubicBezTo>
                <a:cubicBezTo>
                  <a:pt x="218331" y="211847"/>
                  <a:pt x="221509" y="217760"/>
                  <a:pt x="226978" y="220494"/>
                </a:cubicBezTo>
                <a:cubicBezTo>
                  <a:pt x="239206" y="226608"/>
                  <a:pt x="265889" y="233464"/>
                  <a:pt x="265889" y="233464"/>
                </a:cubicBezTo>
                <a:cubicBezTo>
                  <a:pt x="274536" y="231302"/>
                  <a:pt x="286029" y="233746"/>
                  <a:pt x="291829" y="226979"/>
                </a:cubicBezTo>
                <a:cubicBezTo>
                  <a:pt x="300727" y="216598"/>
                  <a:pt x="301484" y="201332"/>
                  <a:pt x="304800" y="188068"/>
                </a:cubicBezTo>
                <a:cubicBezTo>
                  <a:pt x="314601" y="148865"/>
                  <a:pt x="308467" y="170582"/>
                  <a:pt x="324255" y="123217"/>
                </a:cubicBezTo>
                <a:cubicBezTo>
                  <a:pt x="326417" y="116732"/>
                  <a:pt x="326948" y="109450"/>
                  <a:pt x="330740" y="103762"/>
                </a:cubicBezTo>
                <a:cubicBezTo>
                  <a:pt x="335063" y="97277"/>
                  <a:pt x="340224" y="91277"/>
                  <a:pt x="343710" y="84306"/>
                </a:cubicBezTo>
                <a:cubicBezTo>
                  <a:pt x="351106" y="69513"/>
                  <a:pt x="346276" y="60326"/>
                  <a:pt x="363166" y="51881"/>
                </a:cubicBezTo>
                <a:cubicBezTo>
                  <a:pt x="375394" y="45767"/>
                  <a:pt x="402076" y="38911"/>
                  <a:pt x="402076" y="38911"/>
                </a:cubicBezTo>
                <a:cubicBezTo>
                  <a:pt x="406399" y="34587"/>
                  <a:pt x="408947" y="26376"/>
                  <a:pt x="415046" y="25940"/>
                </a:cubicBezTo>
                <a:cubicBezTo>
                  <a:pt x="486841" y="20811"/>
                  <a:pt x="477309" y="16865"/>
                  <a:pt x="505838" y="45396"/>
                </a:cubicBezTo>
                <a:cubicBezTo>
                  <a:pt x="520742" y="90107"/>
                  <a:pt x="509141" y="74638"/>
                  <a:pt x="531778" y="97277"/>
                </a:cubicBezTo>
                <a:cubicBezTo>
                  <a:pt x="533940" y="103762"/>
                  <a:pt x="535206" y="110618"/>
                  <a:pt x="538263" y="116732"/>
                </a:cubicBezTo>
                <a:cubicBezTo>
                  <a:pt x="541749" y="123703"/>
                  <a:pt x="548497" y="128889"/>
                  <a:pt x="551234" y="136187"/>
                </a:cubicBezTo>
                <a:cubicBezTo>
                  <a:pt x="555104" y="146508"/>
                  <a:pt x="555328" y="157853"/>
                  <a:pt x="557719" y="168613"/>
                </a:cubicBezTo>
                <a:cubicBezTo>
                  <a:pt x="559652" y="177314"/>
                  <a:pt x="561755" y="185983"/>
                  <a:pt x="564204" y="194553"/>
                </a:cubicBezTo>
                <a:cubicBezTo>
                  <a:pt x="566082" y="201126"/>
                  <a:pt x="565127" y="210035"/>
                  <a:pt x="570689" y="214008"/>
                </a:cubicBezTo>
                <a:cubicBezTo>
                  <a:pt x="581814" y="221955"/>
                  <a:pt x="609600" y="226979"/>
                  <a:pt x="609600" y="226979"/>
                </a:cubicBezTo>
                <a:cubicBezTo>
                  <a:pt x="624732" y="224817"/>
                  <a:pt x="641324" y="227330"/>
                  <a:pt x="654995" y="220494"/>
                </a:cubicBezTo>
                <a:cubicBezTo>
                  <a:pt x="661109" y="217437"/>
                  <a:pt x="657963" y="206900"/>
                  <a:pt x="661480" y="201038"/>
                </a:cubicBezTo>
                <a:cubicBezTo>
                  <a:pt x="664626" y="195795"/>
                  <a:pt x="670127" y="192391"/>
                  <a:pt x="674451" y="188068"/>
                </a:cubicBezTo>
                <a:cubicBezTo>
                  <a:pt x="678774" y="166451"/>
                  <a:pt x="683797" y="144962"/>
                  <a:pt x="687421" y="123217"/>
                </a:cubicBezTo>
                <a:cubicBezTo>
                  <a:pt x="689912" y="108272"/>
                  <a:pt x="692409" y="80816"/>
                  <a:pt x="700391" y="64851"/>
                </a:cubicBezTo>
                <a:cubicBezTo>
                  <a:pt x="703446" y="58741"/>
                  <a:pt x="718289" y="36446"/>
                  <a:pt x="726332" y="32425"/>
                </a:cubicBezTo>
                <a:cubicBezTo>
                  <a:pt x="734304" y="28439"/>
                  <a:pt x="743702" y="28389"/>
                  <a:pt x="752272" y="25940"/>
                </a:cubicBezTo>
                <a:cubicBezTo>
                  <a:pt x="758845" y="24062"/>
                  <a:pt x="765242" y="21617"/>
                  <a:pt x="771727" y="19455"/>
                </a:cubicBezTo>
                <a:cubicBezTo>
                  <a:pt x="778878" y="20349"/>
                  <a:pt x="827279" y="22954"/>
                  <a:pt x="843063" y="32425"/>
                </a:cubicBezTo>
                <a:cubicBezTo>
                  <a:pt x="857445" y="41055"/>
                  <a:pt x="877144" y="79476"/>
                  <a:pt x="881974" y="84306"/>
                </a:cubicBezTo>
                <a:cubicBezTo>
                  <a:pt x="900455" y="102789"/>
                  <a:pt x="891552" y="92190"/>
                  <a:pt x="907915" y="116732"/>
                </a:cubicBezTo>
                <a:cubicBezTo>
                  <a:pt x="924215" y="165632"/>
                  <a:pt x="902227" y="105357"/>
                  <a:pt x="927370" y="155643"/>
                </a:cubicBezTo>
                <a:cubicBezTo>
                  <a:pt x="930427" y="161757"/>
                  <a:pt x="929658" y="169702"/>
                  <a:pt x="933855" y="175098"/>
                </a:cubicBezTo>
                <a:cubicBezTo>
                  <a:pt x="964475" y="214466"/>
                  <a:pt x="960256" y="209837"/>
                  <a:pt x="992221" y="220494"/>
                </a:cubicBezTo>
                <a:cubicBezTo>
                  <a:pt x="1009515" y="218332"/>
                  <a:pt x="1027061" y="217660"/>
                  <a:pt x="1044102" y="214008"/>
                </a:cubicBezTo>
                <a:cubicBezTo>
                  <a:pt x="1057470" y="211143"/>
                  <a:pt x="1083012" y="201038"/>
                  <a:pt x="1083012" y="201038"/>
                </a:cubicBezTo>
                <a:cubicBezTo>
                  <a:pt x="1087336" y="196715"/>
                  <a:pt x="1093248" y="193537"/>
                  <a:pt x="1095983" y="188068"/>
                </a:cubicBezTo>
                <a:cubicBezTo>
                  <a:pt x="1099969" y="180096"/>
                  <a:pt x="1100020" y="170698"/>
                  <a:pt x="1102468" y="162128"/>
                </a:cubicBezTo>
                <a:cubicBezTo>
                  <a:pt x="1104346" y="155555"/>
                  <a:pt x="1105896" y="148786"/>
                  <a:pt x="1108953" y="142672"/>
                </a:cubicBezTo>
                <a:cubicBezTo>
                  <a:pt x="1112439" y="135701"/>
                  <a:pt x="1118056" y="129984"/>
                  <a:pt x="1121923" y="123217"/>
                </a:cubicBezTo>
                <a:cubicBezTo>
                  <a:pt x="1126719" y="114823"/>
                  <a:pt x="1131085" y="106163"/>
                  <a:pt x="1134893" y="97277"/>
                </a:cubicBezTo>
                <a:cubicBezTo>
                  <a:pt x="1137586" y="90994"/>
                  <a:pt x="1137276" y="83290"/>
                  <a:pt x="1141378" y="77821"/>
                </a:cubicBezTo>
                <a:cubicBezTo>
                  <a:pt x="1166217" y="44703"/>
                  <a:pt x="1164858" y="48378"/>
                  <a:pt x="1193259" y="38911"/>
                </a:cubicBezTo>
                <a:cubicBezTo>
                  <a:pt x="1223523" y="41073"/>
                  <a:pt x="1254616" y="38037"/>
                  <a:pt x="1284051" y="45396"/>
                </a:cubicBezTo>
                <a:cubicBezTo>
                  <a:pt x="1291612" y="47286"/>
                  <a:pt x="1292031" y="58863"/>
                  <a:pt x="1297021" y="64851"/>
                </a:cubicBezTo>
                <a:cubicBezTo>
                  <a:pt x="1302892" y="71896"/>
                  <a:pt x="1309991" y="77821"/>
                  <a:pt x="1316476" y="84306"/>
                </a:cubicBezTo>
                <a:cubicBezTo>
                  <a:pt x="1330063" y="138655"/>
                  <a:pt x="1312804" y="88526"/>
                  <a:pt x="1335932" y="123217"/>
                </a:cubicBezTo>
                <a:cubicBezTo>
                  <a:pt x="1362918" y="163694"/>
                  <a:pt x="1338096" y="134030"/>
                  <a:pt x="1355387" y="168613"/>
                </a:cubicBezTo>
                <a:cubicBezTo>
                  <a:pt x="1358873" y="175584"/>
                  <a:pt x="1364034" y="181583"/>
                  <a:pt x="1368357" y="188068"/>
                </a:cubicBezTo>
                <a:cubicBezTo>
                  <a:pt x="1370519" y="196715"/>
                  <a:pt x="1370856" y="206036"/>
                  <a:pt x="1374842" y="214008"/>
                </a:cubicBezTo>
                <a:cubicBezTo>
                  <a:pt x="1386346" y="237016"/>
                  <a:pt x="1389055" y="223096"/>
                  <a:pt x="1407268" y="220494"/>
                </a:cubicBezTo>
                <a:cubicBezTo>
                  <a:pt x="1415828" y="219271"/>
                  <a:pt x="1424561" y="220494"/>
                  <a:pt x="1433208" y="22049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2CD8243-0B0C-4092-904B-E6604BDD9CE8}"/>
              </a:ext>
            </a:extLst>
          </p:cNvPr>
          <p:cNvSpPr/>
          <p:nvPr/>
        </p:nvSpPr>
        <p:spPr>
          <a:xfrm>
            <a:off x="5015514" y="4111862"/>
            <a:ext cx="460182" cy="150726"/>
          </a:xfrm>
          <a:custGeom>
            <a:avLst/>
            <a:gdLst>
              <a:gd name="connsiteX0" fmla="*/ 0 w 1549941"/>
              <a:gd name="connsiteY0" fmla="*/ 259404 h 343710"/>
              <a:gd name="connsiteX1" fmla="*/ 58366 w 1549941"/>
              <a:gd name="connsiteY1" fmla="*/ 136187 h 343710"/>
              <a:gd name="connsiteX2" fmla="*/ 77821 w 1549941"/>
              <a:gd name="connsiteY2" fmla="*/ 123217 h 343710"/>
              <a:gd name="connsiteX3" fmla="*/ 110247 w 1549941"/>
              <a:gd name="connsiteY3" fmla="*/ 103761 h 343710"/>
              <a:gd name="connsiteX4" fmla="*/ 188068 w 1549941"/>
              <a:gd name="connsiteY4" fmla="*/ 71336 h 343710"/>
              <a:gd name="connsiteX5" fmla="*/ 272375 w 1549941"/>
              <a:gd name="connsiteY5" fmla="*/ 77821 h 343710"/>
              <a:gd name="connsiteX6" fmla="*/ 291830 w 1549941"/>
              <a:gd name="connsiteY6" fmla="*/ 97276 h 343710"/>
              <a:gd name="connsiteX7" fmla="*/ 317770 w 1549941"/>
              <a:gd name="connsiteY7" fmla="*/ 110246 h 343710"/>
              <a:gd name="connsiteX8" fmla="*/ 356681 w 1549941"/>
              <a:gd name="connsiteY8" fmla="*/ 142672 h 343710"/>
              <a:gd name="connsiteX9" fmla="*/ 382621 w 1549941"/>
              <a:gd name="connsiteY9" fmla="*/ 201038 h 343710"/>
              <a:gd name="connsiteX10" fmla="*/ 395592 w 1549941"/>
              <a:gd name="connsiteY10" fmla="*/ 226978 h 343710"/>
              <a:gd name="connsiteX11" fmla="*/ 408562 w 1549941"/>
              <a:gd name="connsiteY11" fmla="*/ 239949 h 343710"/>
              <a:gd name="connsiteX12" fmla="*/ 453958 w 1549941"/>
              <a:gd name="connsiteY12" fmla="*/ 291829 h 343710"/>
              <a:gd name="connsiteX13" fmla="*/ 466928 w 1549941"/>
              <a:gd name="connsiteY13" fmla="*/ 304800 h 343710"/>
              <a:gd name="connsiteX14" fmla="*/ 525294 w 1549941"/>
              <a:gd name="connsiteY14" fmla="*/ 330740 h 343710"/>
              <a:gd name="connsiteX15" fmla="*/ 544749 w 1549941"/>
              <a:gd name="connsiteY15" fmla="*/ 337225 h 343710"/>
              <a:gd name="connsiteX16" fmla="*/ 713362 w 1549941"/>
              <a:gd name="connsiteY16" fmla="*/ 330740 h 343710"/>
              <a:gd name="connsiteX17" fmla="*/ 758758 w 1549941"/>
              <a:gd name="connsiteY17" fmla="*/ 304800 h 343710"/>
              <a:gd name="connsiteX18" fmla="*/ 778213 w 1549941"/>
              <a:gd name="connsiteY18" fmla="*/ 298314 h 343710"/>
              <a:gd name="connsiteX19" fmla="*/ 817124 w 1549941"/>
              <a:gd name="connsiteY19" fmla="*/ 265889 h 343710"/>
              <a:gd name="connsiteX20" fmla="*/ 836579 w 1549941"/>
              <a:gd name="connsiteY20" fmla="*/ 259404 h 343710"/>
              <a:gd name="connsiteX21" fmla="*/ 869004 w 1549941"/>
              <a:gd name="connsiteY21" fmla="*/ 226978 h 343710"/>
              <a:gd name="connsiteX22" fmla="*/ 881975 w 1549941"/>
              <a:gd name="connsiteY22" fmla="*/ 194553 h 343710"/>
              <a:gd name="connsiteX23" fmla="*/ 894945 w 1549941"/>
              <a:gd name="connsiteY23" fmla="*/ 168612 h 343710"/>
              <a:gd name="connsiteX24" fmla="*/ 901430 w 1549941"/>
              <a:gd name="connsiteY24" fmla="*/ 149157 h 343710"/>
              <a:gd name="connsiteX25" fmla="*/ 920885 w 1549941"/>
              <a:gd name="connsiteY25" fmla="*/ 129702 h 343710"/>
              <a:gd name="connsiteX26" fmla="*/ 946826 w 1549941"/>
              <a:gd name="connsiteY26" fmla="*/ 84306 h 343710"/>
              <a:gd name="connsiteX27" fmla="*/ 966281 w 1549941"/>
              <a:gd name="connsiteY27" fmla="*/ 64851 h 343710"/>
              <a:gd name="connsiteX28" fmla="*/ 985736 w 1549941"/>
              <a:gd name="connsiteY28" fmla="*/ 32425 h 343710"/>
              <a:gd name="connsiteX29" fmla="*/ 998707 w 1549941"/>
              <a:gd name="connsiteY29" fmla="*/ 12970 h 343710"/>
              <a:gd name="connsiteX30" fmla="*/ 1018162 w 1549941"/>
              <a:gd name="connsiteY30" fmla="*/ 0 h 343710"/>
              <a:gd name="connsiteX31" fmla="*/ 1095983 w 1549941"/>
              <a:gd name="connsiteY31" fmla="*/ 19455 h 343710"/>
              <a:gd name="connsiteX32" fmla="*/ 1108953 w 1549941"/>
              <a:gd name="connsiteY32" fmla="*/ 38910 h 343710"/>
              <a:gd name="connsiteX33" fmla="*/ 1128409 w 1549941"/>
              <a:gd name="connsiteY33" fmla="*/ 84306 h 343710"/>
              <a:gd name="connsiteX34" fmla="*/ 1147864 w 1549941"/>
              <a:gd name="connsiteY34" fmla="*/ 129702 h 343710"/>
              <a:gd name="connsiteX35" fmla="*/ 1167319 w 1549941"/>
              <a:gd name="connsiteY35" fmla="*/ 155642 h 343710"/>
              <a:gd name="connsiteX36" fmla="*/ 1180289 w 1549941"/>
              <a:gd name="connsiteY36" fmla="*/ 175097 h 343710"/>
              <a:gd name="connsiteX37" fmla="*/ 1193260 w 1549941"/>
              <a:gd name="connsiteY37" fmla="*/ 188068 h 343710"/>
              <a:gd name="connsiteX38" fmla="*/ 1206230 w 1549941"/>
              <a:gd name="connsiteY38" fmla="*/ 214008 h 343710"/>
              <a:gd name="connsiteX39" fmla="*/ 1219200 w 1549941"/>
              <a:gd name="connsiteY39" fmla="*/ 233463 h 343710"/>
              <a:gd name="connsiteX40" fmla="*/ 1225685 w 1549941"/>
              <a:gd name="connsiteY40" fmla="*/ 252919 h 343710"/>
              <a:gd name="connsiteX41" fmla="*/ 1284051 w 1549941"/>
              <a:gd name="connsiteY41" fmla="*/ 298314 h 343710"/>
              <a:gd name="connsiteX42" fmla="*/ 1322962 w 1549941"/>
              <a:gd name="connsiteY42" fmla="*/ 330740 h 343710"/>
              <a:gd name="connsiteX43" fmla="*/ 1374843 w 1549941"/>
              <a:gd name="connsiteY43" fmla="*/ 343710 h 343710"/>
              <a:gd name="connsiteX44" fmla="*/ 1433209 w 1549941"/>
              <a:gd name="connsiteY44" fmla="*/ 337225 h 343710"/>
              <a:gd name="connsiteX45" fmla="*/ 1446179 w 1549941"/>
              <a:gd name="connsiteY45" fmla="*/ 317770 h 343710"/>
              <a:gd name="connsiteX46" fmla="*/ 1465634 w 1549941"/>
              <a:gd name="connsiteY46" fmla="*/ 285344 h 343710"/>
              <a:gd name="connsiteX47" fmla="*/ 1504545 w 1549941"/>
              <a:gd name="connsiteY47" fmla="*/ 233463 h 343710"/>
              <a:gd name="connsiteX48" fmla="*/ 1524000 w 1549941"/>
              <a:gd name="connsiteY48" fmla="*/ 220493 h 343710"/>
              <a:gd name="connsiteX49" fmla="*/ 1549941 w 1549941"/>
              <a:gd name="connsiteY49" fmla="*/ 181583 h 343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549941" h="343710">
                <a:moveTo>
                  <a:pt x="0" y="259404"/>
                </a:moveTo>
                <a:cubicBezTo>
                  <a:pt x="19455" y="218332"/>
                  <a:pt x="35818" y="175646"/>
                  <a:pt x="58366" y="136187"/>
                </a:cubicBezTo>
                <a:cubicBezTo>
                  <a:pt x="62233" y="129420"/>
                  <a:pt x="71735" y="128086"/>
                  <a:pt x="77821" y="123217"/>
                </a:cubicBezTo>
                <a:cubicBezTo>
                  <a:pt x="130727" y="80892"/>
                  <a:pt x="45750" y="139592"/>
                  <a:pt x="110247" y="103761"/>
                </a:cubicBezTo>
                <a:cubicBezTo>
                  <a:pt x="174341" y="68154"/>
                  <a:pt x="121768" y="82386"/>
                  <a:pt x="188068" y="71336"/>
                </a:cubicBezTo>
                <a:cubicBezTo>
                  <a:pt x="216170" y="73498"/>
                  <a:pt x="245031" y="70985"/>
                  <a:pt x="272375" y="77821"/>
                </a:cubicBezTo>
                <a:cubicBezTo>
                  <a:pt x="281272" y="80045"/>
                  <a:pt x="284367" y="91945"/>
                  <a:pt x="291830" y="97276"/>
                </a:cubicBezTo>
                <a:cubicBezTo>
                  <a:pt x="299697" y="102895"/>
                  <a:pt x="309376" y="105450"/>
                  <a:pt x="317770" y="110246"/>
                </a:cubicBezTo>
                <a:cubicBezTo>
                  <a:pt x="338837" y="122284"/>
                  <a:pt x="338798" y="124789"/>
                  <a:pt x="356681" y="142672"/>
                </a:cubicBezTo>
                <a:cubicBezTo>
                  <a:pt x="379324" y="210602"/>
                  <a:pt x="357958" y="157879"/>
                  <a:pt x="382621" y="201038"/>
                </a:cubicBezTo>
                <a:cubicBezTo>
                  <a:pt x="387418" y="209432"/>
                  <a:pt x="390229" y="218934"/>
                  <a:pt x="395592" y="226978"/>
                </a:cubicBezTo>
                <a:cubicBezTo>
                  <a:pt x="398984" y="232065"/>
                  <a:pt x="404742" y="235174"/>
                  <a:pt x="408562" y="239949"/>
                </a:cubicBezTo>
                <a:cubicBezTo>
                  <a:pt x="451456" y="293568"/>
                  <a:pt x="373964" y="211835"/>
                  <a:pt x="453958" y="291829"/>
                </a:cubicBezTo>
                <a:cubicBezTo>
                  <a:pt x="458282" y="296153"/>
                  <a:pt x="461841" y="301408"/>
                  <a:pt x="466928" y="304800"/>
                </a:cubicBezTo>
                <a:cubicBezTo>
                  <a:pt x="497759" y="325354"/>
                  <a:pt x="478989" y="315305"/>
                  <a:pt x="525294" y="330740"/>
                </a:cubicBezTo>
                <a:lnTo>
                  <a:pt x="544749" y="337225"/>
                </a:lnTo>
                <a:cubicBezTo>
                  <a:pt x="600953" y="335063"/>
                  <a:pt x="657395" y="336337"/>
                  <a:pt x="713362" y="330740"/>
                </a:cubicBezTo>
                <a:cubicBezTo>
                  <a:pt x="727570" y="329319"/>
                  <a:pt x="746338" y="311010"/>
                  <a:pt x="758758" y="304800"/>
                </a:cubicBezTo>
                <a:cubicBezTo>
                  <a:pt x="764872" y="301743"/>
                  <a:pt x="771728" y="300476"/>
                  <a:pt x="778213" y="298314"/>
                </a:cubicBezTo>
                <a:cubicBezTo>
                  <a:pt x="792557" y="283970"/>
                  <a:pt x="799065" y="274918"/>
                  <a:pt x="817124" y="265889"/>
                </a:cubicBezTo>
                <a:cubicBezTo>
                  <a:pt x="823238" y="262832"/>
                  <a:pt x="830094" y="261566"/>
                  <a:pt x="836579" y="259404"/>
                </a:cubicBezTo>
                <a:cubicBezTo>
                  <a:pt x="847387" y="248595"/>
                  <a:pt x="863327" y="241170"/>
                  <a:pt x="869004" y="226978"/>
                </a:cubicBezTo>
                <a:cubicBezTo>
                  <a:pt x="873328" y="216170"/>
                  <a:pt x="877247" y="205191"/>
                  <a:pt x="881975" y="194553"/>
                </a:cubicBezTo>
                <a:cubicBezTo>
                  <a:pt x="885901" y="185719"/>
                  <a:pt x="891137" y="177498"/>
                  <a:pt x="894945" y="168612"/>
                </a:cubicBezTo>
                <a:cubicBezTo>
                  <a:pt x="897638" y="162329"/>
                  <a:pt x="897638" y="154845"/>
                  <a:pt x="901430" y="149157"/>
                </a:cubicBezTo>
                <a:cubicBezTo>
                  <a:pt x="906517" y="141526"/>
                  <a:pt x="914400" y="136187"/>
                  <a:pt x="920885" y="129702"/>
                </a:cubicBezTo>
                <a:cubicBezTo>
                  <a:pt x="928816" y="113839"/>
                  <a:pt x="935365" y="98059"/>
                  <a:pt x="946826" y="84306"/>
                </a:cubicBezTo>
                <a:cubicBezTo>
                  <a:pt x="952697" y="77261"/>
                  <a:pt x="960778" y="72188"/>
                  <a:pt x="966281" y="64851"/>
                </a:cubicBezTo>
                <a:cubicBezTo>
                  <a:pt x="973844" y="54767"/>
                  <a:pt x="979055" y="43114"/>
                  <a:pt x="985736" y="32425"/>
                </a:cubicBezTo>
                <a:cubicBezTo>
                  <a:pt x="989867" y="25816"/>
                  <a:pt x="993196" y="18481"/>
                  <a:pt x="998707" y="12970"/>
                </a:cubicBezTo>
                <a:cubicBezTo>
                  <a:pt x="1004218" y="7459"/>
                  <a:pt x="1011677" y="4323"/>
                  <a:pt x="1018162" y="0"/>
                </a:cubicBezTo>
                <a:cubicBezTo>
                  <a:pt x="1050611" y="3605"/>
                  <a:pt x="1073644" y="-2884"/>
                  <a:pt x="1095983" y="19455"/>
                </a:cubicBezTo>
                <a:cubicBezTo>
                  <a:pt x="1101494" y="24966"/>
                  <a:pt x="1104630" y="32425"/>
                  <a:pt x="1108953" y="38910"/>
                </a:cubicBezTo>
                <a:cubicBezTo>
                  <a:pt x="1122450" y="92898"/>
                  <a:pt x="1106015" y="39521"/>
                  <a:pt x="1128409" y="84306"/>
                </a:cubicBezTo>
                <a:cubicBezTo>
                  <a:pt x="1150479" y="128445"/>
                  <a:pt x="1114119" y="75709"/>
                  <a:pt x="1147864" y="129702"/>
                </a:cubicBezTo>
                <a:cubicBezTo>
                  <a:pt x="1153592" y="138867"/>
                  <a:pt x="1161037" y="146847"/>
                  <a:pt x="1167319" y="155642"/>
                </a:cubicBezTo>
                <a:cubicBezTo>
                  <a:pt x="1171849" y="161984"/>
                  <a:pt x="1175420" y="169011"/>
                  <a:pt x="1180289" y="175097"/>
                </a:cubicBezTo>
                <a:cubicBezTo>
                  <a:pt x="1184109" y="179872"/>
                  <a:pt x="1189868" y="182980"/>
                  <a:pt x="1193260" y="188068"/>
                </a:cubicBezTo>
                <a:cubicBezTo>
                  <a:pt x="1198622" y="196112"/>
                  <a:pt x="1201434" y="205614"/>
                  <a:pt x="1206230" y="214008"/>
                </a:cubicBezTo>
                <a:cubicBezTo>
                  <a:pt x="1210097" y="220775"/>
                  <a:pt x="1214877" y="226978"/>
                  <a:pt x="1219200" y="233463"/>
                </a:cubicBezTo>
                <a:cubicBezTo>
                  <a:pt x="1221362" y="239948"/>
                  <a:pt x="1221893" y="247231"/>
                  <a:pt x="1225685" y="252919"/>
                </a:cubicBezTo>
                <a:cubicBezTo>
                  <a:pt x="1243940" y="280302"/>
                  <a:pt x="1258285" y="272546"/>
                  <a:pt x="1284051" y="298314"/>
                </a:cubicBezTo>
                <a:cubicBezTo>
                  <a:pt x="1297398" y="311662"/>
                  <a:pt x="1304972" y="320461"/>
                  <a:pt x="1322962" y="330740"/>
                </a:cubicBezTo>
                <a:cubicBezTo>
                  <a:pt x="1333700" y="336876"/>
                  <a:pt x="1366632" y="342068"/>
                  <a:pt x="1374843" y="343710"/>
                </a:cubicBezTo>
                <a:cubicBezTo>
                  <a:pt x="1394298" y="341548"/>
                  <a:pt x="1414812" y="343915"/>
                  <a:pt x="1433209" y="337225"/>
                </a:cubicBezTo>
                <a:cubicBezTo>
                  <a:pt x="1440534" y="334561"/>
                  <a:pt x="1442048" y="324379"/>
                  <a:pt x="1446179" y="317770"/>
                </a:cubicBezTo>
                <a:cubicBezTo>
                  <a:pt x="1452859" y="307081"/>
                  <a:pt x="1458867" y="295978"/>
                  <a:pt x="1465634" y="285344"/>
                </a:cubicBezTo>
                <a:cubicBezTo>
                  <a:pt x="1476386" y="268448"/>
                  <a:pt x="1487841" y="246827"/>
                  <a:pt x="1504545" y="233463"/>
                </a:cubicBezTo>
                <a:cubicBezTo>
                  <a:pt x="1510631" y="228594"/>
                  <a:pt x="1517515" y="224816"/>
                  <a:pt x="1524000" y="220493"/>
                </a:cubicBezTo>
                <a:lnTo>
                  <a:pt x="1549941" y="181583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22ACF01B-67D8-41A3-BCD5-9C04156DA44E}"/>
              </a:ext>
            </a:extLst>
          </p:cNvPr>
          <p:cNvSpPr/>
          <p:nvPr/>
        </p:nvSpPr>
        <p:spPr>
          <a:xfrm>
            <a:off x="5778230" y="3927552"/>
            <a:ext cx="658372" cy="396822"/>
          </a:xfrm>
          <a:custGeom>
            <a:avLst/>
            <a:gdLst>
              <a:gd name="connsiteX0" fmla="*/ 0 w 1549941"/>
              <a:gd name="connsiteY0" fmla="*/ 259404 h 343710"/>
              <a:gd name="connsiteX1" fmla="*/ 58366 w 1549941"/>
              <a:gd name="connsiteY1" fmla="*/ 136187 h 343710"/>
              <a:gd name="connsiteX2" fmla="*/ 77821 w 1549941"/>
              <a:gd name="connsiteY2" fmla="*/ 123217 h 343710"/>
              <a:gd name="connsiteX3" fmla="*/ 110247 w 1549941"/>
              <a:gd name="connsiteY3" fmla="*/ 103761 h 343710"/>
              <a:gd name="connsiteX4" fmla="*/ 188068 w 1549941"/>
              <a:gd name="connsiteY4" fmla="*/ 71336 h 343710"/>
              <a:gd name="connsiteX5" fmla="*/ 272375 w 1549941"/>
              <a:gd name="connsiteY5" fmla="*/ 77821 h 343710"/>
              <a:gd name="connsiteX6" fmla="*/ 291830 w 1549941"/>
              <a:gd name="connsiteY6" fmla="*/ 97276 h 343710"/>
              <a:gd name="connsiteX7" fmla="*/ 317770 w 1549941"/>
              <a:gd name="connsiteY7" fmla="*/ 110246 h 343710"/>
              <a:gd name="connsiteX8" fmla="*/ 356681 w 1549941"/>
              <a:gd name="connsiteY8" fmla="*/ 142672 h 343710"/>
              <a:gd name="connsiteX9" fmla="*/ 382621 w 1549941"/>
              <a:gd name="connsiteY9" fmla="*/ 201038 h 343710"/>
              <a:gd name="connsiteX10" fmla="*/ 395592 w 1549941"/>
              <a:gd name="connsiteY10" fmla="*/ 226978 h 343710"/>
              <a:gd name="connsiteX11" fmla="*/ 408562 w 1549941"/>
              <a:gd name="connsiteY11" fmla="*/ 239949 h 343710"/>
              <a:gd name="connsiteX12" fmla="*/ 453958 w 1549941"/>
              <a:gd name="connsiteY12" fmla="*/ 291829 h 343710"/>
              <a:gd name="connsiteX13" fmla="*/ 466928 w 1549941"/>
              <a:gd name="connsiteY13" fmla="*/ 304800 h 343710"/>
              <a:gd name="connsiteX14" fmla="*/ 525294 w 1549941"/>
              <a:gd name="connsiteY14" fmla="*/ 330740 h 343710"/>
              <a:gd name="connsiteX15" fmla="*/ 544749 w 1549941"/>
              <a:gd name="connsiteY15" fmla="*/ 337225 h 343710"/>
              <a:gd name="connsiteX16" fmla="*/ 713362 w 1549941"/>
              <a:gd name="connsiteY16" fmla="*/ 330740 h 343710"/>
              <a:gd name="connsiteX17" fmla="*/ 758758 w 1549941"/>
              <a:gd name="connsiteY17" fmla="*/ 304800 h 343710"/>
              <a:gd name="connsiteX18" fmla="*/ 778213 w 1549941"/>
              <a:gd name="connsiteY18" fmla="*/ 298314 h 343710"/>
              <a:gd name="connsiteX19" fmla="*/ 817124 w 1549941"/>
              <a:gd name="connsiteY19" fmla="*/ 265889 h 343710"/>
              <a:gd name="connsiteX20" fmla="*/ 836579 w 1549941"/>
              <a:gd name="connsiteY20" fmla="*/ 259404 h 343710"/>
              <a:gd name="connsiteX21" fmla="*/ 869004 w 1549941"/>
              <a:gd name="connsiteY21" fmla="*/ 226978 h 343710"/>
              <a:gd name="connsiteX22" fmla="*/ 881975 w 1549941"/>
              <a:gd name="connsiteY22" fmla="*/ 194553 h 343710"/>
              <a:gd name="connsiteX23" fmla="*/ 894945 w 1549941"/>
              <a:gd name="connsiteY23" fmla="*/ 168612 h 343710"/>
              <a:gd name="connsiteX24" fmla="*/ 901430 w 1549941"/>
              <a:gd name="connsiteY24" fmla="*/ 149157 h 343710"/>
              <a:gd name="connsiteX25" fmla="*/ 920885 w 1549941"/>
              <a:gd name="connsiteY25" fmla="*/ 129702 h 343710"/>
              <a:gd name="connsiteX26" fmla="*/ 946826 w 1549941"/>
              <a:gd name="connsiteY26" fmla="*/ 84306 h 343710"/>
              <a:gd name="connsiteX27" fmla="*/ 966281 w 1549941"/>
              <a:gd name="connsiteY27" fmla="*/ 64851 h 343710"/>
              <a:gd name="connsiteX28" fmla="*/ 985736 w 1549941"/>
              <a:gd name="connsiteY28" fmla="*/ 32425 h 343710"/>
              <a:gd name="connsiteX29" fmla="*/ 998707 w 1549941"/>
              <a:gd name="connsiteY29" fmla="*/ 12970 h 343710"/>
              <a:gd name="connsiteX30" fmla="*/ 1018162 w 1549941"/>
              <a:gd name="connsiteY30" fmla="*/ 0 h 343710"/>
              <a:gd name="connsiteX31" fmla="*/ 1095983 w 1549941"/>
              <a:gd name="connsiteY31" fmla="*/ 19455 h 343710"/>
              <a:gd name="connsiteX32" fmla="*/ 1108953 w 1549941"/>
              <a:gd name="connsiteY32" fmla="*/ 38910 h 343710"/>
              <a:gd name="connsiteX33" fmla="*/ 1128409 w 1549941"/>
              <a:gd name="connsiteY33" fmla="*/ 84306 h 343710"/>
              <a:gd name="connsiteX34" fmla="*/ 1147864 w 1549941"/>
              <a:gd name="connsiteY34" fmla="*/ 129702 h 343710"/>
              <a:gd name="connsiteX35" fmla="*/ 1167319 w 1549941"/>
              <a:gd name="connsiteY35" fmla="*/ 155642 h 343710"/>
              <a:gd name="connsiteX36" fmla="*/ 1180289 w 1549941"/>
              <a:gd name="connsiteY36" fmla="*/ 175097 h 343710"/>
              <a:gd name="connsiteX37" fmla="*/ 1193260 w 1549941"/>
              <a:gd name="connsiteY37" fmla="*/ 188068 h 343710"/>
              <a:gd name="connsiteX38" fmla="*/ 1206230 w 1549941"/>
              <a:gd name="connsiteY38" fmla="*/ 214008 h 343710"/>
              <a:gd name="connsiteX39" fmla="*/ 1219200 w 1549941"/>
              <a:gd name="connsiteY39" fmla="*/ 233463 h 343710"/>
              <a:gd name="connsiteX40" fmla="*/ 1225685 w 1549941"/>
              <a:gd name="connsiteY40" fmla="*/ 252919 h 343710"/>
              <a:gd name="connsiteX41" fmla="*/ 1284051 w 1549941"/>
              <a:gd name="connsiteY41" fmla="*/ 298314 h 343710"/>
              <a:gd name="connsiteX42" fmla="*/ 1322962 w 1549941"/>
              <a:gd name="connsiteY42" fmla="*/ 330740 h 343710"/>
              <a:gd name="connsiteX43" fmla="*/ 1374843 w 1549941"/>
              <a:gd name="connsiteY43" fmla="*/ 343710 h 343710"/>
              <a:gd name="connsiteX44" fmla="*/ 1433209 w 1549941"/>
              <a:gd name="connsiteY44" fmla="*/ 337225 h 343710"/>
              <a:gd name="connsiteX45" fmla="*/ 1446179 w 1549941"/>
              <a:gd name="connsiteY45" fmla="*/ 317770 h 343710"/>
              <a:gd name="connsiteX46" fmla="*/ 1465634 w 1549941"/>
              <a:gd name="connsiteY46" fmla="*/ 285344 h 343710"/>
              <a:gd name="connsiteX47" fmla="*/ 1504545 w 1549941"/>
              <a:gd name="connsiteY47" fmla="*/ 233463 h 343710"/>
              <a:gd name="connsiteX48" fmla="*/ 1524000 w 1549941"/>
              <a:gd name="connsiteY48" fmla="*/ 220493 h 343710"/>
              <a:gd name="connsiteX49" fmla="*/ 1549941 w 1549941"/>
              <a:gd name="connsiteY49" fmla="*/ 181583 h 343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549941" h="343710">
                <a:moveTo>
                  <a:pt x="0" y="259404"/>
                </a:moveTo>
                <a:cubicBezTo>
                  <a:pt x="19455" y="218332"/>
                  <a:pt x="35818" y="175646"/>
                  <a:pt x="58366" y="136187"/>
                </a:cubicBezTo>
                <a:cubicBezTo>
                  <a:pt x="62233" y="129420"/>
                  <a:pt x="71735" y="128086"/>
                  <a:pt x="77821" y="123217"/>
                </a:cubicBezTo>
                <a:cubicBezTo>
                  <a:pt x="130727" y="80892"/>
                  <a:pt x="45750" y="139592"/>
                  <a:pt x="110247" y="103761"/>
                </a:cubicBezTo>
                <a:cubicBezTo>
                  <a:pt x="174341" y="68154"/>
                  <a:pt x="121768" y="82386"/>
                  <a:pt x="188068" y="71336"/>
                </a:cubicBezTo>
                <a:cubicBezTo>
                  <a:pt x="216170" y="73498"/>
                  <a:pt x="245031" y="70985"/>
                  <a:pt x="272375" y="77821"/>
                </a:cubicBezTo>
                <a:cubicBezTo>
                  <a:pt x="281272" y="80045"/>
                  <a:pt x="284367" y="91945"/>
                  <a:pt x="291830" y="97276"/>
                </a:cubicBezTo>
                <a:cubicBezTo>
                  <a:pt x="299697" y="102895"/>
                  <a:pt x="309376" y="105450"/>
                  <a:pt x="317770" y="110246"/>
                </a:cubicBezTo>
                <a:cubicBezTo>
                  <a:pt x="338837" y="122284"/>
                  <a:pt x="338798" y="124789"/>
                  <a:pt x="356681" y="142672"/>
                </a:cubicBezTo>
                <a:cubicBezTo>
                  <a:pt x="379324" y="210602"/>
                  <a:pt x="357958" y="157879"/>
                  <a:pt x="382621" y="201038"/>
                </a:cubicBezTo>
                <a:cubicBezTo>
                  <a:pt x="387418" y="209432"/>
                  <a:pt x="390229" y="218934"/>
                  <a:pt x="395592" y="226978"/>
                </a:cubicBezTo>
                <a:cubicBezTo>
                  <a:pt x="398984" y="232065"/>
                  <a:pt x="404742" y="235174"/>
                  <a:pt x="408562" y="239949"/>
                </a:cubicBezTo>
                <a:cubicBezTo>
                  <a:pt x="451456" y="293568"/>
                  <a:pt x="373964" y="211835"/>
                  <a:pt x="453958" y="291829"/>
                </a:cubicBezTo>
                <a:cubicBezTo>
                  <a:pt x="458282" y="296153"/>
                  <a:pt x="461841" y="301408"/>
                  <a:pt x="466928" y="304800"/>
                </a:cubicBezTo>
                <a:cubicBezTo>
                  <a:pt x="497759" y="325354"/>
                  <a:pt x="478989" y="315305"/>
                  <a:pt x="525294" y="330740"/>
                </a:cubicBezTo>
                <a:lnTo>
                  <a:pt x="544749" y="337225"/>
                </a:lnTo>
                <a:cubicBezTo>
                  <a:pt x="600953" y="335063"/>
                  <a:pt x="657395" y="336337"/>
                  <a:pt x="713362" y="330740"/>
                </a:cubicBezTo>
                <a:cubicBezTo>
                  <a:pt x="727570" y="329319"/>
                  <a:pt x="746338" y="311010"/>
                  <a:pt x="758758" y="304800"/>
                </a:cubicBezTo>
                <a:cubicBezTo>
                  <a:pt x="764872" y="301743"/>
                  <a:pt x="771728" y="300476"/>
                  <a:pt x="778213" y="298314"/>
                </a:cubicBezTo>
                <a:cubicBezTo>
                  <a:pt x="792557" y="283970"/>
                  <a:pt x="799065" y="274918"/>
                  <a:pt x="817124" y="265889"/>
                </a:cubicBezTo>
                <a:cubicBezTo>
                  <a:pt x="823238" y="262832"/>
                  <a:pt x="830094" y="261566"/>
                  <a:pt x="836579" y="259404"/>
                </a:cubicBezTo>
                <a:cubicBezTo>
                  <a:pt x="847387" y="248595"/>
                  <a:pt x="863327" y="241170"/>
                  <a:pt x="869004" y="226978"/>
                </a:cubicBezTo>
                <a:cubicBezTo>
                  <a:pt x="873328" y="216170"/>
                  <a:pt x="877247" y="205191"/>
                  <a:pt x="881975" y="194553"/>
                </a:cubicBezTo>
                <a:cubicBezTo>
                  <a:pt x="885901" y="185719"/>
                  <a:pt x="891137" y="177498"/>
                  <a:pt x="894945" y="168612"/>
                </a:cubicBezTo>
                <a:cubicBezTo>
                  <a:pt x="897638" y="162329"/>
                  <a:pt x="897638" y="154845"/>
                  <a:pt x="901430" y="149157"/>
                </a:cubicBezTo>
                <a:cubicBezTo>
                  <a:pt x="906517" y="141526"/>
                  <a:pt x="914400" y="136187"/>
                  <a:pt x="920885" y="129702"/>
                </a:cubicBezTo>
                <a:cubicBezTo>
                  <a:pt x="928816" y="113839"/>
                  <a:pt x="935365" y="98059"/>
                  <a:pt x="946826" y="84306"/>
                </a:cubicBezTo>
                <a:cubicBezTo>
                  <a:pt x="952697" y="77261"/>
                  <a:pt x="960778" y="72188"/>
                  <a:pt x="966281" y="64851"/>
                </a:cubicBezTo>
                <a:cubicBezTo>
                  <a:pt x="973844" y="54767"/>
                  <a:pt x="979055" y="43114"/>
                  <a:pt x="985736" y="32425"/>
                </a:cubicBezTo>
                <a:cubicBezTo>
                  <a:pt x="989867" y="25816"/>
                  <a:pt x="993196" y="18481"/>
                  <a:pt x="998707" y="12970"/>
                </a:cubicBezTo>
                <a:cubicBezTo>
                  <a:pt x="1004218" y="7459"/>
                  <a:pt x="1011677" y="4323"/>
                  <a:pt x="1018162" y="0"/>
                </a:cubicBezTo>
                <a:cubicBezTo>
                  <a:pt x="1050611" y="3605"/>
                  <a:pt x="1073644" y="-2884"/>
                  <a:pt x="1095983" y="19455"/>
                </a:cubicBezTo>
                <a:cubicBezTo>
                  <a:pt x="1101494" y="24966"/>
                  <a:pt x="1104630" y="32425"/>
                  <a:pt x="1108953" y="38910"/>
                </a:cubicBezTo>
                <a:cubicBezTo>
                  <a:pt x="1122450" y="92898"/>
                  <a:pt x="1106015" y="39521"/>
                  <a:pt x="1128409" y="84306"/>
                </a:cubicBezTo>
                <a:cubicBezTo>
                  <a:pt x="1150479" y="128445"/>
                  <a:pt x="1114119" y="75709"/>
                  <a:pt x="1147864" y="129702"/>
                </a:cubicBezTo>
                <a:cubicBezTo>
                  <a:pt x="1153592" y="138867"/>
                  <a:pt x="1161037" y="146847"/>
                  <a:pt x="1167319" y="155642"/>
                </a:cubicBezTo>
                <a:cubicBezTo>
                  <a:pt x="1171849" y="161984"/>
                  <a:pt x="1175420" y="169011"/>
                  <a:pt x="1180289" y="175097"/>
                </a:cubicBezTo>
                <a:cubicBezTo>
                  <a:pt x="1184109" y="179872"/>
                  <a:pt x="1189868" y="182980"/>
                  <a:pt x="1193260" y="188068"/>
                </a:cubicBezTo>
                <a:cubicBezTo>
                  <a:pt x="1198622" y="196112"/>
                  <a:pt x="1201434" y="205614"/>
                  <a:pt x="1206230" y="214008"/>
                </a:cubicBezTo>
                <a:cubicBezTo>
                  <a:pt x="1210097" y="220775"/>
                  <a:pt x="1214877" y="226978"/>
                  <a:pt x="1219200" y="233463"/>
                </a:cubicBezTo>
                <a:cubicBezTo>
                  <a:pt x="1221362" y="239948"/>
                  <a:pt x="1221893" y="247231"/>
                  <a:pt x="1225685" y="252919"/>
                </a:cubicBezTo>
                <a:cubicBezTo>
                  <a:pt x="1243940" y="280302"/>
                  <a:pt x="1258285" y="272546"/>
                  <a:pt x="1284051" y="298314"/>
                </a:cubicBezTo>
                <a:cubicBezTo>
                  <a:pt x="1297398" y="311662"/>
                  <a:pt x="1304972" y="320461"/>
                  <a:pt x="1322962" y="330740"/>
                </a:cubicBezTo>
                <a:cubicBezTo>
                  <a:pt x="1333700" y="336876"/>
                  <a:pt x="1366632" y="342068"/>
                  <a:pt x="1374843" y="343710"/>
                </a:cubicBezTo>
                <a:cubicBezTo>
                  <a:pt x="1394298" y="341548"/>
                  <a:pt x="1414812" y="343915"/>
                  <a:pt x="1433209" y="337225"/>
                </a:cubicBezTo>
                <a:cubicBezTo>
                  <a:pt x="1440534" y="334561"/>
                  <a:pt x="1442048" y="324379"/>
                  <a:pt x="1446179" y="317770"/>
                </a:cubicBezTo>
                <a:cubicBezTo>
                  <a:pt x="1452859" y="307081"/>
                  <a:pt x="1458867" y="295978"/>
                  <a:pt x="1465634" y="285344"/>
                </a:cubicBezTo>
                <a:cubicBezTo>
                  <a:pt x="1476386" y="268448"/>
                  <a:pt x="1487841" y="246827"/>
                  <a:pt x="1504545" y="233463"/>
                </a:cubicBezTo>
                <a:cubicBezTo>
                  <a:pt x="1510631" y="228594"/>
                  <a:pt x="1517515" y="224816"/>
                  <a:pt x="1524000" y="220493"/>
                </a:cubicBezTo>
                <a:lnTo>
                  <a:pt x="1549941" y="181583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A9F25CE1-1B4D-42CD-A65B-844A0B334C7F}"/>
              </a:ext>
            </a:extLst>
          </p:cNvPr>
          <p:cNvSpPr/>
          <p:nvPr/>
        </p:nvSpPr>
        <p:spPr>
          <a:xfrm>
            <a:off x="6724633" y="4021720"/>
            <a:ext cx="492768" cy="227496"/>
          </a:xfrm>
          <a:custGeom>
            <a:avLst/>
            <a:gdLst>
              <a:gd name="connsiteX0" fmla="*/ 0 w 1439694"/>
              <a:gd name="connsiteY0" fmla="*/ 250040 h 295436"/>
              <a:gd name="connsiteX1" fmla="*/ 129703 w 1439694"/>
              <a:gd name="connsiteY1" fmla="*/ 55487 h 295436"/>
              <a:gd name="connsiteX2" fmla="*/ 149158 w 1439694"/>
              <a:gd name="connsiteY2" fmla="*/ 49002 h 295436"/>
              <a:gd name="connsiteX3" fmla="*/ 194554 w 1439694"/>
              <a:gd name="connsiteY3" fmla="*/ 23061 h 295436"/>
              <a:gd name="connsiteX4" fmla="*/ 278860 w 1439694"/>
              <a:gd name="connsiteY4" fmla="*/ 16576 h 295436"/>
              <a:gd name="connsiteX5" fmla="*/ 330741 w 1439694"/>
              <a:gd name="connsiteY5" fmla="*/ 10091 h 295436"/>
              <a:gd name="connsiteX6" fmla="*/ 434503 w 1439694"/>
              <a:gd name="connsiteY6" fmla="*/ 10091 h 295436"/>
              <a:gd name="connsiteX7" fmla="*/ 460443 w 1439694"/>
              <a:gd name="connsiteY7" fmla="*/ 23061 h 295436"/>
              <a:gd name="connsiteX8" fmla="*/ 479898 w 1439694"/>
              <a:gd name="connsiteY8" fmla="*/ 29547 h 295436"/>
              <a:gd name="connsiteX9" fmla="*/ 518809 w 1439694"/>
              <a:gd name="connsiteY9" fmla="*/ 55487 h 295436"/>
              <a:gd name="connsiteX10" fmla="*/ 577175 w 1439694"/>
              <a:gd name="connsiteY10" fmla="*/ 100883 h 295436"/>
              <a:gd name="connsiteX11" fmla="*/ 603115 w 1439694"/>
              <a:gd name="connsiteY11" fmla="*/ 113853 h 295436"/>
              <a:gd name="connsiteX12" fmla="*/ 635541 w 1439694"/>
              <a:gd name="connsiteY12" fmla="*/ 146279 h 295436"/>
              <a:gd name="connsiteX13" fmla="*/ 680937 w 1439694"/>
              <a:gd name="connsiteY13" fmla="*/ 172219 h 295436"/>
              <a:gd name="connsiteX14" fmla="*/ 739303 w 1439694"/>
              <a:gd name="connsiteY14" fmla="*/ 217615 h 295436"/>
              <a:gd name="connsiteX15" fmla="*/ 791183 w 1439694"/>
              <a:gd name="connsiteY15" fmla="*/ 243555 h 295436"/>
              <a:gd name="connsiteX16" fmla="*/ 823609 w 1439694"/>
              <a:gd name="connsiteY16" fmla="*/ 263010 h 295436"/>
              <a:gd name="connsiteX17" fmla="*/ 836579 w 1439694"/>
              <a:gd name="connsiteY17" fmla="*/ 275981 h 295436"/>
              <a:gd name="connsiteX18" fmla="*/ 901430 w 1439694"/>
              <a:gd name="connsiteY18" fmla="*/ 295436 h 295436"/>
              <a:gd name="connsiteX19" fmla="*/ 1225686 w 1439694"/>
              <a:gd name="connsiteY19" fmla="*/ 288951 h 295436"/>
              <a:gd name="connsiteX20" fmla="*/ 1251626 w 1439694"/>
              <a:gd name="connsiteY20" fmla="*/ 275981 h 295436"/>
              <a:gd name="connsiteX21" fmla="*/ 1290537 w 1439694"/>
              <a:gd name="connsiteY21" fmla="*/ 243555 h 295436"/>
              <a:gd name="connsiteX22" fmla="*/ 1329447 w 1439694"/>
              <a:gd name="connsiteY22" fmla="*/ 217615 h 295436"/>
              <a:gd name="connsiteX23" fmla="*/ 1348903 w 1439694"/>
              <a:gd name="connsiteY23" fmla="*/ 204644 h 295436"/>
              <a:gd name="connsiteX24" fmla="*/ 1368358 w 1439694"/>
              <a:gd name="connsiteY24" fmla="*/ 185189 h 295436"/>
              <a:gd name="connsiteX25" fmla="*/ 1394298 w 1439694"/>
              <a:gd name="connsiteY25" fmla="*/ 178704 h 295436"/>
              <a:gd name="connsiteX26" fmla="*/ 1439694 w 1439694"/>
              <a:gd name="connsiteY26" fmla="*/ 139793 h 2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39694" h="295436">
                <a:moveTo>
                  <a:pt x="0" y="250040"/>
                </a:moveTo>
                <a:cubicBezTo>
                  <a:pt x="43234" y="185189"/>
                  <a:pt x="55761" y="80134"/>
                  <a:pt x="129703" y="55487"/>
                </a:cubicBezTo>
                <a:cubicBezTo>
                  <a:pt x="136188" y="53325"/>
                  <a:pt x="143044" y="52059"/>
                  <a:pt x="149158" y="49002"/>
                </a:cubicBezTo>
                <a:cubicBezTo>
                  <a:pt x="164288" y="41437"/>
                  <a:pt x="176984" y="26162"/>
                  <a:pt x="194554" y="23061"/>
                </a:cubicBezTo>
                <a:cubicBezTo>
                  <a:pt x="222310" y="18163"/>
                  <a:pt x="250802" y="19248"/>
                  <a:pt x="278860" y="16576"/>
                </a:cubicBezTo>
                <a:cubicBezTo>
                  <a:pt x="296210" y="14924"/>
                  <a:pt x="313447" y="12253"/>
                  <a:pt x="330741" y="10091"/>
                </a:cubicBezTo>
                <a:cubicBezTo>
                  <a:pt x="372620" y="-3869"/>
                  <a:pt x="361173" y="-2849"/>
                  <a:pt x="434503" y="10091"/>
                </a:cubicBezTo>
                <a:cubicBezTo>
                  <a:pt x="444023" y="11771"/>
                  <a:pt x="451557" y="19253"/>
                  <a:pt x="460443" y="23061"/>
                </a:cubicBezTo>
                <a:cubicBezTo>
                  <a:pt x="466726" y="25754"/>
                  <a:pt x="473413" y="27385"/>
                  <a:pt x="479898" y="29547"/>
                </a:cubicBezTo>
                <a:cubicBezTo>
                  <a:pt x="514608" y="64254"/>
                  <a:pt x="463837" y="16221"/>
                  <a:pt x="518809" y="55487"/>
                </a:cubicBezTo>
                <a:cubicBezTo>
                  <a:pt x="568625" y="91070"/>
                  <a:pt x="497763" y="61177"/>
                  <a:pt x="577175" y="100883"/>
                </a:cubicBezTo>
                <a:cubicBezTo>
                  <a:pt x="585822" y="105206"/>
                  <a:pt x="595484" y="107918"/>
                  <a:pt x="603115" y="113853"/>
                </a:cubicBezTo>
                <a:cubicBezTo>
                  <a:pt x="615181" y="123238"/>
                  <a:pt x="622822" y="137800"/>
                  <a:pt x="635541" y="146279"/>
                </a:cubicBezTo>
                <a:cubicBezTo>
                  <a:pt x="663040" y="164612"/>
                  <a:pt x="648025" y="155764"/>
                  <a:pt x="680937" y="172219"/>
                </a:cubicBezTo>
                <a:cubicBezTo>
                  <a:pt x="702287" y="193569"/>
                  <a:pt x="708276" y="202101"/>
                  <a:pt x="739303" y="217615"/>
                </a:cubicBezTo>
                <a:cubicBezTo>
                  <a:pt x="756596" y="226262"/>
                  <a:pt x="777511" y="229884"/>
                  <a:pt x="791183" y="243555"/>
                </a:cubicBezTo>
                <a:cubicBezTo>
                  <a:pt x="808988" y="261358"/>
                  <a:pt x="798353" y="254591"/>
                  <a:pt x="823609" y="263010"/>
                </a:cubicBezTo>
                <a:cubicBezTo>
                  <a:pt x="827932" y="267334"/>
                  <a:pt x="831110" y="273247"/>
                  <a:pt x="836579" y="275981"/>
                </a:cubicBezTo>
                <a:cubicBezTo>
                  <a:pt x="852366" y="283874"/>
                  <a:pt x="882813" y="290782"/>
                  <a:pt x="901430" y="295436"/>
                </a:cubicBezTo>
                <a:cubicBezTo>
                  <a:pt x="1009515" y="293274"/>
                  <a:pt x="1117745" y="294948"/>
                  <a:pt x="1225686" y="288951"/>
                </a:cubicBezTo>
                <a:cubicBezTo>
                  <a:pt x="1235338" y="288415"/>
                  <a:pt x="1243233" y="280777"/>
                  <a:pt x="1251626" y="275981"/>
                </a:cubicBezTo>
                <a:cubicBezTo>
                  <a:pt x="1289055" y="254592"/>
                  <a:pt x="1253399" y="272440"/>
                  <a:pt x="1290537" y="243555"/>
                </a:cubicBezTo>
                <a:cubicBezTo>
                  <a:pt x="1302842" y="233985"/>
                  <a:pt x="1316477" y="226262"/>
                  <a:pt x="1329447" y="217615"/>
                </a:cubicBezTo>
                <a:cubicBezTo>
                  <a:pt x="1335932" y="213291"/>
                  <a:pt x="1343391" y="210156"/>
                  <a:pt x="1348903" y="204644"/>
                </a:cubicBezTo>
                <a:cubicBezTo>
                  <a:pt x="1355388" y="198159"/>
                  <a:pt x="1360395" y="189739"/>
                  <a:pt x="1368358" y="185189"/>
                </a:cubicBezTo>
                <a:cubicBezTo>
                  <a:pt x="1376096" y="180767"/>
                  <a:pt x="1385651" y="180866"/>
                  <a:pt x="1394298" y="178704"/>
                </a:cubicBezTo>
                <a:cubicBezTo>
                  <a:pt x="1430142" y="142861"/>
                  <a:pt x="1413053" y="153116"/>
                  <a:pt x="1439694" y="13979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53D98A12-23F3-4AA1-A927-2220418386F8}"/>
              </a:ext>
            </a:extLst>
          </p:cNvPr>
          <p:cNvSpPr/>
          <p:nvPr/>
        </p:nvSpPr>
        <p:spPr>
          <a:xfrm>
            <a:off x="7490219" y="3908540"/>
            <a:ext cx="682181" cy="455448"/>
          </a:xfrm>
          <a:custGeom>
            <a:avLst/>
            <a:gdLst>
              <a:gd name="connsiteX0" fmla="*/ 0 w 1439694"/>
              <a:gd name="connsiteY0" fmla="*/ 250040 h 295436"/>
              <a:gd name="connsiteX1" fmla="*/ 129703 w 1439694"/>
              <a:gd name="connsiteY1" fmla="*/ 55487 h 295436"/>
              <a:gd name="connsiteX2" fmla="*/ 149158 w 1439694"/>
              <a:gd name="connsiteY2" fmla="*/ 49002 h 295436"/>
              <a:gd name="connsiteX3" fmla="*/ 194554 w 1439694"/>
              <a:gd name="connsiteY3" fmla="*/ 23061 h 295436"/>
              <a:gd name="connsiteX4" fmla="*/ 278860 w 1439694"/>
              <a:gd name="connsiteY4" fmla="*/ 16576 h 295436"/>
              <a:gd name="connsiteX5" fmla="*/ 330741 w 1439694"/>
              <a:gd name="connsiteY5" fmla="*/ 10091 h 295436"/>
              <a:gd name="connsiteX6" fmla="*/ 434503 w 1439694"/>
              <a:gd name="connsiteY6" fmla="*/ 10091 h 295436"/>
              <a:gd name="connsiteX7" fmla="*/ 460443 w 1439694"/>
              <a:gd name="connsiteY7" fmla="*/ 23061 h 295436"/>
              <a:gd name="connsiteX8" fmla="*/ 479898 w 1439694"/>
              <a:gd name="connsiteY8" fmla="*/ 29547 h 295436"/>
              <a:gd name="connsiteX9" fmla="*/ 518809 w 1439694"/>
              <a:gd name="connsiteY9" fmla="*/ 55487 h 295436"/>
              <a:gd name="connsiteX10" fmla="*/ 577175 w 1439694"/>
              <a:gd name="connsiteY10" fmla="*/ 100883 h 295436"/>
              <a:gd name="connsiteX11" fmla="*/ 603115 w 1439694"/>
              <a:gd name="connsiteY11" fmla="*/ 113853 h 295436"/>
              <a:gd name="connsiteX12" fmla="*/ 635541 w 1439694"/>
              <a:gd name="connsiteY12" fmla="*/ 146279 h 295436"/>
              <a:gd name="connsiteX13" fmla="*/ 680937 w 1439694"/>
              <a:gd name="connsiteY13" fmla="*/ 172219 h 295436"/>
              <a:gd name="connsiteX14" fmla="*/ 739303 w 1439694"/>
              <a:gd name="connsiteY14" fmla="*/ 217615 h 295436"/>
              <a:gd name="connsiteX15" fmla="*/ 791183 w 1439694"/>
              <a:gd name="connsiteY15" fmla="*/ 243555 h 295436"/>
              <a:gd name="connsiteX16" fmla="*/ 823609 w 1439694"/>
              <a:gd name="connsiteY16" fmla="*/ 263010 h 295436"/>
              <a:gd name="connsiteX17" fmla="*/ 836579 w 1439694"/>
              <a:gd name="connsiteY17" fmla="*/ 275981 h 295436"/>
              <a:gd name="connsiteX18" fmla="*/ 901430 w 1439694"/>
              <a:gd name="connsiteY18" fmla="*/ 295436 h 295436"/>
              <a:gd name="connsiteX19" fmla="*/ 1225686 w 1439694"/>
              <a:gd name="connsiteY19" fmla="*/ 288951 h 295436"/>
              <a:gd name="connsiteX20" fmla="*/ 1251626 w 1439694"/>
              <a:gd name="connsiteY20" fmla="*/ 275981 h 295436"/>
              <a:gd name="connsiteX21" fmla="*/ 1290537 w 1439694"/>
              <a:gd name="connsiteY21" fmla="*/ 243555 h 295436"/>
              <a:gd name="connsiteX22" fmla="*/ 1329447 w 1439694"/>
              <a:gd name="connsiteY22" fmla="*/ 217615 h 295436"/>
              <a:gd name="connsiteX23" fmla="*/ 1348903 w 1439694"/>
              <a:gd name="connsiteY23" fmla="*/ 204644 h 295436"/>
              <a:gd name="connsiteX24" fmla="*/ 1368358 w 1439694"/>
              <a:gd name="connsiteY24" fmla="*/ 185189 h 295436"/>
              <a:gd name="connsiteX25" fmla="*/ 1394298 w 1439694"/>
              <a:gd name="connsiteY25" fmla="*/ 178704 h 295436"/>
              <a:gd name="connsiteX26" fmla="*/ 1439694 w 1439694"/>
              <a:gd name="connsiteY26" fmla="*/ 139793 h 2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39694" h="295436">
                <a:moveTo>
                  <a:pt x="0" y="250040"/>
                </a:moveTo>
                <a:cubicBezTo>
                  <a:pt x="43234" y="185189"/>
                  <a:pt x="55761" y="80134"/>
                  <a:pt x="129703" y="55487"/>
                </a:cubicBezTo>
                <a:cubicBezTo>
                  <a:pt x="136188" y="53325"/>
                  <a:pt x="143044" y="52059"/>
                  <a:pt x="149158" y="49002"/>
                </a:cubicBezTo>
                <a:cubicBezTo>
                  <a:pt x="164288" y="41437"/>
                  <a:pt x="176984" y="26162"/>
                  <a:pt x="194554" y="23061"/>
                </a:cubicBezTo>
                <a:cubicBezTo>
                  <a:pt x="222310" y="18163"/>
                  <a:pt x="250802" y="19248"/>
                  <a:pt x="278860" y="16576"/>
                </a:cubicBezTo>
                <a:cubicBezTo>
                  <a:pt x="296210" y="14924"/>
                  <a:pt x="313447" y="12253"/>
                  <a:pt x="330741" y="10091"/>
                </a:cubicBezTo>
                <a:cubicBezTo>
                  <a:pt x="372620" y="-3869"/>
                  <a:pt x="361173" y="-2849"/>
                  <a:pt x="434503" y="10091"/>
                </a:cubicBezTo>
                <a:cubicBezTo>
                  <a:pt x="444023" y="11771"/>
                  <a:pt x="451557" y="19253"/>
                  <a:pt x="460443" y="23061"/>
                </a:cubicBezTo>
                <a:cubicBezTo>
                  <a:pt x="466726" y="25754"/>
                  <a:pt x="473413" y="27385"/>
                  <a:pt x="479898" y="29547"/>
                </a:cubicBezTo>
                <a:cubicBezTo>
                  <a:pt x="514608" y="64254"/>
                  <a:pt x="463837" y="16221"/>
                  <a:pt x="518809" y="55487"/>
                </a:cubicBezTo>
                <a:cubicBezTo>
                  <a:pt x="568625" y="91070"/>
                  <a:pt x="497763" y="61177"/>
                  <a:pt x="577175" y="100883"/>
                </a:cubicBezTo>
                <a:cubicBezTo>
                  <a:pt x="585822" y="105206"/>
                  <a:pt x="595484" y="107918"/>
                  <a:pt x="603115" y="113853"/>
                </a:cubicBezTo>
                <a:cubicBezTo>
                  <a:pt x="615181" y="123238"/>
                  <a:pt x="622822" y="137800"/>
                  <a:pt x="635541" y="146279"/>
                </a:cubicBezTo>
                <a:cubicBezTo>
                  <a:pt x="663040" y="164612"/>
                  <a:pt x="648025" y="155764"/>
                  <a:pt x="680937" y="172219"/>
                </a:cubicBezTo>
                <a:cubicBezTo>
                  <a:pt x="702287" y="193569"/>
                  <a:pt x="708276" y="202101"/>
                  <a:pt x="739303" y="217615"/>
                </a:cubicBezTo>
                <a:cubicBezTo>
                  <a:pt x="756596" y="226262"/>
                  <a:pt x="777511" y="229884"/>
                  <a:pt x="791183" y="243555"/>
                </a:cubicBezTo>
                <a:cubicBezTo>
                  <a:pt x="808988" y="261358"/>
                  <a:pt x="798353" y="254591"/>
                  <a:pt x="823609" y="263010"/>
                </a:cubicBezTo>
                <a:cubicBezTo>
                  <a:pt x="827932" y="267334"/>
                  <a:pt x="831110" y="273247"/>
                  <a:pt x="836579" y="275981"/>
                </a:cubicBezTo>
                <a:cubicBezTo>
                  <a:pt x="852366" y="283874"/>
                  <a:pt x="882813" y="290782"/>
                  <a:pt x="901430" y="295436"/>
                </a:cubicBezTo>
                <a:cubicBezTo>
                  <a:pt x="1009515" y="293274"/>
                  <a:pt x="1117745" y="294948"/>
                  <a:pt x="1225686" y="288951"/>
                </a:cubicBezTo>
                <a:cubicBezTo>
                  <a:pt x="1235338" y="288415"/>
                  <a:pt x="1243233" y="280777"/>
                  <a:pt x="1251626" y="275981"/>
                </a:cubicBezTo>
                <a:cubicBezTo>
                  <a:pt x="1289055" y="254592"/>
                  <a:pt x="1253399" y="272440"/>
                  <a:pt x="1290537" y="243555"/>
                </a:cubicBezTo>
                <a:cubicBezTo>
                  <a:pt x="1302842" y="233985"/>
                  <a:pt x="1316477" y="226262"/>
                  <a:pt x="1329447" y="217615"/>
                </a:cubicBezTo>
                <a:cubicBezTo>
                  <a:pt x="1335932" y="213291"/>
                  <a:pt x="1343391" y="210156"/>
                  <a:pt x="1348903" y="204644"/>
                </a:cubicBezTo>
                <a:cubicBezTo>
                  <a:pt x="1355388" y="198159"/>
                  <a:pt x="1360395" y="189739"/>
                  <a:pt x="1368358" y="185189"/>
                </a:cubicBezTo>
                <a:cubicBezTo>
                  <a:pt x="1376096" y="180767"/>
                  <a:pt x="1385651" y="180866"/>
                  <a:pt x="1394298" y="178704"/>
                </a:cubicBezTo>
                <a:cubicBezTo>
                  <a:pt x="1430142" y="142861"/>
                  <a:pt x="1413053" y="153116"/>
                  <a:pt x="1439694" y="13979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59D3068-54D0-4BA8-A32A-E35A169141A7}"/>
              </a:ext>
            </a:extLst>
          </p:cNvPr>
          <p:cNvSpPr txBox="1"/>
          <p:nvPr/>
        </p:nvSpPr>
        <p:spPr>
          <a:xfrm>
            <a:off x="251520" y="5662989"/>
            <a:ext cx="8568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Two S1 corrector bumps should in theory give a set of phase advances through all turns at once, including turn-to-turn advances, plus phase space oval for each turn</a:t>
            </a:r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AAA56E0-3972-4579-B5C7-5F9D6921F34B}"/>
              </a:ext>
            </a:extLst>
          </p:cNvPr>
          <p:cNvSpPr/>
          <p:nvPr/>
        </p:nvSpPr>
        <p:spPr>
          <a:xfrm rot="1674907">
            <a:off x="2145227" y="4891974"/>
            <a:ext cx="150579" cy="62726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0D62D943-67E7-4E9D-9C42-2DA4C049882C}"/>
              </a:ext>
            </a:extLst>
          </p:cNvPr>
          <p:cNvSpPr/>
          <p:nvPr/>
        </p:nvSpPr>
        <p:spPr>
          <a:xfrm rot="818779">
            <a:off x="3877227" y="5067707"/>
            <a:ext cx="214478" cy="4346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9F85D0F0-D5CF-47CC-97B5-2AF53541D809}"/>
              </a:ext>
            </a:extLst>
          </p:cNvPr>
          <p:cNvSpPr/>
          <p:nvPr/>
        </p:nvSpPr>
        <p:spPr>
          <a:xfrm rot="20604031">
            <a:off x="5566791" y="5074653"/>
            <a:ext cx="300558" cy="4060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5415774-FAD4-4619-A864-A4229B49DDE5}"/>
              </a:ext>
            </a:extLst>
          </p:cNvPr>
          <p:cNvSpPr/>
          <p:nvPr/>
        </p:nvSpPr>
        <p:spPr>
          <a:xfrm rot="19158695">
            <a:off x="7206716" y="4913267"/>
            <a:ext cx="438064" cy="60030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552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1A4CBB-9BCC-413E-8894-AB67E221DB08}"/>
              </a:ext>
            </a:extLst>
          </p:cNvPr>
          <p:cNvCxnSpPr/>
          <p:nvPr/>
        </p:nvCxnSpPr>
        <p:spPr>
          <a:xfrm>
            <a:off x="755576" y="2156916"/>
            <a:ext cx="49270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AE9E481-A9AD-4C77-B7EF-33D1832F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Multi-turn Response Matrix with Correction in RX Combiners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5EF98-E94E-4E6E-B4AF-347CCCB6E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6DF9C-EC4D-435F-84AF-104E07472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A851C-C1EE-4F8C-808C-C7C6F5C9F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51</a:t>
            </a:fld>
            <a:endParaRPr lang="en-GB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3FD2CA-2329-41D2-80A0-3B7A9F89675A}"/>
              </a:ext>
            </a:extLst>
          </p:cNvPr>
          <p:cNvSpPr/>
          <p:nvPr/>
        </p:nvSpPr>
        <p:spPr>
          <a:xfrm>
            <a:off x="6732240" y="2012900"/>
            <a:ext cx="1440160" cy="35283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330826-30A4-4A3F-8447-36B3C85CE117}"/>
              </a:ext>
            </a:extLst>
          </p:cNvPr>
          <p:cNvSpPr/>
          <p:nvPr/>
        </p:nvSpPr>
        <p:spPr>
          <a:xfrm>
            <a:off x="5004048" y="2002842"/>
            <a:ext cx="1440160" cy="35283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CBD0D3-827C-43FC-AA32-F89A846C70BD}"/>
              </a:ext>
            </a:extLst>
          </p:cNvPr>
          <p:cNvSpPr/>
          <p:nvPr/>
        </p:nvSpPr>
        <p:spPr>
          <a:xfrm>
            <a:off x="3264507" y="2007871"/>
            <a:ext cx="1440160" cy="35283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918FD-693F-4F0B-A817-078B1C7FC5E6}"/>
              </a:ext>
            </a:extLst>
          </p:cNvPr>
          <p:cNvSpPr/>
          <p:nvPr/>
        </p:nvSpPr>
        <p:spPr>
          <a:xfrm>
            <a:off x="1536315" y="1997813"/>
            <a:ext cx="1440160" cy="35283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02A2049E-6DB9-4E47-A2E7-EB23C10B66B4}"/>
              </a:ext>
            </a:extLst>
          </p:cNvPr>
          <p:cNvSpPr/>
          <p:nvPr/>
        </p:nvSpPr>
        <p:spPr>
          <a:xfrm>
            <a:off x="1187624" y="2007871"/>
            <a:ext cx="288032" cy="29306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A01ED052-9099-4961-82B3-E2981E948FC0}"/>
              </a:ext>
            </a:extLst>
          </p:cNvPr>
          <p:cNvSpPr/>
          <p:nvPr/>
        </p:nvSpPr>
        <p:spPr>
          <a:xfrm>
            <a:off x="2976475" y="2306801"/>
            <a:ext cx="288032" cy="29306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: 8 Points 12">
            <a:extLst>
              <a:ext uri="{FF2B5EF4-FFF2-40B4-BE49-F238E27FC236}">
                <a16:creationId xmlns:a16="http://schemas.microsoft.com/office/drawing/2014/main" id="{DEE5C7E5-8CCF-4021-8EA4-C3760ACEC138}"/>
              </a:ext>
            </a:extLst>
          </p:cNvPr>
          <p:cNvSpPr/>
          <p:nvPr/>
        </p:nvSpPr>
        <p:spPr>
          <a:xfrm>
            <a:off x="4716016" y="2599862"/>
            <a:ext cx="288032" cy="29306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: 8 Points 13">
            <a:extLst>
              <a:ext uri="{FF2B5EF4-FFF2-40B4-BE49-F238E27FC236}">
                <a16:creationId xmlns:a16="http://schemas.microsoft.com/office/drawing/2014/main" id="{D3703BF7-45D1-4778-9B1F-7C3B8386F138}"/>
              </a:ext>
            </a:extLst>
          </p:cNvPr>
          <p:cNvSpPr/>
          <p:nvPr/>
        </p:nvSpPr>
        <p:spPr>
          <a:xfrm>
            <a:off x="6444208" y="2895771"/>
            <a:ext cx="288032" cy="29306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F90B23-0613-4D70-B2E9-EDE03AD5F13C}"/>
              </a:ext>
            </a:extLst>
          </p:cNvPr>
          <p:cNvSpPr txBox="1"/>
          <p:nvPr/>
        </p:nvSpPr>
        <p:spPr>
          <a:xfrm>
            <a:off x="179512" y="1940892"/>
            <a:ext cx="12961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S1</a:t>
            </a:r>
          </a:p>
          <a:p>
            <a:r>
              <a:rPr lang="en-GB"/>
              <a:t>S2</a:t>
            </a:r>
          </a:p>
          <a:p>
            <a:r>
              <a:rPr lang="en-GB"/>
              <a:t>S3</a:t>
            </a:r>
          </a:p>
          <a:p>
            <a:r>
              <a:rPr lang="en-GB"/>
              <a:t>S4</a:t>
            </a:r>
          </a:p>
          <a:p>
            <a:endParaRPr lang="en-GB"/>
          </a:p>
          <a:p>
            <a:endParaRPr lang="en-GB"/>
          </a:p>
          <a:p>
            <a:r>
              <a:rPr lang="en-GB"/>
              <a:t>FFA correctors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make_oval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80BD0D-58CD-4E99-9E1D-2FD7AB237092}"/>
              </a:ext>
            </a:extLst>
          </p:cNvPr>
          <p:cNvSpPr txBox="1"/>
          <p:nvPr/>
        </p:nvSpPr>
        <p:spPr>
          <a:xfrm>
            <a:off x="1498414" y="1366569"/>
            <a:ext cx="6745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FFA BPMs</a:t>
            </a:r>
          </a:p>
          <a:p>
            <a:r>
              <a:rPr lang="en-GB"/>
              <a:t>42MeV		78MeV		114MeV		150MeV</a:t>
            </a:r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1D274-760D-4471-8415-5A1F94D75FD8}"/>
              </a:ext>
            </a:extLst>
          </p:cNvPr>
          <p:cNvSpPr/>
          <p:nvPr/>
        </p:nvSpPr>
        <p:spPr>
          <a:xfrm>
            <a:off x="2295806" y="3940149"/>
            <a:ext cx="681369" cy="376136"/>
          </a:xfrm>
          <a:custGeom>
            <a:avLst/>
            <a:gdLst>
              <a:gd name="connsiteX0" fmla="*/ 0 w 1498060"/>
              <a:gd name="connsiteY0" fmla="*/ 220493 h 376136"/>
              <a:gd name="connsiteX1" fmla="*/ 45396 w 1498060"/>
              <a:gd name="connsiteY1" fmla="*/ 175098 h 376136"/>
              <a:gd name="connsiteX2" fmla="*/ 71336 w 1498060"/>
              <a:gd name="connsiteY2" fmla="*/ 188068 h 376136"/>
              <a:gd name="connsiteX3" fmla="*/ 77821 w 1498060"/>
              <a:gd name="connsiteY3" fmla="*/ 298315 h 376136"/>
              <a:gd name="connsiteX4" fmla="*/ 90792 w 1498060"/>
              <a:gd name="connsiteY4" fmla="*/ 311285 h 376136"/>
              <a:gd name="connsiteX5" fmla="*/ 149158 w 1498060"/>
              <a:gd name="connsiteY5" fmla="*/ 304800 h 376136"/>
              <a:gd name="connsiteX6" fmla="*/ 162128 w 1498060"/>
              <a:gd name="connsiteY6" fmla="*/ 207523 h 376136"/>
              <a:gd name="connsiteX7" fmla="*/ 168613 w 1498060"/>
              <a:gd name="connsiteY7" fmla="*/ 168612 h 376136"/>
              <a:gd name="connsiteX8" fmla="*/ 175098 w 1498060"/>
              <a:gd name="connsiteY8" fmla="*/ 149157 h 376136"/>
              <a:gd name="connsiteX9" fmla="*/ 194553 w 1498060"/>
              <a:gd name="connsiteY9" fmla="*/ 142672 h 376136"/>
              <a:gd name="connsiteX10" fmla="*/ 220494 w 1498060"/>
              <a:gd name="connsiteY10" fmla="*/ 149157 h 376136"/>
              <a:gd name="connsiteX11" fmla="*/ 239949 w 1498060"/>
              <a:gd name="connsiteY11" fmla="*/ 188068 h 376136"/>
              <a:gd name="connsiteX12" fmla="*/ 246434 w 1498060"/>
              <a:gd name="connsiteY12" fmla="*/ 226978 h 376136"/>
              <a:gd name="connsiteX13" fmla="*/ 252919 w 1498060"/>
              <a:gd name="connsiteY13" fmla="*/ 291830 h 376136"/>
              <a:gd name="connsiteX14" fmla="*/ 265890 w 1498060"/>
              <a:gd name="connsiteY14" fmla="*/ 304800 h 376136"/>
              <a:gd name="connsiteX15" fmla="*/ 330741 w 1498060"/>
              <a:gd name="connsiteY15" fmla="*/ 317770 h 376136"/>
              <a:gd name="connsiteX16" fmla="*/ 369651 w 1498060"/>
              <a:gd name="connsiteY16" fmla="*/ 304800 h 376136"/>
              <a:gd name="connsiteX17" fmla="*/ 376136 w 1498060"/>
              <a:gd name="connsiteY17" fmla="*/ 259404 h 376136"/>
              <a:gd name="connsiteX18" fmla="*/ 389107 w 1498060"/>
              <a:gd name="connsiteY18" fmla="*/ 226978 h 376136"/>
              <a:gd name="connsiteX19" fmla="*/ 395592 w 1498060"/>
              <a:gd name="connsiteY19" fmla="*/ 201038 h 376136"/>
              <a:gd name="connsiteX20" fmla="*/ 402077 w 1498060"/>
              <a:gd name="connsiteY20" fmla="*/ 181583 h 376136"/>
              <a:gd name="connsiteX21" fmla="*/ 428017 w 1498060"/>
              <a:gd name="connsiteY21" fmla="*/ 110247 h 376136"/>
              <a:gd name="connsiteX22" fmla="*/ 434502 w 1498060"/>
              <a:gd name="connsiteY22" fmla="*/ 90791 h 376136"/>
              <a:gd name="connsiteX23" fmla="*/ 473413 w 1498060"/>
              <a:gd name="connsiteY23" fmla="*/ 110247 h 376136"/>
              <a:gd name="connsiteX24" fmla="*/ 479898 w 1498060"/>
              <a:gd name="connsiteY24" fmla="*/ 136187 h 376136"/>
              <a:gd name="connsiteX25" fmla="*/ 486383 w 1498060"/>
              <a:gd name="connsiteY25" fmla="*/ 155642 h 376136"/>
              <a:gd name="connsiteX26" fmla="*/ 492868 w 1498060"/>
              <a:gd name="connsiteY26" fmla="*/ 188068 h 376136"/>
              <a:gd name="connsiteX27" fmla="*/ 505839 w 1498060"/>
              <a:gd name="connsiteY27" fmla="*/ 239949 h 376136"/>
              <a:gd name="connsiteX28" fmla="*/ 512324 w 1498060"/>
              <a:gd name="connsiteY28" fmla="*/ 265889 h 376136"/>
              <a:gd name="connsiteX29" fmla="*/ 518809 w 1498060"/>
              <a:gd name="connsiteY29" fmla="*/ 291830 h 376136"/>
              <a:gd name="connsiteX30" fmla="*/ 538264 w 1498060"/>
              <a:gd name="connsiteY30" fmla="*/ 304800 h 376136"/>
              <a:gd name="connsiteX31" fmla="*/ 590145 w 1498060"/>
              <a:gd name="connsiteY31" fmla="*/ 317770 h 376136"/>
              <a:gd name="connsiteX32" fmla="*/ 603115 w 1498060"/>
              <a:gd name="connsiteY32" fmla="*/ 298315 h 376136"/>
              <a:gd name="connsiteX33" fmla="*/ 616085 w 1498060"/>
              <a:gd name="connsiteY33" fmla="*/ 285344 h 376136"/>
              <a:gd name="connsiteX34" fmla="*/ 622570 w 1498060"/>
              <a:gd name="connsiteY34" fmla="*/ 246434 h 376136"/>
              <a:gd name="connsiteX35" fmla="*/ 635541 w 1498060"/>
              <a:gd name="connsiteY35" fmla="*/ 155642 h 376136"/>
              <a:gd name="connsiteX36" fmla="*/ 648511 w 1498060"/>
              <a:gd name="connsiteY36" fmla="*/ 103761 h 376136"/>
              <a:gd name="connsiteX37" fmla="*/ 667966 w 1498060"/>
              <a:gd name="connsiteY37" fmla="*/ 77821 h 376136"/>
              <a:gd name="connsiteX38" fmla="*/ 680936 w 1498060"/>
              <a:gd name="connsiteY38" fmla="*/ 58366 h 376136"/>
              <a:gd name="connsiteX39" fmla="*/ 713362 w 1498060"/>
              <a:gd name="connsiteY39" fmla="*/ 64851 h 376136"/>
              <a:gd name="connsiteX40" fmla="*/ 719847 w 1498060"/>
              <a:gd name="connsiteY40" fmla="*/ 90791 h 376136"/>
              <a:gd name="connsiteX41" fmla="*/ 726332 w 1498060"/>
              <a:gd name="connsiteY41" fmla="*/ 149157 h 376136"/>
              <a:gd name="connsiteX42" fmla="*/ 732817 w 1498060"/>
              <a:gd name="connsiteY42" fmla="*/ 252919 h 376136"/>
              <a:gd name="connsiteX43" fmla="*/ 758758 w 1498060"/>
              <a:gd name="connsiteY43" fmla="*/ 304800 h 376136"/>
              <a:gd name="connsiteX44" fmla="*/ 778213 w 1498060"/>
              <a:gd name="connsiteY44" fmla="*/ 311285 h 376136"/>
              <a:gd name="connsiteX45" fmla="*/ 849549 w 1498060"/>
              <a:gd name="connsiteY45" fmla="*/ 291830 h 376136"/>
              <a:gd name="connsiteX46" fmla="*/ 875490 w 1498060"/>
              <a:gd name="connsiteY46" fmla="*/ 252919 h 376136"/>
              <a:gd name="connsiteX47" fmla="*/ 894945 w 1498060"/>
              <a:gd name="connsiteY47" fmla="*/ 220493 h 376136"/>
              <a:gd name="connsiteX48" fmla="*/ 901430 w 1498060"/>
              <a:gd name="connsiteY48" fmla="*/ 201038 h 376136"/>
              <a:gd name="connsiteX49" fmla="*/ 914400 w 1498060"/>
              <a:gd name="connsiteY49" fmla="*/ 168612 h 376136"/>
              <a:gd name="connsiteX50" fmla="*/ 946826 w 1498060"/>
              <a:gd name="connsiteY50" fmla="*/ 90791 h 376136"/>
              <a:gd name="connsiteX51" fmla="*/ 959796 w 1498060"/>
              <a:gd name="connsiteY51" fmla="*/ 123217 h 376136"/>
              <a:gd name="connsiteX52" fmla="*/ 972766 w 1498060"/>
              <a:gd name="connsiteY52" fmla="*/ 149157 h 376136"/>
              <a:gd name="connsiteX53" fmla="*/ 992221 w 1498060"/>
              <a:gd name="connsiteY53" fmla="*/ 201038 h 376136"/>
              <a:gd name="connsiteX54" fmla="*/ 998707 w 1498060"/>
              <a:gd name="connsiteY54" fmla="*/ 226978 h 376136"/>
              <a:gd name="connsiteX55" fmla="*/ 1011677 w 1498060"/>
              <a:gd name="connsiteY55" fmla="*/ 265889 h 376136"/>
              <a:gd name="connsiteX56" fmla="*/ 1024647 w 1498060"/>
              <a:gd name="connsiteY56" fmla="*/ 324255 h 376136"/>
              <a:gd name="connsiteX57" fmla="*/ 1076528 w 1498060"/>
              <a:gd name="connsiteY57" fmla="*/ 369651 h 376136"/>
              <a:gd name="connsiteX58" fmla="*/ 1095983 w 1498060"/>
              <a:gd name="connsiteY58" fmla="*/ 376136 h 376136"/>
              <a:gd name="connsiteX59" fmla="*/ 1102468 w 1498060"/>
              <a:gd name="connsiteY59" fmla="*/ 207523 h 376136"/>
              <a:gd name="connsiteX60" fmla="*/ 1160834 w 1498060"/>
              <a:gd name="connsiteY60" fmla="*/ 129702 h 376136"/>
              <a:gd name="connsiteX61" fmla="*/ 1199745 w 1498060"/>
              <a:gd name="connsiteY61" fmla="*/ 77821 h 376136"/>
              <a:gd name="connsiteX62" fmla="*/ 1225685 w 1498060"/>
              <a:gd name="connsiteY62" fmla="*/ 38910 h 376136"/>
              <a:gd name="connsiteX63" fmla="*/ 1245141 w 1498060"/>
              <a:gd name="connsiteY63" fmla="*/ 6485 h 376136"/>
              <a:gd name="connsiteX64" fmla="*/ 1264596 w 1498060"/>
              <a:gd name="connsiteY64" fmla="*/ 0 h 376136"/>
              <a:gd name="connsiteX65" fmla="*/ 1284051 w 1498060"/>
              <a:gd name="connsiteY65" fmla="*/ 6485 h 376136"/>
              <a:gd name="connsiteX66" fmla="*/ 1309992 w 1498060"/>
              <a:gd name="connsiteY66" fmla="*/ 45395 h 376136"/>
              <a:gd name="connsiteX67" fmla="*/ 1309992 w 1498060"/>
              <a:gd name="connsiteY67" fmla="*/ 188068 h 376136"/>
              <a:gd name="connsiteX68" fmla="*/ 1297021 w 1498060"/>
              <a:gd name="connsiteY68" fmla="*/ 259404 h 376136"/>
              <a:gd name="connsiteX69" fmla="*/ 1368358 w 1498060"/>
              <a:gd name="connsiteY69" fmla="*/ 291830 h 376136"/>
              <a:gd name="connsiteX70" fmla="*/ 1374843 w 1498060"/>
              <a:gd name="connsiteY70" fmla="*/ 259404 h 376136"/>
              <a:gd name="connsiteX71" fmla="*/ 1381328 w 1498060"/>
              <a:gd name="connsiteY71" fmla="*/ 233464 h 376136"/>
              <a:gd name="connsiteX72" fmla="*/ 1400783 w 1498060"/>
              <a:gd name="connsiteY72" fmla="*/ 194553 h 376136"/>
              <a:gd name="connsiteX73" fmla="*/ 1420239 w 1498060"/>
              <a:gd name="connsiteY73" fmla="*/ 136187 h 376136"/>
              <a:gd name="connsiteX74" fmla="*/ 1426724 w 1498060"/>
              <a:gd name="connsiteY74" fmla="*/ 110247 h 376136"/>
              <a:gd name="connsiteX75" fmla="*/ 1446179 w 1498060"/>
              <a:gd name="connsiteY75" fmla="*/ 103761 h 376136"/>
              <a:gd name="connsiteX76" fmla="*/ 1452664 w 1498060"/>
              <a:gd name="connsiteY76" fmla="*/ 123217 h 376136"/>
              <a:gd name="connsiteX77" fmla="*/ 1459149 w 1498060"/>
              <a:gd name="connsiteY77" fmla="*/ 155642 h 376136"/>
              <a:gd name="connsiteX78" fmla="*/ 1465634 w 1498060"/>
              <a:gd name="connsiteY78" fmla="*/ 181583 h 376136"/>
              <a:gd name="connsiteX79" fmla="*/ 1498060 w 1498060"/>
              <a:gd name="connsiteY79" fmla="*/ 311285 h 37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498060" h="376136">
                <a:moveTo>
                  <a:pt x="0" y="220493"/>
                </a:moveTo>
                <a:cubicBezTo>
                  <a:pt x="1473" y="218651"/>
                  <a:pt x="30943" y="175098"/>
                  <a:pt x="45396" y="175098"/>
                </a:cubicBezTo>
                <a:cubicBezTo>
                  <a:pt x="55063" y="175098"/>
                  <a:pt x="62689" y="183745"/>
                  <a:pt x="71336" y="188068"/>
                </a:cubicBezTo>
                <a:cubicBezTo>
                  <a:pt x="73498" y="224817"/>
                  <a:pt x="72079" y="261953"/>
                  <a:pt x="77821" y="298315"/>
                </a:cubicBezTo>
                <a:cubicBezTo>
                  <a:pt x="78775" y="304355"/>
                  <a:pt x="84703" y="310731"/>
                  <a:pt x="90792" y="311285"/>
                </a:cubicBezTo>
                <a:cubicBezTo>
                  <a:pt x="110287" y="313057"/>
                  <a:pt x="129703" y="306962"/>
                  <a:pt x="149158" y="304800"/>
                </a:cubicBezTo>
                <a:cubicBezTo>
                  <a:pt x="153481" y="272374"/>
                  <a:pt x="157502" y="239907"/>
                  <a:pt x="162128" y="207523"/>
                </a:cubicBezTo>
                <a:cubicBezTo>
                  <a:pt x="163988" y="194506"/>
                  <a:pt x="165761" y="181448"/>
                  <a:pt x="168613" y="168612"/>
                </a:cubicBezTo>
                <a:cubicBezTo>
                  <a:pt x="170096" y="161939"/>
                  <a:pt x="170264" y="153991"/>
                  <a:pt x="175098" y="149157"/>
                </a:cubicBezTo>
                <a:cubicBezTo>
                  <a:pt x="179932" y="144323"/>
                  <a:pt x="188068" y="144834"/>
                  <a:pt x="194553" y="142672"/>
                </a:cubicBezTo>
                <a:cubicBezTo>
                  <a:pt x="203200" y="144834"/>
                  <a:pt x="213078" y="144213"/>
                  <a:pt x="220494" y="149157"/>
                </a:cubicBezTo>
                <a:cubicBezTo>
                  <a:pt x="229620" y="155241"/>
                  <a:pt x="237697" y="177935"/>
                  <a:pt x="239949" y="188068"/>
                </a:cubicBezTo>
                <a:cubicBezTo>
                  <a:pt x="242801" y="200904"/>
                  <a:pt x="244803" y="213931"/>
                  <a:pt x="246434" y="226978"/>
                </a:cubicBezTo>
                <a:cubicBezTo>
                  <a:pt x="249129" y="248535"/>
                  <a:pt x="247650" y="270754"/>
                  <a:pt x="252919" y="291830"/>
                </a:cubicBezTo>
                <a:cubicBezTo>
                  <a:pt x="254402" y="297762"/>
                  <a:pt x="260647" y="301654"/>
                  <a:pt x="265890" y="304800"/>
                </a:cubicBezTo>
                <a:cubicBezTo>
                  <a:pt x="280039" y="313289"/>
                  <a:pt x="322869" y="316645"/>
                  <a:pt x="330741" y="317770"/>
                </a:cubicBezTo>
                <a:cubicBezTo>
                  <a:pt x="343711" y="313447"/>
                  <a:pt x="361258" y="315592"/>
                  <a:pt x="369651" y="304800"/>
                </a:cubicBezTo>
                <a:cubicBezTo>
                  <a:pt x="379035" y="292734"/>
                  <a:pt x="372429" y="274233"/>
                  <a:pt x="376136" y="259404"/>
                </a:cubicBezTo>
                <a:cubicBezTo>
                  <a:pt x="378960" y="248110"/>
                  <a:pt x="385426" y="238022"/>
                  <a:pt x="389107" y="226978"/>
                </a:cubicBezTo>
                <a:cubicBezTo>
                  <a:pt x="391926" y="218523"/>
                  <a:pt x="393143" y="209608"/>
                  <a:pt x="395592" y="201038"/>
                </a:cubicBezTo>
                <a:cubicBezTo>
                  <a:pt x="397470" y="194465"/>
                  <a:pt x="400278" y="188178"/>
                  <a:pt x="402077" y="181583"/>
                </a:cubicBezTo>
                <a:cubicBezTo>
                  <a:pt x="419224" y="118711"/>
                  <a:pt x="404159" y="146034"/>
                  <a:pt x="428017" y="110247"/>
                </a:cubicBezTo>
                <a:cubicBezTo>
                  <a:pt x="430179" y="103762"/>
                  <a:pt x="428155" y="93330"/>
                  <a:pt x="434502" y="90791"/>
                </a:cubicBezTo>
                <a:cubicBezTo>
                  <a:pt x="451578" y="83960"/>
                  <a:pt x="464292" y="101125"/>
                  <a:pt x="473413" y="110247"/>
                </a:cubicBezTo>
                <a:cubicBezTo>
                  <a:pt x="475575" y="118894"/>
                  <a:pt x="477449" y="127617"/>
                  <a:pt x="479898" y="136187"/>
                </a:cubicBezTo>
                <a:cubicBezTo>
                  <a:pt x="481776" y="142760"/>
                  <a:pt x="484725" y="149010"/>
                  <a:pt x="486383" y="155642"/>
                </a:cubicBezTo>
                <a:cubicBezTo>
                  <a:pt x="489056" y="166336"/>
                  <a:pt x="490389" y="177328"/>
                  <a:pt x="492868" y="188068"/>
                </a:cubicBezTo>
                <a:cubicBezTo>
                  <a:pt x="496876" y="205437"/>
                  <a:pt x="501515" y="222655"/>
                  <a:pt x="505839" y="239949"/>
                </a:cubicBezTo>
                <a:lnTo>
                  <a:pt x="512324" y="265889"/>
                </a:lnTo>
                <a:cubicBezTo>
                  <a:pt x="514486" y="274536"/>
                  <a:pt x="511393" y="286886"/>
                  <a:pt x="518809" y="291830"/>
                </a:cubicBezTo>
                <a:cubicBezTo>
                  <a:pt x="525294" y="296153"/>
                  <a:pt x="531293" y="301314"/>
                  <a:pt x="538264" y="304800"/>
                </a:cubicBezTo>
                <a:cubicBezTo>
                  <a:pt x="551559" y="311447"/>
                  <a:pt x="577812" y="315303"/>
                  <a:pt x="590145" y="317770"/>
                </a:cubicBezTo>
                <a:cubicBezTo>
                  <a:pt x="594468" y="311285"/>
                  <a:pt x="598246" y="304401"/>
                  <a:pt x="603115" y="298315"/>
                </a:cubicBezTo>
                <a:cubicBezTo>
                  <a:pt x="606935" y="293540"/>
                  <a:pt x="613938" y="291069"/>
                  <a:pt x="616085" y="285344"/>
                </a:cubicBezTo>
                <a:cubicBezTo>
                  <a:pt x="620702" y="273032"/>
                  <a:pt x="620619" y="259437"/>
                  <a:pt x="622570" y="246434"/>
                </a:cubicBezTo>
                <a:cubicBezTo>
                  <a:pt x="627105" y="216201"/>
                  <a:pt x="630773" y="185839"/>
                  <a:pt x="635541" y="155642"/>
                </a:cubicBezTo>
                <a:cubicBezTo>
                  <a:pt x="636705" y="148268"/>
                  <a:pt x="642672" y="113980"/>
                  <a:pt x="648511" y="103761"/>
                </a:cubicBezTo>
                <a:cubicBezTo>
                  <a:pt x="653873" y="94377"/>
                  <a:pt x="661684" y="86616"/>
                  <a:pt x="667966" y="77821"/>
                </a:cubicBezTo>
                <a:cubicBezTo>
                  <a:pt x="672496" y="71479"/>
                  <a:pt x="676613" y="64851"/>
                  <a:pt x="680936" y="58366"/>
                </a:cubicBezTo>
                <a:cubicBezTo>
                  <a:pt x="691745" y="60528"/>
                  <a:pt x="704894" y="57795"/>
                  <a:pt x="713362" y="64851"/>
                </a:cubicBezTo>
                <a:cubicBezTo>
                  <a:pt x="720209" y="70557"/>
                  <a:pt x="718492" y="81982"/>
                  <a:pt x="719847" y="90791"/>
                </a:cubicBezTo>
                <a:cubicBezTo>
                  <a:pt x="722823" y="110138"/>
                  <a:pt x="724771" y="129644"/>
                  <a:pt x="726332" y="149157"/>
                </a:cubicBezTo>
                <a:cubicBezTo>
                  <a:pt x="729096" y="183701"/>
                  <a:pt x="728135" y="218582"/>
                  <a:pt x="732817" y="252919"/>
                </a:cubicBezTo>
                <a:cubicBezTo>
                  <a:pt x="735123" y="269827"/>
                  <a:pt x="741753" y="294597"/>
                  <a:pt x="758758" y="304800"/>
                </a:cubicBezTo>
                <a:cubicBezTo>
                  <a:pt x="764620" y="308317"/>
                  <a:pt x="771728" y="309123"/>
                  <a:pt x="778213" y="311285"/>
                </a:cubicBezTo>
                <a:cubicBezTo>
                  <a:pt x="801992" y="304800"/>
                  <a:pt x="826545" y="300678"/>
                  <a:pt x="849549" y="291830"/>
                </a:cubicBezTo>
                <a:cubicBezTo>
                  <a:pt x="862145" y="286985"/>
                  <a:pt x="871183" y="260671"/>
                  <a:pt x="875490" y="252919"/>
                </a:cubicBezTo>
                <a:cubicBezTo>
                  <a:pt x="881612" y="241900"/>
                  <a:pt x="889308" y="231767"/>
                  <a:pt x="894945" y="220493"/>
                </a:cubicBezTo>
                <a:cubicBezTo>
                  <a:pt x="898002" y="214379"/>
                  <a:pt x="899030" y="207439"/>
                  <a:pt x="901430" y="201038"/>
                </a:cubicBezTo>
                <a:cubicBezTo>
                  <a:pt x="905517" y="190138"/>
                  <a:pt x="910077" y="179421"/>
                  <a:pt x="914400" y="168612"/>
                </a:cubicBezTo>
                <a:cubicBezTo>
                  <a:pt x="928472" y="70105"/>
                  <a:pt x="901933" y="60864"/>
                  <a:pt x="946826" y="90791"/>
                </a:cubicBezTo>
                <a:cubicBezTo>
                  <a:pt x="951149" y="101600"/>
                  <a:pt x="955068" y="112579"/>
                  <a:pt x="959796" y="123217"/>
                </a:cubicBezTo>
                <a:cubicBezTo>
                  <a:pt x="963722" y="132051"/>
                  <a:pt x="969709" y="139986"/>
                  <a:pt x="972766" y="149157"/>
                </a:cubicBezTo>
                <a:cubicBezTo>
                  <a:pt x="991464" y="205253"/>
                  <a:pt x="965582" y="161079"/>
                  <a:pt x="992221" y="201038"/>
                </a:cubicBezTo>
                <a:cubicBezTo>
                  <a:pt x="994383" y="209685"/>
                  <a:pt x="996146" y="218441"/>
                  <a:pt x="998707" y="226978"/>
                </a:cubicBezTo>
                <a:cubicBezTo>
                  <a:pt x="1002636" y="240073"/>
                  <a:pt x="1008996" y="252483"/>
                  <a:pt x="1011677" y="265889"/>
                </a:cubicBezTo>
                <a:cubicBezTo>
                  <a:pt x="1011820" y="266603"/>
                  <a:pt x="1022030" y="320330"/>
                  <a:pt x="1024647" y="324255"/>
                </a:cubicBezTo>
                <a:cubicBezTo>
                  <a:pt x="1033099" y="336933"/>
                  <a:pt x="1059389" y="361081"/>
                  <a:pt x="1076528" y="369651"/>
                </a:cubicBezTo>
                <a:cubicBezTo>
                  <a:pt x="1082642" y="372708"/>
                  <a:pt x="1089498" y="373974"/>
                  <a:pt x="1095983" y="376136"/>
                </a:cubicBezTo>
                <a:cubicBezTo>
                  <a:pt x="1098145" y="319932"/>
                  <a:pt x="1098727" y="263644"/>
                  <a:pt x="1102468" y="207523"/>
                </a:cubicBezTo>
                <a:cubicBezTo>
                  <a:pt x="1105701" y="159027"/>
                  <a:pt x="1127851" y="184673"/>
                  <a:pt x="1160834" y="129702"/>
                </a:cubicBezTo>
                <a:cubicBezTo>
                  <a:pt x="1214257" y="40665"/>
                  <a:pt x="1150096" y="141656"/>
                  <a:pt x="1199745" y="77821"/>
                </a:cubicBezTo>
                <a:cubicBezTo>
                  <a:pt x="1209315" y="65516"/>
                  <a:pt x="1218115" y="52537"/>
                  <a:pt x="1225685" y="38910"/>
                </a:cubicBezTo>
                <a:cubicBezTo>
                  <a:pt x="1235888" y="20545"/>
                  <a:pt x="1225740" y="18125"/>
                  <a:pt x="1245141" y="6485"/>
                </a:cubicBezTo>
                <a:cubicBezTo>
                  <a:pt x="1251003" y="2968"/>
                  <a:pt x="1258111" y="2162"/>
                  <a:pt x="1264596" y="0"/>
                </a:cubicBezTo>
                <a:cubicBezTo>
                  <a:pt x="1271081" y="2162"/>
                  <a:pt x="1279217" y="1651"/>
                  <a:pt x="1284051" y="6485"/>
                </a:cubicBezTo>
                <a:cubicBezTo>
                  <a:pt x="1295074" y="17507"/>
                  <a:pt x="1309992" y="45395"/>
                  <a:pt x="1309992" y="45395"/>
                </a:cubicBezTo>
                <a:cubicBezTo>
                  <a:pt x="1329006" y="102439"/>
                  <a:pt x="1319706" y="66635"/>
                  <a:pt x="1309992" y="188068"/>
                </a:cubicBezTo>
                <a:cubicBezTo>
                  <a:pt x="1308885" y="201904"/>
                  <a:pt x="1300058" y="244219"/>
                  <a:pt x="1297021" y="259404"/>
                </a:cubicBezTo>
                <a:cubicBezTo>
                  <a:pt x="1303868" y="300482"/>
                  <a:pt x="1295728" y="331447"/>
                  <a:pt x="1368358" y="291830"/>
                </a:cubicBezTo>
                <a:cubicBezTo>
                  <a:pt x="1378035" y="286552"/>
                  <a:pt x="1372452" y="270164"/>
                  <a:pt x="1374843" y="259404"/>
                </a:cubicBezTo>
                <a:cubicBezTo>
                  <a:pt x="1376776" y="250703"/>
                  <a:pt x="1377817" y="241656"/>
                  <a:pt x="1381328" y="233464"/>
                </a:cubicBezTo>
                <a:cubicBezTo>
                  <a:pt x="1419043" y="145461"/>
                  <a:pt x="1373457" y="276532"/>
                  <a:pt x="1400783" y="194553"/>
                </a:cubicBezTo>
                <a:cubicBezTo>
                  <a:pt x="1416319" y="101335"/>
                  <a:pt x="1395368" y="194216"/>
                  <a:pt x="1420239" y="136187"/>
                </a:cubicBezTo>
                <a:cubicBezTo>
                  <a:pt x="1423750" y="127995"/>
                  <a:pt x="1421156" y="117207"/>
                  <a:pt x="1426724" y="110247"/>
                </a:cubicBezTo>
                <a:cubicBezTo>
                  <a:pt x="1430994" y="104909"/>
                  <a:pt x="1439694" y="105923"/>
                  <a:pt x="1446179" y="103761"/>
                </a:cubicBezTo>
                <a:cubicBezTo>
                  <a:pt x="1448341" y="110246"/>
                  <a:pt x="1451006" y="116585"/>
                  <a:pt x="1452664" y="123217"/>
                </a:cubicBezTo>
                <a:cubicBezTo>
                  <a:pt x="1455337" y="133910"/>
                  <a:pt x="1456758" y="144882"/>
                  <a:pt x="1459149" y="155642"/>
                </a:cubicBezTo>
                <a:cubicBezTo>
                  <a:pt x="1461082" y="164343"/>
                  <a:pt x="1463472" y="172936"/>
                  <a:pt x="1465634" y="181583"/>
                </a:cubicBezTo>
                <a:cubicBezTo>
                  <a:pt x="1472551" y="319921"/>
                  <a:pt x="1428831" y="311285"/>
                  <a:pt x="1498060" y="311285"/>
                </a:cubicBezTo>
              </a:path>
            </a:pathLst>
          </a:cu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257367-101D-4CF0-B4F5-6C8435A50B14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745849" y="2423686"/>
            <a:ext cx="223062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9083E58-4F74-4426-8638-72D67E8405C1}"/>
              </a:ext>
            </a:extLst>
          </p:cNvPr>
          <p:cNvSpPr/>
          <p:nvPr/>
        </p:nvSpPr>
        <p:spPr>
          <a:xfrm>
            <a:off x="3263341" y="2336599"/>
            <a:ext cx="1433208" cy="233464"/>
          </a:xfrm>
          <a:custGeom>
            <a:avLst/>
            <a:gdLst>
              <a:gd name="connsiteX0" fmla="*/ 0 w 1433208"/>
              <a:gd name="connsiteY0" fmla="*/ 129702 h 233464"/>
              <a:gd name="connsiteX1" fmla="*/ 12970 w 1433208"/>
              <a:gd name="connsiteY1" fmla="*/ 71336 h 233464"/>
              <a:gd name="connsiteX2" fmla="*/ 25940 w 1433208"/>
              <a:gd name="connsiteY2" fmla="*/ 51881 h 233464"/>
              <a:gd name="connsiteX3" fmla="*/ 51880 w 1433208"/>
              <a:gd name="connsiteY3" fmla="*/ 25940 h 233464"/>
              <a:gd name="connsiteX4" fmla="*/ 84306 w 1433208"/>
              <a:gd name="connsiteY4" fmla="*/ 0 h 233464"/>
              <a:gd name="connsiteX5" fmla="*/ 110246 w 1433208"/>
              <a:gd name="connsiteY5" fmla="*/ 6485 h 233464"/>
              <a:gd name="connsiteX6" fmla="*/ 136187 w 1433208"/>
              <a:gd name="connsiteY6" fmla="*/ 58366 h 233464"/>
              <a:gd name="connsiteX7" fmla="*/ 168612 w 1433208"/>
              <a:gd name="connsiteY7" fmla="*/ 97277 h 233464"/>
              <a:gd name="connsiteX8" fmla="*/ 175097 w 1433208"/>
              <a:gd name="connsiteY8" fmla="*/ 136187 h 233464"/>
              <a:gd name="connsiteX9" fmla="*/ 188068 w 1433208"/>
              <a:gd name="connsiteY9" fmla="*/ 149157 h 233464"/>
              <a:gd name="connsiteX10" fmla="*/ 201038 w 1433208"/>
              <a:gd name="connsiteY10" fmla="*/ 168613 h 233464"/>
              <a:gd name="connsiteX11" fmla="*/ 214008 w 1433208"/>
              <a:gd name="connsiteY11" fmla="*/ 207523 h 233464"/>
              <a:gd name="connsiteX12" fmla="*/ 226978 w 1433208"/>
              <a:gd name="connsiteY12" fmla="*/ 220494 h 233464"/>
              <a:gd name="connsiteX13" fmla="*/ 265889 w 1433208"/>
              <a:gd name="connsiteY13" fmla="*/ 233464 h 233464"/>
              <a:gd name="connsiteX14" fmla="*/ 291829 w 1433208"/>
              <a:gd name="connsiteY14" fmla="*/ 226979 h 233464"/>
              <a:gd name="connsiteX15" fmla="*/ 304800 w 1433208"/>
              <a:gd name="connsiteY15" fmla="*/ 188068 h 233464"/>
              <a:gd name="connsiteX16" fmla="*/ 324255 w 1433208"/>
              <a:gd name="connsiteY16" fmla="*/ 123217 h 233464"/>
              <a:gd name="connsiteX17" fmla="*/ 330740 w 1433208"/>
              <a:gd name="connsiteY17" fmla="*/ 103762 h 233464"/>
              <a:gd name="connsiteX18" fmla="*/ 343710 w 1433208"/>
              <a:gd name="connsiteY18" fmla="*/ 84306 h 233464"/>
              <a:gd name="connsiteX19" fmla="*/ 363166 w 1433208"/>
              <a:gd name="connsiteY19" fmla="*/ 51881 h 233464"/>
              <a:gd name="connsiteX20" fmla="*/ 402076 w 1433208"/>
              <a:gd name="connsiteY20" fmla="*/ 38911 h 233464"/>
              <a:gd name="connsiteX21" fmla="*/ 415046 w 1433208"/>
              <a:gd name="connsiteY21" fmla="*/ 25940 h 233464"/>
              <a:gd name="connsiteX22" fmla="*/ 505838 w 1433208"/>
              <a:gd name="connsiteY22" fmla="*/ 45396 h 233464"/>
              <a:gd name="connsiteX23" fmla="*/ 531778 w 1433208"/>
              <a:gd name="connsiteY23" fmla="*/ 97277 h 233464"/>
              <a:gd name="connsiteX24" fmla="*/ 538263 w 1433208"/>
              <a:gd name="connsiteY24" fmla="*/ 116732 h 233464"/>
              <a:gd name="connsiteX25" fmla="*/ 551234 w 1433208"/>
              <a:gd name="connsiteY25" fmla="*/ 136187 h 233464"/>
              <a:gd name="connsiteX26" fmla="*/ 557719 w 1433208"/>
              <a:gd name="connsiteY26" fmla="*/ 168613 h 233464"/>
              <a:gd name="connsiteX27" fmla="*/ 564204 w 1433208"/>
              <a:gd name="connsiteY27" fmla="*/ 194553 h 233464"/>
              <a:gd name="connsiteX28" fmla="*/ 570689 w 1433208"/>
              <a:gd name="connsiteY28" fmla="*/ 214008 h 233464"/>
              <a:gd name="connsiteX29" fmla="*/ 609600 w 1433208"/>
              <a:gd name="connsiteY29" fmla="*/ 226979 h 233464"/>
              <a:gd name="connsiteX30" fmla="*/ 654995 w 1433208"/>
              <a:gd name="connsiteY30" fmla="*/ 220494 h 233464"/>
              <a:gd name="connsiteX31" fmla="*/ 661480 w 1433208"/>
              <a:gd name="connsiteY31" fmla="*/ 201038 h 233464"/>
              <a:gd name="connsiteX32" fmla="*/ 674451 w 1433208"/>
              <a:gd name="connsiteY32" fmla="*/ 188068 h 233464"/>
              <a:gd name="connsiteX33" fmla="*/ 687421 w 1433208"/>
              <a:gd name="connsiteY33" fmla="*/ 123217 h 233464"/>
              <a:gd name="connsiteX34" fmla="*/ 700391 w 1433208"/>
              <a:gd name="connsiteY34" fmla="*/ 64851 h 233464"/>
              <a:gd name="connsiteX35" fmla="*/ 726332 w 1433208"/>
              <a:gd name="connsiteY35" fmla="*/ 32425 h 233464"/>
              <a:gd name="connsiteX36" fmla="*/ 752272 w 1433208"/>
              <a:gd name="connsiteY36" fmla="*/ 25940 h 233464"/>
              <a:gd name="connsiteX37" fmla="*/ 771727 w 1433208"/>
              <a:gd name="connsiteY37" fmla="*/ 19455 h 233464"/>
              <a:gd name="connsiteX38" fmla="*/ 843063 w 1433208"/>
              <a:gd name="connsiteY38" fmla="*/ 32425 h 233464"/>
              <a:gd name="connsiteX39" fmla="*/ 881974 w 1433208"/>
              <a:gd name="connsiteY39" fmla="*/ 84306 h 233464"/>
              <a:gd name="connsiteX40" fmla="*/ 907915 w 1433208"/>
              <a:gd name="connsiteY40" fmla="*/ 116732 h 233464"/>
              <a:gd name="connsiteX41" fmla="*/ 927370 w 1433208"/>
              <a:gd name="connsiteY41" fmla="*/ 155643 h 233464"/>
              <a:gd name="connsiteX42" fmla="*/ 933855 w 1433208"/>
              <a:gd name="connsiteY42" fmla="*/ 175098 h 233464"/>
              <a:gd name="connsiteX43" fmla="*/ 992221 w 1433208"/>
              <a:gd name="connsiteY43" fmla="*/ 220494 h 233464"/>
              <a:gd name="connsiteX44" fmla="*/ 1044102 w 1433208"/>
              <a:gd name="connsiteY44" fmla="*/ 214008 h 233464"/>
              <a:gd name="connsiteX45" fmla="*/ 1083012 w 1433208"/>
              <a:gd name="connsiteY45" fmla="*/ 201038 h 233464"/>
              <a:gd name="connsiteX46" fmla="*/ 1095983 w 1433208"/>
              <a:gd name="connsiteY46" fmla="*/ 188068 h 233464"/>
              <a:gd name="connsiteX47" fmla="*/ 1102468 w 1433208"/>
              <a:gd name="connsiteY47" fmla="*/ 162128 h 233464"/>
              <a:gd name="connsiteX48" fmla="*/ 1108953 w 1433208"/>
              <a:gd name="connsiteY48" fmla="*/ 142672 h 233464"/>
              <a:gd name="connsiteX49" fmla="*/ 1121923 w 1433208"/>
              <a:gd name="connsiteY49" fmla="*/ 123217 h 233464"/>
              <a:gd name="connsiteX50" fmla="*/ 1134893 w 1433208"/>
              <a:gd name="connsiteY50" fmla="*/ 97277 h 233464"/>
              <a:gd name="connsiteX51" fmla="*/ 1141378 w 1433208"/>
              <a:gd name="connsiteY51" fmla="*/ 77821 h 233464"/>
              <a:gd name="connsiteX52" fmla="*/ 1193259 w 1433208"/>
              <a:gd name="connsiteY52" fmla="*/ 38911 h 233464"/>
              <a:gd name="connsiteX53" fmla="*/ 1284051 w 1433208"/>
              <a:gd name="connsiteY53" fmla="*/ 45396 h 233464"/>
              <a:gd name="connsiteX54" fmla="*/ 1297021 w 1433208"/>
              <a:gd name="connsiteY54" fmla="*/ 64851 h 233464"/>
              <a:gd name="connsiteX55" fmla="*/ 1316476 w 1433208"/>
              <a:gd name="connsiteY55" fmla="*/ 84306 h 233464"/>
              <a:gd name="connsiteX56" fmla="*/ 1335932 w 1433208"/>
              <a:gd name="connsiteY56" fmla="*/ 123217 h 233464"/>
              <a:gd name="connsiteX57" fmla="*/ 1355387 w 1433208"/>
              <a:gd name="connsiteY57" fmla="*/ 168613 h 233464"/>
              <a:gd name="connsiteX58" fmla="*/ 1368357 w 1433208"/>
              <a:gd name="connsiteY58" fmla="*/ 188068 h 233464"/>
              <a:gd name="connsiteX59" fmla="*/ 1374842 w 1433208"/>
              <a:gd name="connsiteY59" fmla="*/ 214008 h 233464"/>
              <a:gd name="connsiteX60" fmla="*/ 1407268 w 1433208"/>
              <a:gd name="connsiteY60" fmla="*/ 220494 h 233464"/>
              <a:gd name="connsiteX61" fmla="*/ 1433208 w 1433208"/>
              <a:gd name="connsiteY61" fmla="*/ 220494 h 23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433208" h="233464">
                <a:moveTo>
                  <a:pt x="0" y="129702"/>
                </a:moveTo>
                <a:cubicBezTo>
                  <a:pt x="1154" y="123932"/>
                  <a:pt x="9536" y="79349"/>
                  <a:pt x="12970" y="71336"/>
                </a:cubicBezTo>
                <a:cubicBezTo>
                  <a:pt x="16040" y="64172"/>
                  <a:pt x="21617" y="58366"/>
                  <a:pt x="25940" y="51881"/>
                </a:cubicBezTo>
                <a:cubicBezTo>
                  <a:pt x="40089" y="9433"/>
                  <a:pt x="20438" y="51093"/>
                  <a:pt x="51880" y="25940"/>
                </a:cubicBezTo>
                <a:cubicBezTo>
                  <a:pt x="93786" y="-7583"/>
                  <a:pt x="35406" y="16300"/>
                  <a:pt x="84306" y="0"/>
                </a:cubicBezTo>
                <a:cubicBezTo>
                  <a:pt x="92953" y="2162"/>
                  <a:pt x="102274" y="2499"/>
                  <a:pt x="110246" y="6485"/>
                </a:cubicBezTo>
                <a:cubicBezTo>
                  <a:pt x="131565" y="17144"/>
                  <a:pt x="124234" y="40437"/>
                  <a:pt x="136187" y="58366"/>
                </a:cubicBezTo>
                <a:cubicBezTo>
                  <a:pt x="154244" y="85452"/>
                  <a:pt x="143646" y="72310"/>
                  <a:pt x="168612" y="97277"/>
                </a:cubicBezTo>
                <a:cubicBezTo>
                  <a:pt x="170774" y="110247"/>
                  <a:pt x="170480" y="123875"/>
                  <a:pt x="175097" y="136187"/>
                </a:cubicBezTo>
                <a:cubicBezTo>
                  <a:pt x="177244" y="141912"/>
                  <a:pt x="184248" y="144383"/>
                  <a:pt x="188068" y="149157"/>
                </a:cubicBezTo>
                <a:cubicBezTo>
                  <a:pt x="192937" y="155243"/>
                  <a:pt x="197872" y="161490"/>
                  <a:pt x="201038" y="168613"/>
                </a:cubicBezTo>
                <a:cubicBezTo>
                  <a:pt x="206590" y="181106"/>
                  <a:pt x="204341" y="197855"/>
                  <a:pt x="214008" y="207523"/>
                </a:cubicBezTo>
                <a:cubicBezTo>
                  <a:pt x="218331" y="211847"/>
                  <a:pt x="221509" y="217760"/>
                  <a:pt x="226978" y="220494"/>
                </a:cubicBezTo>
                <a:cubicBezTo>
                  <a:pt x="239206" y="226608"/>
                  <a:pt x="265889" y="233464"/>
                  <a:pt x="265889" y="233464"/>
                </a:cubicBezTo>
                <a:cubicBezTo>
                  <a:pt x="274536" y="231302"/>
                  <a:pt x="286029" y="233746"/>
                  <a:pt x="291829" y="226979"/>
                </a:cubicBezTo>
                <a:cubicBezTo>
                  <a:pt x="300727" y="216598"/>
                  <a:pt x="301484" y="201332"/>
                  <a:pt x="304800" y="188068"/>
                </a:cubicBezTo>
                <a:cubicBezTo>
                  <a:pt x="314601" y="148865"/>
                  <a:pt x="308467" y="170582"/>
                  <a:pt x="324255" y="123217"/>
                </a:cubicBezTo>
                <a:cubicBezTo>
                  <a:pt x="326417" y="116732"/>
                  <a:pt x="326948" y="109450"/>
                  <a:pt x="330740" y="103762"/>
                </a:cubicBezTo>
                <a:cubicBezTo>
                  <a:pt x="335063" y="97277"/>
                  <a:pt x="340224" y="91277"/>
                  <a:pt x="343710" y="84306"/>
                </a:cubicBezTo>
                <a:cubicBezTo>
                  <a:pt x="351106" y="69513"/>
                  <a:pt x="346276" y="60326"/>
                  <a:pt x="363166" y="51881"/>
                </a:cubicBezTo>
                <a:cubicBezTo>
                  <a:pt x="375394" y="45767"/>
                  <a:pt x="402076" y="38911"/>
                  <a:pt x="402076" y="38911"/>
                </a:cubicBezTo>
                <a:cubicBezTo>
                  <a:pt x="406399" y="34587"/>
                  <a:pt x="408947" y="26376"/>
                  <a:pt x="415046" y="25940"/>
                </a:cubicBezTo>
                <a:cubicBezTo>
                  <a:pt x="486841" y="20811"/>
                  <a:pt x="477309" y="16865"/>
                  <a:pt x="505838" y="45396"/>
                </a:cubicBezTo>
                <a:cubicBezTo>
                  <a:pt x="520742" y="90107"/>
                  <a:pt x="509141" y="74638"/>
                  <a:pt x="531778" y="97277"/>
                </a:cubicBezTo>
                <a:cubicBezTo>
                  <a:pt x="533940" y="103762"/>
                  <a:pt x="535206" y="110618"/>
                  <a:pt x="538263" y="116732"/>
                </a:cubicBezTo>
                <a:cubicBezTo>
                  <a:pt x="541749" y="123703"/>
                  <a:pt x="548497" y="128889"/>
                  <a:pt x="551234" y="136187"/>
                </a:cubicBezTo>
                <a:cubicBezTo>
                  <a:pt x="555104" y="146508"/>
                  <a:pt x="555328" y="157853"/>
                  <a:pt x="557719" y="168613"/>
                </a:cubicBezTo>
                <a:cubicBezTo>
                  <a:pt x="559652" y="177314"/>
                  <a:pt x="561755" y="185983"/>
                  <a:pt x="564204" y="194553"/>
                </a:cubicBezTo>
                <a:cubicBezTo>
                  <a:pt x="566082" y="201126"/>
                  <a:pt x="565127" y="210035"/>
                  <a:pt x="570689" y="214008"/>
                </a:cubicBezTo>
                <a:cubicBezTo>
                  <a:pt x="581814" y="221955"/>
                  <a:pt x="609600" y="226979"/>
                  <a:pt x="609600" y="226979"/>
                </a:cubicBezTo>
                <a:cubicBezTo>
                  <a:pt x="624732" y="224817"/>
                  <a:pt x="641324" y="227330"/>
                  <a:pt x="654995" y="220494"/>
                </a:cubicBezTo>
                <a:cubicBezTo>
                  <a:pt x="661109" y="217437"/>
                  <a:pt x="657963" y="206900"/>
                  <a:pt x="661480" y="201038"/>
                </a:cubicBezTo>
                <a:cubicBezTo>
                  <a:pt x="664626" y="195795"/>
                  <a:pt x="670127" y="192391"/>
                  <a:pt x="674451" y="188068"/>
                </a:cubicBezTo>
                <a:cubicBezTo>
                  <a:pt x="678774" y="166451"/>
                  <a:pt x="683797" y="144962"/>
                  <a:pt x="687421" y="123217"/>
                </a:cubicBezTo>
                <a:cubicBezTo>
                  <a:pt x="689912" y="108272"/>
                  <a:pt x="692409" y="80816"/>
                  <a:pt x="700391" y="64851"/>
                </a:cubicBezTo>
                <a:cubicBezTo>
                  <a:pt x="703446" y="58741"/>
                  <a:pt x="718289" y="36446"/>
                  <a:pt x="726332" y="32425"/>
                </a:cubicBezTo>
                <a:cubicBezTo>
                  <a:pt x="734304" y="28439"/>
                  <a:pt x="743702" y="28389"/>
                  <a:pt x="752272" y="25940"/>
                </a:cubicBezTo>
                <a:cubicBezTo>
                  <a:pt x="758845" y="24062"/>
                  <a:pt x="765242" y="21617"/>
                  <a:pt x="771727" y="19455"/>
                </a:cubicBezTo>
                <a:cubicBezTo>
                  <a:pt x="778878" y="20349"/>
                  <a:pt x="827279" y="22954"/>
                  <a:pt x="843063" y="32425"/>
                </a:cubicBezTo>
                <a:cubicBezTo>
                  <a:pt x="857445" y="41055"/>
                  <a:pt x="877144" y="79476"/>
                  <a:pt x="881974" y="84306"/>
                </a:cubicBezTo>
                <a:cubicBezTo>
                  <a:pt x="900455" y="102789"/>
                  <a:pt x="891552" y="92190"/>
                  <a:pt x="907915" y="116732"/>
                </a:cubicBezTo>
                <a:cubicBezTo>
                  <a:pt x="924215" y="165632"/>
                  <a:pt x="902227" y="105357"/>
                  <a:pt x="927370" y="155643"/>
                </a:cubicBezTo>
                <a:cubicBezTo>
                  <a:pt x="930427" y="161757"/>
                  <a:pt x="929658" y="169702"/>
                  <a:pt x="933855" y="175098"/>
                </a:cubicBezTo>
                <a:cubicBezTo>
                  <a:pt x="964475" y="214466"/>
                  <a:pt x="960256" y="209837"/>
                  <a:pt x="992221" y="220494"/>
                </a:cubicBezTo>
                <a:cubicBezTo>
                  <a:pt x="1009515" y="218332"/>
                  <a:pt x="1027061" y="217660"/>
                  <a:pt x="1044102" y="214008"/>
                </a:cubicBezTo>
                <a:cubicBezTo>
                  <a:pt x="1057470" y="211143"/>
                  <a:pt x="1083012" y="201038"/>
                  <a:pt x="1083012" y="201038"/>
                </a:cubicBezTo>
                <a:cubicBezTo>
                  <a:pt x="1087336" y="196715"/>
                  <a:pt x="1093248" y="193537"/>
                  <a:pt x="1095983" y="188068"/>
                </a:cubicBezTo>
                <a:cubicBezTo>
                  <a:pt x="1099969" y="180096"/>
                  <a:pt x="1100020" y="170698"/>
                  <a:pt x="1102468" y="162128"/>
                </a:cubicBezTo>
                <a:cubicBezTo>
                  <a:pt x="1104346" y="155555"/>
                  <a:pt x="1105896" y="148786"/>
                  <a:pt x="1108953" y="142672"/>
                </a:cubicBezTo>
                <a:cubicBezTo>
                  <a:pt x="1112439" y="135701"/>
                  <a:pt x="1118056" y="129984"/>
                  <a:pt x="1121923" y="123217"/>
                </a:cubicBezTo>
                <a:cubicBezTo>
                  <a:pt x="1126719" y="114823"/>
                  <a:pt x="1131085" y="106163"/>
                  <a:pt x="1134893" y="97277"/>
                </a:cubicBezTo>
                <a:cubicBezTo>
                  <a:pt x="1137586" y="90994"/>
                  <a:pt x="1137276" y="83290"/>
                  <a:pt x="1141378" y="77821"/>
                </a:cubicBezTo>
                <a:cubicBezTo>
                  <a:pt x="1166217" y="44703"/>
                  <a:pt x="1164858" y="48378"/>
                  <a:pt x="1193259" y="38911"/>
                </a:cubicBezTo>
                <a:cubicBezTo>
                  <a:pt x="1223523" y="41073"/>
                  <a:pt x="1254616" y="38037"/>
                  <a:pt x="1284051" y="45396"/>
                </a:cubicBezTo>
                <a:cubicBezTo>
                  <a:pt x="1291612" y="47286"/>
                  <a:pt x="1292031" y="58863"/>
                  <a:pt x="1297021" y="64851"/>
                </a:cubicBezTo>
                <a:cubicBezTo>
                  <a:pt x="1302892" y="71896"/>
                  <a:pt x="1309991" y="77821"/>
                  <a:pt x="1316476" y="84306"/>
                </a:cubicBezTo>
                <a:cubicBezTo>
                  <a:pt x="1330063" y="138655"/>
                  <a:pt x="1312804" y="88526"/>
                  <a:pt x="1335932" y="123217"/>
                </a:cubicBezTo>
                <a:cubicBezTo>
                  <a:pt x="1362918" y="163694"/>
                  <a:pt x="1338096" y="134030"/>
                  <a:pt x="1355387" y="168613"/>
                </a:cubicBezTo>
                <a:cubicBezTo>
                  <a:pt x="1358873" y="175584"/>
                  <a:pt x="1364034" y="181583"/>
                  <a:pt x="1368357" y="188068"/>
                </a:cubicBezTo>
                <a:cubicBezTo>
                  <a:pt x="1370519" y="196715"/>
                  <a:pt x="1370856" y="206036"/>
                  <a:pt x="1374842" y="214008"/>
                </a:cubicBezTo>
                <a:cubicBezTo>
                  <a:pt x="1386346" y="237016"/>
                  <a:pt x="1389055" y="223096"/>
                  <a:pt x="1407268" y="220494"/>
                </a:cubicBezTo>
                <a:cubicBezTo>
                  <a:pt x="1415828" y="219271"/>
                  <a:pt x="1424561" y="220494"/>
                  <a:pt x="1433208" y="22049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4E99500-341F-4681-9B73-2C44AAC1B951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745849" y="2691073"/>
            <a:ext cx="3970167" cy="256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F137C9C-1CC1-42FB-AA02-963DDFFFC009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755576" y="2954913"/>
            <a:ext cx="5688632" cy="577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78E5BBA-8AB6-4431-A56F-F43DBD28EAE4}"/>
              </a:ext>
            </a:extLst>
          </p:cNvPr>
          <p:cNvSpPr/>
          <p:nvPr/>
        </p:nvSpPr>
        <p:spPr>
          <a:xfrm>
            <a:off x="5014609" y="2477318"/>
            <a:ext cx="1449454" cy="343710"/>
          </a:xfrm>
          <a:custGeom>
            <a:avLst/>
            <a:gdLst>
              <a:gd name="connsiteX0" fmla="*/ 0 w 1549941"/>
              <a:gd name="connsiteY0" fmla="*/ 259404 h 343710"/>
              <a:gd name="connsiteX1" fmla="*/ 58366 w 1549941"/>
              <a:gd name="connsiteY1" fmla="*/ 136187 h 343710"/>
              <a:gd name="connsiteX2" fmla="*/ 77821 w 1549941"/>
              <a:gd name="connsiteY2" fmla="*/ 123217 h 343710"/>
              <a:gd name="connsiteX3" fmla="*/ 110247 w 1549941"/>
              <a:gd name="connsiteY3" fmla="*/ 103761 h 343710"/>
              <a:gd name="connsiteX4" fmla="*/ 188068 w 1549941"/>
              <a:gd name="connsiteY4" fmla="*/ 71336 h 343710"/>
              <a:gd name="connsiteX5" fmla="*/ 272375 w 1549941"/>
              <a:gd name="connsiteY5" fmla="*/ 77821 h 343710"/>
              <a:gd name="connsiteX6" fmla="*/ 291830 w 1549941"/>
              <a:gd name="connsiteY6" fmla="*/ 97276 h 343710"/>
              <a:gd name="connsiteX7" fmla="*/ 317770 w 1549941"/>
              <a:gd name="connsiteY7" fmla="*/ 110246 h 343710"/>
              <a:gd name="connsiteX8" fmla="*/ 356681 w 1549941"/>
              <a:gd name="connsiteY8" fmla="*/ 142672 h 343710"/>
              <a:gd name="connsiteX9" fmla="*/ 382621 w 1549941"/>
              <a:gd name="connsiteY9" fmla="*/ 201038 h 343710"/>
              <a:gd name="connsiteX10" fmla="*/ 395592 w 1549941"/>
              <a:gd name="connsiteY10" fmla="*/ 226978 h 343710"/>
              <a:gd name="connsiteX11" fmla="*/ 408562 w 1549941"/>
              <a:gd name="connsiteY11" fmla="*/ 239949 h 343710"/>
              <a:gd name="connsiteX12" fmla="*/ 453958 w 1549941"/>
              <a:gd name="connsiteY12" fmla="*/ 291829 h 343710"/>
              <a:gd name="connsiteX13" fmla="*/ 466928 w 1549941"/>
              <a:gd name="connsiteY13" fmla="*/ 304800 h 343710"/>
              <a:gd name="connsiteX14" fmla="*/ 525294 w 1549941"/>
              <a:gd name="connsiteY14" fmla="*/ 330740 h 343710"/>
              <a:gd name="connsiteX15" fmla="*/ 544749 w 1549941"/>
              <a:gd name="connsiteY15" fmla="*/ 337225 h 343710"/>
              <a:gd name="connsiteX16" fmla="*/ 713362 w 1549941"/>
              <a:gd name="connsiteY16" fmla="*/ 330740 h 343710"/>
              <a:gd name="connsiteX17" fmla="*/ 758758 w 1549941"/>
              <a:gd name="connsiteY17" fmla="*/ 304800 h 343710"/>
              <a:gd name="connsiteX18" fmla="*/ 778213 w 1549941"/>
              <a:gd name="connsiteY18" fmla="*/ 298314 h 343710"/>
              <a:gd name="connsiteX19" fmla="*/ 817124 w 1549941"/>
              <a:gd name="connsiteY19" fmla="*/ 265889 h 343710"/>
              <a:gd name="connsiteX20" fmla="*/ 836579 w 1549941"/>
              <a:gd name="connsiteY20" fmla="*/ 259404 h 343710"/>
              <a:gd name="connsiteX21" fmla="*/ 869004 w 1549941"/>
              <a:gd name="connsiteY21" fmla="*/ 226978 h 343710"/>
              <a:gd name="connsiteX22" fmla="*/ 881975 w 1549941"/>
              <a:gd name="connsiteY22" fmla="*/ 194553 h 343710"/>
              <a:gd name="connsiteX23" fmla="*/ 894945 w 1549941"/>
              <a:gd name="connsiteY23" fmla="*/ 168612 h 343710"/>
              <a:gd name="connsiteX24" fmla="*/ 901430 w 1549941"/>
              <a:gd name="connsiteY24" fmla="*/ 149157 h 343710"/>
              <a:gd name="connsiteX25" fmla="*/ 920885 w 1549941"/>
              <a:gd name="connsiteY25" fmla="*/ 129702 h 343710"/>
              <a:gd name="connsiteX26" fmla="*/ 946826 w 1549941"/>
              <a:gd name="connsiteY26" fmla="*/ 84306 h 343710"/>
              <a:gd name="connsiteX27" fmla="*/ 966281 w 1549941"/>
              <a:gd name="connsiteY27" fmla="*/ 64851 h 343710"/>
              <a:gd name="connsiteX28" fmla="*/ 985736 w 1549941"/>
              <a:gd name="connsiteY28" fmla="*/ 32425 h 343710"/>
              <a:gd name="connsiteX29" fmla="*/ 998707 w 1549941"/>
              <a:gd name="connsiteY29" fmla="*/ 12970 h 343710"/>
              <a:gd name="connsiteX30" fmla="*/ 1018162 w 1549941"/>
              <a:gd name="connsiteY30" fmla="*/ 0 h 343710"/>
              <a:gd name="connsiteX31" fmla="*/ 1095983 w 1549941"/>
              <a:gd name="connsiteY31" fmla="*/ 19455 h 343710"/>
              <a:gd name="connsiteX32" fmla="*/ 1108953 w 1549941"/>
              <a:gd name="connsiteY32" fmla="*/ 38910 h 343710"/>
              <a:gd name="connsiteX33" fmla="*/ 1128409 w 1549941"/>
              <a:gd name="connsiteY33" fmla="*/ 84306 h 343710"/>
              <a:gd name="connsiteX34" fmla="*/ 1147864 w 1549941"/>
              <a:gd name="connsiteY34" fmla="*/ 129702 h 343710"/>
              <a:gd name="connsiteX35" fmla="*/ 1167319 w 1549941"/>
              <a:gd name="connsiteY35" fmla="*/ 155642 h 343710"/>
              <a:gd name="connsiteX36" fmla="*/ 1180289 w 1549941"/>
              <a:gd name="connsiteY36" fmla="*/ 175097 h 343710"/>
              <a:gd name="connsiteX37" fmla="*/ 1193260 w 1549941"/>
              <a:gd name="connsiteY37" fmla="*/ 188068 h 343710"/>
              <a:gd name="connsiteX38" fmla="*/ 1206230 w 1549941"/>
              <a:gd name="connsiteY38" fmla="*/ 214008 h 343710"/>
              <a:gd name="connsiteX39" fmla="*/ 1219200 w 1549941"/>
              <a:gd name="connsiteY39" fmla="*/ 233463 h 343710"/>
              <a:gd name="connsiteX40" fmla="*/ 1225685 w 1549941"/>
              <a:gd name="connsiteY40" fmla="*/ 252919 h 343710"/>
              <a:gd name="connsiteX41" fmla="*/ 1284051 w 1549941"/>
              <a:gd name="connsiteY41" fmla="*/ 298314 h 343710"/>
              <a:gd name="connsiteX42" fmla="*/ 1322962 w 1549941"/>
              <a:gd name="connsiteY42" fmla="*/ 330740 h 343710"/>
              <a:gd name="connsiteX43" fmla="*/ 1374843 w 1549941"/>
              <a:gd name="connsiteY43" fmla="*/ 343710 h 343710"/>
              <a:gd name="connsiteX44" fmla="*/ 1433209 w 1549941"/>
              <a:gd name="connsiteY44" fmla="*/ 337225 h 343710"/>
              <a:gd name="connsiteX45" fmla="*/ 1446179 w 1549941"/>
              <a:gd name="connsiteY45" fmla="*/ 317770 h 343710"/>
              <a:gd name="connsiteX46" fmla="*/ 1465634 w 1549941"/>
              <a:gd name="connsiteY46" fmla="*/ 285344 h 343710"/>
              <a:gd name="connsiteX47" fmla="*/ 1504545 w 1549941"/>
              <a:gd name="connsiteY47" fmla="*/ 233463 h 343710"/>
              <a:gd name="connsiteX48" fmla="*/ 1524000 w 1549941"/>
              <a:gd name="connsiteY48" fmla="*/ 220493 h 343710"/>
              <a:gd name="connsiteX49" fmla="*/ 1549941 w 1549941"/>
              <a:gd name="connsiteY49" fmla="*/ 181583 h 343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549941" h="343710">
                <a:moveTo>
                  <a:pt x="0" y="259404"/>
                </a:moveTo>
                <a:cubicBezTo>
                  <a:pt x="19455" y="218332"/>
                  <a:pt x="35818" y="175646"/>
                  <a:pt x="58366" y="136187"/>
                </a:cubicBezTo>
                <a:cubicBezTo>
                  <a:pt x="62233" y="129420"/>
                  <a:pt x="71735" y="128086"/>
                  <a:pt x="77821" y="123217"/>
                </a:cubicBezTo>
                <a:cubicBezTo>
                  <a:pt x="130727" y="80892"/>
                  <a:pt x="45750" y="139592"/>
                  <a:pt x="110247" y="103761"/>
                </a:cubicBezTo>
                <a:cubicBezTo>
                  <a:pt x="174341" y="68154"/>
                  <a:pt x="121768" y="82386"/>
                  <a:pt x="188068" y="71336"/>
                </a:cubicBezTo>
                <a:cubicBezTo>
                  <a:pt x="216170" y="73498"/>
                  <a:pt x="245031" y="70985"/>
                  <a:pt x="272375" y="77821"/>
                </a:cubicBezTo>
                <a:cubicBezTo>
                  <a:pt x="281272" y="80045"/>
                  <a:pt x="284367" y="91945"/>
                  <a:pt x="291830" y="97276"/>
                </a:cubicBezTo>
                <a:cubicBezTo>
                  <a:pt x="299697" y="102895"/>
                  <a:pt x="309376" y="105450"/>
                  <a:pt x="317770" y="110246"/>
                </a:cubicBezTo>
                <a:cubicBezTo>
                  <a:pt x="338837" y="122284"/>
                  <a:pt x="338798" y="124789"/>
                  <a:pt x="356681" y="142672"/>
                </a:cubicBezTo>
                <a:cubicBezTo>
                  <a:pt x="379324" y="210602"/>
                  <a:pt x="357958" y="157879"/>
                  <a:pt x="382621" y="201038"/>
                </a:cubicBezTo>
                <a:cubicBezTo>
                  <a:pt x="387418" y="209432"/>
                  <a:pt x="390229" y="218934"/>
                  <a:pt x="395592" y="226978"/>
                </a:cubicBezTo>
                <a:cubicBezTo>
                  <a:pt x="398984" y="232065"/>
                  <a:pt x="404742" y="235174"/>
                  <a:pt x="408562" y="239949"/>
                </a:cubicBezTo>
                <a:cubicBezTo>
                  <a:pt x="451456" y="293568"/>
                  <a:pt x="373964" y="211835"/>
                  <a:pt x="453958" y="291829"/>
                </a:cubicBezTo>
                <a:cubicBezTo>
                  <a:pt x="458282" y="296153"/>
                  <a:pt x="461841" y="301408"/>
                  <a:pt x="466928" y="304800"/>
                </a:cubicBezTo>
                <a:cubicBezTo>
                  <a:pt x="497759" y="325354"/>
                  <a:pt x="478989" y="315305"/>
                  <a:pt x="525294" y="330740"/>
                </a:cubicBezTo>
                <a:lnTo>
                  <a:pt x="544749" y="337225"/>
                </a:lnTo>
                <a:cubicBezTo>
                  <a:pt x="600953" y="335063"/>
                  <a:pt x="657395" y="336337"/>
                  <a:pt x="713362" y="330740"/>
                </a:cubicBezTo>
                <a:cubicBezTo>
                  <a:pt x="727570" y="329319"/>
                  <a:pt x="746338" y="311010"/>
                  <a:pt x="758758" y="304800"/>
                </a:cubicBezTo>
                <a:cubicBezTo>
                  <a:pt x="764872" y="301743"/>
                  <a:pt x="771728" y="300476"/>
                  <a:pt x="778213" y="298314"/>
                </a:cubicBezTo>
                <a:cubicBezTo>
                  <a:pt x="792557" y="283970"/>
                  <a:pt x="799065" y="274918"/>
                  <a:pt x="817124" y="265889"/>
                </a:cubicBezTo>
                <a:cubicBezTo>
                  <a:pt x="823238" y="262832"/>
                  <a:pt x="830094" y="261566"/>
                  <a:pt x="836579" y="259404"/>
                </a:cubicBezTo>
                <a:cubicBezTo>
                  <a:pt x="847387" y="248595"/>
                  <a:pt x="863327" y="241170"/>
                  <a:pt x="869004" y="226978"/>
                </a:cubicBezTo>
                <a:cubicBezTo>
                  <a:pt x="873328" y="216170"/>
                  <a:pt x="877247" y="205191"/>
                  <a:pt x="881975" y="194553"/>
                </a:cubicBezTo>
                <a:cubicBezTo>
                  <a:pt x="885901" y="185719"/>
                  <a:pt x="891137" y="177498"/>
                  <a:pt x="894945" y="168612"/>
                </a:cubicBezTo>
                <a:cubicBezTo>
                  <a:pt x="897638" y="162329"/>
                  <a:pt x="897638" y="154845"/>
                  <a:pt x="901430" y="149157"/>
                </a:cubicBezTo>
                <a:cubicBezTo>
                  <a:pt x="906517" y="141526"/>
                  <a:pt x="914400" y="136187"/>
                  <a:pt x="920885" y="129702"/>
                </a:cubicBezTo>
                <a:cubicBezTo>
                  <a:pt x="928816" y="113839"/>
                  <a:pt x="935365" y="98059"/>
                  <a:pt x="946826" y="84306"/>
                </a:cubicBezTo>
                <a:cubicBezTo>
                  <a:pt x="952697" y="77261"/>
                  <a:pt x="960778" y="72188"/>
                  <a:pt x="966281" y="64851"/>
                </a:cubicBezTo>
                <a:cubicBezTo>
                  <a:pt x="973844" y="54767"/>
                  <a:pt x="979055" y="43114"/>
                  <a:pt x="985736" y="32425"/>
                </a:cubicBezTo>
                <a:cubicBezTo>
                  <a:pt x="989867" y="25816"/>
                  <a:pt x="993196" y="18481"/>
                  <a:pt x="998707" y="12970"/>
                </a:cubicBezTo>
                <a:cubicBezTo>
                  <a:pt x="1004218" y="7459"/>
                  <a:pt x="1011677" y="4323"/>
                  <a:pt x="1018162" y="0"/>
                </a:cubicBezTo>
                <a:cubicBezTo>
                  <a:pt x="1050611" y="3605"/>
                  <a:pt x="1073644" y="-2884"/>
                  <a:pt x="1095983" y="19455"/>
                </a:cubicBezTo>
                <a:cubicBezTo>
                  <a:pt x="1101494" y="24966"/>
                  <a:pt x="1104630" y="32425"/>
                  <a:pt x="1108953" y="38910"/>
                </a:cubicBezTo>
                <a:cubicBezTo>
                  <a:pt x="1122450" y="92898"/>
                  <a:pt x="1106015" y="39521"/>
                  <a:pt x="1128409" y="84306"/>
                </a:cubicBezTo>
                <a:cubicBezTo>
                  <a:pt x="1150479" y="128445"/>
                  <a:pt x="1114119" y="75709"/>
                  <a:pt x="1147864" y="129702"/>
                </a:cubicBezTo>
                <a:cubicBezTo>
                  <a:pt x="1153592" y="138867"/>
                  <a:pt x="1161037" y="146847"/>
                  <a:pt x="1167319" y="155642"/>
                </a:cubicBezTo>
                <a:cubicBezTo>
                  <a:pt x="1171849" y="161984"/>
                  <a:pt x="1175420" y="169011"/>
                  <a:pt x="1180289" y="175097"/>
                </a:cubicBezTo>
                <a:cubicBezTo>
                  <a:pt x="1184109" y="179872"/>
                  <a:pt x="1189868" y="182980"/>
                  <a:pt x="1193260" y="188068"/>
                </a:cubicBezTo>
                <a:cubicBezTo>
                  <a:pt x="1198622" y="196112"/>
                  <a:pt x="1201434" y="205614"/>
                  <a:pt x="1206230" y="214008"/>
                </a:cubicBezTo>
                <a:cubicBezTo>
                  <a:pt x="1210097" y="220775"/>
                  <a:pt x="1214877" y="226978"/>
                  <a:pt x="1219200" y="233463"/>
                </a:cubicBezTo>
                <a:cubicBezTo>
                  <a:pt x="1221362" y="239948"/>
                  <a:pt x="1221893" y="247231"/>
                  <a:pt x="1225685" y="252919"/>
                </a:cubicBezTo>
                <a:cubicBezTo>
                  <a:pt x="1243940" y="280302"/>
                  <a:pt x="1258285" y="272546"/>
                  <a:pt x="1284051" y="298314"/>
                </a:cubicBezTo>
                <a:cubicBezTo>
                  <a:pt x="1297398" y="311662"/>
                  <a:pt x="1304972" y="320461"/>
                  <a:pt x="1322962" y="330740"/>
                </a:cubicBezTo>
                <a:cubicBezTo>
                  <a:pt x="1333700" y="336876"/>
                  <a:pt x="1366632" y="342068"/>
                  <a:pt x="1374843" y="343710"/>
                </a:cubicBezTo>
                <a:cubicBezTo>
                  <a:pt x="1394298" y="341548"/>
                  <a:pt x="1414812" y="343915"/>
                  <a:pt x="1433209" y="337225"/>
                </a:cubicBezTo>
                <a:cubicBezTo>
                  <a:pt x="1440534" y="334561"/>
                  <a:pt x="1442048" y="324379"/>
                  <a:pt x="1446179" y="317770"/>
                </a:cubicBezTo>
                <a:cubicBezTo>
                  <a:pt x="1452859" y="307081"/>
                  <a:pt x="1458867" y="295978"/>
                  <a:pt x="1465634" y="285344"/>
                </a:cubicBezTo>
                <a:cubicBezTo>
                  <a:pt x="1476386" y="268448"/>
                  <a:pt x="1487841" y="246827"/>
                  <a:pt x="1504545" y="233463"/>
                </a:cubicBezTo>
                <a:cubicBezTo>
                  <a:pt x="1510631" y="228594"/>
                  <a:pt x="1517515" y="224816"/>
                  <a:pt x="1524000" y="220493"/>
                </a:cubicBezTo>
                <a:lnTo>
                  <a:pt x="1549941" y="181583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46681F6-0026-44E6-BCE0-31DFEA0A02B1}"/>
              </a:ext>
            </a:extLst>
          </p:cNvPr>
          <p:cNvSpPr/>
          <p:nvPr/>
        </p:nvSpPr>
        <p:spPr>
          <a:xfrm>
            <a:off x="6742800" y="2780569"/>
            <a:ext cx="1439694" cy="295436"/>
          </a:xfrm>
          <a:custGeom>
            <a:avLst/>
            <a:gdLst>
              <a:gd name="connsiteX0" fmla="*/ 0 w 1439694"/>
              <a:gd name="connsiteY0" fmla="*/ 250040 h 295436"/>
              <a:gd name="connsiteX1" fmla="*/ 129703 w 1439694"/>
              <a:gd name="connsiteY1" fmla="*/ 55487 h 295436"/>
              <a:gd name="connsiteX2" fmla="*/ 149158 w 1439694"/>
              <a:gd name="connsiteY2" fmla="*/ 49002 h 295436"/>
              <a:gd name="connsiteX3" fmla="*/ 194554 w 1439694"/>
              <a:gd name="connsiteY3" fmla="*/ 23061 h 295436"/>
              <a:gd name="connsiteX4" fmla="*/ 278860 w 1439694"/>
              <a:gd name="connsiteY4" fmla="*/ 16576 h 295436"/>
              <a:gd name="connsiteX5" fmla="*/ 330741 w 1439694"/>
              <a:gd name="connsiteY5" fmla="*/ 10091 h 295436"/>
              <a:gd name="connsiteX6" fmla="*/ 434503 w 1439694"/>
              <a:gd name="connsiteY6" fmla="*/ 10091 h 295436"/>
              <a:gd name="connsiteX7" fmla="*/ 460443 w 1439694"/>
              <a:gd name="connsiteY7" fmla="*/ 23061 h 295436"/>
              <a:gd name="connsiteX8" fmla="*/ 479898 w 1439694"/>
              <a:gd name="connsiteY8" fmla="*/ 29547 h 295436"/>
              <a:gd name="connsiteX9" fmla="*/ 518809 w 1439694"/>
              <a:gd name="connsiteY9" fmla="*/ 55487 h 295436"/>
              <a:gd name="connsiteX10" fmla="*/ 577175 w 1439694"/>
              <a:gd name="connsiteY10" fmla="*/ 100883 h 295436"/>
              <a:gd name="connsiteX11" fmla="*/ 603115 w 1439694"/>
              <a:gd name="connsiteY11" fmla="*/ 113853 h 295436"/>
              <a:gd name="connsiteX12" fmla="*/ 635541 w 1439694"/>
              <a:gd name="connsiteY12" fmla="*/ 146279 h 295436"/>
              <a:gd name="connsiteX13" fmla="*/ 680937 w 1439694"/>
              <a:gd name="connsiteY13" fmla="*/ 172219 h 295436"/>
              <a:gd name="connsiteX14" fmla="*/ 739303 w 1439694"/>
              <a:gd name="connsiteY14" fmla="*/ 217615 h 295436"/>
              <a:gd name="connsiteX15" fmla="*/ 791183 w 1439694"/>
              <a:gd name="connsiteY15" fmla="*/ 243555 h 295436"/>
              <a:gd name="connsiteX16" fmla="*/ 823609 w 1439694"/>
              <a:gd name="connsiteY16" fmla="*/ 263010 h 295436"/>
              <a:gd name="connsiteX17" fmla="*/ 836579 w 1439694"/>
              <a:gd name="connsiteY17" fmla="*/ 275981 h 295436"/>
              <a:gd name="connsiteX18" fmla="*/ 901430 w 1439694"/>
              <a:gd name="connsiteY18" fmla="*/ 295436 h 295436"/>
              <a:gd name="connsiteX19" fmla="*/ 1225686 w 1439694"/>
              <a:gd name="connsiteY19" fmla="*/ 288951 h 295436"/>
              <a:gd name="connsiteX20" fmla="*/ 1251626 w 1439694"/>
              <a:gd name="connsiteY20" fmla="*/ 275981 h 295436"/>
              <a:gd name="connsiteX21" fmla="*/ 1290537 w 1439694"/>
              <a:gd name="connsiteY21" fmla="*/ 243555 h 295436"/>
              <a:gd name="connsiteX22" fmla="*/ 1329447 w 1439694"/>
              <a:gd name="connsiteY22" fmla="*/ 217615 h 295436"/>
              <a:gd name="connsiteX23" fmla="*/ 1348903 w 1439694"/>
              <a:gd name="connsiteY23" fmla="*/ 204644 h 295436"/>
              <a:gd name="connsiteX24" fmla="*/ 1368358 w 1439694"/>
              <a:gd name="connsiteY24" fmla="*/ 185189 h 295436"/>
              <a:gd name="connsiteX25" fmla="*/ 1394298 w 1439694"/>
              <a:gd name="connsiteY25" fmla="*/ 178704 h 295436"/>
              <a:gd name="connsiteX26" fmla="*/ 1439694 w 1439694"/>
              <a:gd name="connsiteY26" fmla="*/ 139793 h 2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39694" h="295436">
                <a:moveTo>
                  <a:pt x="0" y="250040"/>
                </a:moveTo>
                <a:cubicBezTo>
                  <a:pt x="43234" y="185189"/>
                  <a:pt x="55761" y="80134"/>
                  <a:pt x="129703" y="55487"/>
                </a:cubicBezTo>
                <a:cubicBezTo>
                  <a:pt x="136188" y="53325"/>
                  <a:pt x="143044" y="52059"/>
                  <a:pt x="149158" y="49002"/>
                </a:cubicBezTo>
                <a:cubicBezTo>
                  <a:pt x="164288" y="41437"/>
                  <a:pt x="176984" y="26162"/>
                  <a:pt x="194554" y="23061"/>
                </a:cubicBezTo>
                <a:cubicBezTo>
                  <a:pt x="222310" y="18163"/>
                  <a:pt x="250802" y="19248"/>
                  <a:pt x="278860" y="16576"/>
                </a:cubicBezTo>
                <a:cubicBezTo>
                  <a:pt x="296210" y="14924"/>
                  <a:pt x="313447" y="12253"/>
                  <a:pt x="330741" y="10091"/>
                </a:cubicBezTo>
                <a:cubicBezTo>
                  <a:pt x="372620" y="-3869"/>
                  <a:pt x="361173" y="-2849"/>
                  <a:pt x="434503" y="10091"/>
                </a:cubicBezTo>
                <a:cubicBezTo>
                  <a:pt x="444023" y="11771"/>
                  <a:pt x="451557" y="19253"/>
                  <a:pt x="460443" y="23061"/>
                </a:cubicBezTo>
                <a:cubicBezTo>
                  <a:pt x="466726" y="25754"/>
                  <a:pt x="473413" y="27385"/>
                  <a:pt x="479898" y="29547"/>
                </a:cubicBezTo>
                <a:cubicBezTo>
                  <a:pt x="514608" y="64254"/>
                  <a:pt x="463837" y="16221"/>
                  <a:pt x="518809" y="55487"/>
                </a:cubicBezTo>
                <a:cubicBezTo>
                  <a:pt x="568625" y="91070"/>
                  <a:pt x="497763" y="61177"/>
                  <a:pt x="577175" y="100883"/>
                </a:cubicBezTo>
                <a:cubicBezTo>
                  <a:pt x="585822" y="105206"/>
                  <a:pt x="595484" y="107918"/>
                  <a:pt x="603115" y="113853"/>
                </a:cubicBezTo>
                <a:cubicBezTo>
                  <a:pt x="615181" y="123238"/>
                  <a:pt x="622822" y="137800"/>
                  <a:pt x="635541" y="146279"/>
                </a:cubicBezTo>
                <a:cubicBezTo>
                  <a:pt x="663040" y="164612"/>
                  <a:pt x="648025" y="155764"/>
                  <a:pt x="680937" y="172219"/>
                </a:cubicBezTo>
                <a:cubicBezTo>
                  <a:pt x="702287" y="193569"/>
                  <a:pt x="708276" y="202101"/>
                  <a:pt x="739303" y="217615"/>
                </a:cubicBezTo>
                <a:cubicBezTo>
                  <a:pt x="756596" y="226262"/>
                  <a:pt x="777511" y="229884"/>
                  <a:pt x="791183" y="243555"/>
                </a:cubicBezTo>
                <a:cubicBezTo>
                  <a:pt x="808988" y="261358"/>
                  <a:pt x="798353" y="254591"/>
                  <a:pt x="823609" y="263010"/>
                </a:cubicBezTo>
                <a:cubicBezTo>
                  <a:pt x="827932" y="267334"/>
                  <a:pt x="831110" y="273247"/>
                  <a:pt x="836579" y="275981"/>
                </a:cubicBezTo>
                <a:cubicBezTo>
                  <a:pt x="852366" y="283874"/>
                  <a:pt x="882813" y="290782"/>
                  <a:pt x="901430" y="295436"/>
                </a:cubicBezTo>
                <a:cubicBezTo>
                  <a:pt x="1009515" y="293274"/>
                  <a:pt x="1117745" y="294948"/>
                  <a:pt x="1225686" y="288951"/>
                </a:cubicBezTo>
                <a:cubicBezTo>
                  <a:pt x="1235338" y="288415"/>
                  <a:pt x="1243233" y="280777"/>
                  <a:pt x="1251626" y="275981"/>
                </a:cubicBezTo>
                <a:cubicBezTo>
                  <a:pt x="1289055" y="254592"/>
                  <a:pt x="1253399" y="272440"/>
                  <a:pt x="1290537" y="243555"/>
                </a:cubicBezTo>
                <a:cubicBezTo>
                  <a:pt x="1302842" y="233985"/>
                  <a:pt x="1316477" y="226262"/>
                  <a:pt x="1329447" y="217615"/>
                </a:cubicBezTo>
                <a:cubicBezTo>
                  <a:pt x="1335932" y="213291"/>
                  <a:pt x="1343391" y="210156"/>
                  <a:pt x="1348903" y="204644"/>
                </a:cubicBezTo>
                <a:cubicBezTo>
                  <a:pt x="1355388" y="198159"/>
                  <a:pt x="1360395" y="189739"/>
                  <a:pt x="1368358" y="185189"/>
                </a:cubicBezTo>
                <a:cubicBezTo>
                  <a:pt x="1376096" y="180767"/>
                  <a:pt x="1385651" y="180866"/>
                  <a:pt x="1394298" y="178704"/>
                </a:cubicBezTo>
                <a:cubicBezTo>
                  <a:pt x="1430142" y="142861"/>
                  <a:pt x="1413053" y="153116"/>
                  <a:pt x="1439694" y="13979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F596E27-69FC-4A28-AFE3-C08B78FEDD77}"/>
              </a:ext>
            </a:extLst>
          </p:cNvPr>
          <p:cNvGrpSpPr/>
          <p:nvPr/>
        </p:nvGrpSpPr>
        <p:grpSpPr>
          <a:xfrm>
            <a:off x="1524000" y="3615478"/>
            <a:ext cx="1438117" cy="1307348"/>
            <a:chOff x="1524000" y="3735434"/>
            <a:chExt cx="1438117" cy="1307348"/>
          </a:xfrm>
        </p:grpSpPr>
        <p:sp>
          <p:nvSpPr>
            <p:cNvPr id="39" name="Explosion: 8 Points 38">
              <a:extLst>
                <a:ext uri="{FF2B5EF4-FFF2-40B4-BE49-F238E27FC236}">
                  <a16:creationId xmlns:a16="http://schemas.microsoft.com/office/drawing/2014/main" id="{586AD69B-3FBC-402F-BF04-3F07869A43DC}"/>
                </a:ext>
              </a:extLst>
            </p:cNvPr>
            <p:cNvSpPr/>
            <p:nvPr/>
          </p:nvSpPr>
          <p:spPr>
            <a:xfrm>
              <a:off x="1524000" y="3735434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Explosion: 8 Points 39">
              <a:extLst>
                <a:ext uri="{FF2B5EF4-FFF2-40B4-BE49-F238E27FC236}">
                  <a16:creationId xmlns:a16="http://schemas.microsoft.com/office/drawing/2014/main" id="{01F0B6EF-C9E1-4876-A390-C7C9F5E61A0D}"/>
                </a:ext>
              </a:extLst>
            </p:cNvPr>
            <p:cNvSpPr/>
            <p:nvPr/>
          </p:nvSpPr>
          <p:spPr>
            <a:xfrm>
              <a:off x="1753477" y="3938757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Explosion: 8 Points 40">
              <a:extLst>
                <a:ext uri="{FF2B5EF4-FFF2-40B4-BE49-F238E27FC236}">
                  <a16:creationId xmlns:a16="http://schemas.microsoft.com/office/drawing/2014/main" id="{56BC9BBB-2A29-4E01-B5AC-8A5AC3868D13}"/>
                </a:ext>
              </a:extLst>
            </p:cNvPr>
            <p:cNvSpPr/>
            <p:nvPr/>
          </p:nvSpPr>
          <p:spPr>
            <a:xfrm>
              <a:off x="2001211" y="4146435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Explosion: 8 Points 41">
              <a:extLst>
                <a:ext uri="{FF2B5EF4-FFF2-40B4-BE49-F238E27FC236}">
                  <a16:creationId xmlns:a16="http://schemas.microsoft.com/office/drawing/2014/main" id="{F9302124-09D8-4776-A1C2-22CE0F9E0FD2}"/>
                </a:ext>
              </a:extLst>
            </p:cNvPr>
            <p:cNvSpPr/>
            <p:nvPr/>
          </p:nvSpPr>
          <p:spPr>
            <a:xfrm>
              <a:off x="2230688" y="434975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Explosion: 8 Points 42">
              <a:extLst>
                <a:ext uri="{FF2B5EF4-FFF2-40B4-BE49-F238E27FC236}">
                  <a16:creationId xmlns:a16="http://schemas.microsoft.com/office/drawing/2014/main" id="{1EAD8632-33D4-4C8F-9CC1-1E49891CCC19}"/>
                </a:ext>
              </a:extLst>
            </p:cNvPr>
            <p:cNvSpPr/>
            <p:nvPr/>
          </p:nvSpPr>
          <p:spPr>
            <a:xfrm>
              <a:off x="2444608" y="454639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Explosion: 8 Points 43">
              <a:extLst>
                <a:ext uri="{FF2B5EF4-FFF2-40B4-BE49-F238E27FC236}">
                  <a16:creationId xmlns:a16="http://schemas.microsoft.com/office/drawing/2014/main" id="{4AF2305E-C62F-4AAE-A435-2A9EC8457DF6}"/>
                </a:ext>
              </a:extLst>
            </p:cNvPr>
            <p:cNvSpPr/>
            <p:nvPr/>
          </p:nvSpPr>
          <p:spPr>
            <a:xfrm>
              <a:off x="2674085" y="4749721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ED1EB1-61CD-4A36-92D0-2E00BDEC91E1}"/>
              </a:ext>
            </a:extLst>
          </p:cNvPr>
          <p:cNvGrpSpPr/>
          <p:nvPr/>
        </p:nvGrpSpPr>
        <p:grpSpPr>
          <a:xfrm>
            <a:off x="3250149" y="3617365"/>
            <a:ext cx="1438117" cy="1307348"/>
            <a:chOff x="1524000" y="3735434"/>
            <a:chExt cx="1438117" cy="1307348"/>
          </a:xfrm>
        </p:grpSpPr>
        <p:sp>
          <p:nvSpPr>
            <p:cNvPr id="47" name="Explosion: 8 Points 46">
              <a:extLst>
                <a:ext uri="{FF2B5EF4-FFF2-40B4-BE49-F238E27FC236}">
                  <a16:creationId xmlns:a16="http://schemas.microsoft.com/office/drawing/2014/main" id="{78057A50-5288-4E06-999F-6ADC5648743A}"/>
                </a:ext>
              </a:extLst>
            </p:cNvPr>
            <p:cNvSpPr/>
            <p:nvPr/>
          </p:nvSpPr>
          <p:spPr>
            <a:xfrm>
              <a:off x="1524000" y="3735434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Explosion: 8 Points 47">
              <a:extLst>
                <a:ext uri="{FF2B5EF4-FFF2-40B4-BE49-F238E27FC236}">
                  <a16:creationId xmlns:a16="http://schemas.microsoft.com/office/drawing/2014/main" id="{DD81E8E1-B880-4E23-9034-4F4EFFAE31B9}"/>
                </a:ext>
              </a:extLst>
            </p:cNvPr>
            <p:cNvSpPr/>
            <p:nvPr/>
          </p:nvSpPr>
          <p:spPr>
            <a:xfrm>
              <a:off x="1753477" y="3938757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Explosion: 8 Points 48">
              <a:extLst>
                <a:ext uri="{FF2B5EF4-FFF2-40B4-BE49-F238E27FC236}">
                  <a16:creationId xmlns:a16="http://schemas.microsoft.com/office/drawing/2014/main" id="{8B6A2416-8CF7-41D9-8297-F0B3C7D1B577}"/>
                </a:ext>
              </a:extLst>
            </p:cNvPr>
            <p:cNvSpPr/>
            <p:nvPr/>
          </p:nvSpPr>
          <p:spPr>
            <a:xfrm>
              <a:off x="2001211" y="4146435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Explosion: 8 Points 49">
              <a:extLst>
                <a:ext uri="{FF2B5EF4-FFF2-40B4-BE49-F238E27FC236}">
                  <a16:creationId xmlns:a16="http://schemas.microsoft.com/office/drawing/2014/main" id="{31ED1282-F6AE-4B4F-BA1F-17FF4147B638}"/>
                </a:ext>
              </a:extLst>
            </p:cNvPr>
            <p:cNvSpPr/>
            <p:nvPr/>
          </p:nvSpPr>
          <p:spPr>
            <a:xfrm>
              <a:off x="2230688" y="434975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Explosion: 8 Points 50">
              <a:extLst>
                <a:ext uri="{FF2B5EF4-FFF2-40B4-BE49-F238E27FC236}">
                  <a16:creationId xmlns:a16="http://schemas.microsoft.com/office/drawing/2014/main" id="{9CEA6BD9-A2BA-4AE3-81CF-A8DEDBE73255}"/>
                </a:ext>
              </a:extLst>
            </p:cNvPr>
            <p:cNvSpPr/>
            <p:nvPr/>
          </p:nvSpPr>
          <p:spPr>
            <a:xfrm>
              <a:off x="2444608" y="454639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Explosion: 8 Points 51">
              <a:extLst>
                <a:ext uri="{FF2B5EF4-FFF2-40B4-BE49-F238E27FC236}">
                  <a16:creationId xmlns:a16="http://schemas.microsoft.com/office/drawing/2014/main" id="{E683119E-7A25-4AB2-A6F9-F62EF61CC3E0}"/>
                </a:ext>
              </a:extLst>
            </p:cNvPr>
            <p:cNvSpPr/>
            <p:nvPr/>
          </p:nvSpPr>
          <p:spPr>
            <a:xfrm>
              <a:off x="2674085" y="4749721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9F41B08-5A92-43EC-B79E-CE7E129BE438}"/>
              </a:ext>
            </a:extLst>
          </p:cNvPr>
          <p:cNvGrpSpPr/>
          <p:nvPr/>
        </p:nvGrpSpPr>
        <p:grpSpPr>
          <a:xfrm>
            <a:off x="4998484" y="3618425"/>
            <a:ext cx="1438117" cy="1307348"/>
            <a:chOff x="1524000" y="3735434"/>
            <a:chExt cx="1438117" cy="1307348"/>
          </a:xfrm>
        </p:grpSpPr>
        <p:sp>
          <p:nvSpPr>
            <p:cNvPr id="54" name="Explosion: 8 Points 53">
              <a:extLst>
                <a:ext uri="{FF2B5EF4-FFF2-40B4-BE49-F238E27FC236}">
                  <a16:creationId xmlns:a16="http://schemas.microsoft.com/office/drawing/2014/main" id="{E6FB3C58-9B30-4DBC-AA85-098B9E118C79}"/>
                </a:ext>
              </a:extLst>
            </p:cNvPr>
            <p:cNvSpPr/>
            <p:nvPr/>
          </p:nvSpPr>
          <p:spPr>
            <a:xfrm>
              <a:off x="1524000" y="3735434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Explosion: 8 Points 54">
              <a:extLst>
                <a:ext uri="{FF2B5EF4-FFF2-40B4-BE49-F238E27FC236}">
                  <a16:creationId xmlns:a16="http://schemas.microsoft.com/office/drawing/2014/main" id="{150C3B6B-CC31-41DC-B0E6-8CBBE9A86CEC}"/>
                </a:ext>
              </a:extLst>
            </p:cNvPr>
            <p:cNvSpPr/>
            <p:nvPr/>
          </p:nvSpPr>
          <p:spPr>
            <a:xfrm>
              <a:off x="1753477" y="3938757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Explosion: 8 Points 55">
              <a:extLst>
                <a:ext uri="{FF2B5EF4-FFF2-40B4-BE49-F238E27FC236}">
                  <a16:creationId xmlns:a16="http://schemas.microsoft.com/office/drawing/2014/main" id="{AFC32568-F470-4346-B906-3D91BB01D673}"/>
                </a:ext>
              </a:extLst>
            </p:cNvPr>
            <p:cNvSpPr/>
            <p:nvPr/>
          </p:nvSpPr>
          <p:spPr>
            <a:xfrm>
              <a:off x="2001211" y="4146435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Explosion: 8 Points 56">
              <a:extLst>
                <a:ext uri="{FF2B5EF4-FFF2-40B4-BE49-F238E27FC236}">
                  <a16:creationId xmlns:a16="http://schemas.microsoft.com/office/drawing/2014/main" id="{473FBF02-0F3D-4196-B161-6EDBB03A4F58}"/>
                </a:ext>
              </a:extLst>
            </p:cNvPr>
            <p:cNvSpPr/>
            <p:nvPr/>
          </p:nvSpPr>
          <p:spPr>
            <a:xfrm>
              <a:off x="2230688" y="434975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Explosion: 8 Points 57">
              <a:extLst>
                <a:ext uri="{FF2B5EF4-FFF2-40B4-BE49-F238E27FC236}">
                  <a16:creationId xmlns:a16="http://schemas.microsoft.com/office/drawing/2014/main" id="{DC590920-051F-4FB0-975B-C2143107B306}"/>
                </a:ext>
              </a:extLst>
            </p:cNvPr>
            <p:cNvSpPr/>
            <p:nvPr/>
          </p:nvSpPr>
          <p:spPr>
            <a:xfrm>
              <a:off x="2444608" y="454639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Explosion: 8 Points 58">
              <a:extLst>
                <a:ext uri="{FF2B5EF4-FFF2-40B4-BE49-F238E27FC236}">
                  <a16:creationId xmlns:a16="http://schemas.microsoft.com/office/drawing/2014/main" id="{9A331618-6B8E-4A02-8367-D8EDBDC67717}"/>
                </a:ext>
              </a:extLst>
            </p:cNvPr>
            <p:cNvSpPr/>
            <p:nvPr/>
          </p:nvSpPr>
          <p:spPr>
            <a:xfrm>
              <a:off x="2674085" y="4749721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F3D00EA-BA6D-4CC5-AFAA-53BBBAD265FE}"/>
              </a:ext>
            </a:extLst>
          </p:cNvPr>
          <p:cNvGrpSpPr/>
          <p:nvPr/>
        </p:nvGrpSpPr>
        <p:grpSpPr>
          <a:xfrm>
            <a:off x="6724633" y="3620312"/>
            <a:ext cx="1438117" cy="1307348"/>
            <a:chOff x="1524000" y="3735434"/>
            <a:chExt cx="1438117" cy="1307348"/>
          </a:xfrm>
        </p:grpSpPr>
        <p:sp>
          <p:nvSpPr>
            <p:cNvPr id="61" name="Explosion: 8 Points 60">
              <a:extLst>
                <a:ext uri="{FF2B5EF4-FFF2-40B4-BE49-F238E27FC236}">
                  <a16:creationId xmlns:a16="http://schemas.microsoft.com/office/drawing/2014/main" id="{3EE00421-83EF-4918-BDA3-97A63A5379F0}"/>
                </a:ext>
              </a:extLst>
            </p:cNvPr>
            <p:cNvSpPr/>
            <p:nvPr/>
          </p:nvSpPr>
          <p:spPr>
            <a:xfrm>
              <a:off x="1524000" y="3735434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Explosion: 8 Points 61">
              <a:extLst>
                <a:ext uri="{FF2B5EF4-FFF2-40B4-BE49-F238E27FC236}">
                  <a16:creationId xmlns:a16="http://schemas.microsoft.com/office/drawing/2014/main" id="{93CF85D8-D375-489C-A315-458E5CE131EA}"/>
                </a:ext>
              </a:extLst>
            </p:cNvPr>
            <p:cNvSpPr/>
            <p:nvPr/>
          </p:nvSpPr>
          <p:spPr>
            <a:xfrm>
              <a:off x="1753477" y="3938757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Explosion: 8 Points 62">
              <a:extLst>
                <a:ext uri="{FF2B5EF4-FFF2-40B4-BE49-F238E27FC236}">
                  <a16:creationId xmlns:a16="http://schemas.microsoft.com/office/drawing/2014/main" id="{B7A73E8F-4C35-4BA2-B287-C6DFA7FD7D1B}"/>
                </a:ext>
              </a:extLst>
            </p:cNvPr>
            <p:cNvSpPr/>
            <p:nvPr/>
          </p:nvSpPr>
          <p:spPr>
            <a:xfrm>
              <a:off x="2001211" y="4146435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Explosion: 8 Points 63">
              <a:extLst>
                <a:ext uri="{FF2B5EF4-FFF2-40B4-BE49-F238E27FC236}">
                  <a16:creationId xmlns:a16="http://schemas.microsoft.com/office/drawing/2014/main" id="{28CCB252-3BC7-4C7B-98F9-FAADBBB48609}"/>
                </a:ext>
              </a:extLst>
            </p:cNvPr>
            <p:cNvSpPr/>
            <p:nvPr/>
          </p:nvSpPr>
          <p:spPr>
            <a:xfrm>
              <a:off x="2230688" y="434975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Explosion: 8 Points 64">
              <a:extLst>
                <a:ext uri="{FF2B5EF4-FFF2-40B4-BE49-F238E27FC236}">
                  <a16:creationId xmlns:a16="http://schemas.microsoft.com/office/drawing/2014/main" id="{7CB51D93-1A2B-420E-B278-BF45ED8999D1}"/>
                </a:ext>
              </a:extLst>
            </p:cNvPr>
            <p:cNvSpPr/>
            <p:nvPr/>
          </p:nvSpPr>
          <p:spPr>
            <a:xfrm>
              <a:off x="2444608" y="454639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Explosion: 8 Points 65">
              <a:extLst>
                <a:ext uri="{FF2B5EF4-FFF2-40B4-BE49-F238E27FC236}">
                  <a16:creationId xmlns:a16="http://schemas.microsoft.com/office/drawing/2014/main" id="{E72F2A42-0726-4A33-9ED2-5193795E49CE}"/>
                </a:ext>
              </a:extLst>
            </p:cNvPr>
            <p:cNvSpPr/>
            <p:nvPr/>
          </p:nvSpPr>
          <p:spPr>
            <a:xfrm>
              <a:off x="2674085" y="4749721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8EC3FC1-C969-4946-BA16-2B0EE354120B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1424080" y="3732363"/>
            <a:ext cx="99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AA01935-BFFB-42E2-B898-7440D094FDD7}"/>
              </a:ext>
            </a:extLst>
          </p:cNvPr>
          <p:cNvCxnSpPr>
            <a:cxnSpLocks/>
            <a:endCxn id="40" idx="1"/>
          </p:cNvCxnSpPr>
          <p:nvPr/>
        </p:nvCxnSpPr>
        <p:spPr>
          <a:xfrm flipV="1">
            <a:off x="1424080" y="3935686"/>
            <a:ext cx="329397" cy="76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60FB10E-3705-4016-A9DD-2F89BB04F810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1424080" y="4143364"/>
            <a:ext cx="57713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0D1836A-83B0-4AF3-90FC-31E8EC41F682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1438284" y="4343429"/>
            <a:ext cx="792404" cy="32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F8107A5-C661-45E7-9168-31843029ED53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1438284" y="4543327"/>
            <a:ext cx="10063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5DF7EE0-C7B1-49CE-9157-708D1E0C059E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1424080" y="4746650"/>
            <a:ext cx="125000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2542E014-9EF0-4572-AE4E-CD810DB43F60}"/>
              </a:ext>
            </a:extLst>
          </p:cNvPr>
          <p:cNvSpPr/>
          <p:nvPr/>
        </p:nvSpPr>
        <p:spPr>
          <a:xfrm>
            <a:off x="1521685" y="1971491"/>
            <a:ext cx="1498060" cy="376136"/>
          </a:xfrm>
          <a:custGeom>
            <a:avLst/>
            <a:gdLst>
              <a:gd name="connsiteX0" fmla="*/ 0 w 1498060"/>
              <a:gd name="connsiteY0" fmla="*/ 220493 h 376136"/>
              <a:gd name="connsiteX1" fmla="*/ 45396 w 1498060"/>
              <a:gd name="connsiteY1" fmla="*/ 175098 h 376136"/>
              <a:gd name="connsiteX2" fmla="*/ 71336 w 1498060"/>
              <a:gd name="connsiteY2" fmla="*/ 188068 h 376136"/>
              <a:gd name="connsiteX3" fmla="*/ 77821 w 1498060"/>
              <a:gd name="connsiteY3" fmla="*/ 298315 h 376136"/>
              <a:gd name="connsiteX4" fmla="*/ 90792 w 1498060"/>
              <a:gd name="connsiteY4" fmla="*/ 311285 h 376136"/>
              <a:gd name="connsiteX5" fmla="*/ 149158 w 1498060"/>
              <a:gd name="connsiteY5" fmla="*/ 304800 h 376136"/>
              <a:gd name="connsiteX6" fmla="*/ 162128 w 1498060"/>
              <a:gd name="connsiteY6" fmla="*/ 207523 h 376136"/>
              <a:gd name="connsiteX7" fmla="*/ 168613 w 1498060"/>
              <a:gd name="connsiteY7" fmla="*/ 168612 h 376136"/>
              <a:gd name="connsiteX8" fmla="*/ 175098 w 1498060"/>
              <a:gd name="connsiteY8" fmla="*/ 149157 h 376136"/>
              <a:gd name="connsiteX9" fmla="*/ 194553 w 1498060"/>
              <a:gd name="connsiteY9" fmla="*/ 142672 h 376136"/>
              <a:gd name="connsiteX10" fmla="*/ 220494 w 1498060"/>
              <a:gd name="connsiteY10" fmla="*/ 149157 h 376136"/>
              <a:gd name="connsiteX11" fmla="*/ 239949 w 1498060"/>
              <a:gd name="connsiteY11" fmla="*/ 188068 h 376136"/>
              <a:gd name="connsiteX12" fmla="*/ 246434 w 1498060"/>
              <a:gd name="connsiteY12" fmla="*/ 226978 h 376136"/>
              <a:gd name="connsiteX13" fmla="*/ 252919 w 1498060"/>
              <a:gd name="connsiteY13" fmla="*/ 291830 h 376136"/>
              <a:gd name="connsiteX14" fmla="*/ 265890 w 1498060"/>
              <a:gd name="connsiteY14" fmla="*/ 304800 h 376136"/>
              <a:gd name="connsiteX15" fmla="*/ 330741 w 1498060"/>
              <a:gd name="connsiteY15" fmla="*/ 317770 h 376136"/>
              <a:gd name="connsiteX16" fmla="*/ 369651 w 1498060"/>
              <a:gd name="connsiteY16" fmla="*/ 304800 h 376136"/>
              <a:gd name="connsiteX17" fmla="*/ 376136 w 1498060"/>
              <a:gd name="connsiteY17" fmla="*/ 259404 h 376136"/>
              <a:gd name="connsiteX18" fmla="*/ 389107 w 1498060"/>
              <a:gd name="connsiteY18" fmla="*/ 226978 h 376136"/>
              <a:gd name="connsiteX19" fmla="*/ 395592 w 1498060"/>
              <a:gd name="connsiteY19" fmla="*/ 201038 h 376136"/>
              <a:gd name="connsiteX20" fmla="*/ 402077 w 1498060"/>
              <a:gd name="connsiteY20" fmla="*/ 181583 h 376136"/>
              <a:gd name="connsiteX21" fmla="*/ 428017 w 1498060"/>
              <a:gd name="connsiteY21" fmla="*/ 110247 h 376136"/>
              <a:gd name="connsiteX22" fmla="*/ 434502 w 1498060"/>
              <a:gd name="connsiteY22" fmla="*/ 90791 h 376136"/>
              <a:gd name="connsiteX23" fmla="*/ 473413 w 1498060"/>
              <a:gd name="connsiteY23" fmla="*/ 110247 h 376136"/>
              <a:gd name="connsiteX24" fmla="*/ 479898 w 1498060"/>
              <a:gd name="connsiteY24" fmla="*/ 136187 h 376136"/>
              <a:gd name="connsiteX25" fmla="*/ 486383 w 1498060"/>
              <a:gd name="connsiteY25" fmla="*/ 155642 h 376136"/>
              <a:gd name="connsiteX26" fmla="*/ 492868 w 1498060"/>
              <a:gd name="connsiteY26" fmla="*/ 188068 h 376136"/>
              <a:gd name="connsiteX27" fmla="*/ 505839 w 1498060"/>
              <a:gd name="connsiteY27" fmla="*/ 239949 h 376136"/>
              <a:gd name="connsiteX28" fmla="*/ 512324 w 1498060"/>
              <a:gd name="connsiteY28" fmla="*/ 265889 h 376136"/>
              <a:gd name="connsiteX29" fmla="*/ 518809 w 1498060"/>
              <a:gd name="connsiteY29" fmla="*/ 291830 h 376136"/>
              <a:gd name="connsiteX30" fmla="*/ 538264 w 1498060"/>
              <a:gd name="connsiteY30" fmla="*/ 304800 h 376136"/>
              <a:gd name="connsiteX31" fmla="*/ 590145 w 1498060"/>
              <a:gd name="connsiteY31" fmla="*/ 317770 h 376136"/>
              <a:gd name="connsiteX32" fmla="*/ 603115 w 1498060"/>
              <a:gd name="connsiteY32" fmla="*/ 298315 h 376136"/>
              <a:gd name="connsiteX33" fmla="*/ 616085 w 1498060"/>
              <a:gd name="connsiteY33" fmla="*/ 285344 h 376136"/>
              <a:gd name="connsiteX34" fmla="*/ 622570 w 1498060"/>
              <a:gd name="connsiteY34" fmla="*/ 246434 h 376136"/>
              <a:gd name="connsiteX35" fmla="*/ 635541 w 1498060"/>
              <a:gd name="connsiteY35" fmla="*/ 155642 h 376136"/>
              <a:gd name="connsiteX36" fmla="*/ 648511 w 1498060"/>
              <a:gd name="connsiteY36" fmla="*/ 103761 h 376136"/>
              <a:gd name="connsiteX37" fmla="*/ 667966 w 1498060"/>
              <a:gd name="connsiteY37" fmla="*/ 77821 h 376136"/>
              <a:gd name="connsiteX38" fmla="*/ 680936 w 1498060"/>
              <a:gd name="connsiteY38" fmla="*/ 58366 h 376136"/>
              <a:gd name="connsiteX39" fmla="*/ 713362 w 1498060"/>
              <a:gd name="connsiteY39" fmla="*/ 64851 h 376136"/>
              <a:gd name="connsiteX40" fmla="*/ 719847 w 1498060"/>
              <a:gd name="connsiteY40" fmla="*/ 90791 h 376136"/>
              <a:gd name="connsiteX41" fmla="*/ 726332 w 1498060"/>
              <a:gd name="connsiteY41" fmla="*/ 149157 h 376136"/>
              <a:gd name="connsiteX42" fmla="*/ 732817 w 1498060"/>
              <a:gd name="connsiteY42" fmla="*/ 252919 h 376136"/>
              <a:gd name="connsiteX43" fmla="*/ 758758 w 1498060"/>
              <a:gd name="connsiteY43" fmla="*/ 304800 h 376136"/>
              <a:gd name="connsiteX44" fmla="*/ 778213 w 1498060"/>
              <a:gd name="connsiteY44" fmla="*/ 311285 h 376136"/>
              <a:gd name="connsiteX45" fmla="*/ 849549 w 1498060"/>
              <a:gd name="connsiteY45" fmla="*/ 291830 h 376136"/>
              <a:gd name="connsiteX46" fmla="*/ 875490 w 1498060"/>
              <a:gd name="connsiteY46" fmla="*/ 252919 h 376136"/>
              <a:gd name="connsiteX47" fmla="*/ 894945 w 1498060"/>
              <a:gd name="connsiteY47" fmla="*/ 220493 h 376136"/>
              <a:gd name="connsiteX48" fmla="*/ 901430 w 1498060"/>
              <a:gd name="connsiteY48" fmla="*/ 201038 h 376136"/>
              <a:gd name="connsiteX49" fmla="*/ 914400 w 1498060"/>
              <a:gd name="connsiteY49" fmla="*/ 168612 h 376136"/>
              <a:gd name="connsiteX50" fmla="*/ 946826 w 1498060"/>
              <a:gd name="connsiteY50" fmla="*/ 90791 h 376136"/>
              <a:gd name="connsiteX51" fmla="*/ 959796 w 1498060"/>
              <a:gd name="connsiteY51" fmla="*/ 123217 h 376136"/>
              <a:gd name="connsiteX52" fmla="*/ 972766 w 1498060"/>
              <a:gd name="connsiteY52" fmla="*/ 149157 h 376136"/>
              <a:gd name="connsiteX53" fmla="*/ 992221 w 1498060"/>
              <a:gd name="connsiteY53" fmla="*/ 201038 h 376136"/>
              <a:gd name="connsiteX54" fmla="*/ 998707 w 1498060"/>
              <a:gd name="connsiteY54" fmla="*/ 226978 h 376136"/>
              <a:gd name="connsiteX55" fmla="*/ 1011677 w 1498060"/>
              <a:gd name="connsiteY55" fmla="*/ 265889 h 376136"/>
              <a:gd name="connsiteX56" fmla="*/ 1024647 w 1498060"/>
              <a:gd name="connsiteY56" fmla="*/ 324255 h 376136"/>
              <a:gd name="connsiteX57" fmla="*/ 1076528 w 1498060"/>
              <a:gd name="connsiteY57" fmla="*/ 369651 h 376136"/>
              <a:gd name="connsiteX58" fmla="*/ 1095983 w 1498060"/>
              <a:gd name="connsiteY58" fmla="*/ 376136 h 376136"/>
              <a:gd name="connsiteX59" fmla="*/ 1102468 w 1498060"/>
              <a:gd name="connsiteY59" fmla="*/ 207523 h 376136"/>
              <a:gd name="connsiteX60" fmla="*/ 1160834 w 1498060"/>
              <a:gd name="connsiteY60" fmla="*/ 129702 h 376136"/>
              <a:gd name="connsiteX61" fmla="*/ 1199745 w 1498060"/>
              <a:gd name="connsiteY61" fmla="*/ 77821 h 376136"/>
              <a:gd name="connsiteX62" fmla="*/ 1225685 w 1498060"/>
              <a:gd name="connsiteY62" fmla="*/ 38910 h 376136"/>
              <a:gd name="connsiteX63" fmla="*/ 1245141 w 1498060"/>
              <a:gd name="connsiteY63" fmla="*/ 6485 h 376136"/>
              <a:gd name="connsiteX64" fmla="*/ 1264596 w 1498060"/>
              <a:gd name="connsiteY64" fmla="*/ 0 h 376136"/>
              <a:gd name="connsiteX65" fmla="*/ 1284051 w 1498060"/>
              <a:gd name="connsiteY65" fmla="*/ 6485 h 376136"/>
              <a:gd name="connsiteX66" fmla="*/ 1309992 w 1498060"/>
              <a:gd name="connsiteY66" fmla="*/ 45395 h 376136"/>
              <a:gd name="connsiteX67" fmla="*/ 1309992 w 1498060"/>
              <a:gd name="connsiteY67" fmla="*/ 188068 h 376136"/>
              <a:gd name="connsiteX68" fmla="*/ 1297021 w 1498060"/>
              <a:gd name="connsiteY68" fmla="*/ 259404 h 376136"/>
              <a:gd name="connsiteX69" fmla="*/ 1368358 w 1498060"/>
              <a:gd name="connsiteY69" fmla="*/ 291830 h 376136"/>
              <a:gd name="connsiteX70" fmla="*/ 1374843 w 1498060"/>
              <a:gd name="connsiteY70" fmla="*/ 259404 h 376136"/>
              <a:gd name="connsiteX71" fmla="*/ 1381328 w 1498060"/>
              <a:gd name="connsiteY71" fmla="*/ 233464 h 376136"/>
              <a:gd name="connsiteX72" fmla="*/ 1400783 w 1498060"/>
              <a:gd name="connsiteY72" fmla="*/ 194553 h 376136"/>
              <a:gd name="connsiteX73" fmla="*/ 1420239 w 1498060"/>
              <a:gd name="connsiteY73" fmla="*/ 136187 h 376136"/>
              <a:gd name="connsiteX74" fmla="*/ 1426724 w 1498060"/>
              <a:gd name="connsiteY74" fmla="*/ 110247 h 376136"/>
              <a:gd name="connsiteX75" fmla="*/ 1446179 w 1498060"/>
              <a:gd name="connsiteY75" fmla="*/ 103761 h 376136"/>
              <a:gd name="connsiteX76" fmla="*/ 1452664 w 1498060"/>
              <a:gd name="connsiteY76" fmla="*/ 123217 h 376136"/>
              <a:gd name="connsiteX77" fmla="*/ 1459149 w 1498060"/>
              <a:gd name="connsiteY77" fmla="*/ 155642 h 376136"/>
              <a:gd name="connsiteX78" fmla="*/ 1465634 w 1498060"/>
              <a:gd name="connsiteY78" fmla="*/ 181583 h 376136"/>
              <a:gd name="connsiteX79" fmla="*/ 1498060 w 1498060"/>
              <a:gd name="connsiteY79" fmla="*/ 311285 h 37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498060" h="376136">
                <a:moveTo>
                  <a:pt x="0" y="220493"/>
                </a:moveTo>
                <a:cubicBezTo>
                  <a:pt x="1473" y="218651"/>
                  <a:pt x="30943" y="175098"/>
                  <a:pt x="45396" y="175098"/>
                </a:cubicBezTo>
                <a:cubicBezTo>
                  <a:pt x="55063" y="175098"/>
                  <a:pt x="62689" y="183745"/>
                  <a:pt x="71336" y="188068"/>
                </a:cubicBezTo>
                <a:cubicBezTo>
                  <a:pt x="73498" y="224817"/>
                  <a:pt x="72079" y="261953"/>
                  <a:pt x="77821" y="298315"/>
                </a:cubicBezTo>
                <a:cubicBezTo>
                  <a:pt x="78775" y="304355"/>
                  <a:pt x="84703" y="310731"/>
                  <a:pt x="90792" y="311285"/>
                </a:cubicBezTo>
                <a:cubicBezTo>
                  <a:pt x="110287" y="313057"/>
                  <a:pt x="129703" y="306962"/>
                  <a:pt x="149158" y="304800"/>
                </a:cubicBezTo>
                <a:cubicBezTo>
                  <a:pt x="153481" y="272374"/>
                  <a:pt x="157502" y="239907"/>
                  <a:pt x="162128" y="207523"/>
                </a:cubicBezTo>
                <a:cubicBezTo>
                  <a:pt x="163988" y="194506"/>
                  <a:pt x="165761" y="181448"/>
                  <a:pt x="168613" y="168612"/>
                </a:cubicBezTo>
                <a:cubicBezTo>
                  <a:pt x="170096" y="161939"/>
                  <a:pt x="170264" y="153991"/>
                  <a:pt x="175098" y="149157"/>
                </a:cubicBezTo>
                <a:cubicBezTo>
                  <a:pt x="179932" y="144323"/>
                  <a:pt x="188068" y="144834"/>
                  <a:pt x="194553" y="142672"/>
                </a:cubicBezTo>
                <a:cubicBezTo>
                  <a:pt x="203200" y="144834"/>
                  <a:pt x="213078" y="144213"/>
                  <a:pt x="220494" y="149157"/>
                </a:cubicBezTo>
                <a:cubicBezTo>
                  <a:pt x="229620" y="155241"/>
                  <a:pt x="237697" y="177935"/>
                  <a:pt x="239949" y="188068"/>
                </a:cubicBezTo>
                <a:cubicBezTo>
                  <a:pt x="242801" y="200904"/>
                  <a:pt x="244803" y="213931"/>
                  <a:pt x="246434" y="226978"/>
                </a:cubicBezTo>
                <a:cubicBezTo>
                  <a:pt x="249129" y="248535"/>
                  <a:pt x="247650" y="270754"/>
                  <a:pt x="252919" y="291830"/>
                </a:cubicBezTo>
                <a:cubicBezTo>
                  <a:pt x="254402" y="297762"/>
                  <a:pt x="260647" y="301654"/>
                  <a:pt x="265890" y="304800"/>
                </a:cubicBezTo>
                <a:cubicBezTo>
                  <a:pt x="280039" y="313289"/>
                  <a:pt x="322869" y="316645"/>
                  <a:pt x="330741" y="317770"/>
                </a:cubicBezTo>
                <a:cubicBezTo>
                  <a:pt x="343711" y="313447"/>
                  <a:pt x="361258" y="315592"/>
                  <a:pt x="369651" y="304800"/>
                </a:cubicBezTo>
                <a:cubicBezTo>
                  <a:pt x="379035" y="292734"/>
                  <a:pt x="372429" y="274233"/>
                  <a:pt x="376136" y="259404"/>
                </a:cubicBezTo>
                <a:cubicBezTo>
                  <a:pt x="378960" y="248110"/>
                  <a:pt x="385426" y="238022"/>
                  <a:pt x="389107" y="226978"/>
                </a:cubicBezTo>
                <a:cubicBezTo>
                  <a:pt x="391926" y="218523"/>
                  <a:pt x="393143" y="209608"/>
                  <a:pt x="395592" y="201038"/>
                </a:cubicBezTo>
                <a:cubicBezTo>
                  <a:pt x="397470" y="194465"/>
                  <a:pt x="400278" y="188178"/>
                  <a:pt x="402077" y="181583"/>
                </a:cubicBezTo>
                <a:cubicBezTo>
                  <a:pt x="419224" y="118711"/>
                  <a:pt x="404159" y="146034"/>
                  <a:pt x="428017" y="110247"/>
                </a:cubicBezTo>
                <a:cubicBezTo>
                  <a:pt x="430179" y="103762"/>
                  <a:pt x="428155" y="93330"/>
                  <a:pt x="434502" y="90791"/>
                </a:cubicBezTo>
                <a:cubicBezTo>
                  <a:pt x="451578" y="83960"/>
                  <a:pt x="464292" y="101125"/>
                  <a:pt x="473413" y="110247"/>
                </a:cubicBezTo>
                <a:cubicBezTo>
                  <a:pt x="475575" y="118894"/>
                  <a:pt x="477449" y="127617"/>
                  <a:pt x="479898" y="136187"/>
                </a:cubicBezTo>
                <a:cubicBezTo>
                  <a:pt x="481776" y="142760"/>
                  <a:pt x="484725" y="149010"/>
                  <a:pt x="486383" y="155642"/>
                </a:cubicBezTo>
                <a:cubicBezTo>
                  <a:pt x="489056" y="166336"/>
                  <a:pt x="490389" y="177328"/>
                  <a:pt x="492868" y="188068"/>
                </a:cubicBezTo>
                <a:cubicBezTo>
                  <a:pt x="496876" y="205437"/>
                  <a:pt x="501515" y="222655"/>
                  <a:pt x="505839" y="239949"/>
                </a:cubicBezTo>
                <a:lnTo>
                  <a:pt x="512324" y="265889"/>
                </a:lnTo>
                <a:cubicBezTo>
                  <a:pt x="514486" y="274536"/>
                  <a:pt x="511393" y="286886"/>
                  <a:pt x="518809" y="291830"/>
                </a:cubicBezTo>
                <a:cubicBezTo>
                  <a:pt x="525294" y="296153"/>
                  <a:pt x="531293" y="301314"/>
                  <a:pt x="538264" y="304800"/>
                </a:cubicBezTo>
                <a:cubicBezTo>
                  <a:pt x="551559" y="311447"/>
                  <a:pt x="577812" y="315303"/>
                  <a:pt x="590145" y="317770"/>
                </a:cubicBezTo>
                <a:cubicBezTo>
                  <a:pt x="594468" y="311285"/>
                  <a:pt x="598246" y="304401"/>
                  <a:pt x="603115" y="298315"/>
                </a:cubicBezTo>
                <a:cubicBezTo>
                  <a:pt x="606935" y="293540"/>
                  <a:pt x="613938" y="291069"/>
                  <a:pt x="616085" y="285344"/>
                </a:cubicBezTo>
                <a:cubicBezTo>
                  <a:pt x="620702" y="273032"/>
                  <a:pt x="620619" y="259437"/>
                  <a:pt x="622570" y="246434"/>
                </a:cubicBezTo>
                <a:cubicBezTo>
                  <a:pt x="627105" y="216201"/>
                  <a:pt x="630773" y="185839"/>
                  <a:pt x="635541" y="155642"/>
                </a:cubicBezTo>
                <a:cubicBezTo>
                  <a:pt x="636705" y="148268"/>
                  <a:pt x="642672" y="113980"/>
                  <a:pt x="648511" y="103761"/>
                </a:cubicBezTo>
                <a:cubicBezTo>
                  <a:pt x="653873" y="94377"/>
                  <a:pt x="661684" y="86616"/>
                  <a:pt x="667966" y="77821"/>
                </a:cubicBezTo>
                <a:cubicBezTo>
                  <a:pt x="672496" y="71479"/>
                  <a:pt x="676613" y="64851"/>
                  <a:pt x="680936" y="58366"/>
                </a:cubicBezTo>
                <a:cubicBezTo>
                  <a:pt x="691745" y="60528"/>
                  <a:pt x="704894" y="57795"/>
                  <a:pt x="713362" y="64851"/>
                </a:cubicBezTo>
                <a:cubicBezTo>
                  <a:pt x="720209" y="70557"/>
                  <a:pt x="718492" y="81982"/>
                  <a:pt x="719847" y="90791"/>
                </a:cubicBezTo>
                <a:cubicBezTo>
                  <a:pt x="722823" y="110138"/>
                  <a:pt x="724771" y="129644"/>
                  <a:pt x="726332" y="149157"/>
                </a:cubicBezTo>
                <a:cubicBezTo>
                  <a:pt x="729096" y="183701"/>
                  <a:pt x="728135" y="218582"/>
                  <a:pt x="732817" y="252919"/>
                </a:cubicBezTo>
                <a:cubicBezTo>
                  <a:pt x="735123" y="269827"/>
                  <a:pt x="741753" y="294597"/>
                  <a:pt x="758758" y="304800"/>
                </a:cubicBezTo>
                <a:cubicBezTo>
                  <a:pt x="764620" y="308317"/>
                  <a:pt x="771728" y="309123"/>
                  <a:pt x="778213" y="311285"/>
                </a:cubicBezTo>
                <a:cubicBezTo>
                  <a:pt x="801992" y="304800"/>
                  <a:pt x="826545" y="300678"/>
                  <a:pt x="849549" y="291830"/>
                </a:cubicBezTo>
                <a:cubicBezTo>
                  <a:pt x="862145" y="286985"/>
                  <a:pt x="871183" y="260671"/>
                  <a:pt x="875490" y="252919"/>
                </a:cubicBezTo>
                <a:cubicBezTo>
                  <a:pt x="881612" y="241900"/>
                  <a:pt x="889308" y="231767"/>
                  <a:pt x="894945" y="220493"/>
                </a:cubicBezTo>
                <a:cubicBezTo>
                  <a:pt x="898002" y="214379"/>
                  <a:pt x="899030" y="207439"/>
                  <a:pt x="901430" y="201038"/>
                </a:cubicBezTo>
                <a:cubicBezTo>
                  <a:pt x="905517" y="190138"/>
                  <a:pt x="910077" y="179421"/>
                  <a:pt x="914400" y="168612"/>
                </a:cubicBezTo>
                <a:cubicBezTo>
                  <a:pt x="928472" y="70105"/>
                  <a:pt x="901933" y="60864"/>
                  <a:pt x="946826" y="90791"/>
                </a:cubicBezTo>
                <a:cubicBezTo>
                  <a:pt x="951149" y="101600"/>
                  <a:pt x="955068" y="112579"/>
                  <a:pt x="959796" y="123217"/>
                </a:cubicBezTo>
                <a:cubicBezTo>
                  <a:pt x="963722" y="132051"/>
                  <a:pt x="969709" y="139986"/>
                  <a:pt x="972766" y="149157"/>
                </a:cubicBezTo>
                <a:cubicBezTo>
                  <a:pt x="991464" y="205253"/>
                  <a:pt x="965582" y="161079"/>
                  <a:pt x="992221" y="201038"/>
                </a:cubicBezTo>
                <a:cubicBezTo>
                  <a:pt x="994383" y="209685"/>
                  <a:pt x="996146" y="218441"/>
                  <a:pt x="998707" y="226978"/>
                </a:cubicBezTo>
                <a:cubicBezTo>
                  <a:pt x="1002636" y="240073"/>
                  <a:pt x="1008996" y="252483"/>
                  <a:pt x="1011677" y="265889"/>
                </a:cubicBezTo>
                <a:cubicBezTo>
                  <a:pt x="1011820" y="266603"/>
                  <a:pt x="1022030" y="320330"/>
                  <a:pt x="1024647" y="324255"/>
                </a:cubicBezTo>
                <a:cubicBezTo>
                  <a:pt x="1033099" y="336933"/>
                  <a:pt x="1059389" y="361081"/>
                  <a:pt x="1076528" y="369651"/>
                </a:cubicBezTo>
                <a:cubicBezTo>
                  <a:pt x="1082642" y="372708"/>
                  <a:pt x="1089498" y="373974"/>
                  <a:pt x="1095983" y="376136"/>
                </a:cubicBezTo>
                <a:cubicBezTo>
                  <a:pt x="1098145" y="319932"/>
                  <a:pt x="1098727" y="263644"/>
                  <a:pt x="1102468" y="207523"/>
                </a:cubicBezTo>
                <a:cubicBezTo>
                  <a:pt x="1105701" y="159027"/>
                  <a:pt x="1127851" y="184673"/>
                  <a:pt x="1160834" y="129702"/>
                </a:cubicBezTo>
                <a:cubicBezTo>
                  <a:pt x="1214257" y="40665"/>
                  <a:pt x="1150096" y="141656"/>
                  <a:pt x="1199745" y="77821"/>
                </a:cubicBezTo>
                <a:cubicBezTo>
                  <a:pt x="1209315" y="65516"/>
                  <a:pt x="1218115" y="52537"/>
                  <a:pt x="1225685" y="38910"/>
                </a:cubicBezTo>
                <a:cubicBezTo>
                  <a:pt x="1235888" y="20545"/>
                  <a:pt x="1225740" y="18125"/>
                  <a:pt x="1245141" y="6485"/>
                </a:cubicBezTo>
                <a:cubicBezTo>
                  <a:pt x="1251003" y="2968"/>
                  <a:pt x="1258111" y="2162"/>
                  <a:pt x="1264596" y="0"/>
                </a:cubicBezTo>
                <a:cubicBezTo>
                  <a:pt x="1271081" y="2162"/>
                  <a:pt x="1279217" y="1651"/>
                  <a:pt x="1284051" y="6485"/>
                </a:cubicBezTo>
                <a:cubicBezTo>
                  <a:pt x="1295074" y="17507"/>
                  <a:pt x="1309992" y="45395"/>
                  <a:pt x="1309992" y="45395"/>
                </a:cubicBezTo>
                <a:cubicBezTo>
                  <a:pt x="1329006" y="102439"/>
                  <a:pt x="1319706" y="66635"/>
                  <a:pt x="1309992" y="188068"/>
                </a:cubicBezTo>
                <a:cubicBezTo>
                  <a:pt x="1308885" y="201904"/>
                  <a:pt x="1300058" y="244219"/>
                  <a:pt x="1297021" y="259404"/>
                </a:cubicBezTo>
                <a:cubicBezTo>
                  <a:pt x="1303868" y="300482"/>
                  <a:pt x="1295728" y="331447"/>
                  <a:pt x="1368358" y="291830"/>
                </a:cubicBezTo>
                <a:cubicBezTo>
                  <a:pt x="1378035" y="286552"/>
                  <a:pt x="1372452" y="270164"/>
                  <a:pt x="1374843" y="259404"/>
                </a:cubicBezTo>
                <a:cubicBezTo>
                  <a:pt x="1376776" y="250703"/>
                  <a:pt x="1377817" y="241656"/>
                  <a:pt x="1381328" y="233464"/>
                </a:cubicBezTo>
                <a:cubicBezTo>
                  <a:pt x="1419043" y="145461"/>
                  <a:pt x="1373457" y="276532"/>
                  <a:pt x="1400783" y="194553"/>
                </a:cubicBezTo>
                <a:cubicBezTo>
                  <a:pt x="1416319" y="101335"/>
                  <a:pt x="1395368" y="194216"/>
                  <a:pt x="1420239" y="136187"/>
                </a:cubicBezTo>
                <a:cubicBezTo>
                  <a:pt x="1423750" y="127995"/>
                  <a:pt x="1421156" y="117207"/>
                  <a:pt x="1426724" y="110247"/>
                </a:cubicBezTo>
                <a:cubicBezTo>
                  <a:pt x="1430994" y="104909"/>
                  <a:pt x="1439694" y="105923"/>
                  <a:pt x="1446179" y="103761"/>
                </a:cubicBezTo>
                <a:cubicBezTo>
                  <a:pt x="1448341" y="110246"/>
                  <a:pt x="1451006" y="116585"/>
                  <a:pt x="1452664" y="123217"/>
                </a:cubicBezTo>
                <a:cubicBezTo>
                  <a:pt x="1455337" y="133910"/>
                  <a:pt x="1456758" y="144882"/>
                  <a:pt x="1459149" y="155642"/>
                </a:cubicBezTo>
                <a:cubicBezTo>
                  <a:pt x="1461082" y="164343"/>
                  <a:pt x="1463472" y="172936"/>
                  <a:pt x="1465634" y="181583"/>
                </a:cubicBezTo>
                <a:cubicBezTo>
                  <a:pt x="1472551" y="319921"/>
                  <a:pt x="1428831" y="311285"/>
                  <a:pt x="1498060" y="311285"/>
                </a:cubicBezTo>
              </a:path>
            </a:pathLst>
          </a:cu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294F7FC5-4F14-44FD-86A4-3D67082B42E9}"/>
              </a:ext>
            </a:extLst>
          </p:cNvPr>
          <p:cNvSpPr/>
          <p:nvPr/>
        </p:nvSpPr>
        <p:spPr>
          <a:xfrm>
            <a:off x="4015392" y="4004622"/>
            <a:ext cx="672873" cy="293061"/>
          </a:xfrm>
          <a:custGeom>
            <a:avLst/>
            <a:gdLst>
              <a:gd name="connsiteX0" fmla="*/ 0 w 1433208"/>
              <a:gd name="connsiteY0" fmla="*/ 129702 h 233464"/>
              <a:gd name="connsiteX1" fmla="*/ 12970 w 1433208"/>
              <a:gd name="connsiteY1" fmla="*/ 71336 h 233464"/>
              <a:gd name="connsiteX2" fmla="*/ 25940 w 1433208"/>
              <a:gd name="connsiteY2" fmla="*/ 51881 h 233464"/>
              <a:gd name="connsiteX3" fmla="*/ 51880 w 1433208"/>
              <a:gd name="connsiteY3" fmla="*/ 25940 h 233464"/>
              <a:gd name="connsiteX4" fmla="*/ 84306 w 1433208"/>
              <a:gd name="connsiteY4" fmla="*/ 0 h 233464"/>
              <a:gd name="connsiteX5" fmla="*/ 110246 w 1433208"/>
              <a:gd name="connsiteY5" fmla="*/ 6485 h 233464"/>
              <a:gd name="connsiteX6" fmla="*/ 136187 w 1433208"/>
              <a:gd name="connsiteY6" fmla="*/ 58366 h 233464"/>
              <a:gd name="connsiteX7" fmla="*/ 168612 w 1433208"/>
              <a:gd name="connsiteY7" fmla="*/ 97277 h 233464"/>
              <a:gd name="connsiteX8" fmla="*/ 175097 w 1433208"/>
              <a:gd name="connsiteY8" fmla="*/ 136187 h 233464"/>
              <a:gd name="connsiteX9" fmla="*/ 188068 w 1433208"/>
              <a:gd name="connsiteY9" fmla="*/ 149157 h 233464"/>
              <a:gd name="connsiteX10" fmla="*/ 201038 w 1433208"/>
              <a:gd name="connsiteY10" fmla="*/ 168613 h 233464"/>
              <a:gd name="connsiteX11" fmla="*/ 214008 w 1433208"/>
              <a:gd name="connsiteY11" fmla="*/ 207523 h 233464"/>
              <a:gd name="connsiteX12" fmla="*/ 226978 w 1433208"/>
              <a:gd name="connsiteY12" fmla="*/ 220494 h 233464"/>
              <a:gd name="connsiteX13" fmla="*/ 265889 w 1433208"/>
              <a:gd name="connsiteY13" fmla="*/ 233464 h 233464"/>
              <a:gd name="connsiteX14" fmla="*/ 291829 w 1433208"/>
              <a:gd name="connsiteY14" fmla="*/ 226979 h 233464"/>
              <a:gd name="connsiteX15" fmla="*/ 304800 w 1433208"/>
              <a:gd name="connsiteY15" fmla="*/ 188068 h 233464"/>
              <a:gd name="connsiteX16" fmla="*/ 324255 w 1433208"/>
              <a:gd name="connsiteY16" fmla="*/ 123217 h 233464"/>
              <a:gd name="connsiteX17" fmla="*/ 330740 w 1433208"/>
              <a:gd name="connsiteY17" fmla="*/ 103762 h 233464"/>
              <a:gd name="connsiteX18" fmla="*/ 343710 w 1433208"/>
              <a:gd name="connsiteY18" fmla="*/ 84306 h 233464"/>
              <a:gd name="connsiteX19" fmla="*/ 363166 w 1433208"/>
              <a:gd name="connsiteY19" fmla="*/ 51881 h 233464"/>
              <a:gd name="connsiteX20" fmla="*/ 402076 w 1433208"/>
              <a:gd name="connsiteY20" fmla="*/ 38911 h 233464"/>
              <a:gd name="connsiteX21" fmla="*/ 415046 w 1433208"/>
              <a:gd name="connsiteY21" fmla="*/ 25940 h 233464"/>
              <a:gd name="connsiteX22" fmla="*/ 505838 w 1433208"/>
              <a:gd name="connsiteY22" fmla="*/ 45396 h 233464"/>
              <a:gd name="connsiteX23" fmla="*/ 531778 w 1433208"/>
              <a:gd name="connsiteY23" fmla="*/ 97277 h 233464"/>
              <a:gd name="connsiteX24" fmla="*/ 538263 w 1433208"/>
              <a:gd name="connsiteY24" fmla="*/ 116732 h 233464"/>
              <a:gd name="connsiteX25" fmla="*/ 551234 w 1433208"/>
              <a:gd name="connsiteY25" fmla="*/ 136187 h 233464"/>
              <a:gd name="connsiteX26" fmla="*/ 557719 w 1433208"/>
              <a:gd name="connsiteY26" fmla="*/ 168613 h 233464"/>
              <a:gd name="connsiteX27" fmla="*/ 564204 w 1433208"/>
              <a:gd name="connsiteY27" fmla="*/ 194553 h 233464"/>
              <a:gd name="connsiteX28" fmla="*/ 570689 w 1433208"/>
              <a:gd name="connsiteY28" fmla="*/ 214008 h 233464"/>
              <a:gd name="connsiteX29" fmla="*/ 609600 w 1433208"/>
              <a:gd name="connsiteY29" fmla="*/ 226979 h 233464"/>
              <a:gd name="connsiteX30" fmla="*/ 654995 w 1433208"/>
              <a:gd name="connsiteY30" fmla="*/ 220494 h 233464"/>
              <a:gd name="connsiteX31" fmla="*/ 661480 w 1433208"/>
              <a:gd name="connsiteY31" fmla="*/ 201038 h 233464"/>
              <a:gd name="connsiteX32" fmla="*/ 674451 w 1433208"/>
              <a:gd name="connsiteY32" fmla="*/ 188068 h 233464"/>
              <a:gd name="connsiteX33" fmla="*/ 687421 w 1433208"/>
              <a:gd name="connsiteY33" fmla="*/ 123217 h 233464"/>
              <a:gd name="connsiteX34" fmla="*/ 700391 w 1433208"/>
              <a:gd name="connsiteY34" fmla="*/ 64851 h 233464"/>
              <a:gd name="connsiteX35" fmla="*/ 726332 w 1433208"/>
              <a:gd name="connsiteY35" fmla="*/ 32425 h 233464"/>
              <a:gd name="connsiteX36" fmla="*/ 752272 w 1433208"/>
              <a:gd name="connsiteY36" fmla="*/ 25940 h 233464"/>
              <a:gd name="connsiteX37" fmla="*/ 771727 w 1433208"/>
              <a:gd name="connsiteY37" fmla="*/ 19455 h 233464"/>
              <a:gd name="connsiteX38" fmla="*/ 843063 w 1433208"/>
              <a:gd name="connsiteY38" fmla="*/ 32425 h 233464"/>
              <a:gd name="connsiteX39" fmla="*/ 881974 w 1433208"/>
              <a:gd name="connsiteY39" fmla="*/ 84306 h 233464"/>
              <a:gd name="connsiteX40" fmla="*/ 907915 w 1433208"/>
              <a:gd name="connsiteY40" fmla="*/ 116732 h 233464"/>
              <a:gd name="connsiteX41" fmla="*/ 927370 w 1433208"/>
              <a:gd name="connsiteY41" fmla="*/ 155643 h 233464"/>
              <a:gd name="connsiteX42" fmla="*/ 933855 w 1433208"/>
              <a:gd name="connsiteY42" fmla="*/ 175098 h 233464"/>
              <a:gd name="connsiteX43" fmla="*/ 992221 w 1433208"/>
              <a:gd name="connsiteY43" fmla="*/ 220494 h 233464"/>
              <a:gd name="connsiteX44" fmla="*/ 1044102 w 1433208"/>
              <a:gd name="connsiteY44" fmla="*/ 214008 h 233464"/>
              <a:gd name="connsiteX45" fmla="*/ 1083012 w 1433208"/>
              <a:gd name="connsiteY45" fmla="*/ 201038 h 233464"/>
              <a:gd name="connsiteX46" fmla="*/ 1095983 w 1433208"/>
              <a:gd name="connsiteY46" fmla="*/ 188068 h 233464"/>
              <a:gd name="connsiteX47" fmla="*/ 1102468 w 1433208"/>
              <a:gd name="connsiteY47" fmla="*/ 162128 h 233464"/>
              <a:gd name="connsiteX48" fmla="*/ 1108953 w 1433208"/>
              <a:gd name="connsiteY48" fmla="*/ 142672 h 233464"/>
              <a:gd name="connsiteX49" fmla="*/ 1121923 w 1433208"/>
              <a:gd name="connsiteY49" fmla="*/ 123217 h 233464"/>
              <a:gd name="connsiteX50" fmla="*/ 1134893 w 1433208"/>
              <a:gd name="connsiteY50" fmla="*/ 97277 h 233464"/>
              <a:gd name="connsiteX51" fmla="*/ 1141378 w 1433208"/>
              <a:gd name="connsiteY51" fmla="*/ 77821 h 233464"/>
              <a:gd name="connsiteX52" fmla="*/ 1193259 w 1433208"/>
              <a:gd name="connsiteY52" fmla="*/ 38911 h 233464"/>
              <a:gd name="connsiteX53" fmla="*/ 1284051 w 1433208"/>
              <a:gd name="connsiteY53" fmla="*/ 45396 h 233464"/>
              <a:gd name="connsiteX54" fmla="*/ 1297021 w 1433208"/>
              <a:gd name="connsiteY54" fmla="*/ 64851 h 233464"/>
              <a:gd name="connsiteX55" fmla="*/ 1316476 w 1433208"/>
              <a:gd name="connsiteY55" fmla="*/ 84306 h 233464"/>
              <a:gd name="connsiteX56" fmla="*/ 1335932 w 1433208"/>
              <a:gd name="connsiteY56" fmla="*/ 123217 h 233464"/>
              <a:gd name="connsiteX57" fmla="*/ 1355387 w 1433208"/>
              <a:gd name="connsiteY57" fmla="*/ 168613 h 233464"/>
              <a:gd name="connsiteX58" fmla="*/ 1368357 w 1433208"/>
              <a:gd name="connsiteY58" fmla="*/ 188068 h 233464"/>
              <a:gd name="connsiteX59" fmla="*/ 1374842 w 1433208"/>
              <a:gd name="connsiteY59" fmla="*/ 214008 h 233464"/>
              <a:gd name="connsiteX60" fmla="*/ 1407268 w 1433208"/>
              <a:gd name="connsiteY60" fmla="*/ 220494 h 233464"/>
              <a:gd name="connsiteX61" fmla="*/ 1433208 w 1433208"/>
              <a:gd name="connsiteY61" fmla="*/ 220494 h 23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433208" h="233464">
                <a:moveTo>
                  <a:pt x="0" y="129702"/>
                </a:moveTo>
                <a:cubicBezTo>
                  <a:pt x="1154" y="123932"/>
                  <a:pt x="9536" y="79349"/>
                  <a:pt x="12970" y="71336"/>
                </a:cubicBezTo>
                <a:cubicBezTo>
                  <a:pt x="16040" y="64172"/>
                  <a:pt x="21617" y="58366"/>
                  <a:pt x="25940" y="51881"/>
                </a:cubicBezTo>
                <a:cubicBezTo>
                  <a:pt x="40089" y="9433"/>
                  <a:pt x="20438" y="51093"/>
                  <a:pt x="51880" y="25940"/>
                </a:cubicBezTo>
                <a:cubicBezTo>
                  <a:pt x="93786" y="-7583"/>
                  <a:pt x="35406" y="16300"/>
                  <a:pt x="84306" y="0"/>
                </a:cubicBezTo>
                <a:cubicBezTo>
                  <a:pt x="92953" y="2162"/>
                  <a:pt x="102274" y="2499"/>
                  <a:pt x="110246" y="6485"/>
                </a:cubicBezTo>
                <a:cubicBezTo>
                  <a:pt x="131565" y="17144"/>
                  <a:pt x="124234" y="40437"/>
                  <a:pt x="136187" y="58366"/>
                </a:cubicBezTo>
                <a:cubicBezTo>
                  <a:pt x="154244" y="85452"/>
                  <a:pt x="143646" y="72310"/>
                  <a:pt x="168612" y="97277"/>
                </a:cubicBezTo>
                <a:cubicBezTo>
                  <a:pt x="170774" y="110247"/>
                  <a:pt x="170480" y="123875"/>
                  <a:pt x="175097" y="136187"/>
                </a:cubicBezTo>
                <a:cubicBezTo>
                  <a:pt x="177244" y="141912"/>
                  <a:pt x="184248" y="144383"/>
                  <a:pt x="188068" y="149157"/>
                </a:cubicBezTo>
                <a:cubicBezTo>
                  <a:pt x="192937" y="155243"/>
                  <a:pt x="197872" y="161490"/>
                  <a:pt x="201038" y="168613"/>
                </a:cubicBezTo>
                <a:cubicBezTo>
                  <a:pt x="206590" y="181106"/>
                  <a:pt x="204341" y="197855"/>
                  <a:pt x="214008" y="207523"/>
                </a:cubicBezTo>
                <a:cubicBezTo>
                  <a:pt x="218331" y="211847"/>
                  <a:pt x="221509" y="217760"/>
                  <a:pt x="226978" y="220494"/>
                </a:cubicBezTo>
                <a:cubicBezTo>
                  <a:pt x="239206" y="226608"/>
                  <a:pt x="265889" y="233464"/>
                  <a:pt x="265889" y="233464"/>
                </a:cubicBezTo>
                <a:cubicBezTo>
                  <a:pt x="274536" y="231302"/>
                  <a:pt x="286029" y="233746"/>
                  <a:pt x="291829" y="226979"/>
                </a:cubicBezTo>
                <a:cubicBezTo>
                  <a:pt x="300727" y="216598"/>
                  <a:pt x="301484" y="201332"/>
                  <a:pt x="304800" y="188068"/>
                </a:cubicBezTo>
                <a:cubicBezTo>
                  <a:pt x="314601" y="148865"/>
                  <a:pt x="308467" y="170582"/>
                  <a:pt x="324255" y="123217"/>
                </a:cubicBezTo>
                <a:cubicBezTo>
                  <a:pt x="326417" y="116732"/>
                  <a:pt x="326948" y="109450"/>
                  <a:pt x="330740" y="103762"/>
                </a:cubicBezTo>
                <a:cubicBezTo>
                  <a:pt x="335063" y="97277"/>
                  <a:pt x="340224" y="91277"/>
                  <a:pt x="343710" y="84306"/>
                </a:cubicBezTo>
                <a:cubicBezTo>
                  <a:pt x="351106" y="69513"/>
                  <a:pt x="346276" y="60326"/>
                  <a:pt x="363166" y="51881"/>
                </a:cubicBezTo>
                <a:cubicBezTo>
                  <a:pt x="375394" y="45767"/>
                  <a:pt x="402076" y="38911"/>
                  <a:pt x="402076" y="38911"/>
                </a:cubicBezTo>
                <a:cubicBezTo>
                  <a:pt x="406399" y="34587"/>
                  <a:pt x="408947" y="26376"/>
                  <a:pt x="415046" y="25940"/>
                </a:cubicBezTo>
                <a:cubicBezTo>
                  <a:pt x="486841" y="20811"/>
                  <a:pt x="477309" y="16865"/>
                  <a:pt x="505838" y="45396"/>
                </a:cubicBezTo>
                <a:cubicBezTo>
                  <a:pt x="520742" y="90107"/>
                  <a:pt x="509141" y="74638"/>
                  <a:pt x="531778" y="97277"/>
                </a:cubicBezTo>
                <a:cubicBezTo>
                  <a:pt x="533940" y="103762"/>
                  <a:pt x="535206" y="110618"/>
                  <a:pt x="538263" y="116732"/>
                </a:cubicBezTo>
                <a:cubicBezTo>
                  <a:pt x="541749" y="123703"/>
                  <a:pt x="548497" y="128889"/>
                  <a:pt x="551234" y="136187"/>
                </a:cubicBezTo>
                <a:cubicBezTo>
                  <a:pt x="555104" y="146508"/>
                  <a:pt x="555328" y="157853"/>
                  <a:pt x="557719" y="168613"/>
                </a:cubicBezTo>
                <a:cubicBezTo>
                  <a:pt x="559652" y="177314"/>
                  <a:pt x="561755" y="185983"/>
                  <a:pt x="564204" y="194553"/>
                </a:cubicBezTo>
                <a:cubicBezTo>
                  <a:pt x="566082" y="201126"/>
                  <a:pt x="565127" y="210035"/>
                  <a:pt x="570689" y="214008"/>
                </a:cubicBezTo>
                <a:cubicBezTo>
                  <a:pt x="581814" y="221955"/>
                  <a:pt x="609600" y="226979"/>
                  <a:pt x="609600" y="226979"/>
                </a:cubicBezTo>
                <a:cubicBezTo>
                  <a:pt x="624732" y="224817"/>
                  <a:pt x="641324" y="227330"/>
                  <a:pt x="654995" y="220494"/>
                </a:cubicBezTo>
                <a:cubicBezTo>
                  <a:pt x="661109" y="217437"/>
                  <a:pt x="657963" y="206900"/>
                  <a:pt x="661480" y="201038"/>
                </a:cubicBezTo>
                <a:cubicBezTo>
                  <a:pt x="664626" y="195795"/>
                  <a:pt x="670127" y="192391"/>
                  <a:pt x="674451" y="188068"/>
                </a:cubicBezTo>
                <a:cubicBezTo>
                  <a:pt x="678774" y="166451"/>
                  <a:pt x="683797" y="144962"/>
                  <a:pt x="687421" y="123217"/>
                </a:cubicBezTo>
                <a:cubicBezTo>
                  <a:pt x="689912" y="108272"/>
                  <a:pt x="692409" y="80816"/>
                  <a:pt x="700391" y="64851"/>
                </a:cubicBezTo>
                <a:cubicBezTo>
                  <a:pt x="703446" y="58741"/>
                  <a:pt x="718289" y="36446"/>
                  <a:pt x="726332" y="32425"/>
                </a:cubicBezTo>
                <a:cubicBezTo>
                  <a:pt x="734304" y="28439"/>
                  <a:pt x="743702" y="28389"/>
                  <a:pt x="752272" y="25940"/>
                </a:cubicBezTo>
                <a:cubicBezTo>
                  <a:pt x="758845" y="24062"/>
                  <a:pt x="765242" y="21617"/>
                  <a:pt x="771727" y="19455"/>
                </a:cubicBezTo>
                <a:cubicBezTo>
                  <a:pt x="778878" y="20349"/>
                  <a:pt x="827279" y="22954"/>
                  <a:pt x="843063" y="32425"/>
                </a:cubicBezTo>
                <a:cubicBezTo>
                  <a:pt x="857445" y="41055"/>
                  <a:pt x="877144" y="79476"/>
                  <a:pt x="881974" y="84306"/>
                </a:cubicBezTo>
                <a:cubicBezTo>
                  <a:pt x="900455" y="102789"/>
                  <a:pt x="891552" y="92190"/>
                  <a:pt x="907915" y="116732"/>
                </a:cubicBezTo>
                <a:cubicBezTo>
                  <a:pt x="924215" y="165632"/>
                  <a:pt x="902227" y="105357"/>
                  <a:pt x="927370" y="155643"/>
                </a:cubicBezTo>
                <a:cubicBezTo>
                  <a:pt x="930427" y="161757"/>
                  <a:pt x="929658" y="169702"/>
                  <a:pt x="933855" y="175098"/>
                </a:cubicBezTo>
                <a:cubicBezTo>
                  <a:pt x="964475" y="214466"/>
                  <a:pt x="960256" y="209837"/>
                  <a:pt x="992221" y="220494"/>
                </a:cubicBezTo>
                <a:cubicBezTo>
                  <a:pt x="1009515" y="218332"/>
                  <a:pt x="1027061" y="217660"/>
                  <a:pt x="1044102" y="214008"/>
                </a:cubicBezTo>
                <a:cubicBezTo>
                  <a:pt x="1057470" y="211143"/>
                  <a:pt x="1083012" y="201038"/>
                  <a:pt x="1083012" y="201038"/>
                </a:cubicBezTo>
                <a:cubicBezTo>
                  <a:pt x="1087336" y="196715"/>
                  <a:pt x="1093248" y="193537"/>
                  <a:pt x="1095983" y="188068"/>
                </a:cubicBezTo>
                <a:cubicBezTo>
                  <a:pt x="1099969" y="180096"/>
                  <a:pt x="1100020" y="170698"/>
                  <a:pt x="1102468" y="162128"/>
                </a:cubicBezTo>
                <a:cubicBezTo>
                  <a:pt x="1104346" y="155555"/>
                  <a:pt x="1105896" y="148786"/>
                  <a:pt x="1108953" y="142672"/>
                </a:cubicBezTo>
                <a:cubicBezTo>
                  <a:pt x="1112439" y="135701"/>
                  <a:pt x="1118056" y="129984"/>
                  <a:pt x="1121923" y="123217"/>
                </a:cubicBezTo>
                <a:cubicBezTo>
                  <a:pt x="1126719" y="114823"/>
                  <a:pt x="1131085" y="106163"/>
                  <a:pt x="1134893" y="97277"/>
                </a:cubicBezTo>
                <a:cubicBezTo>
                  <a:pt x="1137586" y="90994"/>
                  <a:pt x="1137276" y="83290"/>
                  <a:pt x="1141378" y="77821"/>
                </a:cubicBezTo>
                <a:cubicBezTo>
                  <a:pt x="1166217" y="44703"/>
                  <a:pt x="1164858" y="48378"/>
                  <a:pt x="1193259" y="38911"/>
                </a:cubicBezTo>
                <a:cubicBezTo>
                  <a:pt x="1223523" y="41073"/>
                  <a:pt x="1254616" y="38037"/>
                  <a:pt x="1284051" y="45396"/>
                </a:cubicBezTo>
                <a:cubicBezTo>
                  <a:pt x="1291612" y="47286"/>
                  <a:pt x="1292031" y="58863"/>
                  <a:pt x="1297021" y="64851"/>
                </a:cubicBezTo>
                <a:cubicBezTo>
                  <a:pt x="1302892" y="71896"/>
                  <a:pt x="1309991" y="77821"/>
                  <a:pt x="1316476" y="84306"/>
                </a:cubicBezTo>
                <a:cubicBezTo>
                  <a:pt x="1330063" y="138655"/>
                  <a:pt x="1312804" y="88526"/>
                  <a:pt x="1335932" y="123217"/>
                </a:cubicBezTo>
                <a:cubicBezTo>
                  <a:pt x="1362918" y="163694"/>
                  <a:pt x="1338096" y="134030"/>
                  <a:pt x="1355387" y="168613"/>
                </a:cubicBezTo>
                <a:cubicBezTo>
                  <a:pt x="1358873" y="175584"/>
                  <a:pt x="1364034" y="181583"/>
                  <a:pt x="1368357" y="188068"/>
                </a:cubicBezTo>
                <a:cubicBezTo>
                  <a:pt x="1370519" y="196715"/>
                  <a:pt x="1370856" y="206036"/>
                  <a:pt x="1374842" y="214008"/>
                </a:cubicBezTo>
                <a:cubicBezTo>
                  <a:pt x="1386346" y="237016"/>
                  <a:pt x="1389055" y="223096"/>
                  <a:pt x="1407268" y="220494"/>
                </a:cubicBezTo>
                <a:cubicBezTo>
                  <a:pt x="1415828" y="219271"/>
                  <a:pt x="1424561" y="220494"/>
                  <a:pt x="1433208" y="22049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22ACF01B-67D8-41A3-BCD5-9C04156DA44E}"/>
              </a:ext>
            </a:extLst>
          </p:cNvPr>
          <p:cNvSpPr/>
          <p:nvPr/>
        </p:nvSpPr>
        <p:spPr>
          <a:xfrm>
            <a:off x="5778230" y="4026479"/>
            <a:ext cx="658372" cy="271155"/>
          </a:xfrm>
          <a:custGeom>
            <a:avLst/>
            <a:gdLst>
              <a:gd name="connsiteX0" fmla="*/ 0 w 1549941"/>
              <a:gd name="connsiteY0" fmla="*/ 259404 h 343710"/>
              <a:gd name="connsiteX1" fmla="*/ 58366 w 1549941"/>
              <a:gd name="connsiteY1" fmla="*/ 136187 h 343710"/>
              <a:gd name="connsiteX2" fmla="*/ 77821 w 1549941"/>
              <a:gd name="connsiteY2" fmla="*/ 123217 h 343710"/>
              <a:gd name="connsiteX3" fmla="*/ 110247 w 1549941"/>
              <a:gd name="connsiteY3" fmla="*/ 103761 h 343710"/>
              <a:gd name="connsiteX4" fmla="*/ 188068 w 1549941"/>
              <a:gd name="connsiteY4" fmla="*/ 71336 h 343710"/>
              <a:gd name="connsiteX5" fmla="*/ 272375 w 1549941"/>
              <a:gd name="connsiteY5" fmla="*/ 77821 h 343710"/>
              <a:gd name="connsiteX6" fmla="*/ 291830 w 1549941"/>
              <a:gd name="connsiteY6" fmla="*/ 97276 h 343710"/>
              <a:gd name="connsiteX7" fmla="*/ 317770 w 1549941"/>
              <a:gd name="connsiteY7" fmla="*/ 110246 h 343710"/>
              <a:gd name="connsiteX8" fmla="*/ 356681 w 1549941"/>
              <a:gd name="connsiteY8" fmla="*/ 142672 h 343710"/>
              <a:gd name="connsiteX9" fmla="*/ 382621 w 1549941"/>
              <a:gd name="connsiteY9" fmla="*/ 201038 h 343710"/>
              <a:gd name="connsiteX10" fmla="*/ 395592 w 1549941"/>
              <a:gd name="connsiteY10" fmla="*/ 226978 h 343710"/>
              <a:gd name="connsiteX11" fmla="*/ 408562 w 1549941"/>
              <a:gd name="connsiteY11" fmla="*/ 239949 h 343710"/>
              <a:gd name="connsiteX12" fmla="*/ 453958 w 1549941"/>
              <a:gd name="connsiteY12" fmla="*/ 291829 h 343710"/>
              <a:gd name="connsiteX13" fmla="*/ 466928 w 1549941"/>
              <a:gd name="connsiteY13" fmla="*/ 304800 h 343710"/>
              <a:gd name="connsiteX14" fmla="*/ 525294 w 1549941"/>
              <a:gd name="connsiteY14" fmla="*/ 330740 h 343710"/>
              <a:gd name="connsiteX15" fmla="*/ 544749 w 1549941"/>
              <a:gd name="connsiteY15" fmla="*/ 337225 h 343710"/>
              <a:gd name="connsiteX16" fmla="*/ 713362 w 1549941"/>
              <a:gd name="connsiteY16" fmla="*/ 330740 h 343710"/>
              <a:gd name="connsiteX17" fmla="*/ 758758 w 1549941"/>
              <a:gd name="connsiteY17" fmla="*/ 304800 h 343710"/>
              <a:gd name="connsiteX18" fmla="*/ 778213 w 1549941"/>
              <a:gd name="connsiteY18" fmla="*/ 298314 h 343710"/>
              <a:gd name="connsiteX19" fmla="*/ 817124 w 1549941"/>
              <a:gd name="connsiteY19" fmla="*/ 265889 h 343710"/>
              <a:gd name="connsiteX20" fmla="*/ 836579 w 1549941"/>
              <a:gd name="connsiteY20" fmla="*/ 259404 h 343710"/>
              <a:gd name="connsiteX21" fmla="*/ 869004 w 1549941"/>
              <a:gd name="connsiteY21" fmla="*/ 226978 h 343710"/>
              <a:gd name="connsiteX22" fmla="*/ 881975 w 1549941"/>
              <a:gd name="connsiteY22" fmla="*/ 194553 h 343710"/>
              <a:gd name="connsiteX23" fmla="*/ 894945 w 1549941"/>
              <a:gd name="connsiteY23" fmla="*/ 168612 h 343710"/>
              <a:gd name="connsiteX24" fmla="*/ 901430 w 1549941"/>
              <a:gd name="connsiteY24" fmla="*/ 149157 h 343710"/>
              <a:gd name="connsiteX25" fmla="*/ 920885 w 1549941"/>
              <a:gd name="connsiteY25" fmla="*/ 129702 h 343710"/>
              <a:gd name="connsiteX26" fmla="*/ 946826 w 1549941"/>
              <a:gd name="connsiteY26" fmla="*/ 84306 h 343710"/>
              <a:gd name="connsiteX27" fmla="*/ 966281 w 1549941"/>
              <a:gd name="connsiteY27" fmla="*/ 64851 h 343710"/>
              <a:gd name="connsiteX28" fmla="*/ 985736 w 1549941"/>
              <a:gd name="connsiteY28" fmla="*/ 32425 h 343710"/>
              <a:gd name="connsiteX29" fmla="*/ 998707 w 1549941"/>
              <a:gd name="connsiteY29" fmla="*/ 12970 h 343710"/>
              <a:gd name="connsiteX30" fmla="*/ 1018162 w 1549941"/>
              <a:gd name="connsiteY30" fmla="*/ 0 h 343710"/>
              <a:gd name="connsiteX31" fmla="*/ 1095983 w 1549941"/>
              <a:gd name="connsiteY31" fmla="*/ 19455 h 343710"/>
              <a:gd name="connsiteX32" fmla="*/ 1108953 w 1549941"/>
              <a:gd name="connsiteY32" fmla="*/ 38910 h 343710"/>
              <a:gd name="connsiteX33" fmla="*/ 1128409 w 1549941"/>
              <a:gd name="connsiteY33" fmla="*/ 84306 h 343710"/>
              <a:gd name="connsiteX34" fmla="*/ 1147864 w 1549941"/>
              <a:gd name="connsiteY34" fmla="*/ 129702 h 343710"/>
              <a:gd name="connsiteX35" fmla="*/ 1167319 w 1549941"/>
              <a:gd name="connsiteY35" fmla="*/ 155642 h 343710"/>
              <a:gd name="connsiteX36" fmla="*/ 1180289 w 1549941"/>
              <a:gd name="connsiteY36" fmla="*/ 175097 h 343710"/>
              <a:gd name="connsiteX37" fmla="*/ 1193260 w 1549941"/>
              <a:gd name="connsiteY37" fmla="*/ 188068 h 343710"/>
              <a:gd name="connsiteX38" fmla="*/ 1206230 w 1549941"/>
              <a:gd name="connsiteY38" fmla="*/ 214008 h 343710"/>
              <a:gd name="connsiteX39" fmla="*/ 1219200 w 1549941"/>
              <a:gd name="connsiteY39" fmla="*/ 233463 h 343710"/>
              <a:gd name="connsiteX40" fmla="*/ 1225685 w 1549941"/>
              <a:gd name="connsiteY40" fmla="*/ 252919 h 343710"/>
              <a:gd name="connsiteX41" fmla="*/ 1284051 w 1549941"/>
              <a:gd name="connsiteY41" fmla="*/ 298314 h 343710"/>
              <a:gd name="connsiteX42" fmla="*/ 1322962 w 1549941"/>
              <a:gd name="connsiteY42" fmla="*/ 330740 h 343710"/>
              <a:gd name="connsiteX43" fmla="*/ 1374843 w 1549941"/>
              <a:gd name="connsiteY43" fmla="*/ 343710 h 343710"/>
              <a:gd name="connsiteX44" fmla="*/ 1433209 w 1549941"/>
              <a:gd name="connsiteY44" fmla="*/ 337225 h 343710"/>
              <a:gd name="connsiteX45" fmla="*/ 1446179 w 1549941"/>
              <a:gd name="connsiteY45" fmla="*/ 317770 h 343710"/>
              <a:gd name="connsiteX46" fmla="*/ 1465634 w 1549941"/>
              <a:gd name="connsiteY46" fmla="*/ 285344 h 343710"/>
              <a:gd name="connsiteX47" fmla="*/ 1504545 w 1549941"/>
              <a:gd name="connsiteY47" fmla="*/ 233463 h 343710"/>
              <a:gd name="connsiteX48" fmla="*/ 1524000 w 1549941"/>
              <a:gd name="connsiteY48" fmla="*/ 220493 h 343710"/>
              <a:gd name="connsiteX49" fmla="*/ 1549941 w 1549941"/>
              <a:gd name="connsiteY49" fmla="*/ 181583 h 343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549941" h="343710">
                <a:moveTo>
                  <a:pt x="0" y="259404"/>
                </a:moveTo>
                <a:cubicBezTo>
                  <a:pt x="19455" y="218332"/>
                  <a:pt x="35818" y="175646"/>
                  <a:pt x="58366" y="136187"/>
                </a:cubicBezTo>
                <a:cubicBezTo>
                  <a:pt x="62233" y="129420"/>
                  <a:pt x="71735" y="128086"/>
                  <a:pt x="77821" y="123217"/>
                </a:cubicBezTo>
                <a:cubicBezTo>
                  <a:pt x="130727" y="80892"/>
                  <a:pt x="45750" y="139592"/>
                  <a:pt x="110247" y="103761"/>
                </a:cubicBezTo>
                <a:cubicBezTo>
                  <a:pt x="174341" y="68154"/>
                  <a:pt x="121768" y="82386"/>
                  <a:pt x="188068" y="71336"/>
                </a:cubicBezTo>
                <a:cubicBezTo>
                  <a:pt x="216170" y="73498"/>
                  <a:pt x="245031" y="70985"/>
                  <a:pt x="272375" y="77821"/>
                </a:cubicBezTo>
                <a:cubicBezTo>
                  <a:pt x="281272" y="80045"/>
                  <a:pt x="284367" y="91945"/>
                  <a:pt x="291830" y="97276"/>
                </a:cubicBezTo>
                <a:cubicBezTo>
                  <a:pt x="299697" y="102895"/>
                  <a:pt x="309376" y="105450"/>
                  <a:pt x="317770" y="110246"/>
                </a:cubicBezTo>
                <a:cubicBezTo>
                  <a:pt x="338837" y="122284"/>
                  <a:pt x="338798" y="124789"/>
                  <a:pt x="356681" y="142672"/>
                </a:cubicBezTo>
                <a:cubicBezTo>
                  <a:pt x="379324" y="210602"/>
                  <a:pt x="357958" y="157879"/>
                  <a:pt x="382621" y="201038"/>
                </a:cubicBezTo>
                <a:cubicBezTo>
                  <a:pt x="387418" y="209432"/>
                  <a:pt x="390229" y="218934"/>
                  <a:pt x="395592" y="226978"/>
                </a:cubicBezTo>
                <a:cubicBezTo>
                  <a:pt x="398984" y="232065"/>
                  <a:pt x="404742" y="235174"/>
                  <a:pt x="408562" y="239949"/>
                </a:cubicBezTo>
                <a:cubicBezTo>
                  <a:pt x="451456" y="293568"/>
                  <a:pt x="373964" y="211835"/>
                  <a:pt x="453958" y="291829"/>
                </a:cubicBezTo>
                <a:cubicBezTo>
                  <a:pt x="458282" y="296153"/>
                  <a:pt x="461841" y="301408"/>
                  <a:pt x="466928" y="304800"/>
                </a:cubicBezTo>
                <a:cubicBezTo>
                  <a:pt x="497759" y="325354"/>
                  <a:pt x="478989" y="315305"/>
                  <a:pt x="525294" y="330740"/>
                </a:cubicBezTo>
                <a:lnTo>
                  <a:pt x="544749" y="337225"/>
                </a:lnTo>
                <a:cubicBezTo>
                  <a:pt x="600953" y="335063"/>
                  <a:pt x="657395" y="336337"/>
                  <a:pt x="713362" y="330740"/>
                </a:cubicBezTo>
                <a:cubicBezTo>
                  <a:pt x="727570" y="329319"/>
                  <a:pt x="746338" y="311010"/>
                  <a:pt x="758758" y="304800"/>
                </a:cubicBezTo>
                <a:cubicBezTo>
                  <a:pt x="764872" y="301743"/>
                  <a:pt x="771728" y="300476"/>
                  <a:pt x="778213" y="298314"/>
                </a:cubicBezTo>
                <a:cubicBezTo>
                  <a:pt x="792557" y="283970"/>
                  <a:pt x="799065" y="274918"/>
                  <a:pt x="817124" y="265889"/>
                </a:cubicBezTo>
                <a:cubicBezTo>
                  <a:pt x="823238" y="262832"/>
                  <a:pt x="830094" y="261566"/>
                  <a:pt x="836579" y="259404"/>
                </a:cubicBezTo>
                <a:cubicBezTo>
                  <a:pt x="847387" y="248595"/>
                  <a:pt x="863327" y="241170"/>
                  <a:pt x="869004" y="226978"/>
                </a:cubicBezTo>
                <a:cubicBezTo>
                  <a:pt x="873328" y="216170"/>
                  <a:pt x="877247" y="205191"/>
                  <a:pt x="881975" y="194553"/>
                </a:cubicBezTo>
                <a:cubicBezTo>
                  <a:pt x="885901" y="185719"/>
                  <a:pt x="891137" y="177498"/>
                  <a:pt x="894945" y="168612"/>
                </a:cubicBezTo>
                <a:cubicBezTo>
                  <a:pt x="897638" y="162329"/>
                  <a:pt x="897638" y="154845"/>
                  <a:pt x="901430" y="149157"/>
                </a:cubicBezTo>
                <a:cubicBezTo>
                  <a:pt x="906517" y="141526"/>
                  <a:pt x="914400" y="136187"/>
                  <a:pt x="920885" y="129702"/>
                </a:cubicBezTo>
                <a:cubicBezTo>
                  <a:pt x="928816" y="113839"/>
                  <a:pt x="935365" y="98059"/>
                  <a:pt x="946826" y="84306"/>
                </a:cubicBezTo>
                <a:cubicBezTo>
                  <a:pt x="952697" y="77261"/>
                  <a:pt x="960778" y="72188"/>
                  <a:pt x="966281" y="64851"/>
                </a:cubicBezTo>
                <a:cubicBezTo>
                  <a:pt x="973844" y="54767"/>
                  <a:pt x="979055" y="43114"/>
                  <a:pt x="985736" y="32425"/>
                </a:cubicBezTo>
                <a:cubicBezTo>
                  <a:pt x="989867" y="25816"/>
                  <a:pt x="993196" y="18481"/>
                  <a:pt x="998707" y="12970"/>
                </a:cubicBezTo>
                <a:cubicBezTo>
                  <a:pt x="1004218" y="7459"/>
                  <a:pt x="1011677" y="4323"/>
                  <a:pt x="1018162" y="0"/>
                </a:cubicBezTo>
                <a:cubicBezTo>
                  <a:pt x="1050611" y="3605"/>
                  <a:pt x="1073644" y="-2884"/>
                  <a:pt x="1095983" y="19455"/>
                </a:cubicBezTo>
                <a:cubicBezTo>
                  <a:pt x="1101494" y="24966"/>
                  <a:pt x="1104630" y="32425"/>
                  <a:pt x="1108953" y="38910"/>
                </a:cubicBezTo>
                <a:cubicBezTo>
                  <a:pt x="1122450" y="92898"/>
                  <a:pt x="1106015" y="39521"/>
                  <a:pt x="1128409" y="84306"/>
                </a:cubicBezTo>
                <a:cubicBezTo>
                  <a:pt x="1150479" y="128445"/>
                  <a:pt x="1114119" y="75709"/>
                  <a:pt x="1147864" y="129702"/>
                </a:cubicBezTo>
                <a:cubicBezTo>
                  <a:pt x="1153592" y="138867"/>
                  <a:pt x="1161037" y="146847"/>
                  <a:pt x="1167319" y="155642"/>
                </a:cubicBezTo>
                <a:cubicBezTo>
                  <a:pt x="1171849" y="161984"/>
                  <a:pt x="1175420" y="169011"/>
                  <a:pt x="1180289" y="175097"/>
                </a:cubicBezTo>
                <a:cubicBezTo>
                  <a:pt x="1184109" y="179872"/>
                  <a:pt x="1189868" y="182980"/>
                  <a:pt x="1193260" y="188068"/>
                </a:cubicBezTo>
                <a:cubicBezTo>
                  <a:pt x="1198622" y="196112"/>
                  <a:pt x="1201434" y="205614"/>
                  <a:pt x="1206230" y="214008"/>
                </a:cubicBezTo>
                <a:cubicBezTo>
                  <a:pt x="1210097" y="220775"/>
                  <a:pt x="1214877" y="226978"/>
                  <a:pt x="1219200" y="233463"/>
                </a:cubicBezTo>
                <a:cubicBezTo>
                  <a:pt x="1221362" y="239948"/>
                  <a:pt x="1221893" y="247231"/>
                  <a:pt x="1225685" y="252919"/>
                </a:cubicBezTo>
                <a:cubicBezTo>
                  <a:pt x="1243940" y="280302"/>
                  <a:pt x="1258285" y="272546"/>
                  <a:pt x="1284051" y="298314"/>
                </a:cubicBezTo>
                <a:cubicBezTo>
                  <a:pt x="1297398" y="311662"/>
                  <a:pt x="1304972" y="320461"/>
                  <a:pt x="1322962" y="330740"/>
                </a:cubicBezTo>
                <a:cubicBezTo>
                  <a:pt x="1333700" y="336876"/>
                  <a:pt x="1366632" y="342068"/>
                  <a:pt x="1374843" y="343710"/>
                </a:cubicBezTo>
                <a:cubicBezTo>
                  <a:pt x="1394298" y="341548"/>
                  <a:pt x="1414812" y="343915"/>
                  <a:pt x="1433209" y="337225"/>
                </a:cubicBezTo>
                <a:cubicBezTo>
                  <a:pt x="1440534" y="334561"/>
                  <a:pt x="1442048" y="324379"/>
                  <a:pt x="1446179" y="317770"/>
                </a:cubicBezTo>
                <a:cubicBezTo>
                  <a:pt x="1452859" y="307081"/>
                  <a:pt x="1458867" y="295978"/>
                  <a:pt x="1465634" y="285344"/>
                </a:cubicBezTo>
                <a:cubicBezTo>
                  <a:pt x="1476386" y="268448"/>
                  <a:pt x="1487841" y="246827"/>
                  <a:pt x="1504545" y="233463"/>
                </a:cubicBezTo>
                <a:cubicBezTo>
                  <a:pt x="1510631" y="228594"/>
                  <a:pt x="1517515" y="224816"/>
                  <a:pt x="1524000" y="220493"/>
                </a:cubicBezTo>
                <a:lnTo>
                  <a:pt x="1549941" y="181583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53D98A12-23F3-4AA1-A927-2220418386F8}"/>
              </a:ext>
            </a:extLst>
          </p:cNvPr>
          <p:cNvSpPr/>
          <p:nvPr/>
        </p:nvSpPr>
        <p:spPr>
          <a:xfrm>
            <a:off x="7490219" y="3988792"/>
            <a:ext cx="682181" cy="260876"/>
          </a:xfrm>
          <a:custGeom>
            <a:avLst/>
            <a:gdLst>
              <a:gd name="connsiteX0" fmla="*/ 0 w 1439694"/>
              <a:gd name="connsiteY0" fmla="*/ 250040 h 295436"/>
              <a:gd name="connsiteX1" fmla="*/ 129703 w 1439694"/>
              <a:gd name="connsiteY1" fmla="*/ 55487 h 295436"/>
              <a:gd name="connsiteX2" fmla="*/ 149158 w 1439694"/>
              <a:gd name="connsiteY2" fmla="*/ 49002 h 295436"/>
              <a:gd name="connsiteX3" fmla="*/ 194554 w 1439694"/>
              <a:gd name="connsiteY3" fmla="*/ 23061 h 295436"/>
              <a:gd name="connsiteX4" fmla="*/ 278860 w 1439694"/>
              <a:gd name="connsiteY4" fmla="*/ 16576 h 295436"/>
              <a:gd name="connsiteX5" fmla="*/ 330741 w 1439694"/>
              <a:gd name="connsiteY5" fmla="*/ 10091 h 295436"/>
              <a:gd name="connsiteX6" fmla="*/ 434503 w 1439694"/>
              <a:gd name="connsiteY6" fmla="*/ 10091 h 295436"/>
              <a:gd name="connsiteX7" fmla="*/ 460443 w 1439694"/>
              <a:gd name="connsiteY7" fmla="*/ 23061 h 295436"/>
              <a:gd name="connsiteX8" fmla="*/ 479898 w 1439694"/>
              <a:gd name="connsiteY8" fmla="*/ 29547 h 295436"/>
              <a:gd name="connsiteX9" fmla="*/ 518809 w 1439694"/>
              <a:gd name="connsiteY9" fmla="*/ 55487 h 295436"/>
              <a:gd name="connsiteX10" fmla="*/ 577175 w 1439694"/>
              <a:gd name="connsiteY10" fmla="*/ 100883 h 295436"/>
              <a:gd name="connsiteX11" fmla="*/ 603115 w 1439694"/>
              <a:gd name="connsiteY11" fmla="*/ 113853 h 295436"/>
              <a:gd name="connsiteX12" fmla="*/ 635541 w 1439694"/>
              <a:gd name="connsiteY12" fmla="*/ 146279 h 295436"/>
              <a:gd name="connsiteX13" fmla="*/ 680937 w 1439694"/>
              <a:gd name="connsiteY13" fmla="*/ 172219 h 295436"/>
              <a:gd name="connsiteX14" fmla="*/ 739303 w 1439694"/>
              <a:gd name="connsiteY14" fmla="*/ 217615 h 295436"/>
              <a:gd name="connsiteX15" fmla="*/ 791183 w 1439694"/>
              <a:gd name="connsiteY15" fmla="*/ 243555 h 295436"/>
              <a:gd name="connsiteX16" fmla="*/ 823609 w 1439694"/>
              <a:gd name="connsiteY16" fmla="*/ 263010 h 295436"/>
              <a:gd name="connsiteX17" fmla="*/ 836579 w 1439694"/>
              <a:gd name="connsiteY17" fmla="*/ 275981 h 295436"/>
              <a:gd name="connsiteX18" fmla="*/ 901430 w 1439694"/>
              <a:gd name="connsiteY18" fmla="*/ 295436 h 295436"/>
              <a:gd name="connsiteX19" fmla="*/ 1225686 w 1439694"/>
              <a:gd name="connsiteY19" fmla="*/ 288951 h 295436"/>
              <a:gd name="connsiteX20" fmla="*/ 1251626 w 1439694"/>
              <a:gd name="connsiteY20" fmla="*/ 275981 h 295436"/>
              <a:gd name="connsiteX21" fmla="*/ 1290537 w 1439694"/>
              <a:gd name="connsiteY21" fmla="*/ 243555 h 295436"/>
              <a:gd name="connsiteX22" fmla="*/ 1329447 w 1439694"/>
              <a:gd name="connsiteY22" fmla="*/ 217615 h 295436"/>
              <a:gd name="connsiteX23" fmla="*/ 1348903 w 1439694"/>
              <a:gd name="connsiteY23" fmla="*/ 204644 h 295436"/>
              <a:gd name="connsiteX24" fmla="*/ 1368358 w 1439694"/>
              <a:gd name="connsiteY24" fmla="*/ 185189 h 295436"/>
              <a:gd name="connsiteX25" fmla="*/ 1394298 w 1439694"/>
              <a:gd name="connsiteY25" fmla="*/ 178704 h 295436"/>
              <a:gd name="connsiteX26" fmla="*/ 1439694 w 1439694"/>
              <a:gd name="connsiteY26" fmla="*/ 139793 h 2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39694" h="295436">
                <a:moveTo>
                  <a:pt x="0" y="250040"/>
                </a:moveTo>
                <a:cubicBezTo>
                  <a:pt x="43234" y="185189"/>
                  <a:pt x="55761" y="80134"/>
                  <a:pt x="129703" y="55487"/>
                </a:cubicBezTo>
                <a:cubicBezTo>
                  <a:pt x="136188" y="53325"/>
                  <a:pt x="143044" y="52059"/>
                  <a:pt x="149158" y="49002"/>
                </a:cubicBezTo>
                <a:cubicBezTo>
                  <a:pt x="164288" y="41437"/>
                  <a:pt x="176984" y="26162"/>
                  <a:pt x="194554" y="23061"/>
                </a:cubicBezTo>
                <a:cubicBezTo>
                  <a:pt x="222310" y="18163"/>
                  <a:pt x="250802" y="19248"/>
                  <a:pt x="278860" y="16576"/>
                </a:cubicBezTo>
                <a:cubicBezTo>
                  <a:pt x="296210" y="14924"/>
                  <a:pt x="313447" y="12253"/>
                  <a:pt x="330741" y="10091"/>
                </a:cubicBezTo>
                <a:cubicBezTo>
                  <a:pt x="372620" y="-3869"/>
                  <a:pt x="361173" y="-2849"/>
                  <a:pt x="434503" y="10091"/>
                </a:cubicBezTo>
                <a:cubicBezTo>
                  <a:pt x="444023" y="11771"/>
                  <a:pt x="451557" y="19253"/>
                  <a:pt x="460443" y="23061"/>
                </a:cubicBezTo>
                <a:cubicBezTo>
                  <a:pt x="466726" y="25754"/>
                  <a:pt x="473413" y="27385"/>
                  <a:pt x="479898" y="29547"/>
                </a:cubicBezTo>
                <a:cubicBezTo>
                  <a:pt x="514608" y="64254"/>
                  <a:pt x="463837" y="16221"/>
                  <a:pt x="518809" y="55487"/>
                </a:cubicBezTo>
                <a:cubicBezTo>
                  <a:pt x="568625" y="91070"/>
                  <a:pt x="497763" y="61177"/>
                  <a:pt x="577175" y="100883"/>
                </a:cubicBezTo>
                <a:cubicBezTo>
                  <a:pt x="585822" y="105206"/>
                  <a:pt x="595484" y="107918"/>
                  <a:pt x="603115" y="113853"/>
                </a:cubicBezTo>
                <a:cubicBezTo>
                  <a:pt x="615181" y="123238"/>
                  <a:pt x="622822" y="137800"/>
                  <a:pt x="635541" y="146279"/>
                </a:cubicBezTo>
                <a:cubicBezTo>
                  <a:pt x="663040" y="164612"/>
                  <a:pt x="648025" y="155764"/>
                  <a:pt x="680937" y="172219"/>
                </a:cubicBezTo>
                <a:cubicBezTo>
                  <a:pt x="702287" y="193569"/>
                  <a:pt x="708276" y="202101"/>
                  <a:pt x="739303" y="217615"/>
                </a:cubicBezTo>
                <a:cubicBezTo>
                  <a:pt x="756596" y="226262"/>
                  <a:pt x="777511" y="229884"/>
                  <a:pt x="791183" y="243555"/>
                </a:cubicBezTo>
                <a:cubicBezTo>
                  <a:pt x="808988" y="261358"/>
                  <a:pt x="798353" y="254591"/>
                  <a:pt x="823609" y="263010"/>
                </a:cubicBezTo>
                <a:cubicBezTo>
                  <a:pt x="827932" y="267334"/>
                  <a:pt x="831110" y="273247"/>
                  <a:pt x="836579" y="275981"/>
                </a:cubicBezTo>
                <a:cubicBezTo>
                  <a:pt x="852366" y="283874"/>
                  <a:pt x="882813" y="290782"/>
                  <a:pt x="901430" y="295436"/>
                </a:cubicBezTo>
                <a:cubicBezTo>
                  <a:pt x="1009515" y="293274"/>
                  <a:pt x="1117745" y="294948"/>
                  <a:pt x="1225686" y="288951"/>
                </a:cubicBezTo>
                <a:cubicBezTo>
                  <a:pt x="1235338" y="288415"/>
                  <a:pt x="1243233" y="280777"/>
                  <a:pt x="1251626" y="275981"/>
                </a:cubicBezTo>
                <a:cubicBezTo>
                  <a:pt x="1289055" y="254592"/>
                  <a:pt x="1253399" y="272440"/>
                  <a:pt x="1290537" y="243555"/>
                </a:cubicBezTo>
                <a:cubicBezTo>
                  <a:pt x="1302842" y="233985"/>
                  <a:pt x="1316477" y="226262"/>
                  <a:pt x="1329447" y="217615"/>
                </a:cubicBezTo>
                <a:cubicBezTo>
                  <a:pt x="1335932" y="213291"/>
                  <a:pt x="1343391" y="210156"/>
                  <a:pt x="1348903" y="204644"/>
                </a:cubicBezTo>
                <a:cubicBezTo>
                  <a:pt x="1355388" y="198159"/>
                  <a:pt x="1360395" y="189739"/>
                  <a:pt x="1368358" y="185189"/>
                </a:cubicBezTo>
                <a:cubicBezTo>
                  <a:pt x="1376096" y="180767"/>
                  <a:pt x="1385651" y="180866"/>
                  <a:pt x="1394298" y="178704"/>
                </a:cubicBezTo>
                <a:cubicBezTo>
                  <a:pt x="1430142" y="142861"/>
                  <a:pt x="1413053" y="153116"/>
                  <a:pt x="1439694" y="13979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59D3068-54D0-4BA8-A32A-E35A169141A7}"/>
              </a:ext>
            </a:extLst>
          </p:cNvPr>
          <p:cNvSpPr txBox="1"/>
          <p:nvPr/>
        </p:nvSpPr>
        <p:spPr>
          <a:xfrm>
            <a:off x="251520" y="5662989"/>
            <a:ext cx="8568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RX lines are set to steer the beam correctly back into the MLC.  Enforced this using SVD with large weights targeting the beam to its previous position in RX.</a:t>
            </a:r>
            <a:endParaRPr lang="en-US" dirty="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AAA56E0-3972-4579-B5C7-5F9D6921F34B}"/>
              </a:ext>
            </a:extLst>
          </p:cNvPr>
          <p:cNvSpPr/>
          <p:nvPr/>
        </p:nvSpPr>
        <p:spPr>
          <a:xfrm rot="1674907">
            <a:off x="2145227" y="4891974"/>
            <a:ext cx="150579" cy="62726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0D62D943-67E7-4E9D-9C42-2DA4C049882C}"/>
              </a:ext>
            </a:extLst>
          </p:cNvPr>
          <p:cNvSpPr/>
          <p:nvPr/>
        </p:nvSpPr>
        <p:spPr>
          <a:xfrm rot="818779">
            <a:off x="3877227" y="5067707"/>
            <a:ext cx="214478" cy="4346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9F85D0F0-D5CF-47CC-97B5-2AF53541D809}"/>
              </a:ext>
            </a:extLst>
          </p:cNvPr>
          <p:cNvSpPr/>
          <p:nvPr/>
        </p:nvSpPr>
        <p:spPr>
          <a:xfrm rot="20604031">
            <a:off x="5566791" y="5074653"/>
            <a:ext cx="300558" cy="4060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5415774-FAD4-4619-A864-A4229B49DDE5}"/>
              </a:ext>
            </a:extLst>
          </p:cNvPr>
          <p:cNvSpPr/>
          <p:nvPr/>
        </p:nvSpPr>
        <p:spPr>
          <a:xfrm rot="19158695">
            <a:off x="7206716" y="4913267"/>
            <a:ext cx="438064" cy="60030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DE2FB08-D85B-4B16-A3BB-10F25E8BE9C5}"/>
              </a:ext>
            </a:extLst>
          </p:cNvPr>
          <p:cNvCxnSpPr>
            <a:cxnSpLocks/>
          </p:cNvCxnSpPr>
          <p:nvPr/>
        </p:nvCxnSpPr>
        <p:spPr>
          <a:xfrm>
            <a:off x="3250149" y="2156916"/>
            <a:ext cx="49126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5DDD263-BF04-46DC-ABFB-40F3F8821F07}"/>
              </a:ext>
            </a:extLst>
          </p:cNvPr>
          <p:cNvCxnSpPr>
            <a:cxnSpLocks/>
          </p:cNvCxnSpPr>
          <p:nvPr/>
        </p:nvCxnSpPr>
        <p:spPr>
          <a:xfrm>
            <a:off x="4998484" y="2420888"/>
            <a:ext cx="316426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D782458-4F50-40C1-9686-2D6779D56089}"/>
              </a:ext>
            </a:extLst>
          </p:cNvPr>
          <p:cNvCxnSpPr>
            <a:cxnSpLocks/>
          </p:cNvCxnSpPr>
          <p:nvPr/>
        </p:nvCxnSpPr>
        <p:spPr>
          <a:xfrm>
            <a:off x="6724633" y="2691073"/>
            <a:ext cx="14578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0EAFEB4-DE0A-45B6-B89F-8468B07BBE94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3263341" y="4145251"/>
            <a:ext cx="46401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18C1937-BA1A-41B2-88CC-FFE9280AC0A7}"/>
              </a:ext>
            </a:extLst>
          </p:cNvPr>
          <p:cNvCxnSpPr>
            <a:cxnSpLocks/>
          </p:cNvCxnSpPr>
          <p:nvPr/>
        </p:nvCxnSpPr>
        <p:spPr>
          <a:xfrm>
            <a:off x="5014609" y="4142254"/>
            <a:ext cx="4538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141BFA3-AED0-4BEA-9C4C-3E78FC474DB2}"/>
              </a:ext>
            </a:extLst>
          </p:cNvPr>
          <p:cNvCxnSpPr>
            <a:cxnSpLocks/>
          </p:cNvCxnSpPr>
          <p:nvPr/>
        </p:nvCxnSpPr>
        <p:spPr>
          <a:xfrm>
            <a:off x="6715838" y="4152243"/>
            <a:ext cx="4731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4679CDDE-A854-41D9-8979-C91B63717F0E}"/>
              </a:ext>
            </a:extLst>
          </p:cNvPr>
          <p:cNvSpPr/>
          <p:nvPr/>
        </p:nvSpPr>
        <p:spPr>
          <a:xfrm>
            <a:off x="3011639" y="2068634"/>
            <a:ext cx="227161" cy="1722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R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66A5A822-F904-4822-AF16-FFA5EE7FC09B}"/>
              </a:ext>
            </a:extLst>
          </p:cNvPr>
          <p:cNvSpPr/>
          <p:nvPr/>
        </p:nvSpPr>
        <p:spPr>
          <a:xfrm>
            <a:off x="4740777" y="2344481"/>
            <a:ext cx="227161" cy="1722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R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AF3F43C1-9687-4DCD-A696-E73271C47688}"/>
              </a:ext>
            </a:extLst>
          </p:cNvPr>
          <p:cNvSpPr/>
          <p:nvPr/>
        </p:nvSpPr>
        <p:spPr>
          <a:xfrm>
            <a:off x="6474643" y="2600592"/>
            <a:ext cx="227161" cy="1722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R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32424EA2-514B-4B64-9D1D-278E9EA9AB7A}"/>
              </a:ext>
            </a:extLst>
          </p:cNvPr>
          <p:cNvSpPr/>
          <p:nvPr/>
        </p:nvSpPr>
        <p:spPr>
          <a:xfrm>
            <a:off x="6478583" y="4067971"/>
            <a:ext cx="227161" cy="1722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R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49DAF18D-A086-4A48-ADD4-933CBC607B2B}"/>
              </a:ext>
            </a:extLst>
          </p:cNvPr>
          <p:cNvSpPr/>
          <p:nvPr/>
        </p:nvSpPr>
        <p:spPr>
          <a:xfrm>
            <a:off x="4745091" y="4063553"/>
            <a:ext cx="227161" cy="1722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R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53B94390-9BCF-4E8A-9DE8-967B0B21E14F}"/>
              </a:ext>
            </a:extLst>
          </p:cNvPr>
          <p:cNvSpPr/>
          <p:nvPr/>
        </p:nvSpPr>
        <p:spPr>
          <a:xfrm>
            <a:off x="3009087" y="4062195"/>
            <a:ext cx="227161" cy="1722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R</a:t>
            </a:r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9760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99ADE-7ADC-4293-BDC8-5CB078097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2-Turn Generated Response Matrix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1764953-6248-42F4-926E-BD2922B4C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9630"/>
            <a:ext cx="8229600" cy="438710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47B80-3870-454C-9B83-3ACC95EC4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FB69D-8431-439E-BB15-4838A123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8CADA-E1EF-4259-A8B5-89EA1A593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52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7AD381-00C9-49C3-8346-F811E302F4C5}"/>
              </a:ext>
            </a:extLst>
          </p:cNvPr>
          <p:cNvSpPr txBox="1"/>
          <p:nvPr/>
        </p:nvSpPr>
        <p:spPr>
          <a:xfrm>
            <a:off x="3347864" y="1329464"/>
            <a:ext cx="260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Uses constant tunes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0C1FCA-DEDF-44CB-B252-92D1241A632E}"/>
              </a:ext>
            </a:extLst>
          </p:cNvPr>
          <p:cNvSpPr txBox="1"/>
          <p:nvPr/>
        </p:nvSpPr>
        <p:spPr>
          <a:xfrm>
            <a:off x="1307232" y="1329464"/>
            <a:ext cx="855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x </a:t>
            </a:r>
            <a:r>
              <a:rPr lang="en-GB">
                <a:sym typeface="Wingdings" panose="05000000000000000000" pitchFamily="2" charset="2"/>
              </a:rPr>
              <a:t> x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DC3AAE-7754-4BBB-86CA-0BCD5D1E2B3A}"/>
              </a:ext>
            </a:extLst>
          </p:cNvPr>
          <p:cNvSpPr txBox="1"/>
          <p:nvPr/>
        </p:nvSpPr>
        <p:spPr>
          <a:xfrm>
            <a:off x="6553200" y="1300298"/>
            <a:ext cx="855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y </a:t>
            </a:r>
            <a:r>
              <a:rPr lang="en-GB">
                <a:sym typeface="Wingdings" panose="05000000000000000000" pitchFamily="2" charset="2"/>
              </a:rPr>
              <a:t> y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763BCF-8846-4022-8669-1699C80E7B5C}"/>
              </a:ext>
            </a:extLst>
          </p:cNvPr>
          <p:cNvSpPr txBox="1"/>
          <p:nvPr/>
        </p:nvSpPr>
        <p:spPr>
          <a:xfrm>
            <a:off x="2492152" y="2745688"/>
            <a:ext cx="16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Turn 1 BPMs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0DBC4F-2614-45C5-983F-2765AE2F0A63}"/>
              </a:ext>
            </a:extLst>
          </p:cNvPr>
          <p:cNvSpPr txBox="1"/>
          <p:nvPr/>
        </p:nvSpPr>
        <p:spPr>
          <a:xfrm>
            <a:off x="2492152" y="4581128"/>
            <a:ext cx="16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Turn 2 BPMs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959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B32F1-CE29-455F-9313-AB9635E86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Turns Corrected with SVD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784CC24-7262-4DD6-84F3-3988F7A11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869"/>
            <a:ext cx="5832528" cy="221307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195C-FC19-442D-98AC-98125C073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730F5-0608-4A6C-9545-7B5B723E0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CB36F-8539-4A75-B01B-8ABD63FB5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53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5B578A-F06C-423B-9200-CB491D908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000064"/>
            <a:ext cx="5832528" cy="21885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9BFA8A-AC80-4E5D-B3D8-212C5CFC5E27}"/>
              </a:ext>
            </a:extLst>
          </p:cNvPr>
          <p:cNvSpPr txBox="1"/>
          <p:nvPr/>
        </p:nvSpPr>
        <p:spPr>
          <a:xfrm>
            <a:off x="6660232" y="1480324"/>
            <a:ext cx="260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(November 8,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915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48194-4D31-4DF4-B52B-09A1286E5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Eventually got 7-turn ERL operation with turns 1,2,3 SVD corrected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DAB20-6989-4C97-9F4C-2E8EA3F62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08666-B48B-406F-A363-946E7AECE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46C48-18FB-429A-A732-2953DE526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54</a:t>
            </a:fld>
            <a:endParaRPr lang="en-GB" alt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1E88B85-A063-42ED-A8C1-DFE77F174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2390"/>
            <a:ext cx="5196490" cy="3108818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C20A02-8EAD-4A30-9DA6-9BB2E29F7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800" y="2192390"/>
            <a:ext cx="4484200" cy="31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211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FDB79FF-A37A-430C-8E42-4032023E9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57250"/>
            <a:ext cx="9144000" cy="514350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E1110-DC53-4E3E-9D97-FF1BE7821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4DBAB-429F-4567-9229-8FA0FEB2D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E41F3-719B-4A36-8E16-7150CE58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39126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15FCE-A53D-493D-91C5-4DB1033B7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 Four Tunes Compared to Model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B9D645E-ADD3-4CDC-8ACF-4DA6DDD33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60090"/>
            <a:ext cx="4946719" cy="445380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96BB3-342F-41FD-A7D7-5FE68B33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CD84C-341B-4C2D-8B72-DEB5F7350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C0C8B-D37C-418A-BC70-84B4DEF41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56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C2AABC-B098-4534-8758-18BB42547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297" y="1268760"/>
            <a:ext cx="2959159" cy="26642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92FF23-0CB0-4280-AB2F-7A1EAF3FD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297" y="4149080"/>
            <a:ext cx="2959159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69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5D238-0825-41A4-894E-4A737EEDE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Future: CBETA Facility?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23B29-7357-45E0-8D25-F18E3373D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1929C-B71F-41F4-A072-10D43C854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AA09A-A5D0-4543-95D5-119309BEF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57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5149E9-8A0F-4177-9DD7-71F8904872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099"/>
            <a:ext cx="9144000" cy="4034117"/>
          </a:xfrm>
          <a:prstGeom prst="rect">
            <a:avLst/>
          </a:prstGeom>
        </p:spPr>
      </p:pic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F1E71E97-844B-4C6A-A9D2-DE0DC85EA697}"/>
              </a:ext>
            </a:extLst>
          </p:cNvPr>
          <p:cNvSpPr/>
          <p:nvPr/>
        </p:nvSpPr>
        <p:spPr>
          <a:xfrm>
            <a:off x="2339752" y="3139981"/>
            <a:ext cx="5157811" cy="15851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85B3AE-E4D0-413B-A4BF-8E16880047FE}"/>
              </a:ext>
            </a:extLst>
          </p:cNvPr>
          <p:cNvSpPr/>
          <p:nvPr/>
        </p:nvSpPr>
        <p:spPr>
          <a:xfrm>
            <a:off x="3851920" y="3355323"/>
            <a:ext cx="2304256" cy="21602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ERL experiment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1920B5-BD1B-4931-8E52-49EEA0ACD7CD}"/>
              </a:ext>
            </a:extLst>
          </p:cNvPr>
          <p:cNvSpPr/>
          <p:nvPr/>
        </p:nvSpPr>
        <p:spPr>
          <a:xfrm>
            <a:off x="3860237" y="3715363"/>
            <a:ext cx="2304256" cy="21602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ERL experiment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27C984-F8C5-489F-9E96-9BB5C2F4236B}"/>
              </a:ext>
            </a:extLst>
          </p:cNvPr>
          <p:cNvSpPr/>
          <p:nvPr/>
        </p:nvSpPr>
        <p:spPr>
          <a:xfrm>
            <a:off x="4644007" y="4093363"/>
            <a:ext cx="1520485" cy="2160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RLA experiment</a:t>
            </a:r>
            <a:endParaRPr lang="en-US" sz="1600">
              <a:solidFill>
                <a:schemeClr val="tx1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A2D3CA9-18ED-4B5E-9B87-F67B272EB375}"/>
              </a:ext>
            </a:extLst>
          </p:cNvPr>
          <p:cNvGrpSpPr/>
          <p:nvPr/>
        </p:nvGrpSpPr>
        <p:grpSpPr>
          <a:xfrm>
            <a:off x="7596336" y="2109416"/>
            <a:ext cx="720080" cy="205800"/>
            <a:chOff x="7596336" y="2255101"/>
            <a:chExt cx="720080" cy="20580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C756E1F-20DC-416B-9994-D1F7AD46913D}"/>
                </a:ext>
              </a:extLst>
            </p:cNvPr>
            <p:cNvCxnSpPr>
              <a:cxnSpLocks/>
            </p:cNvCxnSpPr>
            <p:nvPr/>
          </p:nvCxnSpPr>
          <p:spPr>
            <a:xfrm>
              <a:off x="7596336" y="2420888"/>
              <a:ext cx="144016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A167F1B-1B97-4785-B6A6-C7B297664C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0352" y="2360172"/>
              <a:ext cx="144016" cy="60716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D20D78C-8283-4619-88B7-59AD8BC69B4E}"/>
                </a:ext>
              </a:extLst>
            </p:cNvPr>
            <p:cNvCxnSpPr>
              <a:cxnSpLocks/>
            </p:cNvCxnSpPr>
            <p:nvPr/>
          </p:nvCxnSpPr>
          <p:spPr>
            <a:xfrm>
              <a:off x="7884368" y="2360775"/>
              <a:ext cx="144016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73C7784-B92C-4B9F-B8A3-C9A7B54888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8384" y="2299155"/>
              <a:ext cx="144016" cy="60716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F1CB0B5-7059-48B4-B7F2-9E37681D526F}"/>
                </a:ext>
              </a:extLst>
            </p:cNvPr>
            <p:cNvCxnSpPr>
              <a:cxnSpLocks/>
            </p:cNvCxnSpPr>
            <p:nvPr/>
          </p:nvCxnSpPr>
          <p:spPr>
            <a:xfrm>
              <a:off x="8172400" y="2296883"/>
              <a:ext cx="144016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6574C5-EB44-4CFF-8CF2-5D6D777C074D}"/>
                </a:ext>
              </a:extLst>
            </p:cNvPr>
            <p:cNvSpPr/>
            <p:nvPr/>
          </p:nvSpPr>
          <p:spPr>
            <a:xfrm>
              <a:off x="7696813" y="2375242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42D2BE2-AF39-4D60-B0D1-776E109320D3}"/>
                </a:ext>
              </a:extLst>
            </p:cNvPr>
            <p:cNvSpPr/>
            <p:nvPr/>
          </p:nvSpPr>
          <p:spPr>
            <a:xfrm>
              <a:off x="7840829" y="2315567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BFB7E4-EBDE-4EA4-9675-745AA82827D7}"/>
                </a:ext>
              </a:extLst>
            </p:cNvPr>
            <p:cNvSpPr/>
            <p:nvPr/>
          </p:nvSpPr>
          <p:spPr>
            <a:xfrm>
              <a:off x="7995058" y="2314776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9D9FFC4-630D-499D-934F-430B3674EB8A}"/>
                </a:ext>
              </a:extLst>
            </p:cNvPr>
            <p:cNvSpPr/>
            <p:nvPr/>
          </p:nvSpPr>
          <p:spPr>
            <a:xfrm>
              <a:off x="8139074" y="2255101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CE4DE03-95F3-4C96-AC34-DD9CE0F529F9}"/>
              </a:ext>
            </a:extLst>
          </p:cNvPr>
          <p:cNvGrpSpPr/>
          <p:nvPr/>
        </p:nvGrpSpPr>
        <p:grpSpPr>
          <a:xfrm>
            <a:off x="7596336" y="2059179"/>
            <a:ext cx="1440160" cy="1866575"/>
            <a:chOff x="7596336" y="2204864"/>
            <a:chExt cx="1440160" cy="1866575"/>
          </a:xfrm>
        </p:grpSpPr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A6E5F4CE-BCDA-4073-90D4-4D6A1A9C5A41}"/>
                </a:ext>
              </a:extLst>
            </p:cNvPr>
            <p:cNvSpPr/>
            <p:nvPr/>
          </p:nvSpPr>
          <p:spPr>
            <a:xfrm rot="10800000">
              <a:off x="7596336" y="2631279"/>
              <a:ext cx="1440160" cy="1440160"/>
            </a:xfrm>
            <a:prstGeom prst="blockArc">
              <a:avLst>
                <a:gd name="adj1" fmla="val 10800000"/>
                <a:gd name="adj2" fmla="val 16174644"/>
                <a:gd name="adj3" fmla="val 13717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A467EE18-256F-475E-8315-9408A7414F2B}"/>
                </a:ext>
              </a:extLst>
            </p:cNvPr>
            <p:cNvSpPr/>
            <p:nvPr/>
          </p:nvSpPr>
          <p:spPr>
            <a:xfrm rot="5400000">
              <a:off x="7596336" y="2204864"/>
              <a:ext cx="1440160" cy="1440160"/>
            </a:xfrm>
            <a:prstGeom prst="blockArc">
              <a:avLst>
                <a:gd name="adj1" fmla="val 10800000"/>
                <a:gd name="adj2" fmla="val 16174644"/>
                <a:gd name="adj3" fmla="val 13717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E9F740C-7909-48E4-BA6D-DDC4C24C9ECB}"/>
                </a:ext>
              </a:extLst>
            </p:cNvPr>
            <p:cNvCxnSpPr>
              <a:cxnSpLocks/>
              <a:stCxn id="15" idx="1"/>
              <a:endCxn id="14" idx="0"/>
            </p:cNvCxnSpPr>
            <p:nvPr/>
          </p:nvCxnSpPr>
          <p:spPr>
            <a:xfrm>
              <a:off x="8937706" y="2920361"/>
              <a:ext cx="17" cy="430998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125E671-2975-4147-ABF7-91BCE6CDD134}"/>
                </a:ext>
              </a:extLst>
            </p:cNvPr>
            <p:cNvGrpSpPr/>
            <p:nvPr/>
          </p:nvGrpSpPr>
          <p:grpSpPr>
            <a:xfrm>
              <a:off x="8846653" y="2987608"/>
              <a:ext cx="187558" cy="298058"/>
              <a:chOff x="7236293" y="3505768"/>
              <a:chExt cx="187558" cy="298058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0F5193B-C0FC-4112-8269-4B77350A4032}"/>
                  </a:ext>
                </a:extLst>
              </p:cNvPr>
              <p:cNvSpPr/>
              <p:nvPr/>
            </p:nvSpPr>
            <p:spPr>
              <a:xfrm rot="5400000">
                <a:off x="7303880" y="3683857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D0F96CE-386D-41FD-B113-7E08CD62A124}"/>
                  </a:ext>
                </a:extLst>
              </p:cNvPr>
              <p:cNvSpPr/>
              <p:nvPr/>
            </p:nvSpPr>
            <p:spPr>
              <a:xfrm rot="5400000">
                <a:off x="7275906" y="3559496"/>
                <a:ext cx="108335" cy="187555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707B375-F3B0-4972-B715-BA775DF6E21F}"/>
                  </a:ext>
                </a:extLst>
              </p:cNvPr>
              <p:cNvSpPr/>
              <p:nvPr/>
            </p:nvSpPr>
            <p:spPr>
              <a:xfrm rot="5400000">
                <a:off x="7303879" y="3438182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6C397FB-AA04-4742-89B6-79AF67F84886}"/>
              </a:ext>
            </a:extLst>
          </p:cNvPr>
          <p:cNvCxnSpPr>
            <a:cxnSpLocks/>
            <a:stCxn id="10" idx="3"/>
            <a:endCxn id="58" idx="1"/>
          </p:cNvCxnSpPr>
          <p:nvPr/>
        </p:nvCxnSpPr>
        <p:spPr>
          <a:xfrm>
            <a:off x="6156176" y="3463335"/>
            <a:ext cx="559361" cy="185418"/>
          </a:xfrm>
          <a:prstGeom prst="lin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BEC7EBF-350C-4865-B0EB-37A7BBA89327}"/>
              </a:ext>
            </a:extLst>
          </p:cNvPr>
          <p:cNvCxnSpPr>
            <a:cxnSpLocks/>
            <a:stCxn id="11" idx="3"/>
            <a:endCxn id="58" idx="2"/>
          </p:cNvCxnSpPr>
          <p:nvPr/>
        </p:nvCxnSpPr>
        <p:spPr>
          <a:xfrm>
            <a:off x="6164493" y="3823375"/>
            <a:ext cx="477227" cy="3589"/>
          </a:xfrm>
          <a:prstGeom prst="lin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DAEA6AF-733E-4CE5-BB17-A5D1AD41A49B}"/>
              </a:ext>
            </a:extLst>
          </p:cNvPr>
          <p:cNvCxnSpPr>
            <a:cxnSpLocks/>
            <a:stCxn id="12" idx="3"/>
            <a:endCxn id="58" idx="3"/>
          </p:cNvCxnSpPr>
          <p:nvPr/>
        </p:nvCxnSpPr>
        <p:spPr>
          <a:xfrm flipV="1">
            <a:off x="6164492" y="4005175"/>
            <a:ext cx="551045" cy="196200"/>
          </a:xfrm>
          <a:prstGeom prst="lin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67915BE-5072-44D7-9D62-4941E4231191}"/>
              </a:ext>
            </a:extLst>
          </p:cNvPr>
          <p:cNvGrpSpPr/>
          <p:nvPr/>
        </p:nvGrpSpPr>
        <p:grpSpPr>
          <a:xfrm>
            <a:off x="6641720" y="3574936"/>
            <a:ext cx="1679279" cy="504056"/>
            <a:chOff x="6641720" y="3720621"/>
            <a:chExt cx="1679279" cy="50405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FC04C4F-BE86-420C-95FB-449C08AEDCB1}"/>
                </a:ext>
              </a:extLst>
            </p:cNvPr>
            <p:cNvCxnSpPr>
              <a:cxnSpLocks/>
              <a:stCxn id="58" idx="6"/>
              <a:endCxn id="14" idx="1"/>
            </p:cNvCxnSpPr>
            <p:nvPr/>
          </p:nvCxnSpPr>
          <p:spPr>
            <a:xfrm>
              <a:off x="7145776" y="3972649"/>
              <a:ext cx="1175223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E515CC6-809A-4A23-B4A0-82D2D7270D2B}"/>
                </a:ext>
              </a:extLst>
            </p:cNvPr>
            <p:cNvSpPr/>
            <p:nvPr/>
          </p:nvSpPr>
          <p:spPr>
            <a:xfrm>
              <a:off x="6641720" y="3720621"/>
              <a:ext cx="504056" cy="50405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F119BFFB-514C-45F3-BED5-A2C3D43A8B03}"/>
                </a:ext>
              </a:extLst>
            </p:cNvPr>
            <p:cNvGrpSpPr/>
            <p:nvPr/>
          </p:nvGrpSpPr>
          <p:grpSpPr>
            <a:xfrm rot="5400000">
              <a:off x="7732679" y="3819827"/>
              <a:ext cx="187558" cy="298058"/>
              <a:chOff x="8999053" y="3140008"/>
              <a:chExt cx="187558" cy="298058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7F39C4E-BF89-4D6D-BC22-086425AA762B}"/>
                  </a:ext>
                </a:extLst>
              </p:cNvPr>
              <p:cNvSpPr/>
              <p:nvPr/>
            </p:nvSpPr>
            <p:spPr>
              <a:xfrm rot="5400000">
                <a:off x="9066640" y="3318097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75CD34C5-063C-4961-A954-AD6EA43CBEC7}"/>
                  </a:ext>
                </a:extLst>
              </p:cNvPr>
              <p:cNvSpPr/>
              <p:nvPr/>
            </p:nvSpPr>
            <p:spPr>
              <a:xfrm rot="5400000">
                <a:off x="9038666" y="3193736"/>
                <a:ext cx="108335" cy="187555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825769A-0BF1-491A-99DB-A76B9187D311}"/>
                  </a:ext>
                </a:extLst>
              </p:cNvPr>
              <p:cNvSpPr/>
              <p:nvPr/>
            </p:nvSpPr>
            <p:spPr>
              <a:xfrm rot="5400000">
                <a:off x="9066639" y="3072422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86A65D80-2CE7-4E27-A12A-44A965F682DB}"/>
              </a:ext>
            </a:extLst>
          </p:cNvPr>
          <p:cNvSpPr/>
          <p:nvPr/>
        </p:nvSpPr>
        <p:spPr>
          <a:xfrm>
            <a:off x="877670" y="2026015"/>
            <a:ext cx="1303666" cy="265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7150DD5-140C-4A88-BED5-DDA540CEED92}"/>
              </a:ext>
            </a:extLst>
          </p:cNvPr>
          <p:cNvGrpSpPr/>
          <p:nvPr/>
        </p:nvGrpSpPr>
        <p:grpSpPr>
          <a:xfrm rot="10800000">
            <a:off x="841642" y="2059179"/>
            <a:ext cx="1440160" cy="1866575"/>
            <a:chOff x="7596336" y="2204864"/>
            <a:chExt cx="1440160" cy="1866575"/>
          </a:xfrm>
        </p:grpSpPr>
        <p:sp>
          <p:nvSpPr>
            <p:cNvPr id="75" name="Block Arc 74">
              <a:extLst>
                <a:ext uri="{FF2B5EF4-FFF2-40B4-BE49-F238E27FC236}">
                  <a16:creationId xmlns:a16="http://schemas.microsoft.com/office/drawing/2014/main" id="{C13CA8CE-D804-4553-BCAF-911F32FF7297}"/>
                </a:ext>
              </a:extLst>
            </p:cNvPr>
            <p:cNvSpPr/>
            <p:nvPr/>
          </p:nvSpPr>
          <p:spPr>
            <a:xfrm rot="10800000">
              <a:off x="7596336" y="2631279"/>
              <a:ext cx="1440160" cy="1440160"/>
            </a:xfrm>
            <a:prstGeom prst="blockArc">
              <a:avLst>
                <a:gd name="adj1" fmla="val 10800000"/>
                <a:gd name="adj2" fmla="val 16174644"/>
                <a:gd name="adj3" fmla="val 13717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Block Arc 75">
              <a:extLst>
                <a:ext uri="{FF2B5EF4-FFF2-40B4-BE49-F238E27FC236}">
                  <a16:creationId xmlns:a16="http://schemas.microsoft.com/office/drawing/2014/main" id="{2D8869E9-AD4D-4B31-8E39-8B6BC998D340}"/>
                </a:ext>
              </a:extLst>
            </p:cNvPr>
            <p:cNvSpPr/>
            <p:nvPr/>
          </p:nvSpPr>
          <p:spPr>
            <a:xfrm rot="5400000">
              <a:off x="7596336" y="2204864"/>
              <a:ext cx="1440160" cy="1440160"/>
            </a:xfrm>
            <a:prstGeom prst="blockArc">
              <a:avLst>
                <a:gd name="adj1" fmla="val 10800000"/>
                <a:gd name="adj2" fmla="val 16174644"/>
                <a:gd name="adj3" fmla="val 13717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81F7BD8-47BE-43F3-93A5-638E1E32B2B0}"/>
                </a:ext>
              </a:extLst>
            </p:cNvPr>
            <p:cNvCxnSpPr>
              <a:cxnSpLocks/>
              <a:stCxn id="76" idx="1"/>
              <a:endCxn id="75" idx="0"/>
            </p:cNvCxnSpPr>
            <p:nvPr/>
          </p:nvCxnSpPr>
          <p:spPr>
            <a:xfrm>
              <a:off x="8937706" y="2920361"/>
              <a:ext cx="17" cy="430998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A302A22-9860-4E89-9F36-6D86ADB87B1D}"/>
                </a:ext>
              </a:extLst>
            </p:cNvPr>
            <p:cNvGrpSpPr/>
            <p:nvPr/>
          </p:nvGrpSpPr>
          <p:grpSpPr>
            <a:xfrm>
              <a:off x="8846653" y="2987608"/>
              <a:ext cx="187558" cy="298058"/>
              <a:chOff x="7236293" y="3505768"/>
              <a:chExt cx="187558" cy="298058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87594251-FCC1-4F44-9683-3CA9105BDC75}"/>
                  </a:ext>
                </a:extLst>
              </p:cNvPr>
              <p:cNvSpPr/>
              <p:nvPr/>
            </p:nvSpPr>
            <p:spPr>
              <a:xfrm rot="5400000">
                <a:off x="7303880" y="3683857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7D9BB75-F5C1-4D47-92FF-8B190B4A2234}"/>
                  </a:ext>
                </a:extLst>
              </p:cNvPr>
              <p:cNvSpPr/>
              <p:nvPr/>
            </p:nvSpPr>
            <p:spPr>
              <a:xfrm rot="5400000">
                <a:off x="7275906" y="3559496"/>
                <a:ext cx="108335" cy="187555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2311444-D839-4EEC-BA1E-7281E66C0F6A}"/>
                  </a:ext>
                </a:extLst>
              </p:cNvPr>
              <p:cNvSpPr/>
              <p:nvPr/>
            </p:nvSpPr>
            <p:spPr>
              <a:xfrm rot="5400000">
                <a:off x="7303879" y="3438182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CB6F0B2-A894-4B44-AE56-8073B26F011D}"/>
              </a:ext>
            </a:extLst>
          </p:cNvPr>
          <p:cNvGrpSpPr/>
          <p:nvPr/>
        </p:nvGrpSpPr>
        <p:grpSpPr>
          <a:xfrm flipH="1">
            <a:off x="1561802" y="2109401"/>
            <a:ext cx="720000" cy="181625"/>
            <a:chOff x="7596336" y="2255101"/>
            <a:chExt cx="720080" cy="2058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35CBC57-2D30-4880-BA5D-0ECADB47A57D}"/>
                </a:ext>
              </a:extLst>
            </p:cNvPr>
            <p:cNvCxnSpPr>
              <a:cxnSpLocks/>
            </p:cNvCxnSpPr>
            <p:nvPr/>
          </p:nvCxnSpPr>
          <p:spPr>
            <a:xfrm>
              <a:off x="7596336" y="2420888"/>
              <a:ext cx="144016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717E654-D005-4FD1-8988-6E2CA36CDC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0352" y="2360172"/>
              <a:ext cx="144016" cy="60716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759F61F-5652-4B5E-A0C2-4B4B88316ACE}"/>
                </a:ext>
              </a:extLst>
            </p:cNvPr>
            <p:cNvCxnSpPr>
              <a:cxnSpLocks/>
            </p:cNvCxnSpPr>
            <p:nvPr/>
          </p:nvCxnSpPr>
          <p:spPr>
            <a:xfrm>
              <a:off x="7884368" y="2360775"/>
              <a:ext cx="144016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FAC4F8A-F5E0-4BDE-96BF-D76AAA9B51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8384" y="2299155"/>
              <a:ext cx="144016" cy="60716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7553484-AF42-496B-8A8E-328C1208409F}"/>
                </a:ext>
              </a:extLst>
            </p:cNvPr>
            <p:cNvCxnSpPr>
              <a:cxnSpLocks/>
            </p:cNvCxnSpPr>
            <p:nvPr/>
          </p:nvCxnSpPr>
          <p:spPr>
            <a:xfrm>
              <a:off x="8172400" y="2296883"/>
              <a:ext cx="144016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F79F33A9-1DC4-4D01-BFED-8D6D6402FD91}"/>
                </a:ext>
              </a:extLst>
            </p:cNvPr>
            <p:cNvSpPr/>
            <p:nvPr/>
          </p:nvSpPr>
          <p:spPr>
            <a:xfrm>
              <a:off x="7696813" y="2375242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7E715AB-B12A-4987-A8F6-77F06341A658}"/>
                </a:ext>
              </a:extLst>
            </p:cNvPr>
            <p:cNvSpPr/>
            <p:nvPr/>
          </p:nvSpPr>
          <p:spPr>
            <a:xfrm>
              <a:off x="7840829" y="2315567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696CB0E-3C04-45A2-BBE8-51D6775E1EC5}"/>
                </a:ext>
              </a:extLst>
            </p:cNvPr>
            <p:cNvSpPr/>
            <p:nvPr/>
          </p:nvSpPr>
          <p:spPr>
            <a:xfrm>
              <a:off x="7995058" y="2314776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DE1E526-4D8E-4C40-A315-39C9C19533A8}"/>
                </a:ext>
              </a:extLst>
            </p:cNvPr>
            <p:cNvSpPr/>
            <p:nvPr/>
          </p:nvSpPr>
          <p:spPr>
            <a:xfrm>
              <a:off x="8139074" y="2255101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B6FF671D-1B8F-402A-B688-A01F6DC3649B}"/>
              </a:ext>
            </a:extLst>
          </p:cNvPr>
          <p:cNvGrpSpPr/>
          <p:nvPr/>
        </p:nvGrpSpPr>
        <p:grpSpPr>
          <a:xfrm rot="10800000">
            <a:off x="1561722" y="3574936"/>
            <a:ext cx="1679279" cy="504056"/>
            <a:chOff x="6641720" y="3720621"/>
            <a:chExt cx="1679279" cy="504056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B37E0CA-B9C9-4450-81D5-06FA031C054E}"/>
                </a:ext>
              </a:extLst>
            </p:cNvPr>
            <p:cNvCxnSpPr>
              <a:cxnSpLocks/>
              <a:stCxn id="96" idx="6"/>
            </p:cNvCxnSpPr>
            <p:nvPr/>
          </p:nvCxnSpPr>
          <p:spPr>
            <a:xfrm>
              <a:off x="7145776" y="3972649"/>
              <a:ext cx="1175223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5C62F42-504F-4917-B083-EF0F2604D52C}"/>
                </a:ext>
              </a:extLst>
            </p:cNvPr>
            <p:cNvSpPr/>
            <p:nvPr/>
          </p:nvSpPr>
          <p:spPr>
            <a:xfrm>
              <a:off x="6641720" y="3720621"/>
              <a:ext cx="504056" cy="50405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95522F06-FDBC-4B65-8AB8-C8E969433293}"/>
                </a:ext>
              </a:extLst>
            </p:cNvPr>
            <p:cNvGrpSpPr/>
            <p:nvPr/>
          </p:nvGrpSpPr>
          <p:grpSpPr>
            <a:xfrm rot="5400000">
              <a:off x="7732679" y="3819827"/>
              <a:ext cx="187558" cy="298058"/>
              <a:chOff x="8999053" y="3140008"/>
              <a:chExt cx="187558" cy="298058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4B23885-FA9F-44E1-B3D6-0F64D4391EA2}"/>
                  </a:ext>
                </a:extLst>
              </p:cNvPr>
              <p:cNvSpPr/>
              <p:nvPr/>
            </p:nvSpPr>
            <p:spPr>
              <a:xfrm rot="5400000">
                <a:off x="9066640" y="3318097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80D9D9CF-C080-48B6-84BC-E0FD89F50B95}"/>
                  </a:ext>
                </a:extLst>
              </p:cNvPr>
              <p:cNvSpPr/>
              <p:nvPr/>
            </p:nvSpPr>
            <p:spPr>
              <a:xfrm rot="5400000">
                <a:off x="9038666" y="3193736"/>
                <a:ext cx="108335" cy="187555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5C7CE73E-9DE8-422C-A92B-24538D3E3F03}"/>
                  </a:ext>
                </a:extLst>
              </p:cNvPr>
              <p:cNvSpPr/>
              <p:nvPr/>
            </p:nvSpPr>
            <p:spPr>
              <a:xfrm rot="5400000">
                <a:off x="9066639" y="3072422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FFD150B-9B4B-4483-B025-B0A65ABD83C3}"/>
              </a:ext>
            </a:extLst>
          </p:cNvPr>
          <p:cNvCxnSpPr>
            <a:cxnSpLocks/>
            <a:stCxn id="10" idx="1"/>
            <a:endCxn id="96" idx="3"/>
          </p:cNvCxnSpPr>
          <p:nvPr/>
        </p:nvCxnSpPr>
        <p:spPr>
          <a:xfrm flipH="1">
            <a:off x="3167184" y="3463335"/>
            <a:ext cx="684736" cy="185418"/>
          </a:xfrm>
          <a:prstGeom prst="lin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44EBF8A1-F048-4A0D-B176-81C6BA7A13B7}"/>
              </a:ext>
            </a:extLst>
          </p:cNvPr>
          <p:cNvCxnSpPr>
            <a:cxnSpLocks/>
            <a:stCxn id="96" idx="2"/>
            <a:endCxn id="11" idx="1"/>
          </p:cNvCxnSpPr>
          <p:nvPr/>
        </p:nvCxnSpPr>
        <p:spPr>
          <a:xfrm flipV="1">
            <a:off x="3241001" y="3823375"/>
            <a:ext cx="619236" cy="3589"/>
          </a:xfrm>
          <a:prstGeom prst="lin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0738C3F-D137-41F8-B871-3EAED014DE7A}"/>
              </a:ext>
            </a:extLst>
          </p:cNvPr>
          <p:cNvCxnSpPr>
            <a:cxnSpLocks/>
            <a:stCxn id="96" idx="1"/>
          </p:cNvCxnSpPr>
          <p:nvPr/>
        </p:nvCxnSpPr>
        <p:spPr>
          <a:xfrm>
            <a:off x="3167184" y="4005175"/>
            <a:ext cx="693053" cy="167854"/>
          </a:xfrm>
          <a:prstGeom prst="lin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C2884B07-00DA-4ADA-8E92-8116B47D3D26}"/>
              </a:ext>
            </a:extLst>
          </p:cNvPr>
          <p:cNvSpPr txBox="1"/>
          <p:nvPr/>
        </p:nvSpPr>
        <p:spPr>
          <a:xfrm>
            <a:off x="7524327" y="615856"/>
            <a:ext cx="1008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Vertical double chicane</a:t>
            </a:r>
            <a:endParaRPr lang="en-US"/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E51BE0A1-8EA2-4CF3-BDDB-8310B27BA943}"/>
              </a:ext>
            </a:extLst>
          </p:cNvPr>
          <p:cNvCxnSpPr>
            <a:cxnSpLocks/>
            <a:stCxn id="114" idx="2"/>
          </p:cNvCxnSpPr>
          <p:nvPr/>
        </p:nvCxnSpPr>
        <p:spPr>
          <a:xfrm flipH="1">
            <a:off x="7975488" y="1539186"/>
            <a:ext cx="52896" cy="570215"/>
          </a:xfrm>
          <a:prstGeom prst="straightConnector1">
            <a:avLst/>
          </a:prstGeom>
          <a:solidFill>
            <a:schemeClr val="accent2"/>
          </a:solidFill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F300FDAC-74B5-4C77-B233-FDEA8B344DCC}"/>
              </a:ext>
            </a:extLst>
          </p:cNvPr>
          <p:cNvSpPr txBox="1"/>
          <p:nvPr/>
        </p:nvSpPr>
        <p:spPr>
          <a:xfrm>
            <a:off x="2466018" y="4355812"/>
            <a:ext cx="3258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User experiments platform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D6A18E0-66A0-4443-BA93-5DECC5574BE3}"/>
              </a:ext>
            </a:extLst>
          </p:cNvPr>
          <p:cNvSpPr txBox="1"/>
          <p:nvPr/>
        </p:nvSpPr>
        <p:spPr>
          <a:xfrm>
            <a:off x="755576" y="5518901"/>
            <a:ext cx="7821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Single-turn mode with reduced CSR and increased current 40+mA, 55MeV</a:t>
            </a:r>
          </a:p>
          <a:p>
            <a:r>
              <a:rPr lang="en-GB"/>
              <a:t>High energy mode with 3 turns in fixed-field arc, 1-10mA, 200MeV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899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14439-3ABC-414A-A047-D891F209C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Bypass Design (Kirsten Deitrick)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21B903-A39D-4F31-A887-E0534068E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2" y="1146051"/>
            <a:ext cx="8667086" cy="487523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88D3E-230E-4B79-AF41-401E5E6F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D1D78-CA48-41F7-A308-411C152FB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7B2FE-7379-45FC-92B6-50F64C54B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58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C4A715-C6AA-4767-8E31-BE28863A8C56}"/>
              </a:ext>
            </a:extLst>
          </p:cNvPr>
          <p:cNvSpPr txBox="1"/>
          <p:nvPr/>
        </p:nvSpPr>
        <p:spPr>
          <a:xfrm>
            <a:off x="755576" y="5518901"/>
            <a:ext cx="78213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Single-turn mode with reduced CSR and increased current 40+mA, 55MeV</a:t>
            </a:r>
          </a:p>
          <a:p>
            <a:r>
              <a:rPr lang="en-GB"/>
              <a:t>High energy mode with 3 turns in fixed-field arc, 1-10mA, 200MeV</a:t>
            </a:r>
          </a:p>
          <a:p>
            <a:r>
              <a:rPr lang="en-GB"/>
              <a:t>One possible route is for the bypass to follow above the FFA arcs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9ED702-B400-4C17-9D53-A5A75478F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068960"/>
            <a:ext cx="6447976" cy="136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180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404A5-BC87-4477-BA37-30BBC20DB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CBETA Energy Saving Technologies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57F10-05DA-44D5-80FF-726791FCD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Permanent magnets</a:t>
            </a:r>
          </a:p>
          <a:p>
            <a:r>
              <a:rPr lang="en-GB"/>
              <a:t>Superconducting RF</a:t>
            </a:r>
          </a:p>
          <a:p>
            <a:r>
              <a:rPr lang="en-GB"/>
              <a:t>Energy recovery (99.6 ± 0.1% above 6MeV)</a:t>
            </a:r>
          </a:p>
          <a:p>
            <a:r>
              <a:rPr lang="en-GB"/>
              <a:t>Recirculation: 4x beamline reuse, 4x energy</a:t>
            </a:r>
          </a:p>
          <a:p>
            <a:r>
              <a:rPr lang="en-GB"/>
              <a:t>Funded by NYSERDA</a:t>
            </a:r>
          </a:p>
          <a:p>
            <a:pPr lvl="1"/>
            <a:r>
              <a:rPr lang="en-GB"/>
              <a:t>(NY State Energy R&amp;D Authority)</a:t>
            </a:r>
          </a:p>
          <a:p>
            <a:pPr lvl="1"/>
            <a:r>
              <a:rPr lang="en-GB"/>
              <a:t>$25M grant</a:t>
            </a:r>
          </a:p>
          <a:p>
            <a:pPr lvl="1"/>
            <a:r>
              <a:rPr lang="en-GB"/>
              <a:t>Cornell already had the injector &amp; cryomodule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AB462-F19A-4676-900B-AA76133F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9015E-19D5-4B20-AE7E-560FFB536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645A4-0C31-4778-A3F6-6771E8C4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20166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DAB59-1229-47AC-8C24-B47EA5970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Project Timeline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70143-D127-4FDA-B780-A9032C10C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360E4-41D6-45FA-BEEF-67780E327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D3368-EA8D-48D7-A1C0-5BD923058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786F3C-6610-4278-8B07-D4B2AC2A0B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452" y="1700808"/>
            <a:ext cx="8165096" cy="424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4778EE-6C4F-414D-8CDF-511ACAD97E49}"/>
              </a:ext>
            </a:extLst>
          </p:cNvPr>
          <p:cNvSpPr txBox="1"/>
          <p:nvPr/>
        </p:nvSpPr>
        <p:spPr>
          <a:xfrm rot="5400000">
            <a:off x="8098661" y="3745822"/>
            <a:ext cx="147989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Construction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8EC02-051D-4FDF-8982-6964016A8E2C}"/>
              </a:ext>
            </a:extLst>
          </p:cNvPr>
          <p:cNvSpPr txBox="1"/>
          <p:nvPr/>
        </p:nvSpPr>
        <p:spPr>
          <a:xfrm rot="5400000">
            <a:off x="7931948" y="5440720"/>
            <a:ext cx="1813317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Beam operation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735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425AAC2-ABC8-47E5-90EA-B0F3BB49EA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BACKUP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AD9BD-2D27-4021-A0B0-30226F741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91D48-D411-4863-AAD1-08D4D930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2269-B139-47EC-AC9C-B9E6819A2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85686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C319B-CCA8-4DCE-9B38-783887BF2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EAF0B-BCC3-496B-8F2E-9EB3C3851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6E2A3-1C39-4B12-8A1B-888DBA79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61</a:t>
            </a:fld>
            <a:endParaRPr lang="en-GB" altLang="en-US"/>
          </a:p>
        </p:txBody>
      </p:sp>
      <p:pic>
        <p:nvPicPr>
          <p:cNvPr id="14" name="Picture 1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0AA785B-C1F6-4462-B527-BFA70B48F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1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364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C319B-CCA8-4DCE-9B38-783887BF2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EAF0B-BCC3-496B-8F2E-9EB3C3851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6E2A3-1C39-4B12-8A1B-888DBA79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62</a:t>
            </a:fld>
            <a:endParaRPr lang="en-GB" alt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7A9DBB7-A837-40B5-AB5F-BFCA88024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1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709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C319B-CCA8-4DCE-9B38-783887BF2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EAF0B-BCC3-496B-8F2E-9EB3C3851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6E2A3-1C39-4B12-8A1B-888DBA79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63</a:t>
            </a:fld>
            <a:endParaRPr lang="en-GB" altLang="en-US"/>
          </a:p>
        </p:txBody>
      </p:sp>
      <p:pic>
        <p:nvPicPr>
          <p:cNvPr id="3" name="Picture 2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5C38A625-24FB-48BB-9212-2D7BE338D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1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378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B7493-31C5-4D6D-8753-9549F7BDD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Nick </a:t>
            </a:r>
            <a:r>
              <a:rPr lang="en-GB" dirty="0" err="1"/>
              <a:t>Tsoupas</a:t>
            </a:r>
            <a:r>
              <a:rPr lang="en-GB" dirty="0"/>
              <a:t> Open Midplane Quad</a:t>
            </a:r>
            <a:endParaRPr lang="en-US" dirty="0"/>
          </a:p>
        </p:txBody>
      </p:sp>
      <p:pic>
        <p:nvPicPr>
          <p:cNvPr id="8" name="Content Placeholder 7" descr="A picture containing indoor&#10;&#10;Description automatically generated">
            <a:extLst>
              <a:ext uri="{FF2B5EF4-FFF2-40B4-BE49-F238E27FC236}">
                <a16:creationId xmlns:a16="http://schemas.microsoft.com/office/drawing/2014/main" id="{4842B757-53ED-4826-92CE-8F5C6E5B4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57401"/>
            <a:ext cx="7200799" cy="54005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194A8-7404-41DE-BF5D-9EAC80264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D32DF-8706-4485-BDC2-23DEAE833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DD0F7-D43C-44D9-B100-4E6F5923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64</a:t>
            </a:fld>
            <a:endParaRPr lang="en-GB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BC13DD-D33A-4B6C-B7B4-F5689CF1FBDB}"/>
              </a:ext>
            </a:extLst>
          </p:cNvPr>
          <p:cNvSpPr txBox="1"/>
          <p:nvPr/>
        </p:nvSpPr>
        <p:spPr>
          <a:xfrm>
            <a:off x="1043608" y="1556792"/>
            <a:ext cx="424847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4-way symmetric prototype being tested on BNL rotating coil in April 2015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835401-EDAD-4308-BD58-624EB3013D81}"/>
              </a:ext>
            </a:extLst>
          </p:cNvPr>
          <p:cNvSpPr txBox="1"/>
          <p:nvPr/>
        </p:nvSpPr>
        <p:spPr>
          <a:xfrm>
            <a:off x="1043608" y="6075144"/>
            <a:ext cx="604867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60mm length</a:t>
            </a:r>
          </a:p>
          <a:p>
            <a:r>
              <a:rPr lang="en-GB" dirty="0"/>
              <a:t>31.7 T/m gradient (no wire correction, so ~1% field errors)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1621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06D70-EBDE-4172-B054-818425261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Midplane Geometry Study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DDE27D6-4E7E-46CB-AAE7-61DBCBD2E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918"/>
          <a:stretch/>
        </p:blipFill>
        <p:spPr>
          <a:xfrm>
            <a:off x="0" y="1684812"/>
            <a:ext cx="9144000" cy="440848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4F441-5750-4191-B6DE-B8FDECA01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26,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ACC38-6DCC-41EE-BC0B-970362AE6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Stephen Brooks, ESSRI 2024, Madrid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30120-0754-4694-A09A-32D75CF9B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65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6C41D-524F-4EC1-884B-057FA2CFA4DD}"/>
              </a:ext>
            </a:extLst>
          </p:cNvPr>
          <p:cNvSpPr txBox="1"/>
          <p:nvPr/>
        </p:nvSpPr>
        <p:spPr>
          <a:xfrm>
            <a:off x="19442" y="5723964"/>
            <a:ext cx="9195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Same aperture, same field, same field quality, improvement only by design modifications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A6A12C-30B1-448C-A3A3-55AC0D4515CF}"/>
              </a:ext>
            </a:extLst>
          </p:cNvPr>
          <p:cNvSpPr txBox="1">
            <a:spLocks/>
          </p:cNvSpPr>
          <p:nvPr/>
        </p:nvSpPr>
        <p:spPr bwMode="auto">
          <a:xfrm>
            <a:off x="3563888" y="1464668"/>
            <a:ext cx="5562600" cy="203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000" dirty="0"/>
              <a:t>-250T/m quadrupole combined with 0.49T dipole 5mm Ø aperture, 2mm Ø good field region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GB" sz="1800" dirty="0"/>
              <a:t>4mm gap open midplane slot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000" dirty="0"/>
              <a:t>B</a:t>
            </a:r>
            <a:r>
              <a:rPr lang="en-GB" sz="2000" baseline="-25000" dirty="0"/>
              <a:t>r</a:t>
            </a:r>
            <a:r>
              <a:rPr lang="en-GB" sz="2000" dirty="0"/>
              <a:t> = 1.12T material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53207A-A0F1-4CD8-AD42-B1488FCDF9CC}"/>
              </a:ext>
            </a:extLst>
          </p:cNvPr>
          <p:cNvSpPr txBox="1"/>
          <p:nvPr/>
        </p:nvSpPr>
        <p:spPr>
          <a:xfrm>
            <a:off x="251521" y="4992151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Offset quad symmetric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AB521E-A94C-4513-B7E4-100894A5F21D}"/>
              </a:ext>
            </a:extLst>
          </p:cNvPr>
          <p:cNvSpPr txBox="1"/>
          <p:nvPr/>
        </p:nvSpPr>
        <p:spPr>
          <a:xfrm>
            <a:off x="2518120" y="4992151"/>
            <a:ext cx="1871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Offset quad non-symmetric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C1CE20-F8BB-41B0-85AC-91832BC233D0}"/>
              </a:ext>
            </a:extLst>
          </p:cNvPr>
          <p:cNvSpPr txBox="1"/>
          <p:nvPr/>
        </p:nvSpPr>
        <p:spPr>
          <a:xfrm>
            <a:off x="4333027" y="4715152"/>
            <a:ext cx="143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Combined function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0668BB-2FE5-4EB3-AFE5-D9A2FA0D619A}"/>
              </a:ext>
            </a:extLst>
          </p:cNvPr>
          <p:cNvSpPr txBox="1"/>
          <p:nvPr/>
        </p:nvSpPr>
        <p:spPr>
          <a:xfrm>
            <a:off x="5704669" y="4460919"/>
            <a:ext cx="143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Horizontal midplane only</a:t>
            </a:r>
          </a:p>
          <a:p>
            <a:pPr algn="ctr"/>
            <a:r>
              <a:rPr lang="en-GB" dirty="0"/>
              <a:t>offset quad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6939C-32D4-4003-874F-8DD42619A628}"/>
              </a:ext>
            </a:extLst>
          </p:cNvPr>
          <p:cNvSpPr txBox="1"/>
          <p:nvPr/>
        </p:nvSpPr>
        <p:spPr>
          <a:xfrm>
            <a:off x="6827108" y="4715152"/>
            <a:ext cx="143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H-only + combined function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B0477F-00A7-4BFA-8D1D-462155D93EF7}"/>
              </a:ext>
            </a:extLst>
          </p:cNvPr>
          <p:cNvSpPr txBox="1"/>
          <p:nvPr/>
        </p:nvSpPr>
        <p:spPr>
          <a:xfrm>
            <a:off x="7884368" y="4853652"/>
            <a:ext cx="143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Left-only midplane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3994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D9148-ADAA-40C8-8154-35E0910EA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GB" dirty="0"/>
              <a:t>Open Midplane Quality vs. Area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B855F-EB08-49A3-8698-F8221A311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26,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FFB23-67ED-44DA-9902-66AD880B7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Stephen Brooks, ESSRI 2024, Madrid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454CA-CB5F-4E14-8BA4-52EA9A896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66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683B88-0CC2-4B8D-8F82-2B3C555BD2F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795" y="1268760"/>
            <a:ext cx="7872409" cy="51463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C16F32-9029-4444-A03E-9C4713BAC32C}"/>
              </a:ext>
            </a:extLst>
          </p:cNvPr>
          <p:cNvSpPr txBox="1"/>
          <p:nvPr/>
        </p:nvSpPr>
        <p:spPr>
          <a:xfrm>
            <a:off x="5564832" y="5085184"/>
            <a:ext cx="294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20x better field quality, and/or less material used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8C4C3B-96A3-41C4-A070-4A08C425C00E}"/>
              </a:ext>
            </a:extLst>
          </p:cNvPr>
          <p:cNvSpPr txBox="1"/>
          <p:nvPr/>
        </p:nvSpPr>
        <p:spPr>
          <a:xfrm>
            <a:off x="5564832" y="1451971"/>
            <a:ext cx="3255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is the best field quality for a given area of material?</a:t>
            </a:r>
          </a:p>
          <a:p>
            <a:r>
              <a:rPr lang="en-GB" dirty="0"/>
              <a:t>1 unit = 10</a:t>
            </a:r>
            <a:r>
              <a:rPr lang="en-GB" baseline="30000" dirty="0"/>
              <a:t>-4</a:t>
            </a:r>
            <a:r>
              <a:rPr lang="en-GB" dirty="0"/>
              <a:t> of main field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AA5AB54-4E95-4DE9-97B1-EA26EA3CEED8}"/>
              </a:ext>
            </a:extLst>
          </p:cNvPr>
          <p:cNvCxnSpPr>
            <a:cxnSpLocks/>
          </p:cNvCxnSpPr>
          <p:nvPr/>
        </p:nvCxnSpPr>
        <p:spPr>
          <a:xfrm flipH="1">
            <a:off x="3491880" y="2708920"/>
            <a:ext cx="504056" cy="151216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1577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3FF98-81BB-44A8-97FB-C1197D57A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PM Hadron Therapy Gantry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4EE04-A52A-4817-A8E4-6C6FE89C1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D5851-7F03-45CF-AFDC-B4E2069C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D4D5C-1076-450D-9DB9-EB959BE4E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67</a:t>
            </a:fld>
            <a:endParaRPr lang="en-GB" altLang="en-US"/>
          </a:p>
        </p:txBody>
      </p:sp>
      <p:pic>
        <p:nvPicPr>
          <p:cNvPr id="7" name="Picture 2" descr="dejangantryfig16M_crop">
            <a:extLst>
              <a:ext uri="{FF2B5EF4-FFF2-40B4-BE49-F238E27FC236}">
                <a16:creationId xmlns:a16="http://schemas.microsoft.com/office/drawing/2014/main" id="{70CC2B33-0257-4E31-9025-8033BF5E1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191" y="3115157"/>
            <a:ext cx="5068289" cy="31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829D78-76DB-44BA-92E8-BAF81609E36C}"/>
              </a:ext>
            </a:extLst>
          </p:cNvPr>
          <p:cNvSpPr txBox="1">
            <a:spLocks/>
          </p:cNvSpPr>
          <p:nvPr/>
        </p:nvSpPr>
        <p:spPr bwMode="auto">
          <a:xfrm>
            <a:off x="457200" y="3068960"/>
            <a:ext cx="3322712" cy="303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Requires a horizontal beam excursion</a:t>
            </a:r>
          </a:p>
          <a:p>
            <a:pPr lvl="1"/>
            <a:r>
              <a:rPr lang="en-GB" sz="2000" dirty="0"/>
              <a:t>Magnified trajectories shown on right</a:t>
            </a:r>
          </a:p>
          <a:p>
            <a:r>
              <a:rPr lang="en-GB" sz="2400" dirty="0"/>
              <a:t>Higher fields give a smaller rotating gantry</a:t>
            </a:r>
          </a:p>
          <a:p>
            <a:pPr lvl="1"/>
            <a:r>
              <a:rPr lang="en-GB" sz="2000" dirty="0"/>
              <a:t>Want highest possible field gradient magnets!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1373FC4-EFED-444F-87E9-52D5E340E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467927"/>
          </a:xfrm>
        </p:spPr>
        <p:txBody>
          <a:bodyPr>
            <a:normAutofit fontScale="77500" lnSpcReduction="20000"/>
          </a:bodyPr>
          <a:lstStyle/>
          <a:p>
            <a:r>
              <a:rPr lang="en-GB" dirty="0" err="1"/>
              <a:t>Trbojevic</a:t>
            </a:r>
            <a:r>
              <a:rPr lang="en-GB" dirty="0"/>
              <a:t> design: a fixed-field gantry transports protons over the wide energy range 65-250MeV to the patient</a:t>
            </a:r>
          </a:p>
          <a:p>
            <a:pPr lvl="1"/>
            <a:r>
              <a:rPr lang="en-GB" dirty="0"/>
              <a:t>Faster depth (energy) scanning because no magnet ramp</a:t>
            </a:r>
          </a:p>
          <a:p>
            <a:pPr lvl="1"/>
            <a:r>
              <a:rPr lang="en-GB" dirty="0"/>
              <a:t>Lighter-weight and less power used than electromagnets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B51C94-269F-494B-8AB2-F5A68F78BD0E}"/>
              </a:ext>
            </a:extLst>
          </p:cNvPr>
          <p:cNvSpPr txBox="1"/>
          <p:nvPr/>
        </p:nvSpPr>
        <p:spPr>
          <a:xfrm>
            <a:off x="5436096" y="6255757"/>
            <a:ext cx="2895600" cy="5663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1400" dirty="0" err="1">
                <a:solidFill>
                  <a:prstClr val="black"/>
                </a:solidFill>
                <a:latin typeface="Calibri"/>
                <a:cs typeface="+mn-cs"/>
              </a:rPr>
              <a:t>Dejan</a:t>
            </a:r>
            <a:r>
              <a:rPr lang="en-GB" sz="14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GB" sz="1400" dirty="0" err="1">
                <a:solidFill>
                  <a:prstClr val="black"/>
                </a:solidFill>
                <a:latin typeface="Calibri"/>
                <a:cs typeface="+mn-cs"/>
              </a:rPr>
              <a:t>Trbojevic</a:t>
            </a:r>
            <a:r>
              <a:rPr lang="en-GB" sz="14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GB" sz="1400" i="1" dirty="0">
                <a:solidFill>
                  <a:prstClr val="black"/>
                </a:solidFill>
                <a:latin typeface="Calibri"/>
                <a:cs typeface="+mn-cs"/>
              </a:rPr>
              <a:t>et al.</a:t>
            </a:r>
            <a:r>
              <a:rPr lang="en-GB" sz="1400" dirty="0">
                <a:solidFill>
                  <a:prstClr val="black"/>
                </a:solidFill>
                <a:latin typeface="Calibri"/>
                <a:cs typeface="+mn-cs"/>
              </a:rPr>
              <a:t>, Proc. IPAC2017</a:t>
            </a:r>
          </a:p>
          <a:p>
            <a:pPr lvl="0">
              <a:spcBef>
                <a:spcPct val="20000"/>
              </a:spcBef>
            </a:pPr>
            <a:r>
              <a:rPr lang="en-GB" sz="1400" dirty="0">
                <a:solidFill>
                  <a:prstClr val="black"/>
                </a:solidFill>
                <a:latin typeface="Calibri"/>
                <a:cs typeface="+mn-cs"/>
              </a:rPr>
              <a:t>This conference TUPAB030</a:t>
            </a:r>
          </a:p>
        </p:txBody>
      </p:sp>
    </p:spTree>
    <p:extLst>
      <p:ext uri="{BB962C8B-B14F-4D97-AF65-F5344CB8AC3E}">
        <p14:creationId xmlns:p14="http://schemas.microsoft.com/office/powerpoint/2010/main" val="19164122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808EC-571D-41A2-B651-50A11FD93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Oval Aperture Comparison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51A4D-DDF7-4BE5-9D03-4908737F4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Therapy gantry QF magnet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A5206-5868-4CA8-A2FC-3EFE8764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62399-B3EA-4D17-B030-590B1D5D5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B2B6C-3CC4-4D49-BBE9-E97B44BFC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68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00B2A6-F952-485C-A6A6-4E66C3C286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2862" y="3160166"/>
            <a:ext cx="1541699" cy="15416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A2309D-E94F-49CD-AC27-132D77C49CB9}"/>
              </a:ext>
            </a:extLst>
          </p:cNvPr>
          <p:cNvSpPr txBox="1"/>
          <p:nvPr/>
        </p:nvSpPr>
        <p:spPr>
          <a:xfrm>
            <a:off x="5703164" y="1429551"/>
            <a:ext cx="31761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155T/m quadrupole</a:t>
            </a:r>
          </a:p>
          <a:p>
            <a:r>
              <a:rPr lang="en-GB" dirty="0"/>
              <a:t>27.6mm horizontal aperture</a:t>
            </a:r>
          </a:p>
          <a:p>
            <a:r>
              <a:rPr lang="en-GB" dirty="0"/>
              <a:t>B</a:t>
            </a:r>
            <a:r>
              <a:rPr lang="en-GB" baseline="-25000" dirty="0"/>
              <a:t>r</a:t>
            </a:r>
            <a:r>
              <a:rPr lang="en-GB" dirty="0"/>
              <a:t> = 1.4T material</a:t>
            </a:r>
          </a:p>
          <a:p>
            <a:r>
              <a:rPr lang="en-GB" dirty="0"/>
              <a:t>&lt;10</a:t>
            </a:r>
            <a:r>
              <a:rPr lang="en-GB" baseline="30000" dirty="0"/>
              <a:t>-4</a:t>
            </a:r>
            <a:r>
              <a:rPr lang="en-GB" dirty="0"/>
              <a:t> field midplane accuracy</a:t>
            </a:r>
          </a:p>
          <a:p>
            <a:endParaRPr lang="en-GB" dirty="0"/>
          </a:p>
          <a:p>
            <a:r>
              <a:rPr lang="en-GB" dirty="0"/>
              <a:t>Left: circular aperture</a:t>
            </a:r>
          </a:p>
          <a:p>
            <a:r>
              <a:rPr lang="en-GB" dirty="0"/>
              <a:t>170.9cm</a:t>
            </a:r>
            <a:r>
              <a:rPr lang="en-GB" baseline="30000" dirty="0"/>
              <a:t>2</a:t>
            </a:r>
            <a:r>
              <a:rPr lang="en-GB" dirty="0"/>
              <a:t> of material</a:t>
            </a:r>
          </a:p>
          <a:p>
            <a:endParaRPr lang="en-GB" dirty="0"/>
          </a:p>
          <a:p>
            <a:r>
              <a:rPr lang="en-GB" dirty="0"/>
              <a:t>Right: oval aperture</a:t>
            </a:r>
          </a:p>
          <a:p>
            <a:r>
              <a:rPr lang="en-GB" dirty="0"/>
              <a:t>10mm vertical height</a:t>
            </a:r>
          </a:p>
          <a:p>
            <a:r>
              <a:rPr lang="en-GB" dirty="0"/>
              <a:t>24.0cm</a:t>
            </a:r>
            <a:r>
              <a:rPr lang="en-GB" baseline="30000" dirty="0"/>
              <a:t>2</a:t>
            </a:r>
            <a:r>
              <a:rPr lang="en-GB" dirty="0"/>
              <a:t> of material</a:t>
            </a:r>
          </a:p>
          <a:p>
            <a:endParaRPr lang="en-GB" dirty="0"/>
          </a:p>
          <a:p>
            <a:r>
              <a:rPr lang="en-GB" dirty="0"/>
              <a:t>Sevenfold reduction in material use by only having aperture in the axis where it is needed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25CA33-8D91-4525-BCCE-BE3666552F5A}"/>
              </a:ext>
            </a:extLst>
          </p:cNvPr>
          <p:cNvGrpSpPr/>
          <p:nvPr/>
        </p:nvGrpSpPr>
        <p:grpSpPr>
          <a:xfrm>
            <a:off x="170075" y="2111226"/>
            <a:ext cx="3628531" cy="3628531"/>
            <a:chOff x="170075" y="2111226"/>
            <a:chExt cx="3628531" cy="36285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6DC1BF-EB99-4D6D-AB5A-4B49710C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075" y="2111226"/>
              <a:ext cx="3628531" cy="36285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19717B-4AF0-4320-A361-0871086CB593}"/>
                </a:ext>
              </a:extLst>
            </p:cNvPr>
            <p:cNvSpPr txBox="1"/>
            <p:nvPr/>
          </p:nvSpPr>
          <p:spPr>
            <a:xfrm>
              <a:off x="360745" y="5274606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cm grid</a:t>
              </a:r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D03FEED-A7A7-4DDC-8363-121D5EF7132E}"/>
              </a:ext>
            </a:extLst>
          </p:cNvPr>
          <p:cNvSpPr txBox="1"/>
          <p:nvPr/>
        </p:nvSpPr>
        <p:spPr>
          <a:xfrm>
            <a:off x="3854624" y="470186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Same scale!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5195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0E46C47-1CA6-40F4-BC20-ECC05AF57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19350"/>
            <a:ext cx="8229601" cy="50571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0EC92E-D32F-4215-B93A-43A566E44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Oval Aperture Area vs. Strength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5E5FC-55AB-4CCD-9A7D-8B999AB1C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D3320-7CDF-44BC-86F0-09EE40C73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5C00D-6CEA-443C-B8BE-4A60DB34B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69</a:t>
            </a:fld>
            <a:endParaRPr lang="en-GB" alt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1BBDC8D-6D00-4A8C-A045-57E14B04F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855576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82C638-3434-40BA-A5DD-A4B9CC71F5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8461" y="1987158"/>
            <a:ext cx="1961176" cy="196117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11A34D8-4F3F-4382-8C9D-095224D0E610}"/>
              </a:ext>
            </a:extLst>
          </p:cNvPr>
          <p:cNvCxnSpPr/>
          <p:nvPr/>
        </p:nvCxnSpPr>
        <p:spPr>
          <a:xfrm>
            <a:off x="5806316" y="3530791"/>
            <a:ext cx="147088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4C78C32-224E-45CC-822B-FC9D757F169F}"/>
              </a:ext>
            </a:extLst>
          </p:cNvPr>
          <p:cNvCxnSpPr>
            <a:cxnSpLocks/>
          </p:cNvCxnSpPr>
          <p:nvPr/>
        </p:nvCxnSpPr>
        <p:spPr>
          <a:xfrm>
            <a:off x="5806316" y="3530792"/>
            <a:ext cx="0" cy="788813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6633872-0E2A-45FE-A84E-1C98EBDC55C0}"/>
              </a:ext>
            </a:extLst>
          </p:cNvPr>
          <p:cNvSpPr txBox="1"/>
          <p:nvPr/>
        </p:nvSpPr>
        <p:spPr>
          <a:xfrm>
            <a:off x="5621068" y="4343516"/>
            <a:ext cx="1470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</a:rPr>
              <a:t>7x less area</a:t>
            </a:r>
            <a:endParaRPr lang="en-US" dirty="0"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35419A-3824-46EE-A87F-EEE56A4D76F7}"/>
              </a:ext>
            </a:extLst>
          </p:cNvPr>
          <p:cNvSpPr txBox="1"/>
          <p:nvPr/>
        </p:nvSpPr>
        <p:spPr>
          <a:xfrm>
            <a:off x="7301824" y="3373562"/>
            <a:ext cx="1247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</a:rPr>
              <a:t>Or 35% more gradient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5721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26DE-84D3-4A37-85CC-85A643187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Fixed-Field Return Loop Optics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D3F27-4607-4277-9511-5DC5F135D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A927B-25E9-425D-BA4D-061B1BBD6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8FDDF-AB84-423A-BBA4-FBAC0CBC2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03099B-5B7B-4284-A3D0-A79E069615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921" y="1052736"/>
            <a:ext cx="8482557" cy="2451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E8241B-E25B-4741-854B-A7C928BD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152" y="3501009"/>
            <a:ext cx="4167848" cy="33569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B206A-E0BB-4AA7-BDE4-0E20840A7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01008"/>
            <a:ext cx="4834880" cy="2855342"/>
          </a:xfrm>
        </p:spPr>
        <p:txBody>
          <a:bodyPr/>
          <a:lstStyle/>
          <a:p>
            <a:r>
              <a:rPr lang="en-GB" sz="2400"/>
              <a:t>Beams with 4x rigidity range transmitted through same </a:t>
            </a:r>
            <a:r>
              <a:rPr lang="en-GB" sz="2400" b="1"/>
              <a:t>overall</a:t>
            </a:r>
            <a:r>
              <a:rPr lang="en-GB" sz="2400"/>
              <a:t> radius of curvature in arcs</a:t>
            </a:r>
          </a:p>
          <a:p>
            <a:r>
              <a:rPr lang="en-GB" sz="2400"/>
              <a:t>Adiabatically merged to zero curvature, separation in straights</a:t>
            </a:r>
          </a:p>
          <a:p>
            <a:r>
              <a:rPr lang="en-GB" sz="2400"/>
              <a:t>Beam cell tune decreases as a function of energy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308561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B8F25-3EB7-4794-BFDB-855C6C4C9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Oval Aperture Combined-Function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90A3323-DECD-4C36-838B-C9E7484B1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568" y="1412776"/>
            <a:ext cx="4741987" cy="474198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A34D5-52ED-46C2-BDD6-E4D542AAD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77AB1-0992-4608-88E9-09524FC2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B66B7-6DD5-4730-904F-850E9C626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70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CBB85F-6595-4F5A-B1F4-0ED0BFFFFC5C}"/>
              </a:ext>
            </a:extLst>
          </p:cNvPr>
          <p:cNvSpPr txBox="1"/>
          <p:nvPr/>
        </p:nvSpPr>
        <p:spPr>
          <a:xfrm>
            <a:off x="5703164" y="1303015"/>
            <a:ext cx="317618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1.8 T dipole</a:t>
            </a:r>
          </a:p>
          <a:p>
            <a:r>
              <a:rPr lang="en-GB" dirty="0"/>
              <a:t>-97 T/m gradient</a:t>
            </a:r>
          </a:p>
          <a:p>
            <a:r>
              <a:rPr lang="en-GB" dirty="0"/>
              <a:t>2.527 T max field in good field region(!)</a:t>
            </a:r>
          </a:p>
          <a:p>
            <a:endParaRPr lang="en-GB" dirty="0"/>
          </a:p>
          <a:p>
            <a:r>
              <a:rPr lang="en-GB" dirty="0"/>
              <a:t>25.0mm horizontal aperture</a:t>
            </a:r>
          </a:p>
          <a:p>
            <a:r>
              <a:rPr lang="en-GB" dirty="0"/>
              <a:t>B</a:t>
            </a:r>
            <a:r>
              <a:rPr lang="en-GB" baseline="-25000" dirty="0"/>
              <a:t>r</a:t>
            </a:r>
            <a:r>
              <a:rPr lang="en-GB" dirty="0"/>
              <a:t> = 1.4T material</a:t>
            </a:r>
          </a:p>
          <a:p>
            <a:r>
              <a:rPr lang="en-GB" dirty="0"/>
              <a:t>&lt;2×10</a:t>
            </a:r>
            <a:r>
              <a:rPr lang="en-GB" baseline="30000" dirty="0"/>
              <a:t>-4</a:t>
            </a:r>
            <a:r>
              <a:rPr lang="en-GB" dirty="0"/>
              <a:t> field midplane accuracy</a:t>
            </a:r>
          </a:p>
          <a:p>
            <a:endParaRPr lang="en-GB" dirty="0"/>
          </a:p>
          <a:p>
            <a:r>
              <a:rPr lang="en-GB" dirty="0"/>
              <a:t>High fields put material into regime with high opposing flux (negative H field).  This means demagnetisation is more likely, depending on grade, especially in presence of radiation.  Future R&amp;D will build and test such magnets.</a:t>
            </a:r>
          </a:p>
        </p:txBody>
      </p:sp>
    </p:spTree>
    <p:extLst>
      <p:ext uri="{BB962C8B-B14F-4D97-AF65-F5344CB8AC3E}">
        <p14:creationId xmlns:p14="http://schemas.microsoft.com/office/powerpoint/2010/main" val="13531398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C6328-BFBE-405A-A57D-CCB849C69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Multiple Aperture Designs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7E9D5-4EC3-401A-84DF-BED62AC62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3E6D6-8ACE-4CFD-924D-C707E25E9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9FC22-E254-49CA-A50C-2F62C49DD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71</a:t>
            </a:fld>
            <a:endParaRPr lang="en-GB" altLang="en-US"/>
          </a:p>
        </p:txBody>
      </p:sp>
      <p:pic>
        <p:nvPicPr>
          <p:cNvPr id="7" name="Picture 6" descr="Chart, sunburst chart&#10;&#10;Description automatically generated">
            <a:extLst>
              <a:ext uri="{FF2B5EF4-FFF2-40B4-BE49-F238E27FC236}">
                <a16:creationId xmlns:a16="http://schemas.microsoft.com/office/drawing/2014/main" id="{FD414338-738E-44AE-99C7-3E13A5508A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3" b="7373"/>
          <a:stretch/>
        </p:blipFill>
        <p:spPr>
          <a:xfrm>
            <a:off x="0" y="1417639"/>
            <a:ext cx="5716958" cy="48236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B8DF6D-DA0E-4B2C-AE0B-EBAE54BA91C6}"/>
              </a:ext>
            </a:extLst>
          </p:cNvPr>
          <p:cNvSpPr txBox="1"/>
          <p:nvPr/>
        </p:nvSpPr>
        <p:spPr>
          <a:xfrm>
            <a:off x="5868144" y="1532731"/>
            <a:ext cx="301120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Design produces a different combined function field in each aperture</a:t>
            </a:r>
          </a:p>
          <a:p>
            <a:endParaRPr lang="en-GB" dirty="0"/>
          </a:p>
          <a:p>
            <a:r>
              <a:rPr lang="en-GB" dirty="0"/>
              <a:t>3cm aperture separation</a:t>
            </a:r>
          </a:p>
          <a:p>
            <a:r>
              <a:rPr lang="en-GB" dirty="0"/>
              <a:t>R10mm circular apertures</a:t>
            </a:r>
          </a:p>
          <a:p>
            <a:r>
              <a:rPr lang="en-GB" dirty="0"/>
              <a:t>±6mm open midplane</a:t>
            </a:r>
          </a:p>
          <a:p>
            <a:endParaRPr lang="en-GB" dirty="0"/>
          </a:p>
          <a:p>
            <a:r>
              <a:rPr lang="en-GB" dirty="0"/>
              <a:t>0.2190 T +49.515 T/m left</a:t>
            </a:r>
          </a:p>
          <a:p>
            <a:r>
              <a:rPr lang="en-GB" dirty="0"/>
              <a:t>0.1382 T -49.515 T/m right</a:t>
            </a:r>
          </a:p>
          <a:p>
            <a:endParaRPr lang="en-GB" dirty="0"/>
          </a:p>
          <a:p>
            <a:r>
              <a:rPr lang="en-GB" dirty="0"/>
              <a:t>Good field radii</a:t>
            </a:r>
          </a:p>
          <a:p>
            <a:r>
              <a:rPr lang="en-GB" dirty="0"/>
              <a:t>4.5mm left, 6.4mm right</a:t>
            </a:r>
          </a:p>
          <a:p>
            <a:endParaRPr lang="en-GB" dirty="0"/>
          </a:p>
          <a:p>
            <a:r>
              <a:rPr lang="en-GB" dirty="0"/>
              <a:t>Units (10</a:t>
            </a:r>
            <a:r>
              <a:rPr lang="en-GB" baseline="30000" dirty="0"/>
              <a:t>-4</a:t>
            </a:r>
            <a:r>
              <a:rPr lang="en-GB" dirty="0"/>
              <a:t>) field error</a:t>
            </a:r>
          </a:p>
          <a:p>
            <a:r>
              <a:rPr lang="en-GB" dirty="0"/>
              <a:t>4.7 left, 18.0 right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44815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hart, sunburst chart&#10;&#10;Description automatically generated">
            <a:extLst>
              <a:ext uri="{FF2B5EF4-FFF2-40B4-BE49-F238E27FC236}">
                <a16:creationId xmlns:a16="http://schemas.microsoft.com/office/drawing/2014/main" id="{7FF99A6B-94D1-411D-B632-1852D433D1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64" y="3878978"/>
            <a:ext cx="4034365" cy="3025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E2A31-4223-4261-BC32-78A74581E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 to Separate Magnets</a:t>
            </a:r>
            <a:endParaRPr lang="en-US" dirty="0"/>
          </a:p>
        </p:txBody>
      </p:sp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5CD5729D-A4CC-4AA4-862B-E5C7603CB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556792"/>
            <a:ext cx="3332571" cy="249942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AE329-F48F-44A7-82DE-30B6BA9A6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4AEAF-EE73-41B3-8550-1F12A7DF7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4C047-513C-4368-BB65-3342B2EE7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72</a:t>
            </a:fld>
            <a:endParaRPr lang="en-GB" altLang="en-US"/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7D19B9AA-A897-4D3C-A2AB-020E6F3F0B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2" y="1556792"/>
            <a:ext cx="3332571" cy="2499428"/>
          </a:xfrm>
          <a:prstGeom prst="rect">
            <a:avLst/>
          </a:prstGeom>
        </p:spPr>
      </p:pic>
      <p:pic>
        <p:nvPicPr>
          <p:cNvPr id="12" name="Picture 11" descr="Chart, sunburst chart&#10;&#10;Description automatically generated">
            <a:extLst>
              <a:ext uri="{FF2B5EF4-FFF2-40B4-BE49-F238E27FC236}">
                <a16:creationId xmlns:a16="http://schemas.microsoft.com/office/drawing/2014/main" id="{771E7C07-E21F-40E8-9AD2-B2B3A747AB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30" y="1575306"/>
            <a:ext cx="2462400" cy="2462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1562FC-2E2D-49DD-8418-98E8455F7446}"/>
              </a:ext>
            </a:extLst>
          </p:cNvPr>
          <p:cNvSpPr txBox="1"/>
          <p:nvPr/>
        </p:nvSpPr>
        <p:spPr>
          <a:xfrm>
            <a:off x="755576" y="1337428"/>
            <a:ext cx="212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Just BD (left)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90FB3A-7196-45B4-AF64-5653864138A2}"/>
              </a:ext>
            </a:extLst>
          </p:cNvPr>
          <p:cNvSpPr txBox="1"/>
          <p:nvPr/>
        </p:nvSpPr>
        <p:spPr>
          <a:xfrm>
            <a:off x="1160463" y="3807156"/>
            <a:ext cx="129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11.3cm</a:t>
            </a:r>
            <a:r>
              <a:rPr lang="en-GB" baseline="300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1D5274-36D9-4569-BEDC-C9AA983458E3}"/>
              </a:ext>
            </a:extLst>
          </p:cNvPr>
          <p:cNvSpPr txBox="1"/>
          <p:nvPr/>
        </p:nvSpPr>
        <p:spPr>
          <a:xfrm>
            <a:off x="3668654" y="1337428"/>
            <a:ext cx="212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Just BF (right)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E25708-0A71-4715-A90F-90B504D9DE83}"/>
              </a:ext>
            </a:extLst>
          </p:cNvPr>
          <p:cNvSpPr txBox="1"/>
          <p:nvPr/>
        </p:nvSpPr>
        <p:spPr>
          <a:xfrm>
            <a:off x="6256589" y="1337428"/>
            <a:ext cx="212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Two-hole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D94EC6-7231-423C-B47E-13E138763C8C}"/>
              </a:ext>
            </a:extLst>
          </p:cNvPr>
          <p:cNvSpPr txBox="1"/>
          <p:nvPr/>
        </p:nvSpPr>
        <p:spPr>
          <a:xfrm>
            <a:off x="3924506" y="3803120"/>
            <a:ext cx="129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15.4cm</a:t>
            </a:r>
            <a:r>
              <a:rPr lang="en-GB" baseline="300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4A55D9-5C49-4979-AA7F-34E7B884C295}"/>
              </a:ext>
            </a:extLst>
          </p:cNvPr>
          <p:cNvSpPr txBox="1"/>
          <p:nvPr/>
        </p:nvSpPr>
        <p:spPr>
          <a:xfrm>
            <a:off x="6672836" y="3803120"/>
            <a:ext cx="129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15.2cm</a:t>
            </a:r>
            <a:r>
              <a:rPr lang="en-GB" baseline="300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35D178-8193-45D0-9679-0BF1AE919B7B}"/>
              </a:ext>
            </a:extLst>
          </p:cNvPr>
          <p:cNvSpPr txBox="1"/>
          <p:nvPr/>
        </p:nvSpPr>
        <p:spPr>
          <a:xfrm>
            <a:off x="2285674" y="4571836"/>
            <a:ext cx="179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Total = 26.6cm</a:t>
            </a:r>
            <a:r>
              <a:rPr lang="en-GB" baseline="30000" dirty="0"/>
              <a:t>2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A522E7F7-61D8-4F91-95AF-2B2EBBEEF9A2}"/>
              </a:ext>
            </a:extLst>
          </p:cNvPr>
          <p:cNvSpPr/>
          <p:nvPr/>
        </p:nvSpPr>
        <p:spPr>
          <a:xfrm rot="16200000">
            <a:off x="3050012" y="2421416"/>
            <a:ext cx="307673" cy="3888433"/>
          </a:xfrm>
          <a:prstGeom prst="leftBrace">
            <a:avLst>
              <a:gd name="adj1" fmla="val 35540"/>
              <a:gd name="adj2" fmla="val 50000"/>
            </a:avLst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24215D-D05D-4BFC-8840-E7BFBB045075}"/>
              </a:ext>
            </a:extLst>
          </p:cNvPr>
          <p:cNvSpPr txBox="1"/>
          <p:nvPr/>
        </p:nvSpPr>
        <p:spPr>
          <a:xfrm>
            <a:off x="1225842" y="5518973"/>
            <a:ext cx="341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28.9cm</a:t>
            </a:r>
            <a:r>
              <a:rPr lang="en-GB" baseline="30000" dirty="0"/>
              <a:t>2</a:t>
            </a:r>
            <a:r>
              <a:rPr lang="en-GB" dirty="0"/>
              <a:t> if you try to combine them in the “backwards” way </a:t>
            </a:r>
            <a:r>
              <a:rPr lang="en-GB" dirty="0">
                <a:sym typeface="Wingdings" panose="05000000000000000000" pitchFamily="2" charset="2"/>
              </a:rPr>
              <a:t></a:t>
            </a:r>
          </a:p>
        </p:txBody>
      </p:sp>
    </p:spTree>
    <p:extLst>
      <p:ext uri="{BB962C8B-B14F-4D97-AF65-F5344CB8AC3E}">
        <p14:creationId xmlns:p14="http://schemas.microsoft.com/office/powerpoint/2010/main" val="42474310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47D7-EBE6-4F55-A04E-C9AA3F638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Multiple Aperture Uses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6E88C-0973-466A-9324-C59A1D85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Cost savings </a:t>
            </a:r>
          </a:p>
          <a:p>
            <a:pPr lvl="1"/>
            <a:r>
              <a:rPr lang="en-GB" dirty="0"/>
              <a:t>Some PM material volume savings </a:t>
            </a:r>
          </a:p>
          <a:p>
            <a:pPr lvl="1"/>
            <a:r>
              <a:rPr lang="en-GB" dirty="0"/>
              <a:t>Build as a single component</a:t>
            </a:r>
          </a:p>
          <a:p>
            <a:pPr lvl="2"/>
            <a:r>
              <a:rPr lang="en-GB" dirty="0"/>
              <a:t>Only one vacuum chamber, girder etc.</a:t>
            </a:r>
          </a:p>
          <a:p>
            <a:r>
              <a:rPr lang="en-GB" dirty="0"/>
              <a:t>Operational flexibility</a:t>
            </a:r>
          </a:p>
          <a:p>
            <a:pPr lvl="1"/>
            <a:r>
              <a:rPr lang="en-GB" dirty="0"/>
              <a:t>Modern colliders require rings for many functions</a:t>
            </a:r>
          </a:p>
          <a:p>
            <a:pPr lvl="2"/>
            <a:r>
              <a:rPr lang="en-GB" dirty="0"/>
              <a:t>Acceleration, accumulation, cooling, collision </a:t>
            </a:r>
          </a:p>
          <a:p>
            <a:pPr lvl="1"/>
            <a:r>
              <a:rPr lang="en-US" dirty="0"/>
              <a:t>Building multiple tracks cheaply allows one beam to be cooled while another is collided for example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944EA-441E-496E-9E5A-FA1E69387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8AD9F-1C0A-4C44-AA0B-2503F467B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ESSRI 2024, Madrid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A2127-2A00-4E5A-9EA5-2574F49A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70501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B256E8-8C5E-4DD4-9694-4BF66AA47CEA}"/>
              </a:ext>
            </a:extLst>
          </p:cNvPr>
          <p:cNvSpPr/>
          <p:nvPr/>
        </p:nvSpPr>
        <p:spPr>
          <a:xfrm>
            <a:off x="6947298" y="864394"/>
            <a:ext cx="2196703" cy="442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E4F95B-2163-4B04-8026-9BA9B6D2DAE8}"/>
              </a:ext>
            </a:extLst>
          </p:cNvPr>
          <p:cNvSpPr/>
          <p:nvPr/>
        </p:nvSpPr>
        <p:spPr>
          <a:xfrm>
            <a:off x="521494" y="5797152"/>
            <a:ext cx="7939715" cy="189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B4C38-D276-4105-B917-AF0A2F94B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520" y="861386"/>
            <a:ext cx="1673480" cy="455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D70B07-93D8-43B1-87BC-0BE16B07EA5E}"/>
              </a:ext>
            </a:extLst>
          </p:cNvPr>
          <p:cNvSpPr txBox="1"/>
          <p:nvPr/>
        </p:nvSpPr>
        <p:spPr>
          <a:xfrm>
            <a:off x="0" y="86928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Energy Recovery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21DCD1-9FB5-44E9-B571-E2EA7E2469CC}"/>
              </a:ext>
            </a:extLst>
          </p:cNvPr>
          <p:cNvSpPr txBox="1">
            <a:spLocks/>
          </p:cNvSpPr>
          <p:nvPr/>
        </p:nvSpPr>
        <p:spPr bwMode="auto">
          <a:xfrm>
            <a:off x="457200" y="1332612"/>
            <a:ext cx="8229600" cy="421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57175" indent="-257175" defTabSz="685800"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Increased beam current to calculate transmission using RF load due to beam on MLC cavities</a:t>
            </a:r>
          </a:p>
          <a:p>
            <a:pPr lvl="1" indent="-257175">
              <a:buFontTx/>
              <a:buChar char="•"/>
              <a:defRPr/>
            </a:pPr>
            <a:r>
              <a:rPr lang="en-US" sz="1500" kern="0" dirty="0">
                <a:solidFill>
                  <a:srgbClr val="000000"/>
                </a:solidFill>
                <a:latin typeface="Arial"/>
                <a:cs typeface="Arial"/>
              </a:rPr>
              <a:t>Total RF load = RF l</a:t>
            </a:r>
            <a:r>
              <a:rPr lang="en-US" sz="1500" kern="0" dirty="0" err="1">
                <a:solidFill>
                  <a:srgbClr val="000000"/>
                </a:solidFill>
                <a:latin typeface="Arial"/>
                <a:cs typeface="Arial"/>
              </a:rPr>
              <a:t>oad</a:t>
            </a:r>
            <a:r>
              <a:rPr lang="en-US" sz="1500" kern="0" dirty="0">
                <a:solidFill>
                  <a:srgbClr val="000000"/>
                </a:solidFill>
                <a:latin typeface="Arial"/>
                <a:cs typeface="Arial"/>
              </a:rPr>
              <a:t> for cavity field + RF load due to beam (rough approximation)</a:t>
            </a:r>
          </a:p>
          <a:p>
            <a:pPr lvl="1" indent="-257175">
              <a:buFontTx/>
              <a:buChar char="•"/>
              <a:defRPr/>
            </a:pPr>
            <a:r>
              <a:rPr lang="en-US" sz="1500" kern="0" dirty="0">
                <a:solidFill>
                  <a:srgbClr val="000000"/>
                </a:solidFill>
                <a:latin typeface="Arial"/>
                <a:cs typeface="Arial"/>
              </a:rPr>
              <a:t>As beam current changes, the load deviation is due to the changing RF load due to beam</a:t>
            </a:r>
          </a:p>
          <a:p>
            <a:pPr lvl="1" indent="-257175">
              <a:buFontTx/>
              <a:buChar char="•"/>
              <a:defRPr/>
            </a:pPr>
            <a:endParaRPr lang="en-US" sz="12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First, demonstrate measurable load deviation in the MLC up to 1 </a:t>
            </a:r>
            <a:r>
              <a:rPr lang="el-GR" sz="1800" kern="0" dirty="0">
                <a:solidFill>
                  <a:srgbClr val="000000"/>
                </a:solidFill>
                <a:latin typeface="Arial"/>
                <a:cs typeface="Arial"/>
              </a:rPr>
              <a:t>μ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A without recirculated beam (non-ER mode)</a:t>
            </a:r>
          </a:p>
          <a:p>
            <a:pPr marL="257175" indent="-257175" defTabSz="685800">
              <a:defRPr/>
            </a:pPr>
            <a:endParaRPr lang="en-US" sz="12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In perfect energy recovery mode, two conditions are satisfied:</a:t>
            </a:r>
          </a:p>
          <a:p>
            <a:pPr lvl="1" indent="-257175">
              <a:buFontTx/>
              <a:buChar char="•"/>
              <a:defRPr/>
            </a:pPr>
            <a:r>
              <a:rPr lang="en-US" sz="1500" kern="0" dirty="0">
                <a:solidFill>
                  <a:srgbClr val="000000"/>
                </a:solidFill>
                <a:latin typeface="Arial"/>
                <a:cs typeface="Arial"/>
              </a:rPr>
              <a:t>There is no load deviation at any beam current</a:t>
            </a:r>
          </a:p>
          <a:p>
            <a:pPr lvl="1" indent="-257175">
              <a:buFontTx/>
              <a:buChar char="•"/>
              <a:defRPr/>
            </a:pPr>
            <a:r>
              <a:rPr lang="en-US" sz="1500" kern="0" dirty="0">
                <a:solidFill>
                  <a:srgbClr val="000000"/>
                </a:solidFill>
                <a:latin typeface="Arial"/>
                <a:cs typeface="Arial"/>
              </a:rPr>
              <a:t>The linear fit of load deviation as a function of beam current is zero</a:t>
            </a:r>
          </a:p>
          <a:p>
            <a:pPr lvl="1" indent="-257175">
              <a:buFontTx/>
              <a:buChar char="•"/>
              <a:defRPr/>
            </a:pPr>
            <a:endParaRPr lang="en-US" sz="12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To measure energy recovery transmission, determine linear fit of load deviation as a function of current for each MLC cavity</a:t>
            </a:r>
          </a:p>
          <a:p>
            <a:pPr lvl="1" indent="-257175">
              <a:buFontTx/>
              <a:buChar char="•"/>
              <a:defRPr/>
            </a:pPr>
            <a:r>
              <a:rPr lang="en-US" sz="1500" kern="0" dirty="0">
                <a:solidFill>
                  <a:srgbClr val="000000"/>
                </a:solidFill>
                <a:latin typeface="Arial"/>
                <a:cs typeface="Arial"/>
              </a:rPr>
              <a:t>The closer each linear fit slope is to zero, the better the energy recovery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2AE8ED-D020-47A9-A688-91D70D794C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5890"/>
            <a:ext cx="1583493" cy="4610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8E537C-AD5F-4C0B-B62C-6F0F5B51A170}"/>
              </a:ext>
            </a:extLst>
          </p:cNvPr>
          <p:cNvSpPr txBox="1"/>
          <p:nvPr/>
        </p:nvSpPr>
        <p:spPr>
          <a:xfrm>
            <a:off x="0" y="5654501"/>
            <a:ext cx="24869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K. Deitrick - kd324@cornell.edu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NAPAC 2019 - Status of the CBETA Prototype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92D52AA-FEBF-400D-8F11-6690B734A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26, 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EAB9977-D479-4F5E-B17E-9FF5E16B1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Brooks, ESSRI 2024, Madrid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DA2CF9-DE69-43CF-800A-1A0F51267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0355-E0DF-46C0-AE02-520ABCBC66E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679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D8C49-8226-44B8-A1FE-9E03EB48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Dispersion, R</a:t>
            </a:r>
            <a:r>
              <a:rPr lang="en-GB" baseline="-25000"/>
              <a:t>56</a:t>
            </a:r>
            <a:r>
              <a:rPr lang="en-GB"/>
              <a:t> correction 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C6B7F-BECE-408D-AD9C-B9751C8F3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0A119-F31E-4D5C-8B05-6B48621F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0BBAE-E1A5-485C-B22B-4D2EAA37A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75</a:t>
            </a:fld>
            <a:endParaRPr lang="en-GB" altLang="en-US"/>
          </a:p>
        </p:txBody>
      </p:sp>
      <p:pic>
        <p:nvPicPr>
          <p:cNvPr id="7" name="stable_D2-1_beam">
            <a:hlinkClick r:id="" action="ppaction://media"/>
            <a:extLst>
              <a:ext uri="{FF2B5EF4-FFF2-40B4-BE49-F238E27FC236}">
                <a16:creationId xmlns:a16="http://schemas.microsoft.com/office/drawing/2014/main" id="{CEC38004-A39A-4341-9C0E-80831A8E0C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16832"/>
            <a:ext cx="9144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4DFE73-993E-40F2-8E03-14739648314C}"/>
              </a:ext>
            </a:extLst>
          </p:cNvPr>
          <p:cNvSpPr txBox="1"/>
          <p:nvPr/>
        </p:nvSpPr>
        <p:spPr>
          <a:xfrm>
            <a:off x="539552" y="1417638"/>
            <a:ext cx="8028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entering the dump line is steady, free of RF energy jitter (July 13,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D57CB-3785-4DAF-ADEE-803E21D5C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Skew Mystery in {R1,linac,S2}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CCAC0C9-957E-49DF-AB64-914AC692E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9" t="13360" r="17186" b="7090"/>
          <a:stretch/>
        </p:blipFill>
        <p:spPr>
          <a:xfrm>
            <a:off x="1463423" y="1412776"/>
            <a:ext cx="6217155" cy="493425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A529A-AC7A-46B0-A13A-F32B23FD3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91C7A-7732-4718-91EA-82BC2D038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F836F-83FE-4D93-A0CA-C619D5BD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76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71DEB-A157-4586-B35A-9CE1648ADF33}"/>
              </a:ext>
            </a:extLst>
          </p:cNvPr>
          <p:cNvSpPr txBox="1"/>
          <p:nvPr/>
        </p:nvSpPr>
        <p:spPr>
          <a:xfrm>
            <a:off x="4932039" y="1556792"/>
            <a:ext cx="25922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(November 4, 2019)</a:t>
            </a:r>
            <a:endParaRPr lang="en-US"/>
          </a:p>
          <a:p>
            <a:endParaRPr lang="en-GB"/>
          </a:p>
          <a:p>
            <a:r>
              <a:rPr lang="en-GB"/>
              <a:t>Horizontal beam scan early in R1 propagating as diagonal/vertical in S2, evidence of large skew quad</a:t>
            </a:r>
          </a:p>
        </p:txBody>
      </p:sp>
    </p:spTree>
    <p:extLst>
      <p:ext uri="{BB962C8B-B14F-4D97-AF65-F5344CB8AC3E}">
        <p14:creationId xmlns:p14="http://schemas.microsoft.com/office/powerpoint/2010/main" val="35938808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A1CE1-9714-460E-8EA6-FCE84C753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Degaussing Test of Iron Magnets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89D44-8E89-418A-8177-537B6A8C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4ED87-F99F-4E00-9F2D-E73C4CB30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1D763-B6E4-46C6-AE8A-11FEBAC7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77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28927-E81E-42B1-A2A8-04A86A1FB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28" y="1293280"/>
            <a:ext cx="4881843" cy="292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9CE312-4C48-4414-8811-10BBC02E1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366" y="1293280"/>
            <a:ext cx="2597706" cy="17710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80B13E-85B8-40CB-AC3D-3B2AF70B8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457" y="4786014"/>
            <a:ext cx="2601167" cy="15600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966676-894C-4506-83B3-5DD9F1629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8365" y="3129830"/>
            <a:ext cx="2597707" cy="15634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783B6B-0003-45ED-9CA0-00421E4C8A42}"/>
              </a:ext>
            </a:extLst>
          </p:cNvPr>
          <p:cNvSpPr txBox="1"/>
          <p:nvPr/>
        </p:nvSpPr>
        <p:spPr>
          <a:xfrm>
            <a:off x="751123" y="4293096"/>
            <a:ext cx="49086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(November 5, 2019)</a:t>
            </a:r>
          </a:p>
          <a:p>
            <a:endParaRPr lang="en-GB"/>
          </a:p>
          <a:p>
            <a:r>
              <a:rPr lang="en-GB"/>
              <a:t>Tested beam screen position differences from previous dipole set from + and – directions.</a:t>
            </a:r>
          </a:p>
          <a:p>
            <a:endParaRPr lang="en-GB"/>
          </a:p>
          <a:p>
            <a:r>
              <a:rPr lang="en-GB"/>
              <a:t>Blue = without degaussing</a:t>
            </a:r>
          </a:p>
          <a:p>
            <a:r>
              <a:rPr lang="en-GB"/>
              <a:t>Orange = with degaussing (various settings)</a:t>
            </a:r>
          </a:p>
        </p:txBody>
      </p:sp>
    </p:spTree>
    <p:extLst>
      <p:ext uri="{BB962C8B-B14F-4D97-AF65-F5344CB8AC3E}">
        <p14:creationId xmlns:p14="http://schemas.microsoft.com/office/powerpoint/2010/main" val="18023849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5009E-E2A0-4475-9B98-57475B8A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Closed Orbit Bumps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B33C27-3B20-435C-913A-3B0AF785D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1943472"/>
            <a:ext cx="8229600" cy="383941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50E88-4C45-48FD-A507-70B1A066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4409-2295-4FD2-8331-180A6F3D2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7FDDE-2611-4964-9503-3642E657E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78</a:t>
            </a:fld>
            <a:endParaRPr lang="en-GB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8EB556-CBE7-48DE-997E-2F7A536E4653}"/>
              </a:ext>
            </a:extLst>
          </p:cNvPr>
          <p:cNvSpPr txBox="1"/>
          <p:nvPr/>
        </p:nvSpPr>
        <p:spPr>
          <a:xfrm>
            <a:off x="6318683" y="1628800"/>
            <a:ext cx="260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(November 6,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56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3F04585-ECD7-4182-9D8C-9844DD964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EE50D-C4EF-4B02-BB3A-AA08115FD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EBAE5-1F5F-4FA7-8D57-E549F8F39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C3829-3D03-4779-9197-1DD193EE3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1342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8C521-CA21-495C-B592-EFB5DA629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Permanent Magnet Design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03149E-BFCE-43F8-B1BA-1952982B2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r="19614"/>
          <a:stretch/>
        </p:blipFill>
        <p:spPr>
          <a:xfrm>
            <a:off x="323528" y="1600200"/>
            <a:ext cx="6048672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1809A-E63B-43D1-8203-8FDE6B7ED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26,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471FC-FA34-4607-87A6-C6620F0F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ESSRI 2024, Madrid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63BD5-A4DE-4A47-BC48-231037F2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A63FEF-7B94-4E2B-B996-BE89DE4ED715}"/>
              </a:ext>
            </a:extLst>
          </p:cNvPr>
          <p:cNvSpPr txBox="1"/>
          <p:nvPr/>
        </p:nvSpPr>
        <p:spPr>
          <a:xfrm>
            <a:off x="6553200" y="1447031"/>
            <a:ext cx="244124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Halbach design made of NdFeB material</a:t>
            </a:r>
          </a:p>
          <a:p>
            <a:endParaRPr lang="en-GB"/>
          </a:p>
          <a:p>
            <a:r>
              <a:rPr lang="en-GB"/>
              <a:t>This is a combined dipole+quad</a:t>
            </a:r>
          </a:p>
          <a:p>
            <a:endParaRPr lang="en-GB"/>
          </a:p>
          <a:p>
            <a:r>
              <a:rPr lang="en-GB"/>
              <a:t>Being measured on rotating coil at BNL</a:t>
            </a:r>
          </a:p>
          <a:p>
            <a:endParaRPr lang="en-GB"/>
          </a:p>
          <a:p>
            <a:r>
              <a:rPr lang="en-GB"/>
              <a:t>3D printed multipole corrector pack inside</a:t>
            </a:r>
          </a:p>
          <a:p>
            <a:endParaRPr lang="en-GB"/>
          </a:p>
          <a:p>
            <a:r>
              <a:rPr lang="en-GB"/>
              <a:t>Windowframe corrector coil outside</a:t>
            </a:r>
          </a:p>
          <a:p>
            <a:endParaRPr lang="en-GB"/>
          </a:p>
          <a:p>
            <a:r>
              <a:rPr lang="en-GB"/>
              <a:t>Temperature stabilised by water (orange hoses)</a:t>
            </a:r>
          </a:p>
        </p:txBody>
      </p:sp>
    </p:spTree>
    <p:extLst>
      <p:ext uri="{BB962C8B-B14F-4D97-AF65-F5344CB8AC3E}">
        <p14:creationId xmlns:p14="http://schemas.microsoft.com/office/powerpoint/2010/main" val="1724308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81771</TotalTime>
  <Words>3811</Words>
  <Application>Microsoft Office PowerPoint</Application>
  <PresentationFormat>On-screen Show (4:3)</PresentationFormat>
  <Paragraphs>793</Paragraphs>
  <Slides>78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5" baseType="lpstr">
      <vt:lpstr>Arial</vt:lpstr>
      <vt:lpstr>Calibri</vt:lpstr>
      <vt:lpstr>Calibri Light</vt:lpstr>
      <vt:lpstr>Symbol</vt:lpstr>
      <vt:lpstr>Wingdings</vt:lpstr>
      <vt:lpstr>Office Theme</vt:lpstr>
      <vt:lpstr>1_Office Theme</vt:lpstr>
      <vt:lpstr>Permanent Magnets for the Return Loop of CBETA</vt:lpstr>
      <vt:lpstr>What can an ERL do?</vt:lpstr>
      <vt:lpstr>Layout &amp; Parameters</vt:lpstr>
      <vt:lpstr>Bunch Pattern (one option)</vt:lpstr>
      <vt:lpstr>CBETA Energy Saving Technologies</vt:lpstr>
      <vt:lpstr>Project Timeline</vt:lpstr>
      <vt:lpstr>Fixed-Field Return Loop Optics</vt:lpstr>
      <vt:lpstr>PowerPoint Presentation</vt:lpstr>
      <vt:lpstr>Permanent Magnet Design</vt:lpstr>
      <vt:lpstr>Permanent Magnets (PMs) in Accelerator Beamlines </vt:lpstr>
      <vt:lpstr>PM Domain of Applicability</vt:lpstr>
      <vt:lpstr>Halbach-style Permanent Magnets</vt:lpstr>
      <vt:lpstr>Iron Rod Correction Method</vt:lpstr>
      <vt:lpstr>PowerPoint Presentation</vt:lpstr>
      <vt:lpstr>Field Calculation of Iron Rods</vt:lpstr>
      <vt:lpstr>Error Sources (~10-2 level)</vt:lpstr>
      <vt:lpstr>Overall Philosophy</vt:lpstr>
      <vt:lpstr>Correction Makes Precision Easier</vt:lpstr>
      <vt:lpstr>PowerPoint Presentation</vt:lpstr>
      <vt:lpstr>PowerPoint Presentation</vt:lpstr>
      <vt:lpstr>PowerPoint Presentation</vt:lpstr>
      <vt:lpstr>PowerPoint Presentation</vt:lpstr>
      <vt:lpstr>Effect of Tuning (CBETA FOM)</vt:lpstr>
      <vt:lpstr>PowerPoint Presentation</vt:lpstr>
      <vt:lpstr>Combined-Function Magnet</vt:lpstr>
      <vt:lpstr>CBETA Combined-Function Magnets</vt:lpstr>
      <vt:lpstr>Combined-Function Comparison</vt:lpstr>
      <vt:lpstr>Combined-Function Uses</vt:lpstr>
      <vt:lpstr>Magnet Types and Parameters</vt:lpstr>
      <vt:lpstr>Layout and Magnet Counts</vt:lpstr>
      <vt:lpstr>CBETA Fixed-Field Return Arc</vt:lpstr>
      <vt:lpstr>Fixed-Field Return Arc</vt:lpstr>
      <vt:lpstr>Main Linac Cryomodule</vt:lpstr>
      <vt:lpstr>CBETA Energy Saving Technologies</vt:lpstr>
      <vt:lpstr>CBETA Commissioning: Possible Halo after Injector</vt:lpstr>
      <vt:lpstr>PowerPoint Presentation</vt:lpstr>
      <vt:lpstr>Commissioning results: orbit correction in fixed-field loop</vt:lpstr>
      <vt:lpstr>Cell Tunes in Beam Energy Scan</vt:lpstr>
      <vt:lpstr>Higher Current Test / Radiation</vt:lpstr>
      <vt:lpstr>PowerPoint Presentation</vt:lpstr>
      <vt:lpstr>PowerPoint Presentation</vt:lpstr>
      <vt:lpstr>PowerPoint Presentation</vt:lpstr>
      <vt:lpstr>Next: 4-turn operation</vt:lpstr>
      <vt:lpstr>Two Turns Uncorrected</vt:lpstr>
      <vt:lpstr>One-turn Whole-FFA SVD Correction</vt:lpstr>
      <vt:lpstr>107x107 real response matrices?</vt:lpstr>
      <vt:lpstr>Real Machine Response Matrix</vt:lpstr>
      <vt:lpstr>and the Y BPM Plane</vt:lpstr>
      <vt:lpstr>Closed Orbit Bumps (1-turn)</vt:lpstr>
      <vt:lpstr>Multi-turn Response Matrix</vt:lpstr>
      <vt:lpstr>Multi-turn Response Matrix with Correction in RX Combiners</vt:lpstr>
      <vt:lpstr>2-Turn Generated Response Matrix</vt:lpstr>
      <vt:lpstr>Two Turns Corrected with SVD</vt:lpstr>
      <vt:lpstr>Eventually got 7-turn ERL operation with turns 1,2,3 SVD corrected</vt:lpstr>
      <vt:lpstr>PowerPoint Presentation</vt:lpstr>
      <vt:lpstr>All Four Tunes Compared to Model</vt:lpstr>
      <vt:lpstr>Future: CBETA Facility?</vt:lpstr>
      <vt:lpstr>Bypass Design (Kirsten Deitrick)</vt:lpstr>
      <vt:lpstr>CBETA Energy Saving Technologies</vt:lpstr>
      <vt:lpstr>BACKUP</vt:lpstr>
      <vt:lpstr>PowerPoint Presentation</vt:lpstr>
      <vt:lpstr>PowerPoint Presentation</vt:lpstr>
      <vt:lpstr>PowerPoint Presentation</vt:lpstr>
      <vt:lpstr>Nick Tsoupas Open Midplane Quad</vt:lpstr>
      <vt:lpstr>Open Midplane Geometry Study</vt:lpstr>
      <vt:lpstr>Open Midplane Quality vs. Area</vt:lpstr>
      <vt:lpstr>PM Hadron Therapy Gantry</vt:lpstr>
      <vt:lpstr>Oval Aperture Comparison</vt:lpstr>
      <vt:lpstr>Oval Aperture Area vs. Strength</vt:lpstr>
      <vt:lpstr>Oval Aperture Combined-Function</vt:lpstr>
      <vt:lpstr>Multiple Aperture Designs</vt:lpstr>
      <vt:lpstr>Comparison to Separate Magnets</vt:lpstr>
      <vt:lpstr>Multiple Aperture Uses</vt:lpstr>
      <vt:lpstr>PowerPoint Presentation</vt:lpstr>
      <vt:lpstr>Dispersion, R56 correction </vt:lpstr>
      <vt:lpstr>Skew Mystery in {R1,linac,S2}</vt:lpstr>
      <vt:lpstr>Degaussing Test of Iron Magnets</vt:lpstr>
      <vt:lpstr>Closed Orbit Bumps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Magnet?</dc:title>
  <dc:creator>Stephen Brooks</dc:creator>
  <cp:lastModifiedBy>Brooks, Stephen</cp:lastModifiedBy>
  <cp:revision>1303</cp:revision>
  <dcterms:created xsi:type="dcterms:W3CDTF">2012-11-14T19:21:06Z</dcterms:created>
  <dcterms:modified xsi:type="dcterms:W3CDTF">2024-09-20T14:52:58Z</dcterms:modified>
</cp:coreProperties>
</file>