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4"/>
  </p:notesMasterIdLst>
  <p:handoutMasterIdLst>
    <p:handoutMasterId r:id="rId35"/>
  </p:handoutMasterIdLst>
  <p:sldIdLst>
    <p:sldId id="511" r:id="rId3"/>
    <p:sldId id="520" r:id="rId4"/>
    <p:sldId id="887" r:id="rId5"/>
    <p:sldId id="861" r:id="rId6"/>
    <p:sldId id="882" r:id="rId7"/>
    <p:sldId id="879" r:id="rId8"/>
    <p:sldId id="853" r:id="rId9"/>
    <p:sldId id="889" r:id="rId10"/>
    <p:sldId id="888" r:id="rId11"/>
    <p:sldId id="902" r:id="rId12"/>
    <p:sldId id="891" r:id="rId13"/>
    <p:sldId id="892" r:id="rId14"/>
    <p:sldId id="513" r:id="rId15"/>
    <p:sldId id="896" r:id="rId16"/>
    <p:sldId id="915" r:id="rId17"/>
    <p:sldId id="916" r:id="rId18"/>
    <p:sldId id="903" r:id="rId19"/>
    <p:sldId id="897" r:id="rId20"/>
    <p:sldId id="898" r:id="rId21"/>
    <p:sldId id="905" r:id="rId22"/>
    <p:sldId id="906" r:id="rId23"/>
    <p:sldId id="908" r:id="rId24"/>
    <p:sldId id="909" r:id="rId25"/>
    <p:sldId id="910" r:id="rId26"/>
    <p:sldId id="922" r:id="rId27"/>
    <p:sldId id="918" r:id="rId28"/>
    <p:sldId id="917" r:id="rId29"/>
    <p:sldId id="919" r:id="rId30"/>
    <p:sldId id="920" r:id="rId31"/>
    <p:sldId id="921" r:id="rId32"/>
    <p:sldId id="91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BACC6"/>
    <a:srgbClr val="FFFFFF"/>
    <a:srgbClr val="7F7F7F"/>
    <a:srgbClr val="D99694"/>
    <a:srgbClr val="0080FF"/>
    <a:srgbClr val="99FF66"/>
    <a:srgbClr val="00FF00"/>
    <a:srgbClr val="FF00F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6005" autoAdjust="0"/>
  </p:normalViewPr>
  <p:slideViewPr>
    <p:cSldViewPr>
      <p:cViewPr varScale="1">
        <p:scale>
          <a:sx n="95" d="100"/>
          <a:sy n="95" d="100"/>
        </p:scale>
        <p:origin x="4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2024-Aug-16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16/08/2024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57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C7BF-1FF5-6249-98ED-8673119734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0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tentimages.storage.googleapis.com/42/5e/92/f7da1cf617d6e3/US9661737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Permanent Magnets for a Fixed Tune Proton Therapy FFA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3F11-D190-5664-E81B-830EFC3F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 (BMAD)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4BCCD-29CC-220A-1C70-B67AAC4F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3C655-B256-61B5-1314-D1B234E4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A504B-FFD5-A533-AA40-CF61580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9A6498-848B-3EF8-5659-263BEF7D4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645" y="1235893"/>
            <a:ext cx="7088711" cy="51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96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87B2-4D94-E2C3-8E00-A857252F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BMAD Lattice in Muon1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3B79-CEB8-6D52-9FF2-5E0467CD7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Vertical tune is unstable at low energies</a:t>
            </a:r>
          </a:p>
          <a:p>
            <a:pPr lvl="1"/>
            <a:r>
              <a:rPr lang="en-GB"/>
              <a:t>On previous lattice version, this was true no matter what Muon1 fringe field length I chose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A410F-E3FA-7AE2-2FF0-7283B76B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D0FAF-2850-FBCE-03C3-41783343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3FDA8-487E-BD6E-2804-08EECE40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438DBC-B636-20DD-79BB-CD8F0C145092}"/>
              </a:ext>
            </a:extLst>
          </p:cNvPr>
          <p:cNvGrpSpPr/>
          <p:nvPr/>
        </p:nvGrpSpPr>
        <p:grpSpPr>
          <a:xfrm>
            <a:off x="5067088" y="3284982"/>
            <a:ext cx="3816424" cy="2518089"/>
            <a:chOff x="1474531" y="2687858"/>
            <a:chExt cx="5721490" cy="3489509"/>
          </a:xfrm>
        </p:grpSpPr>
        <p:pic>
          <p:nvPicPr>
            <p:cNvPr id="7" name="Content Placeholder 8">
              <a:extLst>
                <a:ext uri="{FF2B5EF4-FFF2-40B4-BE49-F238E27FC236}">
                  <a16:creationId xmlns:a16="http://schemas.microsoft.com/office/drawing/2014/main" id="{66CDEAB0-3876-CF0E-E76D-39FFFA79C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475656" y="2687858"/>
              <a:ext cx="5720365" cy="3438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50DCA3-633A-1AF9-09AA-EBC3800BF6E1}"/>
                </a:ext>
              </a:extLst>
            </p:cNvPr>
            <p:cNvSpPr txBox="1"/>
            <p:nvPr/>
          </p:nvSpPr>
          <p:spPr>
            <a:xfrm>
              <a:off x="5868144" y="5750857"/>
              <a:ext cx="909511" cy="42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/>
                <a:t>MeV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F440D3-A5F4-D8B0-559A-C64D0E825397}"/>
                </a:ext>
              </a:extLst>
            </p:cNvPr>
            <p:cNvSpPr txBox="1"/>
            <p:nvPr/>
          </p:nvSpPr>
          <p:spPr>
            <a:xfrm>
              <a:off x="1474531" y="2780928"/>
              <a:ext cx="2133600" cy="42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/>
                <a:t>Cell tune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34A3DD3-73D6-4156-ADF1-C5C60EA54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8" y="3147735"/>
            <a:ext cx="457849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AEAA583-7D6D-10C4-FD48-E8654930D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615" y="1417638"/>
            <a:ext cx="7898771" cy="4747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7A785-85B9-E98F-9CFC-0DE79552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Peak Fields on Orbit (vs. Energy)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B0C73-1666-AEA9-2012-17BBB14B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7FAE3-39D1-65EE-1F78-2890DE4E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87C59-170F-C61D-C33E-1F178856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4983C-2BCF-A489-D692-89D4DA0F9340}"/>
              </a:ext>
            </a:extLst>
          </p:cNvPr>
          <p:cNvSpPr txBox="1"/>
          <p:nvPr/>
        </p:nvSpPr>
        <p:spPr>
          <a:xfrm>
            <a:off x="7754286" y="5454970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5CD12-C36B-A827-CC98-556AD3B41849}"/>
              </a:ext>
            </a:extLst>
          </p:cNvPr>
          <p:cNvSpPr txBox="1"/>
          <p:nvPr/>
        </p:nvSpPr>
        <p:spPr>
          <a:xfrm>
            <a:off x="739552" y="1772816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86C24-3659-8EFF-1816-BAAC2B9D8D58}"/>
              </a:ext>
            </a:extLst>
          </p:cNvPr>
          <p:cNvSpPr txBox="1"/>
          <p:nvPr/>
        </p:nvSpPr>
        <p:spPr>
          <a:xfrm>
            <a:off x="2443482" y="2265247"/>
            <a:ext cx="335265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/>
              <a:t>Interesting issue with D magnet: field on orbit never reaches its “infinite-length magnet” asymptotic value, so plot both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6E2837-3CEA-DC01-0755-E315206089CF}"/>
              </a:ext>
            </a:extLst>
          </p:cNvPr>
          <p:cNvGrpSpPr/>
          <p:nvPr/>
        </p:nvGrpSpPr>
        <p:grpSpPr>
          <a:xfrm>
            <a:off x="6446583" y="889292"/>
            <a:ext cx="1533566" cy="1920088"/>
            <a:chOff x="6446583" y="889292"/>
            <a:chExt cx="1533566" cy="192008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A45751-0390-FD35-EFAA-09AF0F74401B}"/>
                </a:ext>
              </a:extLst>
            </p:cNvPr>
            <p:cNvSpPr/>
            <p:nvPr/>
          </p:nvSpPr>
          <p:spPr>
            <a:xfrm>
              <a:off x="6804248" y="1628800"/>
              <a:ext cx="784448" cy="4320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4D754A23-E8D8-724B-CA6F-B6AD1433F92E}"/>
                </a:ext>
              </a:extLst>
            </p:cNvPr>
            <p:cNvSpPr/>
            <p:nvPr/>
          </p:nvSpPr>
          <p:spPr>
            <a:xfrm flipV="1">
              <a:off x="6446583" y="889292"/>
              <a:ext cx="1533566" cy="856500"/>
            </a:xfrm>
            <a:prstGeom prst="arc">
              <a:avLst>
                <a:gd name="adj1" fmla="val 11988535"/>
                <a:gd name="adj2" fmla="val 2034709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B0723B72-4EBC-A588-3E16-14BFF3366D3B}"/>
                </a:ext>
              </a:extLst>
            </p:cNvPr>
            <p:cNvSpPr/>
            <p:nvPr/>
          </p:nvSpPr>
          <p:spPr>
            <a:xfrm>
              <a:off x="6446583" y="1952880"/>
              <a:ext cx="1533566" cy="856500"/>
            </a:xfrm>
            <a:prstGeom prst="arc">
              <a:avLst>
                <a:gd name="adj1" fmla="val 11952873"/>
                <a:gd name="adj2" fmla="val 2028764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3728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DDAB-5E81-41A2-B310-82335414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cell can </a:t>
            </a:r>
            <a:r>
              <a:rPr lang="en-GB"/>
              <a:t>be “easily” </a:t>
            </a:r>
            <a:r>
              <a:rPr lang="en-GB" dirty="0"/>
              <a:t>fixed using </a:t>
            </a:r>
            <a:r>
              <a:rPr lang="en-GB"/>
              <a:t>the Algorithm I used before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E72F-AD7D-4391-AB65-542FB71E9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Runge-Kutta 4</a:t>
            </a:r>
            <a:r>
              <a:rPr lang="en-US" baseline="30000"/>
              <a:t>th</a:t>
            </a:r>
            <a:r>
              <a:rPr lang="en-US"/>
              <a:t> order tracking step</a:t>
            </a:r>
          </a:p>
          <a:p>
            <a:r>
              <a:rPr lang="en-US">
                <a:highlight>
                  <a:srgbClr val="00FFFF"/>
                </a:highlight>
              </a:rPr>
              <a:t>Loop</a:t>
            </a:r>
            <a:r>
              <a:rPr lang="en-US"/>
              <a:t> to get trajectory in cell</a:t>
            </a:r>
          </a:p>
          <a:p>
            <a:r>
              <a:rPr lang="en-US">
                <a:highlight>
                  <a:srgbClr val="FFFF00"/>
                </a:highlight>
              </a:rPr>
              <a:t>Finite difference</a:t>
            </a:r>
            <a:r>
              <a:rPr lang="en-US"/>
              <a:t> to get transfer matrix</a:t>
            </a:r>
          </a:p>
          <a:p>
            <a:pPr lvl="1"/>
            <a:r>
              <a:rPr lang="en-US"/>
              <a:t>Also gives tunes if orbit is closed</a:t>
            </a:r>
          </a:p>
          <a:p>
            <a:r>
              <a:rPr lang="en-US">
                <a:highlight>
                  <a:srgbClr val="00FF00"/>
                </a:highlight>
              </a:rPr>
              <a:t>Iterate</a:t>
            </a:r>
            <a:r>
              <a:rPr lang="en-US"/>
              <a:t> (Newton) to find closed orbit</a:t>
            </a:r>
          </a:p>
          <a:p>
            <a:r>
              <a:rPr lang="en-US">
                <a:highlight>
                  <a:srgbClr val="00FFFF"/>
                </a:highlight>
              </a:rPr>
              <a:t>Loop</a:t>
            </a:r>
            <a:r>
              <a:rPr lang="en-US"/>
              <a:t> over all FFA energies</a:t>
            </a:r>
          </a:p>
          <a:p>
            <a:r>
              <a:rPr lang="en-US">
                <a:highlight>
                  <a:srgbClr val="FFFF00"/>
                </a:highlight>
              </a:rPr>
              <a:t>Finite difference</a:t>
            </a:r>
            <a:r>
              <a:rPr lang="en-US"/>
              <a:t> parameters to get response matrix of tune functions to </a:t>
            </a:r>
            <a:r>
              <a:rPr lang="en-US" strike="sngStrike"/>
              <a:t>multipole</a:t>
            </a:r>
            <a:r>
              <a:rPr lang="en-US"/>
              <a:t> changes</a:t>
            </a:r>
          </a:p>
          <a:p>
            <a:r>
              <a:rPr lang="en-US">
                <a:highlight>
                  <a:srgbClr val="00FF00"/>
                </a:highlight>
              </a:rPr>
              <a:t>Iterate</a:t>
            </a:r>
            <a:r>
              <a:rPr lang="en-US"/>
              <a:t> (optimiser) to find fixed-tune lattice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A59C-1008-493E-BBA3-2C7E499D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036C0-C7C8-426C-9F20-1BF810E9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CF383-94CB-4104-93A3-4BAB816D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AB3F47-D494-4F0C-A56D-B6EF9FAA8205}"/>
              </a:ext>
            </a:extLst>
          </p:cNvPr>
          <p:cNvSpPr/>
          <p:nvPr/>
        </p:nvSpPr>
        <p:spPr>
          <a:xfrm>
            <a:off x="7745506" y="1670237"/>
            <a:ext cx="1398494" cy="8904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Muon1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A4FCF-9235-4DC1-9FFD-CB08B318ACE8}"/>
              </a:ext>
            </a:extLst>
          </p:cNvPr>
          <p:cNvSpPr/>
          <p:nvPr/>
        </p:nvSpPr>
        <p:spPr>
          <a:xfrm>
            <a:off x="7745506" y="2630674"/>
            <a:ext cx="1398494" cy="136637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Muon1 cell optics mode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5DB751-7D63-4E3D-B41F-4ABB6C7639C3}"/>
              </a:ext>
            </a:extLst>
          </p:cNvPr>
          <p:cNvSpPr/>
          <p:nvPr/>
        </p:nvSpPr>
        <p:spPr>
          <a:xfrm>
            <a:off x="7745506" y="4067090"/>
            <a:ext cx="1398494" cy="43776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Muon1 FFA optics mode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21F33-75B1-4AFD-95D5-56135752BE77}"/>
              </a:ext>
            </a:extLst>
          </p:cNvPr>
          <p:cNvSpPr/>
          <p:nvPr/>
        </p:nvSpPr>
        <p:spPr>
          <a:xfrm>
            <a:off x="8028384" y="4574892"/>
            <a:ext cx="1115616" cy="137438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Fixed-tune FFA optimiser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(parallel)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9DC7F-D9CD-23B8-F0B6-394E55AB2CF5}"/>
              </a:ext>
            </a:extLst>
          </p:cNvPr>
          <p:cNvSpPr txBox="1"/>
          <p:nvPr/>
        </p:nvSpPr>
        <p:spPr>
          <a:xfrm>
            <a:off x="5156085" y="5277145"/>
            <a:ext cx="1602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00B050"/>
                </a:solidFill>
              </a:rPr>
              <a:t>Fourier coefficient</a:t>
            </a:r>
          </a:p>
        </p:txBody>
      </p:sp>
    </p:spTree>
    <p:extLst>
      <p:ext uri="{BB962C8B-B14F-4D97-AF65-F5344CB8AC3E}">
        <p14:creationId xmlns:p14="http://schemas.microsoft.com/office/powerpoint/2010/main" val="33855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702B-0A20-C612-3166-B862D2E7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Tunes After Correction in Muon1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D4605-3CED-80B1-615D-C5A6C15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EE730-EC2F-64A9-123F-563D65A4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A58DD-B101-C9A9-681A-29F94BD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4F769-A150-32B3-FB8D-6DD74184B7F1}"/>
              </a:ext>
            </a:extLst>
          </p:cNvPr>
          <p:cNvSpPr txBox="1"/>
          <p:nvPr/>
        </p:nvSpPr>
        <p:spPr>
          <a:xfrm>
            <a:off x="755576" y="1412776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Tunes stable from 10MeV – 250MeV and somewhat constant.</a:t>
            </a:r>
          </a:p>
          <a:p>
            <a:r>
              <a:rPr lang="en-GB"/>
              <a:t>(Wiggly near low energy end because rigidity changes fast there).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82B4B-5E6A-2AB4-88F2-437BA6BCE2F9}"/>
              </a:ext>
            </a:extLst>
          </p:cNvPr>
          <p:cNvSpPr txBox="1"/>
          <p:nvPr/>
        </p:nvSpPr>
        <p:spPr>
          <a:xfrm>
            <a:off x="755576" y="5097958"/>
            <a:ext cx="2408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Cell tune ranges:</a:t>
            </a:r>
          </a:p>
          <a:p>
            <a:r>
              <a:rPr lang="en-GB"/>
              <a:t>Qx = 0.1608 ± 0.0004</a:t>
            </a:r>
          </a:p>
          <a:p>
            <a:r>
              <a:rPr lang="en-GB"/>
              <a:t>Qy = 0.0738 ± 0.0011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C070A7C-6BD0-4022-D970-679017FCF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2120"/>
            <a:ext cx="4578493" cy="27556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708665-680C-01B0-32C8-0468D538C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938" y="2212120"/>
            <a:ext cx="4584589" cy="27556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C0A710-2EBC-F8D8-B77E-209B4F498B08}"/>
              </a:ext>
            </a:extLst>
          </p:cNvPr>
          <p:cNvSpPr txBox="1"/>
          <p:nvPr/>
        </p:nvSpPr>
        <p:spPr>
          <a:xfrm>
            <a:off x="3532120" y="5097958"/>
            <a:ext cx="2408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Last year’s values:</a:t>
            </a:r>
          </a:p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Qx = 0.1547 ± 0.0013</a:t>
            </a:r>
          </a:p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Qy = 0.0571 ± 0.0034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C9904C-30F6-E617-0354-6FB81AE3AA24}"/>
              </a:ext>
            </a:extLst>
          </p:cNvPr>
          <p:cNvSpPr txBox="1"/>
          <p:nvPr/>
        </p:nvSpPr>
        <p:spPr>
          <a:xfrm>
            <a:off x="6220036" y="5374957"/>
            <a:ext cx="279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Made the vertical tune higher for better stability.</a:t>
            </a:r>
          </a:p>
        </p:txBody>
      </p:sp>
    </p:spTree>
    <p:extLst>
      <p:ext uri="{BB962C8B-B14F-4D97-AF65-F5344CB8AC3E}">
        <p14:creationId xmlns:p14="http://schemas.microsoft.com/office/powerpoint/2010/main" val="420448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D4BA-216F-6A70-ABCA-32C72175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Wait, Fourier coefficients?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C17B-6A90-77F8-D742-EED773B74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Representing the transverse midplane field dependence B</a:t>
            </a:r>
            <a:r>
              <a:rPr lang="en-GB" baseline="-25000"/>
              <a:t>y</a:t>
            </a:r>
            <a:r>
              <a:rPr lang="en-GB"/>
              <a:t>(x,0) as a Fourier series made optimisation work better than multipoles</a:t>
            </a:r>
          </a:p>
          <a:p>
            <a:pPr lvl="1"/>
            <a:r>
              <a:rPr lang="en-GB"/>
              <a:t>Suspect this is because sin,cos(nx) are orthogonal whereas polynomials are highly correlated</a:t>
            </a:r>
          </a:p>
          <a:p>
            <a:r>
              <a:rPr lang="en-GB"/>
              <a:t>Used the form</a:t>
            </a:r>
          </a:p>
          <a:p>
            <a:pPr marL="0" indent="0">
              <a:buNone/>
            </a:pPr>
            <a:r>
              <a:rPr lang="en-GB"/>
              <a:t>      B</a:t>
            </a:r>
            <a:r>
              <a:rPr lang="en-GB" baseline="-25000"/>
              <a:t>y</a:t>
            </a:r>
            <a:r>
              <a:rPr lang="en-GB"/>
              <a:t>(x,0) = c</a:t>
            </a:r>
            <a:r>
              <a:rPr lang="en-GB" baseline="-25000"/>
              <a:t>0</a:t>
            </a:r>
            <a:r>
              <a:rPr lang="en-GB"/>
              <a:t> + </a:t>
            </a:r>
            <a:r>
              <a:rPr lang="en-GB">
                <a:latin typeface="Symbol" panose="05050102010706020507" pitchFamily="18" charset="2"/>
              </a:rPr>
              <a:t>S</a:t>
            </a:r>
            <a:r>
              <a:rPr lang="en-GB" baseline="-25000"/>
              <a:t>n=1..8</a:t>
            </a:r>
            <a:r>
              <a:rPr lang="en-GB"/>
              <a:t> s</a:t>
            </a:r>
            <a:r>
              <a:rPr lang="en-GB" baseline="-25000"/>
              <a:t>n</a:t>
            </a:r>
            <a:r>
              <a:rPr lang="en-GB"/>
              <a:t>sin(nkx) + c</a:t>
            </a:r>
            <a:r>
              <a:rPr lang="en-GB" baseline="-25000"/>
              <a:t>n</a:t>
            </a:r>
            <a:r>
              <a:rPr lang="en-GB"/>
              <a:t>cos(nkx)</a:t>
            </a:r>
          </a:p>
          <a:p>
            <a:pPr marL="0" indent="0">
              <a:buNone/>
            </a:pPr>
            <a:r>
              <a:rPr lang="en-GB"/>
              <a:t>…where 2</a:t>
            </a:r>
            <a:r>
              <a:rPr lang="en-GB">
                <a:latin typeface="Symbol" panose="05050102010706020507" pitchFamily="18" charset="2"/>
              </a:rPr>
              <a:t>p</a:t>
            </a:r>
            <a:r>
              <a:rPr lang="en-GB"/>
              <a:t>/k is about twice the orbit excursion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59781-8DE1-E4AE-F57D-56D6CB12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63D9F-73A9-C8D9-FD68-421AAABA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4CBE5-15CD-B15F-697C-B8F1FDB9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77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40D227-3D72-0444-3CF5-A75BB7422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090" y="227781"/>
            <a:ext cx="5971820" cy="608153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A25ED-9B0F-75BC-65BC-BA80BEBC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E5FB-635C-FB7F-4547-FDF45C3B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6C080-EFFA-3CBE-2458-81F6CD44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468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BA5E10-CB93-B427-8658-C7173F936E72}"/>
              </a:ext>
            </a:extLst>
          </p:cNvPr>
          <p:cNvCxnSpPr/>
          <p:nvPr/>
        </p:nvCxnSpPr>
        <p:spPr>
          <a:xfrm>
            <a:off x="1891662" y="5045260"/>
            <a:ext cx="446449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7B3F11-D190-5664-E81B-830EFC3F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 After Correction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4BCCD-29CC-220A-1C70-B67AAC4F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3C655-B256-61B5-1314-D1B234E4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A504B-FFD5-A533-AA40-CF61580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A6B4A2-A859-030B-E1BF-7CD1D6A84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700" y="1268760"/>
            <a:ext cx="7086600" cy="51439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B2E667-1F79-BF93-352D-5757C98EAAF2}"/>
              </a:ext>
            </a:extLst>
          </p:cNvPr>
          <p:cNvSpPr txBox="1"/>
          <p:nvPr/>
        </p:nvSpPr>
        <p:spPr>
          <a:xfrm>
            <a:off x="5042705" y="5138777"/>
            <a:ext cx="300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Maximum fields equalised at 1.86T rather than 1.99T</a:t>
            </a:r>
          </a:p>
        </p:txBody>
      </p:sp>
    </p:spTree>
    <p:extLst>
      <p:ext uri="{BB962C8B-B14F-4D97-AF65-F5344CB8AC3E}">
        <p14:creationId xmlns:p14="http://schemas.microsoft.com/office/powerpoint/2010/main" val="1720174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9B3F-75C6-108B-B871-9021BB03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Peak Fields After Correction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7BAEE-A3CC-823C-74C2-42E7B497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0B604-8E6F-B378-7D02-687E0B27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04D2-8D61-D011-A2CD-E40A5AB8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EB408DA-84BC-DA4B-BA8F-A10843C9C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236" y="1662906"/>
            <a:ext cx="6363528" cy="38164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8C1A84-8389-3BE6-455E-9122A86DE25E}"/>
              </a:ext>
            </a:extLst>
          </p:cNvPr>
          <p:cNvSpPr txBox="1"/>
          <p:nvPr/>
        </p:nvSpPr>
        <p:spPr>
          <a:xfrm>
            <a:off x="719572" y="559098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Orange line is field at magnet longitudinal centre, which is different than at exit (orbit in fringe area) for D magnet.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A67995-68E1-A3BF-800B-A9A8FC5C3BE4}"/>
              </a:ext>
            </a:extLst>
          </p:cNvPr>
          <p:cNvGrpSpPr/>
          <p:nvPr/>
        </p:nvGrpSpPr>
        <p:grpSpPr>
          <a:xfrm>
            <a:off x="6986981" y="840639"/>
            <a:ext cx="1533566" cy="1920088"/>
            <a:chOff x="6446583" y="889292"/>
            <a:chExt cx="1533566" cy="19200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C049BB-5ACC-495F-82AF-5230DCB41E6C}"/>
                </a:ext>
              </a:extLst>
            </p:cNvPr>
            <p:cNvSpPr/>
            <p:nvPr/>
          </p:nvSpPr>
          <p:spPr>
            <a:xfrm>
              <a:off x="6804248" y="1628800"/>
              <a:ext cx="784448" cy="4320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F7B18E-552B-A5C5-3D1A-359C67BF3AEE}"/>
                </a:ext>
              </a:extLst>
            </p:cNvPr>
            <p:cNvSpPr/>
            <p:nvPr/>
          </p:nvSpPr>
          <p:spPr>
            <a:xfrm flipV="1">
              <a:off x="6446583" y="889292"/>
              <a:ext cx="1533566" cy="856500"/>
            </a:xfrm>
            <a:prstGeom prst="arc">
              <a:avLst>
                <a:gd name="adj1" fmla="val 11988535"/>
                <a:gd name="adj2" fmla="val 2034709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3695BFA3-CDBF-2CC6-5D75-DACE386F83C8}"/>
                </a:ext>
              </a:extLst>
            </p:cNvPr>
            <p:cNvSpPr/>
            <p:nvPr/>
          </p:nvSpPr>
          <p:spPr>
            <a:xfrm>
              <a:off x="6446583" y="1952880"/>
              <a:ext cx="1533566" cy="856500"/>
            </a:xfrm>
            <a:prstGeom prst="arc">
              <a:avLst>
                <a:gd name="adj1" fmla="val 11952873"/>
                <a:gd name="adj2" fmla="val 2028764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633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6F53A6-8175-0106-6678-FEA1C8DB2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2696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1297AE-B887-2272-C6E0-272E0853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en-GB"/>
              <a:t>Orbits and Fields in Muon1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B9F3-7F31-D4D6-2DB6-FA3E4601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86FB0-D79B-EAA9-29E3-97425FB5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69F38-88BC-03E0-BD30-7CAB4450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334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E686-79C1-4492-AB55-1AB41079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5974F-D467-4FC9-A81A-2B9973D5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Recent studies by Dejan Trbojevic have confirmed that non-scaling FFAs can have their tune dependence on momentum flattened by adding non-linear components to the magnet fields, although not necessarily for an unlimited momentum range.</a:t>
            </a:r>
          </a:p>
          <a:p>
            <a:r>
              <a:rPr lang="en-US"/>
              <a:t>Quadrupole affects tune level, sextupole affects dQ/dp, octupole affects d</a:t>
            </a:r>
            <a:r>
              <a:rPr lang="en-US" baseline="30000"/>
              <a:t>2</a:t>
            </a:r>
            <a:r>
              <a:rPr lang="en-US"/>
              <a:t>Q/dp</a:t>
            </a:r>
            <a:r>
              <a:rPr lang="en-US" baseline="30000"/>
              <a:t>2</a:t>
            </a:r>
            <a:r>
              <a:rPr lang="en-US"/>
              <a:t>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81A3F-FA53-448F-BA62-4EEEA48F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8F4F-B0A5-4009-9623-BEE4AB00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2F47B-C83E-4A31-9D33-6A599577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0197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E7AAEE6-1163-AB9E-EE94-7149D945D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6EB4F-DFC8-7329-22DF-9D64AA0A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Permanent Magnet Designs (F)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3C848-C080-C2F0-5120-27CC3758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E51A-22BD-85FE-45CA-5659BD79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77415-6019-C79B-AA45-F3E691ED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767922-E14C-6653-3F7D-DD4782E4864A}"/>
              </a:ext>
            </a:extLst>
          </p:cNvPr>
          <p:cNvSpPr txBox="1"/>
          <p:nvPr/>
        </p:nvSpPr>
        <p:spPr>
          <a:xfrm>
            <a:off x="1582409" y="59399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cm grid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CC437B-E4D8-29A8-1B66-333AC1E10E92}"/>
              </a:ext>
            </a:extLst>
          </p:cNvPr>
          <p:cNvSpPr txBox="1"/>
          <p:nvPr/>
        </p:nvSpPr>
        <p:spPr>
          <a:xfrm>
            <a:off x="81998" y="1464668"/>
            <a:ext cx="24416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NdFeB material</a:t>
            </a:r>
          </a:p>
          <a:p>
            <a:r>
              <a:rPr lang="en-GB"/>
              <a:t>N42EH grade</a:t>
            </a:r>
          </a:p>
          <a:p>
            <a:r>
              <a:rPr lang="en-GB"/>
              <a:t>B</a:t>
            </a:r>
            <a:r>
              <a:rPr lang="en-GB" baseline="-25000"/>
              <a:t>r</a:t>
            </a:r>
            <a:r>
              <a:rPr lang="en-GB"/>
              <a:t>=1.3T</a:t>
            </a:r>
          </a:p>
          <a:p>
            <a:r>
              <a:rPr lang="en-GB"/>
              <a:t>69.90cm</a:t>
            </a:r>
            <a:r>
              <a:rPr lang="en-GB" baseline="30000"/>
              <a:t>2</a:t>
            </a:r>
            <a:r>
              <a:rPr lang="en-GB"/>
              <a:t> area</a:t>
            </a:r>
          </a:p>
          <a:p>
            <a:r>
              <a:rPr lang="en-GB"/>
              <a:t>64.7 x 12mm aperture</a:t>
            </a:r>
          </a:p>
          <a:p>
            <a:r>
              <a:rPr lang="en-GB"/>
              <a:t>Good field X±26.3mm</a:t>
            </a:r>
          </a:p>
          <a:p>
            <a:r>
              <a:rPr lang="en-GB"/>
              <a:t>1.85T max field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A677A9-57CC-B86C-051C-C8709CDB4ADB}"/>
              </a:ext>
            </a:extLst>
          </p:cNvPr>
          <p:cNvSpPr txBox="1"/>
          <p:nvPr/>
        </p:nvSpPr>
        <p:spPr>
          <a:xfrm>
            <a:off x="6804248" y="1464668"/>
            <a:ext cx="24416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Last year:</a:t>
            </a:r>
          </a:p>
          <a:p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107.28cm</a:t>
            </a:r>
            <a:r>
              <a:rPr lang="en-GB" baseline="3000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GB">
                <a:solidFill>
                  <a:schemeClr val="bg1">
                    <a:lumMod val="75000"/>
                  </a:schemeClr>
                </a:solidFill>
              </a:rPr>
              <a:t> area</a:t>
            </a:r>
          </a:p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64.4 x 16mm aperture</a:t>
            </a:r>
          </a:p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Good field X±26.2mm</a:t>
            </a:r>
          </a:p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1.88T max field</a:t>
            </a:r>
          </a:p>
        </p:txBody>
      </p:sp>
    </p:spTree>
    <p:extLst>
      <p:ext uri="{BB962C8B-B14F-4D97-AF65-F5344CB8AC3E}">
        <p14:creationId xmlns:p14="http://schemas.microsoft.com/office/powerpoint/2010/main" val="3093633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2A14CE7-459C-1137-517F-16667EC75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20CF3-5133-9382-53C8-B5F085466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Permanent Magnet Designs (D)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6FA72-323A-33A1-A733-2EEA0F00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B4255-1F67-7DBA-574B-48653716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B5B0C-B2D2-514A-2FDC-57B1AA47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18153-F6D5-F0A8-FA1C-89372BBB203C}"/>
              </a:ext>
            </a:extLst>
          </p:cNvPr>
          <p:cNvSpPr txBox="1"/>
          <p:nvPr/>
        </p:nvSpPr>
        <p:spPr>
          <a:xfrm>
            <a:off x="1582409" y="59399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cm grid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2234A-0E39-0CEC-B6EA-4011AA39C073}"/>
              </a:ext>
            </a:extLst>
          </p:cNvPr>
          <p:cNvSpPr txBox="1"/>
          <p:nvPr/>
        </p:nvSpPr>
        <p:spPr>
          <a:xfrm>
            <a:off x="81998" y="1464668"/>
            <a:ext cx="24416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NdFeB material</a:t>
            </a:r>
          </a:p>
          <a:p>
            <a:r>
              <a:rPr lang="en-GB"/>
              <a:t>N42EH grade</a:t>
            </a:r>
          </a:p>
          <a:p>
            <a:r>
              <a:rPr lang="en-GB"/>
              <a:t>B</a:t>
            </a:r>
            <a:r>
              <a:rPr lang="en-GB" baseline="-25000"/>
              <a:t>r</a:t>
            </a:r>
            <a:r>
              <a:rPr lang="en-GB"/>
              <a:t>=1.3T</a:t>
            </a:r>
          </a:p>
          <a:p>
            <a:r>
              <a:rPr lang="en-GB"/>
              <a:t>93.88cm</a:t>
            </a:r>
            <a:r>
              <a:rPr lang="en-GB" baseline="30000"/>
              <a:t>2</a:t>
            </a:r>
            <a:r>
              <a:rPr lang="en-GB"/>
              <a:t> area</a:t>
            </a:r>
          </a:p>
          <a:p>
            <a:r>
              <a:rPr lang="en-GB"/>
              <a:t>48.1 x 12mm aperture</a:t>
            </a:r>
          </a:p>
          <a:p>
            <a:r>
              <a:rPr lang="en-GB"/>
              <a:t>Good field X±18.0mm</a:t>
            </a:r>
          </a:p>
          <a:p>
            <a:r>
              <a:rPr lang="en-GB"/>
              <a:t>1.86T max field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9C556-56C3-B8A4-1BC0-FEE371C2F98C}"/>
              </a:ext>
            </a:extLst>
          </p:cNvPr>
          <p:cNvSpPr txBox="1"/>
          <p:nvPr/>
        </p:nvSpPr>
        <p:spPr>
          <a:xfrm>
            <a:off x="6804248" y="1464668"/>
            <a:ext cx="24416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Last year:</a:t>
            </a:r>
          </a:p>
          <a:p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119.39cm</a:t>
            </a:r>
            <a:r>
              <a:rPr lang="en-US" baseline="3000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area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51.8 x 16mm aperture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Good field X±19.9mm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1.85T max field</a:t>
            </a:r>
          </a:p>
        </p:txBody>
      </p:sp>
    </p:spTree>
    <p:extLst>
      <p:ext uri="{BB962C8B-B14F-4D97-AF65-F5344CB8AC3E}">
        <p14:creationId xmlns:p14="http://schemas.microsoft.com/office/powerpoint/2010/main" val="2777675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B7A5-1588-01F6-0ADF-CDC64012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Magnet Sim. Field Error Graph (F)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41331-C2C7-E979-4C02-5D49B825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B4C8-2C48-FBB1-26FF-7B8E3679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582A7-4D0B-A5E4-36C0-742EAD9A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305AE-2B4F-C62C-7F8B-A2F470F4D577}"/>
              </a:ext>
            </a:extLst>
          </p:cNvPr>
          <p:cNvSpPr txBox="1"/>
          <p:nvPr/>
        </p:nvSpPr>
        <p:spPr>
          <a:xfrm>
            <a:off x="179512" y="5867980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3.6×10</a:t>
            </a:r>
            <a:r>
              <a:rPr lang="en-GB" baseline="30000"/>
              <a:t>-4</a:t>
            </a:r>
            <a:r>
              <a:rPr lang="en-GB"/>
              <a:t> relative error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961BAFC-4551-C897-4C55-1BF61375E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713" y="1233256"/>
            <a:ext cx="7088575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3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B7A5-1588-01F6-0ADF-CDC64012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Magnet Sim. Field Error Graph (D)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41331-C2C7-E979-4C02-5D49B825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B4C8-2C48-FBB1-26FF-7B8E3679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582A7-4D0B-A5E4-36C0-742EAD9A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3CF00-4BC2-151B-3202-B130A222F744}"/>
              </a:ext>
            </a:extLst>
          </p:cNvPr>
          <p:cNvSpPr txBox="1"/>
          <p:nvPr/>
        </p:nvSpPr>
        <p:spPr>
          <a:xfrm>
            <a:off x="179512" y="5867980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1.6×10</a:t>
            </a:r>
            <a:r>
              <a:rPr lang="en-GB" baseline="30000"/>
              <a:t>-4</a:t>
            </a:r>
            <a:r>
              <a:rPr lang="en-GB"/>
              <a:t> relative error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D0A19D-D6A4-1BAC-6D2F-F3C8A0A6F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713" y="1233256"/>
            <a:ext cx="7088575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7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1B7C-9C0D-F2E6-0943-6973D046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Magnets Ordered from</a:t>
            </a:r>
            <a:br>
              <a:rPr lang="en-GB"/>
            </a:br>
            <a:r>
              <a:rPr lang="en-GB"/>
              <a:t>SABR Enterprises, LLC.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49CA-86B9-1486-D0DA-9445C0E4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C4532-40BC-9C64-AE68-7ABAA862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4D40F-650F-4C8B-7D2C-343A56A5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pic>
        <p:nvPicPr>
          <p:cNvPr id="12" name="Picture 11" descr="A grey cube with holes&#10;&#10;Description automatically generated">
            <a:extLst>
              <a:ext uri="{FF2B5EF4-FFF2-40B4-BE49-F238E27FC236}">
                <a16:creationId xmlns:a16="http://schemas.microsoft.com/office/drawing/2014/main" id="{F4380F52-4418-1009-3514-58B1A8FA6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60" y="1648753"/>
            <a:ext cx="4749240" cy="4114800"/>
          </a:xfrm>
          <a:prstGeom prst="rect">
            <a:avLst/>
          </a:prstGeom>
        </p:spPr>
      </p:pic>
      <p:pic>
        <p:nvPicPr>
          <p:cNvPr id="10" name="Content Placeholder 9" descr="A grey cube with a spiral staircase&#10;&#10;Description automatically generated">
            <a:extLst>
              <a:ext uri="{FF2B5EF4-FFF2-40B4-BE49-F238E27FC236}">
                <a16:creationId xmlns:a16="http://schemas.microsoft.com/office/drawing/2014/main" id="{C4473453-4D8C-3459-364A-4990B9FB3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53"/>
            <a:ext cx="4411944" cy="4114800"/>
          </a:xfrm>
        </p:spPr>
      </p:pic>
    </p:spTree>
    <p:extLst>
      <p:ext uri="{BB962C8B-B14F-4D97-AF65-F5344CB8AC3E}">
        <p14:creationId xmlns:p14="http://schemas.microsoft.com/office/powerpoint/2010/main" val="3229048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E303-8AC0-91DA-7196-AB3EFF00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Orbits within Magnets</a:t>
            </a:r>
          </a:p>
        </p:txBody>
      </p:sp>
      <p:pic>
        <p:nvPicPr>
          <p:cNvPr id="8" name="Content Placeholder 7" descr="A computer screen 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45E80646-8DEB-8CBD-F390-49BE1BD1F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5587"/>
            <a:ext cx="8229600" cy="437518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3D48-9EA9-D4DF-4209-ACA34871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4F296-F1C3-1B5F-29C5-7CB8328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19043-7C0B-F4FD-F773-DF8F4880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9058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24DA-0672-C9BD-C554-06570ED3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 Beamline, 4 cells</a:t>
            </a:r>
          </a:p>
        </p:txBody>
      </p:sp>
      <p:pic>
        <p:nvPicPr>
          <p:cNvPr id="8" name="Content Placeholder 7" descr="A computer screen shot of a black screen&#10;&#10;Description automatically generated">
            <a:extLst>
              <a:ext uri="{FF2B5EF4-FFF2-40B4-BE49-F238E27FC236}">
                <a16:creationId xmlns:a16="http://schemas.microsoft.com/office/drawing/2014/main" id="{B5346515-1EFF-D32F-A05E-AFDAD00C3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68760"/>
            <a:ext cx="6705600" cy="50292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E7DDD-8B7A-5035-1C09-7763309B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E6291-3598-9C53-184D-57A78ABD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62D3-41C8-BE60-84D6-069F8CA4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1048E-1001-328D-E607-19EB44819EA5}"/>
              </a:ext>
            </a:extLst>
          </p:cNvPr>
          <p:cNvSpPr txBox="1"/>
          <p:nvPr/>
        </p:nvSpPr>
        <p:spPr>
          <a:xfrm>
            <a:off x="5189592" y="1590700"/>
            <a:ext cx="255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Will be tested on NSRL proton beamline at BNL next year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Half-F magnets on each end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Angle 5.625° per cell, </a:t>
            </a:r>
          </a:p>
          <a:p>
            <a:r>
              <a:rPr lang="en-US">
                <a:solidFill>
                  <a:schemeClr val="bg1"/>
                </a:solidFill>
              </a:rPr>
              <a:t>4 cells = 22.5°</a:t>
            </a:r>
          </a:p>
          <a:p>
            <a:r>
              <a:rPr lang="en-US">
                <a:solidFill>
                  <a:schemeClr val="bg1"/>
                </a:solidFill>
              </a:rPr>
              <a:t>(1/8 of an 180° arc)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Cell length 34.4cm,</a:t>
            </a:r>
          </a:p>
          <a:p>
            <a:r>
              <a:rPr lang="en-GB">
                <a:solidFill>
                  <a:schemeClr val="bg1"/>
                </a:solidFill>
              </a:rPr>
              <a:t>4 cells = 1.374m</a:t>
            </a:r>
          </a:p>
        </p:txBody>
      </p:sp>
    </p:spTree>
    <p:extLst>
      <p:ext uri="{BB962C8B-B14F-4D97-AF65-F5344CB8AC3E}">
        <p14:creationId xmlns:p14="http://schemas.microsoft.com/office/powerpoint/2010/main" val="796421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27F7-7AB7-D1B4-7F00-86BB68BC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 Beamline and Mounting</a:t>
            </a:r>
          </a:p>
        </p:txBody>
      </p:sp>
      <p:pic>
        <p:nvPicPr>
          <p:cNvPr id="8" name="Content Placeholder 7" descr="A group of metal cubes&#10;&#10;Description automatically generated">
            <a:extLst>
              <a:ext uri="{FF2B5EF4-FFF2-40B4-BE49-F238E27FC236}">
                <a16:creationId xmlns:a16="http://schemas.microsoft.com/office/drawing/2014/main" id="{A94A0CD1-30DF-4219-009F-3C32E74E2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0" y="1612592"/>
            <a:ext cx="5731268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10B51-453B-6413-95E6-CF89062B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D1F9B-D417-C037-8D16-04C1C8D4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72CB7-43A1-C17F-7973-68EF932C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40FFA66B-3107-CA0A-D3E4-D2A159DAC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24" y="1616392"/>
            <a:ext cx="2928664" cy="45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71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23EB-3D96-FE66-7DE4-CE179751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Magnet Holders Machined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B856F-8A67-C4E7-3A10-B9345DBD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4472C-55B9-8CD2-951B-ADEA3DF3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C5302-B97E-8AD9-5794-6987B8C2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pic>
        <p:nvPicPr>
          <p:cNvPr id="16" name="Content Placeholder 15" descr="A metal pieces with holes&#10;&#10;Description automatically generated with medium confidence">
            <a:extLst>
              <a:ext uri="{FF2B5EF4-FFF2-40B4-BE49-F238E27FC236}">
                <a16:creationId xmlns:a16="http://schemas.microsoft.com/office/drawing/2014/main" id="{CEFB8B9D-4141-933D-F8DE-8EC41E852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6876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20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23EB-3D96-FE66-7DE4-CE179751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Magnet Holders Machined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B856F-8A67-C4E7-3A10-B9345DBD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4472C-55B9-8CD2-951B-ADEA3DF3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C5302-B97E-8AD9-5794-6987B8C2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  <p:pic>
        <p:nvPicPr>
          <p:cNvPr id="12" name="Picture 11" descr="A group of metal objects on a table&#10;&#10;Description automatically generated">
            <a:extLst>
              <a:ext uri="{FF2B5EF4-FFF2-40B4-BE49-F238E27FC236}">
                <a16:creationId xmlns:a16="http://schemas.microsoft.com/office/drawing/2014/main" id="{C4F3FAAB-BD52-5CED-8AD8-9FF80CBD7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6" y="1376921"/>
            <a:ext cx="3600450" cy="4800600"/>
          </a:xfrm>
          <a:prstGeom prst="rect">
            <a:avLst/>
          </a:prstGeom>
        </p:spPr>
      </p:pic>
      <p:pic>
        <p:nvPicPr>
          <p:cNvPr id="14" name="Picture 13" descr="A table with many metal pieces&#10;&#10;Description automatically generated with medium confidence">
            <a:extLst>
              <a:ext uri="{FF2B5EF4-FFF2-40B4-BE49-F238E27FC236}">
                <a16:creationId xmlns:a16="http://schemas.microsoft.com/office/drawing/2014/main" id="{EA1B80C9-AB17-B569-1086-798B53D89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76921"/>
            <a:ext cx="36004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9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4128-E3ED-15D5-383E-93209DEB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882D-3A58-910A-3AE8-F28C232E1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Dejan Trbojevic proposes to accelerate protons in 10-250MeV range with a rapid cycle (100Hz-1kHz) for FLASH hadron therapy</a:t>
            </a:r>
          </a:p>
          <a:p>
            <a:pPr lvl="1"/>
            <a:r>
              <a:rPr lang="en-GB"/>
              <a:t>Many machine cycles within 100ms allow different energy (depth) slices to be done as well as being quick enough to trigger the biological FLASH effect</a:t>
            </a:r>
          </a:p>
          <a:p>
            <a:r>
              <a:rPr lang="en-GB"/>
              <a:t>Need an FFA ring which also has fixed tunes</a:t>
            </a:r>
          </a:p>
          <a:p>
            <a:pPr lvl="1"/>
            <a:r>
              <a:rPr lang="en-GB"/>
              <a:t>But needs to fit in the hospital, so smaller than a scaling FFA </a:t>
            </a:r>
            <a:r>
              <a:rPr lang="en-GB">
                <a:sym typeface="Wingdings" panose="05000000000000000000" pitchFamily="2" charset="2"/>
              </a:rPr>
              <a:t> nonlinear fixed-tune NS-FFA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51C17-CBFE-B6AA-D0EF-566C702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0034D-F1CE-F17A-D350-D616F729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90EF8-78B8-62A0-D97C-C998962D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9278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C550-C255-5F7E-831A-CE6A83BE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End Plates Machined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8EDB4-512D-19E2-C159-83C4D2B4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759C5-F82A-DFA1-F4C9-3CC481AA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2AF73-D654-670A-D2CA-D134816A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  <p:pic>
        <p:nvPicPr>
          <p:cNvPr id="8" name="Content Placeholder 7" descr="A group of metal pieces on a table&#10;&#10;Description automatically generated">
            <a:extLst>
              <a:ext uri="{FF2B5EF4-FFF2-40B4-BE49-F238E27FC236}">
                <a16:creationId xmlns:a16="http://schemas.microsoft.com/office/drawing/2014/main" id="{836F2F44-8E2F-620A-0887-F5A65455F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68760"/>
            <a:ext cx="6705600" cy="5029200"/>
          </a:xfrm>
        </p:spPr>
      </p:pic>
    </p:spTree>
    <p:extLst>
      <p:ext uri="{BB962C8B-B14F-4D97-AF65-F5344CB8AC3E}">
        <p14:creationId xmlns:p14="http://schemas.microsoft.com/office/powerpoint/2010/main" val="2865320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036D-0C64-4049-93A0-7068D93B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1014-DD70-466C-BC67-1A14559D2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GB" dirty="0"/>
              <a:t>It looks like permanent magnets with small apertures and &gt;1.8T fields can be used as a driver for FLASH proton therapy</a:t>
            </a:r>
          </a:p>
          <a:p>
            <a:pPr lvl="1"/>
            <a:r>
              <a:rPr lang="en-GB" dirty="0"/>
              <a:t>No open midplane needed for protons</a:t>
            </a:r>
          </a:p>
          <a:p>
            <a:pPr lvl="1"/>
            <a:r>
              <a:rPr lang="en-GB" dirty="0"/>
              <a:t>Higher field gives more compact machine</a:t>
            </a:r>
          </a:p>
          <a:p>
            <a:r>
              <a:rPr lang="en-GB" dirty="0"/>
              <a:t>Main challenge is actually RF that sweeps frequency at ~500Hz</a:t>
            </a:r>
          </a:p>
          <a:p>
            <a:pPr lvl="1"/>
            <a:r>
              <a:rPr lang="en-GB" dirty="0"/>
              <a:t>Have had some initial discussions with RAL</a:t>
            </a:r>
          </a:p>
          <a:p>
            <a:pPr lvl="1"/>
            <a:r>
              <a:rPr lang="en-GB" dirty="0"/>
              <a:t>May be similar to 2RF or PAMELA RF study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319C-48DF-4E81-BF39-A376AF60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BE7A5-29D7-4619-BFA1-437247E0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06C80-619E-4577-8543-9216081A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595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D402-DB45-4C8B-38E0-FF009A76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60648"/>
            <a:ext cx="9142733" cy="770572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Optima" panose="02000503060000020004" pitchFamily="2" charset="0"/>
              </a:rPr>
              <a:t>‘FLASH’ Proton Therapy facility: </a:t>
            </a:r>
            <a:br>
              <a:rPr lang="en-US" sz="3200" i="1" dirty="0">
                <a:solidFill>
                  <a:srgbClr val="002060"/>
                </a:solidFill>
                <a:latin typeface="Optima" panose="02000503060000020004" pitchFamily="2" charset="0"/>
              </a:rPr>
            </a:br>
            <a:r>
              <a:rPr lang="en-US" sz="2700" dirty="0"/>
              <a:t>Stony Brook University Hospital – Radiation Oncology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5A687-DD16-6880-EBD8-C7CFDE48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Brooks and Dejan Trbojevic, FFA’24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7DEBE-431C-A8BB-9373-949582CF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603-2A10-E648-8DE4-4D75A1570B14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9EB23816-D20A-B7E6-7693-4E048DB9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96752"/>
            <a:ext cx="7772400" cy="5001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5AEAAC-150D-D792-E03B-43F55B428473}"/>
              </a:ext>
            </a:extLst>
          </p:cNvPr>
          <p:cNvSpPr txBox="1"/>
          <p:nvPr/>
        </p:nvSpPr>
        <p:spPr>
          <a:xfrm>
            <a:off x="5796136" y="1400314"/>
            <a:ext cx="3096344" cy="203132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6.    D. Trbojevic, Title: “Non-scaling fixed field alternating gradient permanent magnet cancer therapy accelerator”, patent number: US 9661737 B2, Date of the patent: May 23, 2017 (belongs to the DOE). </a:t>
            </a:r>
            <a:r>
              <a:rPr lang="en-US" sz="1400" dirty="0">
                <a:latin typeface="Optima" panose="02000503060000020004" pitchFamily="2" charset="0"/>
                <a:hlinkClick r:id="rId3"/>
              </a:rPr>
              <a:t>https://patentimages.storage.googleapis.com/42/5e/92/f7da1cf617d6e3/US9661737.pdf</a:t>
            </a:r>
            <a:endParaRPr lang="en-US" sz="1400" dirty="0">
              <a:latin typeface="Optima" panose="02000503060000020004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38FA2-435B-8B9F-0CC2-84925938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0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16AA-3B62-6CEA-0306-E9CD6A4D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sz="4000" i="1" dirty="0">
                <a:solidFill>
                  <a:srgbClr val="002060"/>
                </a:solidFill>
                <a:latin typeface="Optima" panose="02000503060000020004" pitchFamily="2" charset="0"/>
                <a:ea typeface="+mn-ea"/>
                <a:cs typeface="Arial" charset="0"/>
              </a:rPr>
              <a:t>Fast Cycling Synchrotron Cycles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F6CEF-E05F-615F-95B0-4994EAB0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Brooks and Dejan Trbojevic, FFA’24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05E39-0015-9CD3-3B06-D942617B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603-2A10-E648-8DE4-4D75A1570B1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9" name="Picture 68" descr="A picture containing line, plot, diagram, design&#10;&#10;Description automatically generated">
            <a:extLst>
              <a:ext uri="{FF2B5EF4-FFF2-40B4-BE49-F238E27FC236}">
                <a16:creationId xmlns:a16="http://schemas.microsoft.com/office/drawing/2014/main" id="{0B03CF15-29D2-5408-418D-143EF4BAAD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258" y="1201299"/>
            <a:ext cx="7772400" cy="157245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3C1FA01-025D-DA4E-88FF-C267799FE2D9}"/>
              </a:ext>
            </a:extLst>
          </p:cNvPr>
          <p:cNvSpPr txBox="1"/>
          <p:nvPr/>
        </p:nvSpPr>
        <p:spPr>
          <a:xfrm>
            <a:off x="8484226" y="244474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Optima" panose="02000503060000020004" pitchFamily="2" charset="0"/>
              </a:rPr>
              <a:t>t(ms)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147E444-FDFB-1ABE-04C7-ACE48323A091}"/>
              </a:ext>
            </a:extLst>
          </p:cNvPr>
          <p:cNvSpPr txBox="1"/>
          <p:nvPr/>
        </p:nvSpPr>
        <p:spPr>
          <a:xfrm>
            <a:off x="1061258" y="694605"/>
            <a:ext cx="74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Kinetic </a:t>
            </a:r>
          </a:p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Energy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3411F05-173D-3F08-0C82-19AFF3C129CA}"/>
              </a:ext>
            </a:extLst>
          </p:cNvPr>
          <p:cNvCxnSpPr>
            <a:cxnSpLocks/>
          </p:cNvCxnSpPr>
          <p:nvPr/>
        </p:nvCxnSpPr>
        <p:spPr>
          <a:xfrm>
            <a:off x="1308726" y="1413620"/>
            <a:ext cx="1600200" cy="0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61E8C2A-F18F-E3A4-0169-438577451F6F}"/>
              </a:ext>
            </a:extLst>
          </p:cNvPr>
          <p:cNvSpPr txBox="1"/>
          <p:nvPr/>
        </p:nvSpPr>
        <p:spPr>
          <a:xfrm>
            <a:off x="619798" y="129081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</a:rPr>
              <a:t>250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F45623F-F19D-E80B-AA01-881F570D1A3F}"/>
              </a:ext>
            </a:extLst>
          </p:cNvPr>
          <p:cNvSpPr txBox="1"/>
          <p:nvPr/>
        </p:nvSpPr>
        <p:spPr>
          <a:xfrm>
            <a:off x="733902" y="1098306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(MeV)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0E93CF0-FA84-DA71-F45B-0865E5966484}"/>
              </a:ext>
            </a:extLst>
          </p:cNvPr>
          <p:cNvSpPr txBox="1"/>
          <p:nvPr/>
        </p:nvSpPr>
        <p:spPr>
          <a:xfrm>
            <a:off x="477433" y="2023055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16.5-30 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3DEF64E-D5E6-B17B-FA51-39F933562D0D}"/>
              </a:ext>
            </a:extLst>
          </p:cNvPr>
          <p:cNvSpPr/>
          <p:nvPr/>
        </p:nvSpPr>
        <p:spPr>
          <a:xfrm>
            <a:off x="1389478" y="2144449"/>
            <a:ext cx="256032" cy="73152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92AC4B9-E698-476C-1C8E-F292CC4CD07D}"/>
              </a:ext>
            </a:extLst>
          </p:cNvPr>
          <p:cNvSpPr/>
          <p:nvPr/>
        </p:nvSpPr>
        <p:spPr>
          <a:xfrm rot="13035183">
            <a:off x="2417740" y="1575116"/>
            <a:ext cx="164592" cy="73152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ight Brace 79">
            <a:extLst>
              <a:ext uri="{FF2B5EF4-FFF2-40B4-BE49-F238E27FC236}">
                <a16:creationId xmlns:a16="http://schemas.microsoft.com/office/drawing/2014/main" id="{23BA7B81-A6D7-E7AE-D4BE-DB9D5D9D15A9}"/>
              </a:ext>
            </a:extLst>
          </p:cNvPr>
          <p:cNvSpPr/>
          <p:nvPr/>
        </p:nvSpPr>
        <p:spPr>
          <a:xfrm rot="5400000">
            <a:off x="2378591" y="2092613"/>
            <a:ext cx="114914" cy="2070497"/>
          </a:xfrm>
          <a:prstGeom prst="rightBrace">
            <a:avLst>
              <a:gd name="adj1" fmla="val 35484"/>
              <a:gd name="adj2" fmla="val 50000"/>
            </a:avLst>
          </a:prstGeom>
          <a:ln w="9525">
            <a:solidFill>
              <a:srgbClr val="002060"/>
            </a:solidFill>
          </a:ln>
          <a:effectLst>
            <a:outerShdw dist="20000" sx="1000" sy="1000" rotWithShape="0">
              <a:srgbClr val="00206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0A30455-A190-0D24-542A-1BAB843F7E53}"/>
              </a:ext>
            </a:extLst>
          </p:cNvPr>
          <p:cNvCxnSpPr>
            <a:cxnSpLocks/>
          </p:cNvCxnSpPr>
          <p:nvPr/>
        </p:nvCxnSpPr>
        <p:spPr>
          <a:xfrm rot="16200000">
            <a:off x="2671204" y="2325051"/>
            <a:ext cx="1600200" cy="0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D7BF7DA-B4DF-B3CE-C498-2273A72A99AF}"/>
              </a:ext>
            </a:extLst>
          </p:cNvPr>
          <p:cNvSpPr txBox="1"/>
          <p:nvPr/>
        </p:nvSpPr>
        <p:spPr>
          <a:xfrm>
            <a:off x="1398209" y="3090402"/>
            <a:ext cx="2114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Optima" panose="02000503060000020004" pitchFamily="2" charset="0"/>
              </a:rPr>
              <a:t>One synchrotron cycle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B6DED48-CEC1-AE8D-F7DA-43C6CE9A4B0D}"/>
              </a:ext>
            </a:extLst>
          </p:cNvPr>
          <p:cNvSpPr txBox="1"/>
          <p:nvPr/>
        </p:nvSpPr>
        <p:spPr>
          <a:xfrm>
            <a:off x="1915523" y="140608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Ex.1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F8143A4-305D-8BA6-EC3C-85ABFFF90DA8}"/>
              </a:ext>
            </a:extLst>
          </p:cNvPr>
          <p:cNvSpPr txBox="1"/>
          <p:nvPr/>
        </p:nvSpPr>
        <p:spPr>
          <a:xfrm>
            <a:off x="5950904" y="1644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Ex.3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66D204D-A097-4116-189A-E7667A76A59D}"/>
              </a:ext>
            </a:extLst>
          </p:cNvPr>
          <p:cNvSpPr txBox="1"/>
          <p:nvPr/>
        </p:nvSpPr>
        <p:spPr>
          <a:xfrm>
            <a:off x="4048756" y="131399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Ex.2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1D8B25E-2431-D1D4-FF20-8F217C088024}"/>
              </a:ext>
            </a:extLst>
          </p:cNvPr>
          <p:cNvSpPr/>
          <p:nvPr/>
        </p:nvSpPr>
        <p:spPr>
          <a:xfrm rot="12663650">
            <a:off x="6472415" y="1753272"/>
            <a:ext cx="164592" cy="73152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366111-FA34-8B84-F364-827C4628AE27}"/>
              </a:ext>
            </a:extLst>
          </p:cNvPr>
          <p:cNvSpPr/>
          <p:nvPr/>
        </p:nvSpPr>
        <p:spPr>
          <a:xfrm rot="13035183">
            <a:off x="4557771" y="1493549"/>
            <a:ext cx="164592" cy="73152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45A45D0-13B7-E9EB-A0B3-AE929476ED96}"/>
              </a:ext>
            </a:extLst>
          </p:cNvPr>
          <p:cNvSpPr/>
          <p:nvPr/>
        </p:nvSpPr>
        <p:spPr>
          <a:xfrm>
            <a:off x="3480138" y="2129427"/>
            <a:ext cx="256032" cy="73152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2A4922-6067-8C2E-036A-FE44467595F7}"/>
              </a:ext>
            </a:extLst>
          </p:cNvPr>
          <p:cNvSpPr txBox="1"/>
          <p:nvPr/>
        </p:nvSpPr>
        <p:spPr>
          <a:xfrm>
            <a:off x="445053" y="2205254"/>
            <a:ext cx="88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Injection </a:t>
            </a:r>
          </a:p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Energy</a:t>
            </a:r>
          </a:p>
        </p:txBody>
      </p:sp>
      <p:sp>
        <p:nvSpPr>
          <p:cNvPr id="91" name="Right Brace 90">
            <a:extLst>
              <a:ext uri="{FF2B5EF4-FFF2-40B4-BE49-F238E27FC236}">
                <a16:creationId xmlns:a16="http://schemas.microsoft.com/office/drawing/2014/main" id="{BA9E50B4-B0AC-B387-AA45-5D46A4955D31}"/>
              </a:ext>
            </a:extLst>
          </p:cNvPr>
          <p:cNvSpPr/>
          <p:nvPr/>
        </p:nvSpPr>
        <p:spPr>
          <a:xfrm rot="5400000">
            <a:off x="4457494" y="1457372"/>
            <a:ext cx="114914" cy="2070497"/>
          </a:xfrm>
          <a:prstGeom prst="rightBrace">
            <a:avLst>
              <a:gd name="adj1" fmla="val 35484"/>
              <a:gd name="adj2" fmla="val 50000"/>
            </a:avLst>
          </a:prstGeom>
          <a:ln w="9525">
            <a:solidFill>
              <a:srgbClr val="002060"/>
            </a:solidFill>
          </a:ln>
          <a:effectLst>
            <a:outerShdw dist="20000" sx="1000" sy="1000" rotWithShape="0">
              <a:srgbClr val="00206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87C28DF-F5C7-C462-D589-CB377C7D707E}"/>
              </a:ext>
            </a:extLst>
          </p:cNvPr>
          <p:cNvCxnSpPr>
            <a:cxnSpLocks/>
          </p:cNvCxnSpPr>
          <p:nvPr/>
        </p:nvCxnSpPr>
        <p:spPr>
          <a:xfrm flipH="1" flipV="1">
            <a:off x="5554678" y="1329327"/>
            <a:ext cx="0" cy="2734134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D198EDFF-CB6F-5F99-C19E-A31575893B82}"/>
              </a:ext>
            </a:extLst>
          </p:cNvPr>
          <p:cNvSpPr txBox="1"/>
          <p:nvPr/>
        </p:nvSpPr>
        <p:spPr>
          <a:xfrm>
            <a:off x="3431252" y="2535143"/>
            <a:ext cx="220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Optima" panose="02000503060000020004" pitchFamily="2" charset="0"/>
              </a:rPr>
              <a:t>Second synchrotron cycle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D2C91AC-8C27-F2F3-7CE8-57F3700177A4}"/>
              </a:ext>
            </a:extLst>
          </p:cNvPr>
          <p:cNvSpPr txBox="1"/>
          <p:nvPr/>
        </p:nvSpPr>
        <p:spPr>
          <a:xfrm>
            <a:off x="1627040" y="4344536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0.8ms &lt; </a:t>
            </a:r>
            <a:r>
              <a:rPr lang="en-US" sz="1400" dirty="0">
                <a:solidFill>
                  <a:srgbClr val="002060"/>
                </a:solidFill>
                <a:latin typeface="Symbol" pitchFamily="2" charset="2"/>
              </a:rPr>
              <a:t>t </a:t>
            </a:r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&lt; 1.85ms</a:t>
            </a:r>
          </a:p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1.3kHz&lt; f &lt; 540 Hz</a:t>
            </a:r>
          </a:p>
        </p:txBody>
      </p:sp>
      <p:sp>
        <p:nvSpPr>
          <p:cNvPr id="95" name="Right Brace 94">
            <a:extLst>
              <a:ext uri="{FF2B5EF4-FFF2-40B4-BE49-F238E27FC236}">
                <a16:creationId xmlns:a16="http://schemas.microsoft.com/office/drawing/2014/main" id="{F7808C3F-84AD-3D08-9C80-E597503808A5}"/>
              </a:ext>
            </a:extLst>
          </p:cNvPr>
          <p:cNvSpPr/>
          <p:nvPr/>
        </p:nvSpPr>
        <p:spPr>
          <a:xfrm rot="16200000" flipV="1">
            <a:off x="3829706" y="1829457"/>
            <a:ext cx="250092" cy="423000"/>
          </a:xfrm>
          <a:prstGeom prst="rightBrace">
            <a:avLst>
              <a:gd name="adj1" fmla="val 29794"/>
              <a:gd name="adj2" fmla="val 53044"/>
            </a:avLst>
          </a:prstGeom>
          <a:ln w="9525">
            <a:solidFill>
              <a:srgbClr val="002060"/>
            </a:solidFill>
          </a:ln>
          <a:effectLst>
            <a:outerShdw dist="20000" sx="1000" sy="1000" rotWithShape="0">
              <a:srgbClr val="00206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85813A-79C6-B2DB-A604-DA68205F6947}"/>
              </a:ext>
            </a:extLst>
          </p:cNvPr>
          <p:cNvSpPr txBox="1"/>
          <p:nvPr/>
        </p:nvSpPr>
        <p:spPr>
          <a:xfrm>
            <a:off x="3421445" y="1507620"/>
            <a:ext cx="114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Optima" panose="02000503060000020004" pitchFamily="2" charset="0"/>
              </a:rPr>
              <a:t>RF manipulation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159C8B6-31DB-1FEE-F8C2-FE9D5586F203}"/>
              </a:ext>
            </a:extLst>
          </p:cNvPr>
          <p:cNvSpPr txBox="1"/>
          <p:nvPr/>
        </p:nvSpPr>
        <p:spPr>
          <a:xfrm>
            <a:off x="3579561" y="1033903"/>
            <a:ext cx="114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Optima" panose="02000503060000020004" pitchFamily="2" charset="0"/>
              </a:rPr>
              <a:t>Extraction #2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BC01B13-9AD1-DE81-9380-BB572A1EF4F8}"/>
              </a:ext>
            </a:extLst>
          </p:cNvPr>
          <p:cNvSpPr txBox="1"/>
          <p:nvPr/>
        </p:nvSpPr>
        <p:spPr>
          <a:xfrm>
            <a:off x="933454" y="4924219"/>
            <a:ext cx="2646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Time of bunch flight 405-550 ns</a:t>
            </a:r>
          </a:p>
          <a:p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At the injection porch time of 926 </a:t>
            </a:r>
            <a:r>
              <a:rPr lang="en-US" sz="1400" dirty="0">
                <a:solidFill>
                  <a:srgbClr val="002060"/>
                </a:solidFill>
                <a:latin typeface="Symbol" pitchFamily="2" charset="2"/>
              </a:rPr>
              <a:t>m</a:t>
            </a:r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s there are 1680 turns. 15 turns for 15 Cyclotron bunches and 1650 turns for RF manipulations 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6441478-2F98-C6F1-A297-BFEB9DF472CC}"/>
              </a:ext>
            </a:extLst>
          </p:cNvPr>
          <p:cNvCxnSpPr>
            <a:cxnSpLocks/>
          </p:cNvCxnSpPr>
          <p:nvPr/>
        </p:nvCxnSpPr>
        <p:spPr>
          <a:xfrm flipV="1">
            <a:off x="1397534" y="2629415"/>
            <a:ext cx="0" cy="1736742"/>
          </a:xfrm>
          <a:prstGeom prst="straightConnector1">
            <a:avLst/>
          </a:prstGeom>
          <a:ln w="12700">
            <a:solidFill>
              <a:srgbClr val="002060"/>
            </a:solidFill>
            <a:tailEnd type="non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E8E65D59-71BB-6F88-687A-DDE137DD423B}"/>
              </a:ext>
            </a:extLst>
          </p:cNvPr>
          <p:cNvSpPr/>
          <p:nvPr/>
        </p:nvSpPr>
        <p:spPr>
          <a:xfrm rot="5400000">
            <a:off x="1655353" y="2239317"/>
            <a:ext cx="161224" cy="676679"/>
          </a:xfrm>
          <a:prstGeom prst="rightBrace">
            <a:avLst>
              <a:gd name="adj1" fmla="val 35484"/>
              <a:gd name="adj2" fmla="val 50000"/>
            </a:avLst>
          </a:prstGeom>
          <a:ln w="9525">
            <a:solidFill>
              <a:srgbClr val="002060"/>
            </a:solidFill>
          </a:ln>
          <a:effectLst>
            <a:outerShdw dist="20000" sx="1000" sy="1000" rotWithShape="0">
              <a:srgbClr val="00206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E9BFCBD-C524-4B6E-D5D1-97B1D0B60AA5}"/>
              </a:ext>
            </a:extLst>
          </p:cNvPr>
          <p:cNvCxnSpPr>
            <a:cxnSpLocks/>
          </p:cNvCxnSpPr>
          <p:nvPr/>
        </p:nvCxnSpPr>
        <p:spPr>
          <a:xfrm flipV="1">
            <a:off x="2015741" y="2105596"/>
            <a:ext cx="0" cy="1498287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196660F-07AB-ED17-F0C8-D0C31A957457}"/>
              </a:ext>
            </a:extLst>
          </p:cNvPr>
          <p:cNvSpPr txBox="1"/>
          <p:nvPr/>
        </p:nvSpPr>
        <p:spPr>
          <a:xfrm>
            <a:off x="1325454" y="2610218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Injection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Optima" panose="02000503060000020004" pitchFamily="2" charset="0"/>
              </a:rPr>
              <a:t>Porch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D7B7F11-BF00-3960-88C1-DA99E2354768}"/>
                  </a:ext>
                </a:extLst>
              </p:cNvPr>
              <p:cNvSpPr txBox="1"/>
              <p:nvPr/>
            </p:nvSpPr>
            <p:spPr>
              <a:xfrm>
                <a:off x="4123952" y="4420239"/>
                <a:ext cx="459739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dirty="0">
                    <a:solidFill>
                      <a:srgbClr val="002060"/>
                    </a:solidFill>
                    <a:latin typeface="Optima" panose="02000503060000020004" pitchFamily="2" charset="0"/>
                  </a:rPr>
                  <a:t>If the RF kicks are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400" dirty="0">
                    <a:solidFill>
                      <a:srgbClr val="002060"/>
                    </a:solidFill>
                    <a:latin typeface="Optima" panose="02000503060000020004" pitchFamily="2" charset="0"/>
                  </a:rPr>
                  <a:t>30 kV, during the slip-stacking merge a difference in the time of flight for two 2 energies is 773ps. If the batches are 15 m apart it would take 370 turns to get them aligned. Next step would be to merge into one bucket by snaping the new RF voltage on.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D7B7F11-BF00-3960-88C1-DA99E2354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952" y="4420239"/>
                <a:ext cx="4597394" cy="1169551"/>
              </a:xfrm>
              <a:prstGeom prst="rect">
                <a:avLst/>
              </a:prstGeom>
              <a:blipFill>
                <a:blip r:embed="rId4"/>
                <a:stretch>
                  <a:fillRect l="-275" t="-1075" r="-551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DBD29F3-2F94-E80D-0862-CAE5B12C79B5}"/>
              </a:ext>
            </a:extLst>
          </p:cNvPr>
          <p:cNvCxnSpPr>
            <a:cxnSpLocks/>
          </p:cNvCxnSpPr>
          <p:nvPr/>
        </p:nvCxnSpPr>
        <p:spPr>
          <a:xfrm>
            <a:off x="1397534" y="4004967"/>
            <a:ext cx="368378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EED5377-B9D7-C8D5-451A-A3C6C7DCE034}"/>
              </a:ext>
            </a:extLst>
          </p:cNvPr>
          <p:cNvCxnSpPr>
            <a:cxnSpLocks/>
          </p:cNvCxnSpPr>
          <p:nvPr/>
        </p:nvCxnSpPr>
        <p:spPr>
          <a:xfrm flipV="1">
            <a:off x="1765912" y="3459822"/>
            <a:ext cx="256179" cy="543056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BB76808-82D7-9258-A84C-0BAB60D245D3}"/>
              </a:ext>
            </a:extLst>
          </p:cNvPr>
          <p:cNvCxnSpPr>
            <a:cxnSpLocks/>
          </p:cNvCxnSpPr>
          <p:nvPr/>
        </p:nvCxnSpPr>
        <p:spPr>
          <a:xfrm>
            <a:off x="2019286" y="3469874"/>
            <a:ext cx="480749" cy="635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C31D20B-49B5-49C0-CA9A-71500DAF997E}"/>
              </a:ext>
            </a:extLst>
          </p:cNvPr>
          <p:cNvCxnSpPr>
            <a:cxnSpLocks/>
          </p:cNvCxnSpPr>
          <p:nvPr/>
        </p:nvCxnSpPr>
        <p:spPr>
          <a:xfrm flipV="1">
            <a:off x="2500035" y="3434114"/>
            <a:ext cx="0" cy="568764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7EFF73B-EB37-86BA-A76A-2B5C01441B58}"/>
              </a:ext>
            </a:extLst>
          </p:cNvPr>
          <p:cNvCxnSpPr>
            <a:cxnSpLocks/>
          </p:cNvCxnSpPr>
          <p:nvPr/>
        </p:nvCxnSpPr>
        <p:spPr>
          <a:xfrm flipV="1">
            <a:off x="2500035" y="1538562"/>
            <a:ext cx="0" cy="1901902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748CC51-8EFD-14CC-E12E-5A96C81C7931}"/>
              </a:ext>
            </a:extLst>
          </p:cNvPr>
          <p:cNvCxnSpPr>
            <a:cxnSpLocks/>
          </p:cNvCxnSpPr>
          <p:nvPr/>
        </p:nvCxnSpPr>
        <p:spPr>
          <a:xfrm>
            <a:off x="2500035" y="4006563"/>
            <a:ext cx="1319023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9C8AB0C-0205-BA17-A0ED-E5D43D0A94F7}"/>
              </a:ext>
            </a:extLst>
          </p:cNvPr>
          <p:cNvCxnSpPr>
            <a:cxnSpLocks/>
          </p:cNvCxnSpPr>
          <p:nvPr/>
        </p:nvCxnSpPr>
        <p:spPr>
          <a:xfrm flipV="1">
            <a:off x="4635700" y="1413620"/>
            <a:ext cx="0" cy="2084166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7D12DD3-CEBC-D3A1-1689-19CEB8900EEA}"/>
              </a:ext>
            </a:extLst>
          </p:cNvPr>
          <p:cNvCxnSpPr>
            <a:cxnSpLocks/>
          </p:cNvCxnSpPr>
          <p:nvPr/>
        </p:nvCxnSpPr>
        <p:spPr>
          <a:xfrm flipV="1">
            <a:off x="4330311" y="3184083"/>
            <a:ext cx="303335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FBF77FD-6E0E-168D-B8A9-27125707D79E}"/>
              </a:ext>
            </a:extLst>
          </p:cNvPr>
          <p:cNvCxnSpPr>
            <a:cxnSpLocks/>
          </p:cNvCxnSpPr>
          <p:nvPr/>
        </p:nvCxnSpPr>
        <p:spPr>
          <a:xfrm flipH="1" flipV="1">
            <a:off x="1756796" y="2037286"/>
            <a:ext cx="9116" cy="2026175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2A696F2-2060-E926-3D8F-095E596B50F5}"/>
              </a:ext>
            </a:extLst>
          </p:cNvPr>
          <p:cNvCxnSpPr>
            <a:cxnSpLocks/>
          </p:cNvCxnSpPr>
          <p:nvPr/>
        </p:nvCxnSpPr>
        <p:spPr>
          <a:xfrm flipH="1" flipV="1">
            <a:off x="4633717" y="3185394"/>
            <a:ext cx="6350" cy="817484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C4BC75C-57A0-BF5F-BE76-12899C90C4A4}"/>
              </a:ext>
            </a:extLst>
          </p:cNvPr>
          <p:cNvCxnSpPr>
            <a:cxnSpLocks/>
          </p:cNvCxnSpPr>
          <p:nvPr/>
        </p:nvCxnSpPr>
        <p:spPr>
          <a:xfrm>
            <a:off x="4640067" y="4003001"/>
            <a:ext cx="925272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54CEBD7-43F1-14E6-28A7-579EE88B2D04}"/>
              </a:ext>
            </a:extLst>
          </p:cNvPr>
          <p:cNvCxnSpPr>
            <a:cxnSpLocks/>
          </p:cNvCxnSpPr>
          <p:nvPr/>
        </p:nvCxnSpPr>
        <p:spPr>
          <a:xfrm>
            <a:off x="685800" y="4002878"/>
            <a:ext cx="7816995" cy="2328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FD34A33-AC73-C12F-3CC2-6C113190B2CC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819058" y="3188638"/>
            <a:ext cx="515021" cy="805305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2D65D84-F6BD-7251-36A2-4746598D47CB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565339" y="3641283"/>
            <a:ext cx="229456" cy="358785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3ADDE8C-551B-F40E-CFE3-308DFE95B65A}"/>
              </a:ext>
            </a:extLst>
          </p:cNvPr>
          <p:cNvCxnSpPr>
            <a:cxnSpLocks/>
          </p:cNvCxnSpPr>
          <p:nvPr/>
        </p:nvCxnSpPr>
        <p:spPr>
          <a:xfrm flipV="1">
            <a:off x="3820546" y="1989467"/>
            <a:ext cx="0" cy="2013411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CBFB636-AF7A-4F19-0B63-B750737A0A27}"/>
              </a:ext>
            </a:extLst>
          </p:cNvPr>
          <p:cNvCxnSpPr>
            <a:cxnSpLocks/>
          </p:cNvCxnSpPr>
          <p:nvPr/>
        </p:nvCxnSpPr>
        <p:spPr>
          <a:xfrm>
            <a:off x="5788575" y="3648440"/>
            <a:ext cx="764564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0E1E7ADE-5231-D7FE-28CA-728D81088A87}"/>
              </a:ext>
            </a:extLst>
          </p:cNvPr>
          <p:cNvCxnSpPr>
            <a:cxnSpLocks/>
          </p:cNvCxnSpPr>
          <p:nvPr/>
        </p:nvCxnSpPr>
        <p:spPr>
          <a:xfrm flipH="1" flipV="1">
            <a:off x="6553139" y="1282829"/>
            <a:ext cx="0" cy="2734134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>
            <a:outerShdw dist="20000" sx="1000" sy="1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98D000D-9A4A-8D5B-AF45-038235EFB95F}"/>
              </a:ext>
            </a:extLst>
          </p:cNvPr>
          <p:cNvCxnSpPr>
            <a:cxnSpLocks/>
          </p:cNvCxnSpPr>
          <p:nvPr/>
        </p:nvCxnSpPr>
        <p:spPr>
          <a:xfrm flipH="1" flipV="1">
            <a:off x="6549965" y="3648440"/>
            <a:ext cx="8798" cy="379706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8753BBB1-884A-EA22-DFB8-7009E48DAE31}"/>
              </a:ext>
            </a:extLst>
          </p:cNvPr>
          <p:cNvCxnSpPr>
            <a:cxnSpLocks/>
          </p:cNvCxnSpPr>
          <p:nvPr/>
        </p:nvCxnSpPr>
        <p:spPr>
          <a:xfrm>
            <a:off x="6558763" y="4005247"/>
            <a:ext cx="925272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7F06581-5D16-66E8-8E77-C9C2DD9B9F37}"/>
              </a:ext>
            </a:extLst>
          </p:cNvPr>
          <p:cNvSpPr txBox="1"/>
          <p:nvPr/>
        </p:nvSpPr>
        <p:spPr>
          <a:xfrm>
            <a:off x="5856046" y="3258006"/>
            <a:ext cx="238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</a:rPr>
              <a:t>Extraction kicker wave forms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34F30-38B8-C3B4-5966-624B7FDE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6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031E-DB80-C8E1-F0B7-308ED35B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128"/>
            <a:ext cx="9142733" cy="863600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Optima" panose="02000503060000020004" pitchFamily="2" charset="0"/>
                <a:ea typeface="+mn-ea"/>
                <a:cs typeface="Arial" charset="0"/>
              </a:rPr>
              <a:t>Fast Cycling Acceleration with Ferrite cavities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9519A-243B-0E0F-1292-2694AF3F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Brooks and Dejan Trbojevic, FFA’24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8DFB3-DD67-526C-3773-E69B128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603-2A10-E648-8DE4-4D75A1570B1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C3A2CD2-F2A9-E81C-7524-2BD17EC2773F}"/>
              </a:ext>
            </a:extLst>
          </p:cNvPr>
          <p:cNvGraphicFramePr>
            <a:graphicFrameLocks noGrp="1"/>
          </p:cNvGraphicFramePr>
          <p:nvPr/>
        </p:nvGraphicFramePr>
        <p:xfrm>
          <a:off x="229892" y="1110435"/>
          <a:ext cx="8581016" cy="524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606">
                  <a:extLst>
                    <a:ext uri="{9D8B030D-6E8A-4147-A177-3AD203B41FA5}">
                      <a16:colId xmlns:a16="http://schemas.microsoft.com/office/drawing/2014/main" val="261885955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10432482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50297904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6203221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924093805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8741540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Choices for injector cyclotron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741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ACSI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91901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Energy of Injector Cyclotron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16.5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MeV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588316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Cyclotron current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Symbol" pitchFamily="2" charset="2"/>
                        </a:rPr>
                        <a:t>m</a:t>
                      </a: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79240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Treatment charge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0555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Injection turns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32155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RF acceleration per turn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29.70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41058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Calculation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Treatments Options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10499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Turn duration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585.74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540.6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504.8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405.1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296799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Charge per turn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0.108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0.151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50334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Charge per injection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0.606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31878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Machine cycles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51309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Machine cycle rate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809.95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70577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Outputs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556569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Treatment time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76.54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4925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39B2CF-DA91-A60B-0992-A90B8313A9C4}"/>
              </a:ext>
            </a:extLst>
          </p:cNvPr>
          <p:cNvSpPr txBox="1"/>
          <p:nvPr/>
        </p:nvSpPr>
        <p:spPr>
          <a:xfrm>
            <a:off x="7435250" y="833436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Optima" panose="02000503060000020004" pitchFamily="2" charset="0"/>
              </a:rPr>
              <a:t>By Stephen Brooks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9BAF7-7E59-3C87-A841-5C50A97B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86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7F342-63A3-5383-1746-65D47AD0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>
                <a:latin typeface="Optima" panose="02000503060000020004" pitchFamily="2" charset="0"/>
              </a:rPr>
              <a:t>Stephen Brooks and Dejan Trbojevic, FFA’24</a:t>
            </a:r>
            <a:endParaRPr lang="en-US" b="0" dirty="0">
              <a:latin typeface="Optima" panose="0200050306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40745-A1EF-19F5-C3E1-D13D58AA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603-2A10-E648-8DE4-4D75A1570B1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D1994-28D6-FAA9-0B13-AF64A98FC048}"/>
              </a:ext>
            </a:extLst>
          </p:cNvPr>
          <p:cNvSpPr/>
          <p:nvPr/>
        </p:nvSpPr>
        <p:spPr>
          <a:xfrm>
            <a:off x="1910993" y="277401"/>
            <a:ext cx="4664468" cy="380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E9834-FD2B-8A29-4B7B-C5E4105ED6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1457" y="696748"/>
            <a:ext cx="4483486" cy="5802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653197-6213-2A5A-B3E0-A972C50B2C3F}"/>
              </a:ext>
            </a:extLst>
          </p:cNvPr>
          <p:cNvSpPr txBox="1"/>
          <p:nvPr/>
        </p:nvSpPr>
        <p:spPr>
          <a:xfrm>
            <a:off x="-72149" y="2324"/>
            <a:ext cx="9185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solidFill>
                  <a:srgbClr val="002060"/>
                </a:solidFill>
                <a:latin typeface="Optima" panose="02000503060000020004" pitchFamily="2" charset="0"/>
              </a:rPr>
              <a:t>Matching of the Multiple Energy Orbits to the Straight Section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123F6C-D381-1504-38C4-9B00D6FA2B79}"/>
              </a:ext>
            </a:extLst>
          </p:cNvPr>
          <p:cNvGrpSpPr/>
          <p:nvPr/>
        </p:nvGrpSpPr>
        <p:grpSpPr>
          <a:xfrm rot="5400000">
            <a:off x="-1280239" y="2116075"/>
            <a:ext cx="6307946" cy="3080848"/>
            <a:chOff x="96859" y="1394766"/>
            <a:chExt cx="8903305" cy="4048587"/>
          </a:xfrm>
        </p:grpSpPr>
        <p:pic>
          <p:nvPicPr>
            <p:cNvPr id="13" name="Picture 12" descr="Chart&#10;&#10;Description automatically generated">
              <a:extLst>
                <a:ext uri="{FF2B5EF4-FFF2-40B4-BE49-F238E27FC236}">
                  <a16:creationId xmlns:a16="http://schemas.microsoft.com/office/drawing/2014/main" id="{2F6B2A26-B232-62C4-17C5-A35FF0CF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1746" y="1394766"/>
              <a:ext cx="8638418" cy="4048587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D2796DE-1D48-7DA1-55F6-8892EB6DFB5F}"/>
                </a:ext>
              </a:extLst>
            </p:cNvPr>
            <p:cNvCxnSpPr>
              <a:cxnSpLocks/>
            </p:cNvCxnSpPr>
            <p:nvPr/>
          </p:nvCxnSpPr>
          <p:spPr>
            <a:xfrm>
              <a:off x="389428" y="1665128"/>
              <a:ext cx="0" cy="35078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B37B99-30DF-BD19-7470-BCB203BD862E}"/>
                </a:ext>
              </a:extLst>
            </p:cNvPr>
            <p:cNvSpPr txBox="1"/>
            <p:nvPr/>
          </p:nvSpPr>
          <p:spPr>
            <a:xfrm rot="16200000">
              <a:off x="-162365" y="3087732"/>
              <a:ext cx="1083179" cy="5647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Optima" panose="02000503060000020004" pitchFamily="2" charset="0"/>
                </a:rPr>
                <a:t>5.8 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CCC15-1F05-3B85-1DE2-E1CA1884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6905-F1C0-BEE2-F045-CE653FE7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Lattice Converted from BMAD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9825-CBD6-EFB0-3E74-1A323AC1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20403-9986-51EA-DED3-42069B38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57DBF-AADF-BCC4-E6D7-4C2ABBEB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A0BDED-E45C-F7D4-D7DB-FCE9D0BEC48F}"/>
              </a:ext>
            </a:extLst>
          </p:cNvPr>
          <p:cNvSpPr txBox="1"/>
          <p:nvPr/>
        </p:nvSpPr>
        <p:spPr>
          <a:xfrm>
            <a:off x="4499992" y="165270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Multipoles dipole…dodeca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3C75F-0EA3-4849-B402-C647710B2632}"/>
              </a:ext>
            </a:extLst>
          </p:cNvPr>
          <p:cNvSpPr txBox="1"/>
          <p:nvPr/>
        </p:nvSpPr>
        <p:spPr>
          <a:xfrm>
            <a:off x="404385" y="152969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Three cells for field wrap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85963F-EAE0-DBBD-84CF-3783BB24BA17}"/>
              </a:ext>
            </a:extLst>
          </p:cNvPr>
          <p:cNvSpPr txBox="1"/>
          <p:nvPr/>
        </p:nvSpPr>
        <p:spPr>
          <a:xfrm>
            <a:off x="611560" y="5662989"/>
            <a:ext cx="7225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Angle 5.625° per cell, 64 cells per turn.  Cell length 34.4cm, R=3.5m.</a:t>
            </a:r>
          </a:p>
          <a:p>
            <a:r>
              <a:rPr lang="en-GB"/>
              <a:t>This worked well in BMAD, fixed stable tunes from 10MeV – 250MeV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2AD2C2B-BBBD-98E9-420E-705943AC5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35646"/>
            <a:ext cx="8229600" cy="32550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647A57-3AEC-AA81-C85E-0CD6FB2BA979}"/>
              </a:ext>
            </a:extLst>
          </p:cNvPr>
          <p:cNvSpPr txBox="1"/>
          <p:nvPr/>
        </p:nvSpPr>
        <p:spPr>
          <a:xfrm>
            <a:off x="4121274" y="4599214"/>
            <a:ext cx="324036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00B050"/>
                </a:solidFill>
              </a:rPr>
              <a:t>These slides look a lot like last year’s, but Dejan’s multipole numbers have changed!</a:t>
            </a:r>
          </a:p>
        </p:txBody>
      </p:sp>
    </p:spTree>
    <p:extLst>
      <p:ext uri="{BB962C8B-B14F-4D97-AF65-F5344CB8AC3E}">
        <p14:creationId xmlns:p14="http://schemas.microsoft.com/office/powerpoint/2010/main" val="110379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98EB-8DB8-D0F9-148B-9954673E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BMAD and Muon1 Magnet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13D64-3017-DB14-C08D-827E28F5E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BMAD has a zero-length end field model</a:t>
            </a:r>
          </a:p>
          <a:p>
            <a:r>
              <a:rPr lang="en-GB" dirty="0"/>
              <a:t>Muon1 has a Maxwellian fringe field model with </a:t>
            </a:r>
            <a:r>
              <a:rPr lang="en-GB"/>
              <a:t>finite length (bit more realistic)</a:t>
            </a:r>
            <a:endParaRPr lang="en-GB" dirty="0"/>
          </a:p>
          <a:p>
            <a:pPr lvl="1"/>
            <a:r>
              <a:rPr lang="en-GB" dirty="0"/>
              <a:t>But you have to choose the length yourself!</a:t>
            </a:r>
          </a:p>
          <a:p>
            <a:pPr lvl="1"/>
            <a:r>
              <a:rPr lang="en-GB"/>
              <a:t>Only way to do this sort of field in BMAD is to generate fieldmaps, so there’s a difference</a:t>
            </a:r>
          </a:p>
          <a:p>
            <a:r>
              <a:rPr lang="en-GB"/>
              <a:t>We </a:t>
            </a:r>
            <a:r>
              <a:rPr lang="en-GB" dirty="0"/>
              <a:t>also changed from sectors to rectangles but that turned out to be a </a:t>
            </a:r>
            <a:r>
              <a:rPr lang="en-GB"/>
              <a:t>small effect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AC604-2DEF-47D9-4E32-761B1A9C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AF4E8-42F1-7C34-5B3A-FF745BCB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 and Dejan Trbojevic, FFA’24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CF9CA-F2EF-E9A1-5C9C-758C9A11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7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90268</TotalTime>
  <Words>1540</Words>
  <Application>Microsoft Office PowerPoint</Application>
  <PresentationFormat>On-screen Show (4:3)</PresentationFormat>
  <Paragraphs>329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Optima</vt:lpstr>
      <vt:lpstr>Symbol</vt:lpstr>
      <vt:lpstr>Wingdings</vt:lpstr>
      <vt:lpstr>Office Theme</vt:lpstr>
      <vt:lpstr>1_Office Theme</vt:lpstr>
      <vt:lpstr>Permanent Magnets for a Fixed Tune Proton Therapy FFA</vt:lpstr>
      <vt:lpstr>Introduction</vt:lpstr>
      <vt:lpstr>Application</vt:lpstr>
      <vt:lpstr>‘FLASH’ Proton Therapy facility:  Stony Brook University Hospital – Radiation Oncology </vt:lpstr>
      <vt:lpstr>Fast Cycling Synchrotron Cycles</vt:lpstr>
      <vt:lpstr>Fast Cycling Acceleration with Ferrite cavities</vt:lpstr>
      <vt:lpstr>PowerPoint Presentation</vt:lpstr>
      <vt:lpstr>Lattice Converted from BMAD</vt:lpstr>
      <vt:lpstr>BMAD and Muon1 Magnet Models</vt:lpstr>
      <vt:lpstr>Field Profiles (BMAD)</vt:lpstr>
      <vt:lpstr>BMAD Lattice in Muon1</vt:lpstr>
      <vt:lpstr>Peak Fields on Orbit (vs. Energy)</vt:lpstr>
      <vt:lpstr>This cell can be “easily” fixed using the Algorithm I used before</vt:lpstr>
      <vt:lpstr>Tunes After Correction in Muon1</vt:lpstr>
      <vt:lpstr>Wait, Fourier coefficients?</vt:lpstr>
      <vt:lpstr>PowerPoint Presentation</vt:lpstr>
      <vt:lpstr>Field Profiles After Correction</vt:lpstr>
      <vt:lpstr>Peak Fields After Correction</vt:lpstr>
      <vt:lpstr>Orbits and Fields in Muon1</vt:lpstr>
      <vt:lpstr>Permanent Magnet Designs (F)</vt:lpstr>
      <vt:lpstr>Permanent Magnet Designs (D)</vt:lpstr>
      <vt:lpstr>Magnet Sim. Field Error Graph (F)</vt:lpstr>
      <vt:lpstr>Magnet Sim. Field Error Graph (D)</vt:lpstr>
      <vt:lpstr>Magnets Ordered from SABR Enterprises, LLC.</vt:lpstr>
      <vt:lpstr>Orbits within Magnets</vt:lpstr>
      <vt:lpstr>Test Beamline, 4 cells</vt:lpstr>
      <vt:lpstr>Test Beamline and Mounting</vt:lpstr>
      <vt:lpstr>Magnet Holders Machined</vt:lpstr>
      <vt:lpstr>Magnet Holders Machined</vt:lpstr>
      <vt:lpstr>End Plates Machined</vt:lpstr>
      <vt:lpstr>Conclusion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Brooks, Stephen</cp:lastModifiedBy>
  <cp:revision>1714</cp:revision>
  <dcterms:created xsi:type="dcterms:W3CDTF">2012-11-14T19:21:06Z</dcterms:created>
  <dcterms:modified xsi:type="dcterms:W3CDTF">2024-08-16T18:44:24Z</dcterms:modified>
</cp:coreProperties>
</file>