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76"/>
  </p:notesMasterIdLst>
  <p:handoutMasterIdLst>
    <p:handoutMasterId r:id="rId77"/>
  </p:handoutMasterIdLst>
  <p:sldIdLst>
    <p:sldId id="511" r:id="rId3"/>
    <p:sldId id="520" r:id="rId4"/>
    <p:sldId id="887" r:id="rId5"/>
    <p:sldId id="861" r:id="rId6"/>
    <p:sldId id="882" r:id="rId7"/>
    <p:sldId id="879" r:id="rId8"/>
    <p:sldId id="853" r:id="rId9"/>
    <p:sldId id="896" r:id="rId10"/>
    <p:sldId id="903" r:id="rId11"/>
    <p:sldId id="897" r:id="rId12"/>
    <p:sldId id="898" r:id="rId13"/>
    <p:sldId id="905" r:id="rId14"/>
    <p:sldId id="906" r:id="rId15"/>
    <p:sldId id="910" r:id="rId16"/>
    <p:sldId id="922" r:id="rId17"/>
    <p:sldId id="918" r:id="rId18"/>
    <p:sldId id="917" r:id="rId19"/>
    <p:sldId id="924" r:id="rId20"/>
    <p:sldId id="925" r:id="rId21"/>
    <p:sldId id="926" r:id="rId22"/>
    <p:sldId id="929" r:id="rId23"/>
    <p:sldId id="954" r:id="rId24"/>
    <p:sldId id="955" r:id="rId25"/>
    <p:sldId id="956" r:id="rId26"/>
    <p:sldId id="957" r:id="rId27"/>
    <p:sldId id="927" r:id="rId28"/>
    <p:sldId id="930" r:id="rId29"/>
    <p:sldId id="928" r:id="rId30"/>
    <p:sldId id="935" r:id="rId31"/>
    <p:sldId id="936" r:id="rId32"/>
    <p:sldId id="940" r:id="rId33"/>
    <p:sldId id="941" r:id="rId34"/>
    <p:sldId id="942" r:id="rId35"/>
    <p:sldId id="943" r:id="rId36"/>
    <p:sldId id="944" r:id="rId37"/>
    <p:sldId id="945" r:id="rId38"/>
    <p:sldId id="931" r:id="rId39"/>
    <p:sldId id="947" r:id="rId40"/>
    <p:sldId id="948" r:id="rId41"/>
    <p:sldId id="949" r:id="rId42"/>
    <p:sldId id="950" r:id="rId43"/>
    <p:sldId id="951" r:id="rId44"/>
    <p:sldId id="952" r:id="rId45"/>
    <p:sldId id="932" r:id="rId46"/>
    <p:sldId id="938" r:id="rId47"/>
    <p:sldId id="933" r:id="rId48"/>
    <p:sldId id="953" r:id="rId49"/>
    <p:sldId id="964" r:id="rId50"/>
    <p:sldId id="934" r:id="rId51"/>
    <p:sldId id="939" r:id="rId52"/>
    <p:sldId id="958" r:id="rId53"/>
    <p:sldId id="959" r:id="rId54"/>
    <p:sldId id="960" r:id="rId55"/>
    <p:sldId id="937" r:id="rId56"/>
    <p:sldId id="965" r:id="rId57"/>
    <p:sldId id="914" r:id="rId58"/>
    <p:sldId id="961" r:id="rId59"/>
    <p:sldId id="962" r:id="rId60"/>
    <p:sldId id="963" r:id="rId61"/>
    <p:sldId id="923" r:id="rId62"/>
    <p:sldId id="889" r:id="rId63"/>
    <p:sldId id="888" r:id="rId64"/>
    <p:sldId id="902" r:id="rId65"/>
    <p:sldId id="891" r:id="rId66"/>
    <p:sldId id="892" r:id="rId67"/>
    <p:sldId id="513" r:id="rId68"/>
    <p:sldId id="915" r:id="rId69"/>
    <p:sldId id="916" r:id="rId70"/>
    <p:sldId id="908" r:id="rId71"/>
    <p:sldId id="909" r:id="rId72"/>
    <p:sldId id="919" r:id="rId73"/>
    <p:sldId id="920" r:id="rId74"/>
    <p:sldId id="921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BACC6"/>
    <a:srgbClr val="FFFFFF"/>
    <a:srgbClr val="7F7F7F"/>
    <a:srgbClr val="D99694"/>
    <a:srgbClr val="0080FF"/>
    <a:srgbClr val="99FF66"/>
    <a:srgbClr val="00FF00"/>
    <a:srgbClr val="FF00FF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6005" autoAdjust="0"/>
  </p:normalViewPr>
  <p:slideViewPr>
    <p:cSldViewPr>
      <p:cViewPr varScale="1">
        <p:scale>
          <a:sx n="92" d="100"/>
          <a:sy n="92" d="100"/>
        </p:scale>
        <p:origin x="533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2025-Sep-12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12/09/2025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7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4BC7BF-1FF5-6249-98ED-8673119734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0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September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September 2025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tentimages.storage.googleapis.com/42/5e/92/f7da1cf617d6e3/US9661737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Test of a Permanent Magnet</a:t>
            </a:r>
            <a:br>
              <a:rPr lang="en-US"/>
            </a:br>
            <a:r>
              <a:rPr lang="en-US"/>
              <a:t>NS-FFA Section with Fixed Tunes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9B3F-75C6-108B-B871-9021BB03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Peak Fields vs.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7BAEE-A3CC-823C-74C2-42E7B497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0B604-8E6F-B378-7D02-687E0B271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704D2-8D61-D011-A2CD-E40A5AB83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EB408DA-84BC-DA4B-BA8F-A10843C9C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236" y="1662906"/>
            <a:ext cx="6363528" cy="3816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8C1A84-8389-3BE6-455E-9122A86DE25E}"/>
              </a:ext>
            </a:extLst>
          </p:cNvPr>
          <p:cNvSpPr txBox="1"/>
          <p:nvPr/>
        </p:nvSpPr>
        <p:spPr>
          <a:xfrm>
            <a:off x="719572" y="559098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Orange line is field at magnet longitudinal centre, which is different than at exit (orbit in fringe area) for D magnet.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A67995-68E1-A3BF-800B-A9A8FC5C3BE4}"/>
              </a:ext>
            </a:extLst>
          </p:cNvPr>
          <p:cNvGrpSpPr/>
          <p:nvPr/>
        </p:nvGrpSpPr>
        <p:grpSpPr>
          <a:xfrm>
            <a:off x="6986981" y="840639"/>
            <a:ext cx="1533566" cy="1920088"/>
            <a:chOff x="6446583" y="889292"/>
            <a:chExt cx="1533566" cy="19200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C049BB-5ACC-495F-82AF-5230DCB41E6C}"/>
                </a:ext>
              </a:extLst>
            </p:cNvPr>
            <p:cNvSpPr/>
            <p:nvPr/>
          </p:nvSpPr>
          <p:spPr>
            <a:xfrm>
              <a:off x="6804248" y="1628800"/>
              <a:ext cx="7844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35F7B18E-552B-A5C5-3D1A-359C67BF3AEE}"/>
                </a:ext>
              </a:extLst>
            </p:cNvPr>
            <p:cNvSpPr/>
            <p:nvPr/>
          </p:nvSpPr>
          <p:spPr>
            <a:xfrm flipV="1">
              <a:off x="6446583" y="889292"/>
              <a:ext cx="1533566" cy="856500"/>
            </a:xfrm>
            <a:prstGeom prst="arc">
              <a:avLst>
                <a:gd name="adj1" fmla="val 11988535"/>
                <a:gd name="adj2" fmla="val 2034709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695BFA3-CDBF-2CC6-5D75-DACE386F83C8}"/>
                </a:ext>
              </a:extLst>
            </p:cNvPr>
            <p:cNvSpPr/>
            <p:nvPr/>
          </p:nvSpPr>
          <p:spPr>
            <a:xfrm>
              <a:off x="6446583" y="1952880"/>
              <a:ext cx="1533566" cy="856500"/>
            </a:xfrm>
            <a:prstGeom prst="arc">
              <a:avLst>
                <a:gd name="adj1" fmla="val 11952873"/>
                <a:gd name="adj2" fmla="val 2028764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6633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6F53A6-8175-0106-6678-FEA1C8DB2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2696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1297AE-B887-2272-C6E0-272E0853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en-GB"/>
              <a:t>Orbits and Fields in Muon1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9B9F3-7F31-D4D6-2DB6-FA3E4601E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6FB0-D79B-EAA9-29E3-97425FB5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69F38-88BC-03E0-BD30-7CAB4450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3340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E7AAEE6-1163-AB9E-EE94-7149D945D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6EB4F-DFC8-7329-22DF-9D64AA0A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Designs (F)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3C848-C080-C2F0-5120-27CC3758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AE51A-22BD-85FE-45CA-5659BD791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77415-6019-C79B-AA45-F3E691ED4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67922-E14C-6653-3F7D-DD4782E4864A}"/>
              </a:ext>
            </a:extLst>
          </p:cNvPr>
          <p:cNvSpPr txBox="1"/>
          <p:nvPr/>
        </p:nvSpPr>
        <p:spPr>
          <a:xfrm>
            <a:off x="6834981" y="157543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cm grid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CC437B-E4D8-29A8-1B66-333AC1E10E92}"/>
              </a:ext>
            </a:extLst>
          </p:cNvPr>
          <p:cNvSpPr txBox="1"/>
          <p:nvPr/>
        </p:nvSpPr>
        <p:spPr>
          <a:xfrm>
            <a:off x="81998" y="1464668"/>
            <a:ext cx="2441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NdFeB material</a:t>
            </a:r>
          </a:p>
          <a:p>
            <a:r>
              <a:rPr lang="en-GB"/>
              <a:t>N42EH grade</a:t>
            </a:r>
          </a:p>
          <a:p>
            <a:r>
              <a:rPr lang="en-GB"/>
              <a:t>B</a:t>
            </a:r>
            <a:r>
              <a:rPr lang="en-GB" baseline="-25000"/>
              <a:t>r</a:t>
            </a:r>
            <a:r>
              <a:rPr lang="en-GB"/>
              <a:t>=1.3T</a:t>
            </a:r>
          </a:p>
          <a:p>
            <a:r>
              <a:rPr lang="en-GB"/>
              <a:t>69.90cm</a:t>
            </a:r>
            <a:r>
              <a:rPr lang="en-GB" baseline="30000"/>
              <a:t>2</a:t>
            </a:r>
            <a:r>
              <a:rPr lang="en-GB"/>
              <a:t> area</a:t>
            </a:r>
          </a:p>
          <a:p>
            <a:r>
              <a:rPr lang="en-GB"/>
              <a:t>64.7 x 12mm aperture</a:t>
            </a:r>
          </a:p>
          <a:p>
            <a:r>
              <a:rPr lang="en-GB"/>
              <a:t>Good field X±26.3mm</a:t>
            </a:r>
          </a:p>
          <a:p>
            <a:r>
              <a:rPr lang="en-GB"/>
              <a:t>1.85T max field</a:t>
            </a:r>
          </a:p>
        </p:txBody>
      </p:sp>
    </p:spTree>
    <p:extLst>
      <p:ext uri="{BB962C8B-B14F-4D97-AF65-F5344CB8AC3E}">
        <p14:creationId xmlns:p14="http://schemas.microsoft.com/office/powerpoint/2010/main" val="309363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2A14CE7-459C-1137-517F-16667EC75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20CF3-5133-9382-53C8-B5F08546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Designs (D)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6FA72-323A-33A1-A733-2EEA0F00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B4255-1F67-7DBA-574B-48653716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B5B0C-B2D2-514A-2FDC-57B1AA47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02234A-0E39-0CEC-B6EA-4011AA39C073}"/>
              </a:ext>
            </a:extLst>
          </p:cNvPr>
          <p:cNvSpPr txBox="1"/>
          <p:nvPr/>
        </p:nvSpPr>
        <p:spPr>
          <a:xfrm>
            <a:off x="81998" y="1464668"/>
            <a:ext cx="2441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NdFeB material</a:t>
            </a:r>
          </a:p>
          <a:p>
            <a:r>
              <a:rPr lang="en-GB"/>
              <a:t>N42EH grade</a:t>
            </a:r>
          </a:p>
          <a:p>
            <a:r>
              <a:rPr lang="en-GB"/>
              <a:t>B</a:t>
            </a:r>
            <a:r>
              <a:rPr lang="en-GB" baseline="-25000"/>
              <a:t>r</a:t>
            </a:r>
            <a:r>
              <a:rPr lang="en-GB"/>
              <a:t>=1.3T</a:t>
            </a:r>
          </a:p>
          <a:p>
            <a:r>
              <a:rPr lang="en-GB"/>
              <a:t>93.88cm</a:t>
            </a:r>
            <a:r>
              <a:rPr lang="en-GB" baseline="30000"/>
              <a:t>2</a:t>
            </a:r>
            <a:r>
              <a:rPr lang="en-GB"/>
              <a:t> area</a:t>
            </a:r>
          </a:p>
          <a:p>
            <a:r>
              <a:rPr lang="en-GB"/>
              <a:t>48.1 x 12mm aperture</a:t>
            </a:r>
          </a:p>
          <a:p>
            <a:r>
              <a:rPr lang="en-GB"/>
              <a:t>Good field X±18.0mm</a:t>
            </a:r>
          </a:p>
          <a:p>
            <a:r>
              <a:rPr lang="en-GB"/>
              <a:t>1.86T max 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7FD7C-2BF0-1F32-CC3D-6D998F2443C6}"/>
              </a:ext>
            </a:extLst>
          </p:cNvPr>
          <p:cNvSpPr txBox="1"/>
          <p:nvPr/>
        </p:nvSpPr>
        <p:spPr>
          <a:xfrm>
            <a:off x="6834981" y="157543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cm grid</a:t>
            </a:r>
          </a:p>
        </p:txBody>
      </p:sp>
    </p:spTree>
    <p:extLst>
      <p:ext uri="{BB962C8B-B14F-4D97-AF65-F5344CB8AC3E}">
        <p14:creationId xmlns:p14="http://schemas.microsoft.com/office/powerpoint/2010/main" val="2777675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61B7C-9C0D-F2E6-0943-6973D046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Magnets Ordered from</a:t>
            </a:r>
            <a:br>
              <a:rPr lang="en-GB"/>
            </a:br>
            <a:r>
              <a:rPr lang="en-GB"/>
              <a:t>SABR Enterprises, LLC.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549CA-86B9-1486-D0DA-9445C0E4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C4532-40BC-9C64-AE68-7ABAA862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D40F-650F-4C8B-7D2C-343A56A5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12" name="Picture 11" descr="A grey cube with holes&#10;&#10;Description automatically generated">
            <a:extLst>
              <a:ext uri="{FF2B5EF4-FFF2-40B4-BE49-F238E27FC236}">
                <a16:creationId xmlns:a16="http://schemas.microsoft.com/office/drawing/2014/main" id="{F4380F52-4418-1009-3514-58B1A8FA6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60" y="1648753"/>
            <a:ext cx="4749240" cy="4114800"/>
          </a:xfrm>
          <a:prstGeom prst="rect">
            <a:avLst/>
          </a:prstGeom>
        </p:spPr>
      </p:pic>
      <p:pic>
        <p:nvPicPr>
          <p:cNvPr id="10" name="Content Placeholder 9" descr="A grey cube with a spiral staircase&#10;&#10;Description automatically generated">
            <a:extLst>
              <a:ext uri="{FF2B5EF4-FFF2-40B4-BE49-F238E27FC236}">
                <a16:creationId xmlns:a16="http://schemas.microsoft.com/office/drawing/2014/main" id="{C4473453-4D8C-3459-364A-4990B9FB3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753"/>
            <a:ext cx="4411944" cy="4114800"/>
          </a:xfrm>
        </p:spPr>
      </p:pic>
    </p:spTree>
    <p:extLst>
      <p:ext uri="{BB962C8B-B14F-4D97-AF65-F5344CB8AC3E}">
        <p14:creationId xmlns:p14="http://schemas.microsoft.com/office/powerpoint/2010/main" val="322904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E303-8AC0-91DA-7196-AB3EFF002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Orbits within Magnets</a:t>
            </a:r>
          </a:p>
        </p:txBody>
      </p:sp>
      <p:pic>
        <p:nvPicPr>
          <p:cNvPr id="8" name="Content Placeholder 7" descr="A computer screen 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45E80646-8DEB-8CBD-F390-49BE1BD1F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5587"/>
            <a:ext cx="8229600" cy="43751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3D48-9EA9-D4DF-4209-ACA34871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4F296-F1C3-1B5F-29C5-7CB83283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19043-7C0B-F4FD-F773-DF8F4880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905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24DA-0672-C9BD-C554-06570ED3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 Beamline, 4 cells</a:t>
            </a:r>
          </a:p>
        </p:txBody>
      </p:sp>
      <p:pic>
        <p:nvPicPr>
          <p:cNvPr id="8" name="Content Placeholder 7" descr="A computer screen shot of a black screen&#10;&#10;Description automatically generated">
            <a:extLst>
              <a:ext uri="{FF2B5EF4-FFF2-40B4-BE49-F238E27FC236}">
                <a16:creationId xmlns:a16="http://schemas.microsoft.com/office/drawing/2014/main" id="{B5346515-1EFF-D32F-A05E-AFDAD00C3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68760"/>
            <a:ext cx="6705600" cy="5029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E7DDD-8B7A-5035-1C09-7763309B9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E6291-3598-9C53-184D-57A78ABD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662D3-41C8-BE60-84D6-069F8CA4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1048E-1001-328D-E607-19EB44819EA5}"/>
              </a:ext>
            </a:extLst>
          </p:cNvPr>
          <p:cNvSpPr txBox="1"/>
          <p:nvPr/>
        </p:nvSpPr>
        <p:spPr>
          <a:xfrm>
            <a:off x="5189592" y="1590700"/>
            <a:ext cx="255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Half-F magnets on each end</a:t>
            </a:r>
          </a:p>
          <a:p>
            <a:endParaRPr lang="en-GB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Angle 5.625° per cell, </a:t>
            </a:r>
          </a:p>
          <a:p>
            <a:r>
              <a:rPr lang="en-US">
                <a:solidFill>
                  <a:schemeClr val="bg1"/>
                </a:solidFill>
              </a:rPr>
              <a:t>4 cells = 22.5°</a:t>
            </a:r>
          </a:p>
          <a:p>
            <a:r>
              <a:rPr lang="en-US">
                <a:solidFill>
                  <a:schemeClr val="bg1"/>
                </a:solidFill>
              </a:rPr>
              <a:t>(1/8 of an 180° arc)</a:t>
            </a: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Cell length 34.4cm,</a:t>
            </a:r>
          </a:p>
          <a:p>
            <a:r>
              <a:rPr lang="en-GB">
                <a:solidFill>
                  <a:schemeClr val="bg1"/>
                </a:solidFill>
              </a:rPr>
              <a:t>4 cells = 1.374m</a:t>
            </a:r>
          </a:p>
        </p:txBody>
      </p:sp>
    </p:spTree>
    <p:extLst>
      <p:ext uri="{BB962C8B-B14F-4D97-AF65-F5344CB8AC3E}">
        <p14:creationId xmlns:p14="http://schemas.microsoft.com/office/powerpoint/2010/main" val="79642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27F7-7AB7-D1B4-7F00-86BB68BC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Test Beamline and Mounting</a:t>
            </a:r>
          </a:p>
        </p:txBody>
      </p:sp>
      <p:pic>
        <p:nvPicPr>
          <p:cNvPr id="8" name="Content Placeholder 7" descr="A group of metal cubes&#10;&#10;Description automatically generated">
            <a:extLst>
              <a:ext uri="{FF2B5EF4-FFF2-40B4-BE49-F238E27FC236}">
                <a16:creationId xmlns:a16="http://schemas.microsoft.com/office/drawing/2014/main" id="{A94A0CD1-30DF-4219-009F-3C32E74E2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0" y="1612592"/>
            <a:ext cx="5731268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10B51-453B-6413-95E6-CF89062B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D1F9B-D417-C037-8D16-04C1C8D4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72CB7-43A1-C17F-7973-68EF932C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40FFA66B-3107-CA0A-D3E4-D2A159DAC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24" y="1616392"/>
            <a:ext cx="2928664" cy="45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71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9BAB-6912-0DAB-5FE9-8BB162E5D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Construction by Vendor</a:t>
            </a:r>
          </a:p>
        </p:txBody>
      </p:sp>
      <p:pic>
        <p:nvPicPr>
          <p:cNvPr id="8" name="Content Placeholder 7" descr="A picture containing text, accessory&#10;&#10;AI-generated content may be incorrect.">
            <a:extLst>
              <a:ext uri="{FF2B5EF4-FFF2-40B4-BE49-F238E27FC236}">
                <a16:creationId xmlns:a16="http://schemas.microsoft.com/office/drawing/2014/main" id="{F1298D6A-97BA-D774-9282-F996107DE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330098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3B43-16C0-16F7-AD1F-DE08A0CAB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8228-6EE5-DFE7-DDEA-6D3762A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26594-9E2C-B044-2004-8F6931FD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C9C7D-56E2-C570-A7AD-AC4E65CF7EAD}"/>
              </a:ext>
            </a:extLst>
          </p:cNvPr>
          <p:cNvSpPr txBox="1"/>
          <p:nvPr/>
        </p:nvSpPr>
        <p:spPr>
          <a:xfrm>
            <a:off x="899592" y="1417638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SABR Enterprises, LLC. in Massachusetts</a:t>
            </a:r>
          </a:p>
        </p:txBody>
      </p:sp>
    </p:spTree>
    <p:extLst>
      <p:ext uri="{BB962C8B-B14F-4D97-AF65-F5344CB8AC3E}">
        <p14:creationId xmlns:p14="http://schemas.microsoft.com/office/powerpoint/2010/main" val="121306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5A04-5C3F-7A7B-4BE7-CF5F6167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Beamline Assembly</a:t>
            </a:r>
          </a:p>
        </p:txBody>
      </p:sp>
      <p:pic>
        <p:nvPicPr>
          <p:cNvPr id="8" name="Content Placeholder 7" descr="A picture containing indoor, dirty, worktable, cluttered&#10;&#10;AI-generated content may be incorrect.">
            <a:extLst>
              <a:ext uri="{FF2B5EF4-FFF2-40B4-BE49-F238E27FC236}">
                <a16:creationId xmlns:a16="http://schemas.microsoft.com/office/drawing/2014/main" id="{548ECFF5-B3C0-2A1B-E833-5844C75F0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90" y="2004638"/>
            <a:ext cx="4909553" cy="368216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95626-EB62-AF6B-CDE9-D659731E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B1BC7-2521-1A0B-15BD-65036361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19641-DD21-7BE6-20AB-BA1EE824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10" name="Picture 9" descr="A picture containing dirty, miller&#10;&#10;AI-generated content may be incorrect.">
            <a:extLst>
              <a:ext uri="{FF2B5EF4-FFF2-40B4-BE49-F238E27FC236}">
                <a16:creationId xmlns:a16="http://schemas.microsoft.com/office/drawing/2014/main" id="{A5C0B48F-D7C2-E256-3E0F-24DC2875D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6337" y="2004638"/>
            <a:ext cx="4909552" cy="36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E686-79C1-4492-AB55-1AB41079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Introduction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5974F-D467-4FC9-A81A-2B9973D59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Non-scaling FFAs can have their tune dependence on momentum flattened by adding non-linear components to the magnet fields, although not necessarily for an unlimited momentum range.</a:t>
            </a:r>
          </a:p>
          <a:p>
            <a:r>
              <a:rPr lang="en-US"/>
              <a:t>Quadrupole affects tune level, sextupole affects dQ/dp, octupole affects d</a:t>
            </a:r>
            <a:r>
              <a:rPr lang="en-US" baseline="30000"/>
              <a:t>2</a:t>
            </a:r>
            <a:r>
              <a:rPr lang="en-US"/>
              <a:t>Q/dp</a:t>
            </a:r>
            <a:r>
              <a:rPr lang="en-US" baseline="30000"/>
              <a:t>2</a:t>
            </a:r>
            <a:r>
              <a:rPr lang="en-US"/>
              <a:t>, etc.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81A3F-FA53-448F-BA62-4EEEA48F5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78F4F-B0A5-4009-9623-BEE4AB00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2F47B-C83E-4A31-9D33-6A599577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019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blur, light, stove&#10;&#10;AI-generated content may be incorrect.">
            <a:extLst>
              <a:ext uri="{FF2B5EF4-FFF2-40B4-BE49-F238E27FC236}">
                <a16:creationId xmlns:a16="http://schemas.microsoft.com/office/drawing/2014/main" id="{CD2D3440-C6F1-8D21-A831-C32818E0F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0DF6-4663-5017-8144-4662C1C5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FF2A3-1578-4415-8906-76EFBE82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FB9D2-B979-9AD6-0105-8C9063BC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DC845-5EF3-47F7-D39B-36604985F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Magnet Apertures</a:t>
            </a:r>
          </a:p>
        </p:txBody>
      </p:sp>
    </p:spTree>
    <p:extLst>
      <p:ext uri="{BB962C8B-B14F-4D97-AF65-F5344CB8AC3E}">
        <p14:creationId xmlns:p14="http://schemas.microsoft.com/office/powerpoint/2010/main" val="349926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B4B72-7745-3968-56F4-3E16BBE3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Fieldmap of one magnet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CF56F8-1CFF-286B-EE7D-F4B7738A5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433" y="1124744"/>
            <a:ext cx="7229135" cy="525293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F3908-0D9C-7665-AF03-9F2D0936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EEC4-5113-7B1F-F5C5-FA05D90FD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3F322-B492-5368-1AB8-1466913E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7784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DD80-E7FD-C8E2-DEFE-24D599D4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Measured Integrated Field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ED32F9-CB7F-0C13-1C55-C0FDE313B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2DBF5-FEF8-FF45-6AAA-1D08EA52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3776D-F20E-8B2F-729B-9348719A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A8D80-A9D4-4B2D-635A-2E25E785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153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D558-0B27-D028-523C-EA915E2C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Corrected Integrated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79BF2-F860-B207-E183-D81DFEAC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B9396-0B36-4EC0-ECF7-0A2861BE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FF8B5-3756-352A-A976-736545E8F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77467-5F7E-2500-9537-204608F5FAB4}"/>
              </a:ext>
            </a:extLst>
          </p:cNvPr>
          <p:cNvSpPr txBox="1"/>
          <p:nvPr/>
        </p:nvSpPr>
        <p:spPr>
          <a:xfrm>
            <a:off x="1043608" y="1268760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Corrected via fit for Hall probe displacements and tilt angles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83E0741-B283-CE4E-BBA4-5C5B8C84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36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527C-CECD-6D78-2BF3-0C3D3E0B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Measured Gradients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C228EB-27B2-5510-0388-0C6906D7E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9311-F01C-AADA-13BA-5369B0D1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7746B-25CA-F868-630A-F6764E64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AF65-3189-4141-D67D-EA743C27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375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4C088-A143-2916-F0A1-F12C31A4D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Attempt at Shimming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5CBEA-975F-A8C9-29B6-04C6453B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6303C-791D-7804-73C9-DA2025DA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45EAA-324B-45D0-B8DA-97AA0476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D7D8FE-83A0-002C-5B4C-8CAB6368C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46"/>
          <a:stretch>
            <a:fillRect/>
          </a:stretch>
        </p:blipFill>
        <p:spPr>
          <a:xfrm rot="16200000">
            <a:off x="5505746" y="1108612"/>
            <a:ext cx="2146465" cy="4627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F15B41-D2C5-4AA8-88A8-9C553D6A6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4"/>
          <a:stretch>
            <a:fillRect/>
          </a:stretch>
        </p:blipFill>
        <p:spPr>
          <a:xfrm rot="16200000">
            <a:off x="5765988" y="2900142"/>
            <a:ext cx="1877824" cy="48782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9DA1FC-C918-22D2-FB29-15CB8F0A9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9"/>
          <a:stretch>
            <a:fillRect/>
          </a:stretch>
        </p:blipFill>
        <p:spPr>
          <a:xfrm rot="16200000">
            <a:off x="1241733" y="2993924"/>
            <a:ext cx="2042497" cy="4525963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07F99C-E86B-CD3D-6B33-208F74416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3" y="1200979"/>
            <a:ext cx="4265800" cy="31993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6B4454-47DC-6302-6E3F-6DA72975094E}"/>
              </a:ext>
            </a:extLst>
          </p:cNvPr>
          <p:cNvSpPr txBox="1"/>
          <p:nvPr/>
        </p:nvSpPr>
        <p:spPr>
          <a:xfrm>
            <a:off x="4639991" y="1132083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Shimming is possible in theory but more engineering is needed to keep wires securely in place in aperture, so magnets were not shimmed for this experiment.</a:t>
            </a:r>
          </a:p>
        </p:txBody>
      </p:sp>
    </p:spTree>
    <p:extLst>
      <p:ext uri="{BB962C8B-B14F-4D97-AF65-F5344CB8AC3E}">
        <p14:creationId xmlns:p14="http://schemas.microsoft.com/office/powerpoint/2010/main" val="1013513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equipment, worktable&#10;&#10;AI-generated content may be incorrect.">
            <a:extLst>
              <a:ext uri="{FF2B5EF4-FFF2-40B4-BE49-F238E27FC236}">
                <a16:creationId xmlns:a16="http://schemas.microsoft.com/office/drawing/2014/main" id="{0A34F471-6B12-FF9B-F07A-109B242A8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5" b="18180"/>
          <a:stretch>
            <a:fillRect/>
          </a:stretch>
        </p:blipFill>
        <p:spPr>
          <a:xfrm>
            <a:off x="176093" y="1387812"/>
            <a:ext cx="8680657" cy="3625364"/>
          </a:xfrm>
        </p:spPr>
      </p:pic>
      <p:pic>
        <p:nvPicPr>
          <p:cNvPr id="10" name="Picture 9" descr="A picture containing worktable, miller&#10;&#10;AI-generated content may be incorrect.">
            <a:extLst>
              <a:ext uri="{FF2B5EF4-FFF2-40B4-BE49-F238E27FC236}">
                <a16:creationId xmlns:a16="http://schemas.microsoft.com/office/drawing/2014/main" id="{C7A410AF-05FD-0BC4-B24F-F4AB6140F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31791"/>
          <a:stretch>
            <a:fillRect/>
          </a:stretch>
        </p:blipFill>
        <p:spPr>
          <a:xfrm>
            <a:off x="4662086" y="4079724"/>
            <a:ext cx="4483224" cy="2780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E05C33-11A8-8EA3-B84A-0AC1F996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Camera and Beam Screen Plates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FCE51-4116-E2E2-CF59-60CE93BC0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E07B0-1CBF-469B-5138-F915CDEA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03C7B-13B2-1E06-0CB3-FAA80536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ECB62-105E-70B9-F999-3BBBD4A93248}"/>
              </a:ext>
            </a:extLst>
          </p:cNvPr>
          <p:cNvSpPr txBox="1"/>
          <p:nvPr/>
        </p:nvSpPr>
        <p:spPr>
          <a:xfrm>
            <a:off x="323528" y="5203020"/>
            <a:ext cx="4104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These were attached to both ends of the beamline.</a:t>
            </a:r>
          </a:p>
          <a:p>
            <a:r>
              <a:rPr lang="en-GB"/>
              <a:t>4 cameras and 4 screens in total.</a:t>
            </a:r>
          </a:p>
        </p:txBody>
      </p:sp>
    </p:spTree>
    <p:extLst>
      <p:ext uri="{BB962C8B-B14F-4D97-AF65-F5344CB8AC3E}">
        <p14:creationId xmlns:p14="http://schemas.microsoft.com/office/powerpoint/2010/main" val="694551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1925-42DD-79A9-8685-48B50D5B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 at BNL beamlines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7C9C5-3092-D450-BAF9-23BA9F093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NSRL</a:t>
            </a:r>
          </a:p>
          <a:p>
            <a:pPr lvl="1"/>
            <a:r>
              <a:rPr lang="en-GB"/>
              <a:t>Protons 50-250MeV</a:t>
            </a:r>
          </a:p>
          <a:p>
            <a:pPr lvl="1"/>
            <a:r>
              <a:rPr lang="en-GB"/>
              <a:t>1 day 2 hours</a:t>
            </a:r>
          </a:p>
          <a:p>
            <a:r>
              <a:rPr lang="en-GB"/>
              <a:t>Tandem</a:t>
            </a:r>
          </a:p>
          <a:p>
            <a:pPr lvl="1"/>
            <a:r>
              <a:rPr lang="en-GB"/>
              <a:t>Deuterons 12.9-28MeV</a:t>
            </a:r>
          </a:p>
          <a:p>
            <a:pPr lvl="1"/>
            <a:r>
              <a:rPr lang="en-GB"/>
              <a:t>Equivalent to protons 10-50MeV</a:t>
            </a:r>
          </a:p>
          <a:p>
            <a:pPr lvl="2"/>
            <a:r>
              <a:rPr lang="en-GB"/>
              <a:t>Via rigidity but also window/air energy loss calculation</a:t>
            </a:r>
          </a:p>
          <a:p>
            <a:pPr lvl="2"/>
            <a:r>
              <a:rPr lang="en-GB"/>
              <a:t>Tandem proton max energy is 28.75MeV</a:t>
            </a:r>
          </a:p>
          <a:p>
            <a:pPr lvl="1"/>
            <a:r>
              <a:rPr lang="en-GB"/>
              <a:t>1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AEF1-75F5-9B49-5311-65A8C72E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BDF8B-858F-8B67-46E3-D3FA5EDB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34B87-1DE1-0344-A791-D75D0A59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3632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8AF8-4587-3D73-EF22-B18F2186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/>
          <a:lstStyle/>
          <a:p>
            <a:r>
              <a:rPr lang="en-GB"/>
              <a:t>Installation (Tandem)</a:t>
            </a:r>
          </a:p>
        </p:txBody>
      </p:sp>
      <p:pic>
        <p:nvPicPr>
          <p:cNvPr id="7" name="VID_20250825_152257">
            <a:hlinkClick r:id="" action="ppaction://media"/>
            <a:extLst>
              <a:ext uri="{FF2B5EF4-FFF2-40B4-BE49-F238E27FC236}">
                <a16:creationId xmlns:a16="http://schemas.microsoft.com/office/drawing/2014/main" id="{45AC2377-C348-1C7A-547B-23E44CAFA8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858376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5073D-319F-E060-5A0F-C561653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1350E-D2A7-C603-16EA-2CA44D88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360A9-D3AB-9311-B95F-D963011D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D707B-A1E2-17A5-24BF-A8F7AED48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72816"/>
            <a:ext cx="4956043" cy="37170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B0F5FD-9A56-1A55-A8D7-2AC3FF96BACE}"/>
              </a:ext>
            </a:extLst>
          </p:cNvPr>
          <p:cNvSpPr txBox="1"/>
          <p:nvPr/>
        </p:nvSpPr>
        <p:spPr>
          <a:xfrm>
            <a:off x="4154733" y="5617053"/>
            <a:ext cx="4532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Different beam energies marked on a ruler for alignment.</a:t>
            </a:r>
          </a:p>
        </p:txBody>
      </p:sp>
    </p:spTree>
    <p:extLst>
      <p:ext uri="{BB962C8B-B14F-4D97-AF65-F5344CB8AC3E}">
        <p14:creationId xmlns:p14="http://schemas.microsoft.com/office/powerpoint/2010/main" val="4570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47BA-CF56-98A0-4FE7-1D8D318A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Calibration and 1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/>
              <a:t> Ellipse Fit</a:t>
            </a:r>
          </a:p>
        </p:txBody>
      </p:sp>
      <p:pic>
        <p:nvPicPr>
          <p:cNvPr id="8" name="Content Placeholder 7" descr="A picture containing text, dark, night sky&#10;&#10;AI-generated content may be incorrect.">
            <a:extLst>
              <a:ext uri="{FF2B5EF4-FFF2-40B4-BE49-F238E27FC236}">
                <a16:creationId xmlns:a16="http://schemas.microsoft.com/office/drawing/2014/main" id="{E822CBCF-627B-D9F5-BBAD-FF446CB9F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EB636-060A-9852-73AE-2F7B0F75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87DD-59A8-D5D5-CEF3-1E546801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8F135-01DB-2DF9-241B-E1114C2C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4675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4128-E3ED-15D5-383E-93209DEB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C882D-3A58-910A-3AE8-F28C232E1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Dejan Trbojevic proposes to accelerate protons in 10-250MeV range with a rapid cycle (100Hz-1kHz) for FLASH hadron therapy</a:t>
            </a:r>
          </a:p>
          <a:p>
            <a:pPr lvl="1"/>
            <a:r>
              <a:rPr lang="en-GB"/>
              <a:t>Many machine cycles within 100ms allow different energy (depth) slices to be done as well as being quick enough to trigger the biological FLASH effect</a:t>
            </a:r>
          </a:p>
          <a:p>
            <a:r>
              <a:rPr lang="en-GB"/>
              <a:t>Need an FFA ring which also has fixed tunes</a:t>
            </a:r>
          </a:p>
          <a:p>
            <a:pPr lvl="1"/>
            <a:r>
              <a:rPr lang="en-GB"/>
              <a:t>But needs to fit in the hospital, so smaller than a scaling FFA </a:t>
            </a:r>
            <a:r>
              <a:rPr lang="en-GB">
                <a:sym typeface="Wingdings" panose="05000000000000000000" pitchFamily="2" charset="2"/>
              </a:rPr>
              <a:t> nonlinear fixed-tune NS-FFA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51C17-CBFE-B6AA-D0EF-566C7021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0034D-F1CE-F17A-D350-D616F72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90EF8-78B8-62A0-D97C-C998962D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9278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7777-4374-A252-EE12-218573E4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Dimmest Beam Fit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69B146-A2E3-8225-8CD3-6FE1008BF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4" b="24747"/>
          <a:stretch>
            <a:fillRect/>
          </a:stretch>
        </p:blipFill>
        <p:spPr>
          <a:xfrm>
            <a:off x="323528" y="1607245"/>
            <a:ext cx="4147699" cy="326191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B3DEB-C40E-DF7C-FA13-9CFCFDCD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E99CF-3F52-9F01-4707-EA3FA2A8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FF0CF-3EC8-5E5C-6E40-E2910865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C8A742-B972-8063-89FD-ECA201A58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41" b="24984"/>
          <a:stretch>
            <a:fillRect/>
          </a:stretch>
        </p:blipFill>
        <p:spPr>
          <a:xfrm>
            <a:off x="4654351" y="1640781"/>
            <a:ext cx="4117573" cy="3228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B70EF0-C60F-47B2-2F5D-8A6BC645B8A7}"/>
              </a:ext>
            </a:extLst>
          </p:cNvPr>
          <p:cNvSpPr txBox="1"/>
          <p:nvPr/>
        </p:nvSpPr>
        <p:spPr>
          <a:xfrm>
            <a:off x="683568" y="544522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Also background frames were subtracted</a:t>
            </a:r>
          </a:p>
        </p:txBody>
      </p:sp>
    </p:spTree>
    <p:extLst>
      <p:ext uri="{BB962C8B-B14F-4D97-AF65-F5344CB8AC3E}">
        <p14:creationId xmlns:p14="http://schemas.microsoft.com/office/powerpoint/2010/main" val="1985948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A3E5-D5A5-1343-102B-2A6C8B00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250MeV protons </a:t>
            </a:r>
          </a:p>
        </p:txBody>
      </p:sp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3380E85-F661-6127-055E-EF8BF26F0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F8CE6-DD8F-AD06-9BA5-FABB33B5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D2824-9E3A-E832-C860-11DC99C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55602-3CC0-1F4B-058B-0F70E7C9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D000097-2AA0-45DB-1DFD-5B30D0D51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6670"/>
            <a:ext cx="3283946" cy="2743200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86AE66-51D9-25B9-7D43-DEDC6F775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54" y="3649025"/>
            <a:ext cx="3283946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5CF5C9-9365-1AB2-4AEB-6712686314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8451"/>
            <a:ext cx="3283946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85823D-62C8-6CFE-9780-5F701A9C0ACB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8C21F-0312-DE7E-A06F-948D4686A62B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163632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9733E-666C-4A63-A2DA-2FF3BF3E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7354-08C3-9CE6-99E8-AE0B896C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200MeV protons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890564-B67D-E88E-0336-C2E39A146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0346F-00FE-2F1A-2FF4-49A6DADA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C7516-4A77-5837-ABB5-98D64A15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67272-3D4D-4ABA-B09A-B58108E4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F90B2-29B5-2435-1B1B-000990960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906670"/>
            <a:ext cx="3283946" cy="274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CB35C6-14BF-43BE-0D9A-802F86CB9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3649025"/>
            <a:ext cx="3283946" cy="2743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3D4880-CE80-CA6F-4FE9-62130CFB0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3648451"/>
            <a:ext cx="3283946" cy="2743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B07FC-F064-7387-5B6A-D0C54618D779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3E926-7463-2F4C-0DDC-7A316A8111C1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3021873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262F1-C6CD-2A98-BCD0-B30A4337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2B6F-D448-BD86-D9E7-1FAB7CDF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150MeV protons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777E3D-3E60-524A-94B5-DB5CBB393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C4F03-7018-DA4A-E036-D3AB8904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22606-B145-C707-1E99-5CDF409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8B3D-2412-4EDE-EE7A-B08D2162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50567-86CF-8E6C-341D-F5094DCD6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4" cy="274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92B4A0-6DD7-9CA2-21BB-345E3BE29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4" cy="2743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09AE21-F5BE-E77A-EB25-8C5D0DAD16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4" cy="2743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426315-1321-48F0-39E4-72738059F1AE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E72700-7424-7510-E91C-7AD65BDA2FF0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FB7707-019F-6789-53E1-E405E55E2D7E}"/>
              </a:ext>
            </a:extLst>
          </p:cNvPr>
          <p:cNvSpPr txBox="1"/>
          <p:nvPr/>
        </p:nvSpPr>
        <p:spPr>
          <a:xfrm>
            <a:off x="2356570" y="5703359"/>
            <a:ext cx="227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Obscured by stray light on screen 3</a:t>
            </a:r>
          </a:p>
        </p:txBody>
      </p:sp>
    </p:spTree>
    <p:extLst>
      <p:ext uri="{BB962C8B-B14F-4D97-AF65-F5344CB8AC3E}">
        <p14:creationId xmlns:p14="http://schemas.microsoft.com/office/powerpoint/2010/main" val="3372609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0DD1A-17AF-3A9E-1FE7-59344A114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14FC-10B6-65CC-759E-83053C42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100MeV protons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3BC5C9-4954-1FFE-2D65-93474382B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3A2B-FF14-EABB-F814-FF3B926A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7AAEC-A3BD-9051-296E-BD1F3CC0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7EA8A-AA6D-6875-4096-84CA2179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BC7F8-FBAA-3B4A-E1D8-D92A9E4E4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4" cy="274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193682-F3D6-3372-9FDD-20F1AB598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4" cy="2743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58FB60-5397-BE11-CC88-17DC45069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4" cy="2743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4B51B0-9F2B-1671-573B-14244288D9B5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6E954E-EF6D-C6FC-EC08-59481974E97D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487860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EB9BF-494D-B6F6-FEE6-CDBE11EDB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B9CE-E128-DACF-4928-9F2E9ADC5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70MeV protons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C32E29-7C01-C2E2-BE87-8E5E316CC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BF84-A438-43D7-09B0-70E2ACAC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81F4D-EAA2-376E-DE79-206898EC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6E05-56DE-7D28-AF07-D50BB51E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54C3C-C630-0528-B3EC-992362EC0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4" cy="2743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9184E0-851C-87BB-02C3-37465354C6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4" cy="2743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F780FB-AD41-714E-F8E9-57875EAB3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4" cy="2743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B280FE-BA49-50AB-4F1E-984F0E623E9D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E0F8B2-91F0-EC10-C170-30B40D5DB73F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78884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FC731-CAD6-7B0F-6B28-55E9ED80A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B10DD-58A8-4C9E-1974-BC20A9F7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50MeV protons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744C459-5739-516A-A4C6-D928457C7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571D-F5C8-E05E-4408-856B7A094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BE179-3F1D-1372-1312-41A5FE25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A8D8-0E4C-6580-7E10-90D6D454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D6D07-87D2-26ED-E895-DBF225A72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3" cy="2743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4E641-C789-902D-AA0C-5DADB7B61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3" cy="2743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447D5-7E80-2EA4-3134-3372163C5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3" cy="27431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1479DB-6428-FC55-83AD-4007B10A12FE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A94360-4EA3-4146-6CCB-4B8F42CC1D13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4116436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7132-2A4F-D5F6-48CF-362D0FB1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NSRL All Energies</a:t>
            </a:r>
          </a:p>
        </p:txBody>
      </p:sp>
      <p:pic>
        <p:nvPicPr>
          <p:cNvPr id="8" name="Content Placeholder 7" descr="A picture containing text, electronics&#10;&#10;AI-generated content may be incorrect.">
            <a:extLst>
              <a:ext uri="{FF2B5EF4-FFF2-40B4-BE49-F238E27FC236}">
                <a16:creationId xmlns:a16="http://schemas.microsoft.com/office/drawing/2014/main" id="{13FA5B15-C7EE-7EE6-3C6D-FFE44D532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89" y="3640046"/>
            <a:ext cx="3614057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0569D-6B4A-67C1-A1B2-E329AF914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17B68-1CE1-999B-D577-EA36582F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05E36-11A0-A9BF-848D-F0C63C20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4D1F76-8F9C-029E-8010-304860F83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75" y="896846"/>
            <a:ext cx="3541531" cy="2743200"/>
          </a:xfrm>
          <a:prstGeom prst="rect">
            <a:avLst/>
          </a:prstGeom>
        </p:spPr>
      </p:pic>
      <p:pic>
        <p:nvPicPr>
          <p:cNvPr id="12" name="Picture 11" descr="A picture containing text, light, dark&#10;&#10;AI-generated content may be incorrect.">
            <a:extLst>
              <a:ext uri="{FF2B5EF4-FFF2-40B4-BE49-F238E27FC236}">
                <a16:creationId xmlns:a16="http://schemas.microsoft.com/office/drawing/2014/main" id="{3D05282A-FAC2-4AAE-CD6F-BDBD425AF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88" y="900286"/>
            <a:ext cx="3614057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9C8D20-D4D4-9C35-D10C-EC9A12722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38128"/>
            <a:ext cx="3614057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E2B12C-5A2E-B22E-9B38-E0B88BCA581C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144521-B84D-6253-901D-B80AA6EF76D0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634499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F103D-900E-05B7-F416-9EBF505A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0A16-5959-2C17-C7EB-326D61AD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28MeV d ~ 50MeV 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02B4F4-48E8-EE7D-9B5B-1DE93D9EF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F10FF-8114-79A6-9C25-10E4B832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43759-1196-3F5C-E1EF-EDAF4A70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0903E-9619-847B-F8E1-245ECC9D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544D9-8214-4E92-9913-7350C5662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3" cy="2743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E3B476-BC7C-3151-1785-5CC79B09D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3" cy="2743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5213F3-FE1E-5BEB-362D-317DA898B4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3" cy="2743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63A0E-A9F7-0221-5312-6D1009EE3975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C5A3D-86B9-32DD-6BF8-3C9F9882CF45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2061342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64CF9-C9E3-BFC9-B7DF-61969E82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C9B2-826C-8030-BF8C-F3AF19F4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24.2MeV d ~ 40MeV 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3FE3FD-4C5F-0E39-BB46-73ACBE0F8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68947-3F42-FBC7-71BB-125E76A11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79F90-4C88-413D-6BCF-D4DB56AF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DCDE3-8029-5099-BC5F-0A699F28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30A8F-E81A-4ABD-1C5D-7AE25227B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2" cy="2743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43F453-14A6-5670-3A73-4BBE8555A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2" cy="2743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B00391-9A14-DD79-A939-668E9E54F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2" cy="2743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17F89B-662D-04B5-41F3-C7AE7EA6BB4C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85972-C47A-D317-BA53-EB43C7C4CFFE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77164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D402-DB45-4C8B-38E0-FF009A76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0648"/>
            <a:ext cx="9142733" cy="770572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Optima" panose="02000503060000020004" pitchFamily="2" charset="0"/>
              </a:rPr>
              <a:t>‘FLASH’ Proton Therapy facility: </a:t>
            </a:r>
            <a:br>
              <a:rPr lang="en-US" sz="3200" i="1" dirty="0">
                <a:solidFill>
                  <a:srgbClr val="002060"/>
                </a:solidFill>
                <a:latin typeface="Optima" panose="02000503060000020004" pitchFamily="2" charset="0"/>
              </a:rPr>
            </a:br>
            <a:r>
              <a:rPr lang="en-US" sz="2700" dirty="0"/>
              <a:t>Stony Brook University Hospital – Radiation Oncology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5A687-DD16-6880-EBD8-C7CFDE48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 and Dejan Trbojevic, FFA’25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7DEBE-431C-A8BB-9373-949582CF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9EB23816-D20A-B7E6-7693-4E048DB99E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1196752"/>
            <a:ext cx="7772400" cy="5001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5AEAAC-150D-D792-E03B-43F55B428473}"/>
              </a:ext>
            </a:extLst>
          </p:cNvPr>
          <p:cNvSpPr txBox="1"/>
          <p:nvPr/>
        </p:nvSpPr>
        <p:spPr>
          <a:xfrm>
            <a:off x="5796136" y="1400314"/>
            <a:ext cx="3096344" cy="203132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6.    D. Trbojevic, Title: “Non-scaling fixed field alternating gradient permanent magnet cancer therapy accelerator”, patent number: US 9661737 B2, Date of the patent: May 23, 2017 (belongs to the DOE). </a:t>
            </a:r>
            <a:r>
              <a:rPr lang="en-US" sz="1400" dirty="0">
                <a:latin typeface="Optima" panose="02000503060000020004" pitchFamily="2" charset="0"/>
                <a:hlinkClick r:id="rId3"/>
              </a:rPr>
              <a:t>https://patentimages.storage.googleapis.com/42/5e/92/f7da1cf617d6e3/US9661737.pdf</a:t>
            </a:r>
            <a:endParaRPr lang="en-US" sz="1400" dirty="0">
              <a:latin typeface="Optima" panose="02000503060000020004" pitchFamily="2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A38FA2-435B-8B9F-0CC2-84925938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0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B918-8A97-AF39-6EBB-B3438190F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AC6F-C50F-DAA6-E595-E35B69956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20MeV d ~ 30MeV 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9FC49-6B19-2C82-BE53-4922D4661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C1AF4-560A-DBC0-6511-2AB0BC86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C3CED-0735-AB67-97AC-40954628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C7786-F64D-A4D4-93C6-5E69D150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F3E14B-3EAC-FEC5-CDC1-2D680BFFD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2" cy="2743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F59A0B-B61C-B00D-0E4E-66CE4D1E8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2" cy="2743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354E7-E990-97BD-F484-49DF01A012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2" cy="27431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08B7AC-C810-BE22-C169-C27AEE4027D3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9FCCB-6FEE-0231-6034-A200867F0685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3731333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B94E-9A0D-AA80-C27A-6BC91A40A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4DAB-980E-909D-4FE7-7AC7B7C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16MeV d ~ 20MeV 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54554B-E86A-F4B6-7B8B-87E4B22F9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B446-E4F3-162B-F306-A50C2539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314B9-FDE1-0303-0E79-9603FE90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54B37-F5FC-F1E8-0741-C843BE7FF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B83608-0ADC-02C5-AE4F-357E1B8DA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1" cy="27431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3AA217-C2B3-7349-DAB7-ECECF7558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1" cy="2743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FA9C9-26CA-A878-3F82-8E9FC6E0F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1" cy="27431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A3906D-180F-EA6E-63FE-EEA2F33F807C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EFBB2E-7437-142A-ECDE-D167FEB5545C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381668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078D9-5B49-A3C5-E12B-6E8180686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AA36F-34A9-8232-B9FC-0A2637F2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14.3MeV d ~ 15MeV 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890DFF-E428-DFFF-00AF-DBE3084E2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C7EB7-2935-A467-7559-B536D33A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26690-F79E-2C95-F60F-E3B71F96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EEC6A-B1DC-40C3-55A8-1E6A415E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986180-C378-8EB8-87AB-AC065B3E7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1" cy="2743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22214-3182-A921-FBCB-390B5749C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1" cy="2743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0C3EFF-F778-13F8-33D7-84E98449F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1" cy="27431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C4EC6E-91A7-0D2D-51A9-2E85E264A4D0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06035-7127-DA91-75CE-E2B5CE7F994B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3028635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3E6C-EAFD-4F50-F971-CE371A87C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32522-9D55-CDC5-C93B-96A29598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12.9MeV d ~ 10MeV 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6D196A-6632-E252-8242-A5094C972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4" y="907335"/>
            <a:ext cx="3283946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243C8-CE50-777C-16D6-DCDFD80A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063A-8807-1763-FE1C-0F02B617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3BEFB-9798-BA81-959C-E1BD382A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43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88714-DBE0-A2EB-5CF3-0158860C8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906670"/>
            <a:ext cx="3283940" cy="2743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DCF020-99DB-FCDD-74EC-275B96FAD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8055" y="3649025"/>
            <a:ext cx="3283940" cy="2743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33F175-D065-129E-FDD2-915BC676E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1" y="3648451"/>
            <a:ext cx="3283940" cy="27431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D8364D-E6CB-80F1-874E-805390A7A7FB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DE363B-C2EA-EAA1-57FE-C268892D4B8B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C9474-A78F-2672-0918-664E6A860D99}"/>
              </a:ext>
            </a:extLst>
          </p:cNvPr>
          <p:cNvSpPr txBox="1"/>
          <p:nvPr/>
        </p:nvSpPr>
        <p:spPr>
          <a:xfrm>
            <a:off x="5999658" y="5432350"/>
            <a:ext cx="185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Beam may have stopped in air before screen 4</a:t>
            </a:r>
          </a:p>
        </p:txBody>
      </p:sp>
    </p:spTree>
    <p:extLst>
      <p:ext uri="{BB962C8B-B14F-4D97-AF65-F5344CB8AC3E}">
        <p14:creationId xmlns:p14="http://schemas.microsoft.com/office/powerpoint/2010/main" val="3618445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EFAD-60F6-F26C-51CC-A8323DED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Tandem All Energies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CC621C-1A79-3208-8975-07C205E3C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01634"/>
            <a:ext cx="3657600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3DDA8-2B9A-EDC1-7309-AA0295EFF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2D9B3-251F-B411-41A8-D5E0EADE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0176A-FDFA-9DD2-3FDD-2BC2CEF3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44</a:t>
            </a:fld>
            <a:endParaRPr lang="en-GB" altLang="en-US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25B8CC-BEF1-567C-B628-5AE12AC74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32" y="900130"/>
            <a:ext cx="3657600" cy="2743200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7EEB11-5F1C-75AF-CB5F-D3502EB3A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43330"/>
            <a:ext cx="3657600" cy="2743200"/>
          </a:xfrm>
          <a:prstGeom prst="rect">
            <a:avLst/>
          </a:prstGeom>
        </p:spPr>
      </p:pic>
      <p:pic>
        <p:nvPicPr>
          <p:cNvPr id="14" name="Picture 13" descr="A picture containing text, light, dark&#10;&#10;AI-generated content may be incorrect.">
            <a:extLst>
              <a:ext uri="{FF2B5EF4-FFF2-40B4-BE49-F238E27FC236}">
                <a16:creationId xmlns:a16="http://schemas.microsoft.com/office/drawing/2014/main" id="{42D64B18-AC51-2FF6-66A7-9880F7E2B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32" y="3643330"/>
            <a:ext cx="36576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247C45-DC78-C4F6-2D52-EF1B4853AFE5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E6E714-691B-DB12-A287-A65394EF74C8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1210406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E8BC-021D-D482-7FB7-0B2B06A08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/>
              <a:t>All 12 Ellipses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AA42A7-7251-ECF9-C162-85BDC4102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3" b="23373"/>
          <a:stretch>
            <a:fillRect/>
          </a:stretch>
        </p:blipFill>
        <p:spPr>
          <a:xfrm>
            <a:off x="1259632" y="894928"/>
            <a:ext cx="3657600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FCD7-540D-7A1C-21E7-E491F171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A4191-10A3-4569-679C-AEDAE3AA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E6EF5-A60B-940F-9A02-500694C4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45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D34D7-708D-33D4-4134-4FC906CC5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32" y="894928"/>
            <a:ext cx="3657600" cy="2743200"/>
          </a:xfrm>
          <a:prstGeom prst="rect">
            <a:avLst/>
          </a:prstGeom>
        </p:spPr>
      </p:pic>
      <p:pic>
        <p:nvPicPr>
          <p:cNvPr id="12" name="Picture 11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257EAF20-73C1-45C1-E804-A6D439CE8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38128"/>
            <a:ext cx="3657600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7B5BE-1474-A272-B174-4279651EA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5" b="22815"/>
          <a:stretch>
            <a:fillRect/>
          </a:stretch>
        </p:blipFill>
        <p:spPr>
          <a:xfrm>
            <a:off x="4917232" y="3638128"/>
            <a:ext cx="36576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96CB4E-FCC3-1E94-3A71-A8340B67FEB4}"/>
              </a:ext>
            </a:extLst>
          </p:cNvPr>
          <p:cNvSpPr txBox="1"/>
          <p:nvPr/>
        </p:nvSpPr>
        <p:spPr>
          <a:xfrm>
            <a:off x="130187" y="21015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9048C-E24A-BD92-F0E8-8960DAD3F39E}"/>
              </a:ext>
            </a:extLst>
          </p:cNvPr>
          <p:cNvSpPr txBox="1"/>
          <p:nvPr/>
        </p:nvSpPr>
        <p:spPr>
          <a:xfrm>
            <a:off x="59655" y="48415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1234921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877E8-1D91-A67B-57D8-60F3D1EAF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Centroid X Positions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715C2-9D92-F6A6-F4D4-54E81F1B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9065D-9B62-7D16-E351-96009A84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AA61A-3634-FA40-C515-65F3F425A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46</a:t>
            </a:fld>
            <a:endParaRPr lang="en-GB" alt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4C5026C-3878-0CE8-7710-9B47627DB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364" y="1412776"/>
            <a:ext cx="4032449" cy="2421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4D464A-DCC3-7B56-4A7D-55B69D7D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813" y="1412776"/>
            <a:ext cx="4032449" cy="2421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056787-6133-EA10-A605-0F44B1A01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33" y="3834393"/>
            <a:ext cx="4032449" cy="242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D73305-D801-DDA9-55A8-0EB702552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182" y="3834393"/>
            <a:ext cx="4037818" cy="24269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200AA-0D1A-B7B0-06A1-6BE2244B670D}"/>
              </a:ext>
            </a:extLst>
          </p:cNvPr>
          <p:cNvSpPr txBox="1"/>
          <p:nvPr/>
        </p:nvSpPr>
        <p:spPr>
          <a:xfrm>
            <a:off x="35496" y="226758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A8D29-AE39-D65F-7274-35FD8A6D99DA}"/>
              </a:ext>
            </a:extLst>
          </p:cNvPr>
          <p:cNvSpPr txBox="1"/>
          <p:nvPr/>
        </p:nvSpPr>
        <p:spPr>
          <a:xfrm>
            <a:off x="-36512" y="472514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1868425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61BA-3EA7-196B-AB9C-726512A8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Screens Attached in Random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59D8D-9B97-8BD8-B1C4-BD0DA1F11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This affected the Tandem run, so the screens were resurveyed and the offsets subtracted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2A64D-3FC6-FA34-903E-81923D38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349F7-363B-FB99-3C6E-BBBA6BFDE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0E743-988C-78E9-EAEB-11CFC2F3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47</a:t>
            </a:fld>
            <a:endParaRPr lang="en-GB" altLang="en-US"/>
          </a:p>
        </p:txBody>
      </p:sp>
      <p:pic>
        <p:nvPicPr>
          <p:cNvPr id="8" name="Picture 7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94919F7B-4075-C83C-D1E6-307730991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b="14876"/>
          <a:stretch>
            <a:fillRect/>
          </a:stretch>
        </p:blipFill>
        <p:spPr>
          <a:xfrm>
            <a:off x="591821" y="2657582"/>
            <a:ext cx="3484132" cy="3698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CBAB0-CD52-76FB-FCC4-2CD429F68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83"/>
          <a:stretch>
            <a:fillRect/>
          </a:stretch>
        </p:blipFill>
        <p:spPr>
          <a:xfrm>
            <a:off x="4283968" y="2651554"/>
            <a:ext cx="4320480" cy="3710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31049F-6CD1-7BB0-1DD6-6E832F3D6744}"/>
              </a:ext>
            </a:extLst>
          </p:cNvPr>
          <p:cNvSpPr txBox="1"/>
          <p:nvPr/>
        </p:nvSpPr>
        <p:spPr>
          <a:xfrm>
            <a:off x="2967957" y="57429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Screen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4121E1-C998-4CC7-AF82-D432EE99C1D6}"/>
              </a:ext>
            </a:extLst>
          </p:cNvPr>
          <p:cNvSpPr txBox="1"/>
          <p:nvPr/>
        </p:nvSpPr>
        <p:spPr>
          <a:xfrm>
            <a:off x="2967957" y="45141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Screen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64D84-6B3D-13A4-ACA1-7AAC101F28F1}"/>
              </a:ext>
            </a:extLst>
          </p:cNvPr>
          <p:cNvSpPr txBox="1"/>
          <p:nvPr/>
        </p:nvSpPr>
        <p:spPr>
          <a:xfrm>
            <a:off x="4274553" y="38833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Screen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CEF0C-7E22-7763-E726-553328A6DBFA}"/>
              </a:ext>
            </a:extLst>
          </p:cNvPr>
          <p:cNvSpPr txBox="1"/>
          <p:nvPr/>
        </p:nvSpPr>
        <p:spPr>
          <a:xfrm>
            <a:off x="4278319" y="54613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Screen 4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4D0FBF-82F9-A4EA-331A-059F47FB37BA}"/>
              </a:ext>
            </a:extLst>
          </p:cNvPr>
          <p:cNvCxnSpPr>
            <a:stCxn id="11" idx="0"/>
            <a:endCxn id="12" idx="2"/>
          </p:cNvCxnSpPr>
          <p:nvPr/>
        </p:nvCxnSpPr>
        <p:spPr>
          <a:xfrm flipV="1">
            <a:off x="3521955" y="4883473"/>
            <a:ext cx="0" cy="85949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015F3C-6F77-41E1-DAEC-DAE34CAD6A26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4828551" y="4252731"/>
            <a:ext cx="3766" cy="120861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88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E0CF-7F55-D73F-2A32-BEB6DEE1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Corrected Centroid X Positions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E1B13-30BF-A751-EED4-4604AC7D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0A496-EF90-D9E2-E857-61CB6D43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2B55F-FEDA-2504-A51C-3DE034A9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48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0D986E-3B93-19C2-EE95-1491439E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62" y="1412776"/>
            <a:ext cx="4035019" cy="2423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AE4EE-83B3-2C66-1286-AC1993E73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981" y="1412776"/>
            <a:ext cx="4035019" cy="2423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1B9416-7598-0BDB-42C0-5A1B58E9BDE9}"/>
              </a:ext>
            </a:extLst>
          </p:cNvPr>
          <p:cNvSpPr txBox="1"/>
          <p:nvPr/>
        </p:nvSpPr>
        <p:spPr>
          <a:xfrm>
            <a:off x="35496" y="226758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142DA-BBFA-6ECD-7CE6-9CF2651F3217}"/>
              </a:ext>
            </a:extLst>
          </p:cNvPr>
          <p:cNvSpPr txBox="1"/>
          <p:nvPr/>
        </p:nvSpPr>
        <p:spPr>
          <a:xfrm>
            <a:off x="-36512" y="472514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B6B695-6E58-15C3-B049-4AFEC6C6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62" y="3835936"/>
            <a:ext cx="4035019" cy="2423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E0D7D2-3BE3-2D63-DE1C-AF0761F97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981" y="3835936"/>
            <a:ext cx="4031451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78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6C46-C1F8-D08C-B9BF-A7ECBB8C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Centroid Y Positions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396D-1703-91F1-F3D6-29F7CE8A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68E74-2C8A-C034-9E73-E2175EB5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E60FD-833C-FA52-DB48-FF525755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49</a:t>
            </a:fld>
            <a:endParaRPr lang="en-GB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F9730-7FB0-1967-7610-92A28588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52" y="1720107"/>
            <a:ext cx="3816424" cy="2293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F466E5-C758-97C1-CFFC-B9D7E8932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576" y="1720889"/>
            <a:ext cx="3816424" cy="2293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CDFD-C4A6-5751-3EE5-3415AEBC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152" y="4015405"/>
            <a:ext cx="3816424" cy="2293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6BF8D6-8A4C-E1CD-DFE5-0313AD1CC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576" y="4014804"/>
            <a:ext cx="3816424" cy="2293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29E354-2E36-B29C-31ED-035B4338777F}"/>
              </a:ext>
            </a:extLst>
          </p:cNvPr>
          <p:cNvSpPr txBox="1"/>
          <p:nvPr/>
        </p:nvSpPr>
        <p:spPr>
          <a:xfrm>
            <a:off x="539552" y="123297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Known Y shift from reassembly of camera screens between NSRL and Tandem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20B3A4-E81D-C5DE-4F05-A3E4200DD86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3059832" y="1602304"/>
            <a:ext cx="1872208" cy="139464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EB5756-3EC5-661C-681E-21E91628D728}"/>
              </a:ext>
            </a:extLst>
          </p:cNvPr>
          <p:cNvSpPr txBox="1"/>
          <p:nvPr/>
        </p:nvSpPr>
        <p:spPr>
          <a:xfrm>
            <a:off x="178036" y="268270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70133-60BE-6AB0-30B7-4EC3436B857B}"/>
              </a:ext>
            </a:extLst>
          </p:cNvPr>
          <p:cNvSpPr txBox="1"/>
          <p:nvPr/>
        </p:nvSpPr>
        <p:spPr>
          <a:xfrm>
            <a:off x="107504" y="4977095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out</a:t>
            </a:r>
          </a:p>
        </p:txBody>
      </p:sp>
    </p:spTree>
    <p:extLst>
      <p:ext uri="{BB962C8B-B14F-4D97-AF65-F5344CB8AC3E}">
        <p14:creationId xmlns:p14="http://schemas.microsoft.com/office/powerpoint/2010/main" val="260531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D16AA-3B62-6CEA-0306-E9CD6A4D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sz="4000" i="1" dirty="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Arial" charset="0"/>
              </a:rPr>
              <a:t>Fast Cycling Synchrotron Cycles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F6CEF-E05F-615F-95B0-4994EAB0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 and Dejan Trbojevic, FFA’25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05E39-0015-9CD3-3B06-D942617B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9" name="Picture 68" descr="A picture containing line, plot, diagram, design&#10;&#10;Description automatically generated">
            <a:extLst>
              <a:ext uri="{FF2B5EF4-FFF2-40B4-BE49-F238E27FC236}">
                <a16:creationId xmlns:a16="http://schemas.microsoft.com/office/drawing/2014/main" id="{0B03CF15-29D2-5408-418D-143EF4BAAD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258" y="1201299"/>
            <a:ext cx="7772400" cy="157245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3C1FA01-025D-DA4E-88FF-C267799FE2D9}"/>
              </a:ext>
            </a:extLst>
          </p:cNvPr>
          <p:cNvSpPr txBox="1"/>
          <p:nvPr/>
        </p:nvSpPr>
        <p:spPr>
          <a:xfrm>
            <a:off x="8484226" y="244474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Optima" panose="02000503060000020004" pitchFamily="2" charset="0"/>
              </a:rPr>
              <a:t>t(ms)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147E444-FDFB-1ABE-04C7-ACE48323A091}"/>
              </a:ext>
            </a:extLst>
          </p:cNvPr>
          <p:cNvSpPr txBox="1"/>
          <p:nvPr/>
        </p:nvSpPr>
        <p:spPr>
          <a:xfrm>
            <a:off x="1061258" y="694605"/>
            <a:ext cx="74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Kinetic 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Energy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3411F05-173D-3F08-0C82-19AFF3C129CA}"/>
              </a:ext>
            </a:extLst>
          </p:cNvPr>
          <p:cNvCxnSpPr>
            <a:cxnSpLocks/>
          </p:cNvCxnSpPr>
          <p:nvPr/>
        </p:nvCxnSpPr>
        <p:spPr>
          <a:xfrm>
            <a:off x="1308726" y="1413620"/>
            <a:ext cx="1600200" cy="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61E8C2A-F18F-E3A4-0169-438577451F6F}"/>
              </a:ext>
            </a:extLst>
          </p:cNvPr>
          <p:cNvSpPr txBox="1"/>
          <p:nvPr/>
        </p:nvSpPr>
        <p:spPr>
          <a:xfrm>
            <a:off x="619798" y="129081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 panose="02000503060000020004" pitchFamily="2" charset="0"/>
              </a:rPr>
              <a:t>250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F45623F-F19D-E80B-AA01-881F570D1A3F}"/>
              </a:ext>
            </a:extLst>
          </p:cNvPr>
          <p:cNvSpPr txBox="1"/>
          <p:nvPr/>
        </p:nvSpPr>
        <p:spPr>
          <a:xfrm>
            <a:off x="733902" y="1098306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(MeV)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E93CF0-FA84-DA71-F45B-0865E5966484}"/>
              </a:ext>
            </a:extLst>
          </p:cNvPr>
          <p:cNvSpPr txBox="1"/>
          <p:nvPr/>
        </p:nvSpPr>
        <p:spPr>
          <a:xfrm>
            <a:off x="477433" y="2023055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16.5-30 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3DEF64E-D5E6-B17B-FA51-39F933562D0D}"/>
              </a:ext>
            </a:extLst>
          </p:cNvPr>
          <p:cNvSpPr/>
          <p:nvPr/>
        </p:nvSpPr>
        <p:spPr>
          <a:xfrm>
            <a:off x="1389478" y="2144449"/>
            <a:ext cx="256032" cy="73152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2AC4B9-E698-476C-1C8E-F292CC4CD07D}"/>
              </a:ext>
            </a:extLst>
          </p:cNvPr>
          <p:cNvSpPr/>
          <p:nvPr/>
        </p:nvSpPr>
        <p:spPr>
          <a:xfrm rot="13035183">
            <a:off x="2417740" y="1575116"/>
            <a:ext cx="164592" cy="73152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ight Brace 79">
            <a:extLst>
              <a:ext uri="{FF2B5EF4-FFF2-40B4-BE49-F238E27FC236}">
                <a16:creationId xmlns:a16="http://schemas.microsoft.com/office/drawing/2014/main" id="{23BA7B81-A6D7-E7AE-D4BE-DB9D5D9D15A9}"/>
              </a:ext>
            </a:extLst>
          </p:cNvPr>
          <p:cNvSpPr/>
          <p:nvPr/>
        </p:nvSpPr>
        <p:spPr>
          <a:xfrm rot="5400000">
            <a:off x="2378591" y="2092613"/>
            <a:ext cx="114914" cy="2070497"/>
          </a:xfrm>
          <a:prstGeom prst="rightBrace">
            <a:avLst>
              <a:gd name="adj1" fmla="val 35484"/>
              <a:gd name="adj2" fmla="val 50000"/>
            </a:avLst>
          </a:prstGeom>
          <a:ln w="9525">
            <a:solidFill>
              <a:srgbClr val="002060"/>
            </a:solidFill>
          </a:ln>
          <a:effectLst>
            <a:outerShdw dist="20000" sx="1000" sy="1000" rotWithShape="0">
              <a:srgbClr val="00206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0A30455-A190-0D24-542A-1BAB843F7E53}"/>
              </a:ext>
            </a:extLst>
          </p:cNvPr>
          <p:cNvCxnSpPr>
            <a:cxnSpLocks/>
          </p:cNvCxnSpPr>
          <p:nvPr/>
        </p:nvCxnSpPr>
        <p:spPr>
          <a:xfrm rot="16200000">
            <a:off x="2671204" y="2325051"/>
            <a:ext cx="1600200" cy="0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6D7BF7DA-B4DF-B3CE-C498-2273A72A99AF}"/>
              </a:ext>
            </a:extLst>
          </p:cNvPr>
          <p:cNvSpPr txBox="1"/>
          <p:nvPr/>
        </p:nvSpPr>
        <p:spPr>
          <a:xfrm>
            <a:off x="1398209" y="3090402"/>
            <a:ext cx="2114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tima" panose="02000503060000020004" pitchFamily="2" charset="0"/>
              </a:rPr>
              <a:t>One synchrotron cycle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B6DED48-CEC1-AE8D-F7DA-43C6CE9A4B0D}"/>
              </a:ext>
            </a:extLst>
          </p:cNvPr>
          <p:cNvSpPr txBox="1"/>
          <p:nvPr/>
        </p:nvSpPr>
        <p:spPr>
          <a:xfrm>
            <a:off x="1915523" y="1406083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Ex.1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F8143A4-305D-8BA6-EC3C-85ABFFF90DA8}"/>
              </a:ext>
            </a:extLst>
          </p:cNvPr>
          <p:cNvSpPr txBox="1"/>
          <p:nvPr/>
        </p:nvSpPr>
        <p:spPr>
          <a:xfrm>
            <a:off x="5950904" y="164466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Ex.3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66D204D-A097-4116-189A-E7667A76A59D}"/>
              </a:ext>
            </a:extLst>
          </p:cNvPr>
          <p:cNvSpPr txBox="1"/>
          <p:nvPr/>
        </p:nvSpPr>
        <p:spPr>
          <a:xfrm>
            <a:off x="4048756" y="131399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Ex.2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1D8B25E-2431-D1D4-FF20-8F217C088024}"/>
              </a:ext>
            </a:extLst>
          </p:cNvPr>
          <p:cNvSpPr/>
          <p:nvPr/>
        </p:nvSpPr>
        <p:spPr>
          <a:xfrm rot="12663650">
            <a:off x="6472415" y="1753272"/>
            <a:ext cx="164592" cy="73152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0366111-FA34-8B84-F364-827C4628AE27}"/>
              </a:ext>
            </a:extLst>
          </p:cNvPr>
          <p:cNvSpPr/>
          <p:nvPr/>
        </p:nvSpPr>
        <p:spPr>
          <a:xfrm rot="13035183">
            <a:off x="4557771" y="1493549"/>
            <a:ext cx="164592" cy="73152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045A45D0-13B7-E9EB-A0B3-AE929476ED96}"/>
              </a:ext>
            </a:extLst>
          </p:cNvPr>
          <p:cNvSpPr/>
          <p:nvPr/>
        </p:nvSpPr>
        <p:spPr>
          <a:xfrm>
            <a:off x="3480138" y="2129427"/>
            <a:ext cx="256032" cy="73152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1"/>
            </a:solidFill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22A4922-6067-8C2E-036A-FE44467595F7}"/>
              </a:ext>
            </a:extLst>
          </p:cNvPr>
          <p:cNvSpPr txBox="1"/>
          <p:nvPr/>
        </p:nvSpPr>
        <p:spPr>
          <a:xfrm>
            <a:off x="445053" y="2205254"/>
            <a:ext cx="88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Injection 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Energy</a:t>
            </a:r>
          </a:p>
        </p:txBody>
      </p:sp>
      <p:sp>
        <p:nvSpPr>
          <p:cNvPr id="91" name="Right Brace 90">
            <a:extLst>
              <a:ext uri="{FF2B5EF4-FFF2-40B4-BE49-F238E27FC236}">
                <a16:creationId xmlns:a16="http://schemas.microsoft.com/office/drawing/2014/main" id="{BA9E50B4-B0AC-B387-AA45-5D46A4955D31}"/>
              </a:ext>
            </a:extLst>
          </p:cNvPr>
          <p:cNvSpPr/>
          <p:nvPr/>
        </p:nvSpPr>
        <p:spPr>
          <a:xfrm rot="5400000">
            <a:off x="4457494" y="1457372"/>
            <a:ext cx="114914" cy="2070497"/>
          </a:xfrm>
          <a:prstGeom prst="rightBrace">
            <a:avLst>
              <a:gd name="adj1" fmla="val 35484"/>
              <a:gd name="adj2" fmla="val 50000"/>
            </a:avLst>
          </a:prstGeom>
          <a:ln w="9525">
            <a:solidFill>
              <a:srgbClr val="002060"/>
            </a:solidFill>
          </a:ln>
          <a:effectLst>
            <a:outerShdw dist="20000" sx="1000" sy="1000" rotWithShape="0">
              <a:srgbClr val="00206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87C28DF-F5C7-C462-D589-CB377C7D707E}"/>
              </a:ext>
            </a:extLst>
          </p:cNvPr>
          <p:cNvCxnSpPr>
            <a:cxnSpLocks/>
          </p:cNvCxnSpPr>
          <p:nvPr/>
        </p:nvCxnSpPr>
        <p:spPr>
          <a:xfrm flipH="1" flipV="1">
            <a:off x="5554678" y="1329327"/>
            <a:ext cx="0" cy="2734134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D198EDFF-CB6F-5F99-C19E-A31575893B82}"/>
              </a:ext>
            </a:extLst>
          </p:cNvPr>
          <p:cNvSpPr txBox="1"/>
          <p:nvPr/>
        </p:nvSpPr>
        <p:spPr>
          <a:xfrm>
            <a:off x="3431252" y="2535143"/>
            <a:ext cx="220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ptima" panose="02000503060000020004" pitchFamily="2" charset="0"/>
              </a:rPr>
              <a:t>Second synchrotron cycle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D2C91AC-8C27-F2F3-7CE8-57F3700177A4}"/>
              </a:ext>
            </a:extLst>
          </p:cNvPr>
          <p:cNvSpPr txBox="1"/>
          <p:nvPr/>
        </p:nvSpPr>
        <p:spPr>
          <a:xfrm>
            <a:off x="1627040" y="4344536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0.8ms &lt; </a:t>
            </a:r>
            <a:r>
              <a:rPr lang="en-US" sz="1400" dirty="0">
                <a:solidFill>
                  <a:srgbClr val="002060"/>
                </a:solidFill>
                <a:latin typeface="Symbol" pitchFamily="2" charset="2"/>
              </a:rPr>
              <a:t>t 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&lt; 1.85ms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1.3kHz&lt; f &lt; 540 Hz</a:t>
            </a:r>
          </a:p>
        </p:txBody>
      </p:sp>
      <p:sp>
        <p:nvSpPr>
          <p:cNvPr id="95" name="Right Brace 94">
            <a:extLst>
              <a:ext uri="{FF2B5EF4-FFF2-40B4-BE49-F238E27FC236}">
                <a16:creationId xmlns:a16="http://schemas.microsoft.com/office/drawing/2014/main" id="{F7808C3F-84AD-3D08-9C80-E597503808A5}"/>
              </a:ext>
            </a:extLst>
          </p:cNvPr>
          <p:cNvSpPr/>
          <p:nvPr/>
        </p:nvSpPr>
        <p:spPr>
          <a:xfrm rot="16200000" flipV="1">
            <a:off x="3829706" y="1829457"/>
            <a:ext cx="250092" cy="423000"/>
          </a:xfrm>
          <a:prstGeom prst="rightBrace">
            <a:avLst>
              <a:gd name="adj1" fmla="val 29794"/>
              <a:gd name="adj2" fmla="val 53044"/>
            </a:avLst>
          </a:prstGeom>
          <a:ln w="9525">
            <a:solidFill>
              <a:srgbClr val="002060"/>
            </a:solidFill>
          </a:ln>
          <a:effectLst>
            <a:outerShdw dist="20000" sx="1000" sy="1000" rotWithShape="0">
              <a:srgbClr val="00206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5813A-79C6-B2DB-A604-DA68205F6947}"/>
              </a:ext>
            </a:extLst>
          </p:cNvPr>
          <p:cNvSpPr txBox="1"/>
          <p:nvPr/>
        </p:nvSpPr>
        <p:spPr>
          <a:xfrm>
            <a:off x="3421445" y="1507620"/>
            <a:ext cx="114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Optima" panose="02000503060000020004" pitchFamily="2" charset="0"/>
              </a:rPr>
              <a:t>RF manipulation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159C8B6-31DB-1FEE-F8C2-FE9D5586F203}"/>
              </a:ext>
            </a:extLst>
          </p:cNvPr>
          <p:cNvSpPr txBox="1"/>
          <p:nvPr/>
        </p:nvSpPr>
        <p:spPr>
          <a:xfrm>
            <a:off x="3579561" y="1033903"/>
            <a:ext cx="114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Optima" panose="02000503060000020004" pitchFamily="2" charset="0"/>
              </a:rPr>
              <a:t>Extraction #2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BC01B13-9AD1-DE81-9380-BB572A1EF4F8}"/>
              </a:ext>
            </a:extLst>
          </p:cNvPr>
          <p:cNvSpPr txBox="1"/>
          <p:nvPr/>
        </p:nvSpPr>
        <p:spPr>
          <a:xfrm>
            <a:off x="933454" y="4924219"/>
            <a:ext cx="2646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Time of bunch flight 405-550 ns</a:t>
            </a:r>
          </a:p>
          <a:p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At the injection porch time of 926 </a:t>
            </a:r>
            <a:r>
              <a:rPr lang="en-US" sz="1400" dirty="0">
                <a:solidFill>
                  <a:srgbClr val="00206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s there are 1680 turns. 15 turns for 15 Cyclotron bunches and 1650 turns for RF manipulations 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6441478-2F98-C6F1-A297-BFEB9DF472CC}"/>
              </a:ext>
            </a:extLst>
          </p:cNvPr>
          <p:cNvCxnSpPr>
            <a:cxnSpLocks/>
          </p:cNvCxnSpPr>
          <p:nvPr/>
        </p:nvCxnSpPr>
        <p:spPr>
          <a:xfrm flipV="1">
            <a:off x="1397534" y="2629415"/>
            <a:ext cx="0" cy="1736742"/>
          </a:xfrm>
          <a:prstGeom prst="straightConnector1">
            <a:avLst/>
          </a:prstGeom>
          <a:ln w="12700">
            <a:solidFill>
              <a:srgbClr val="002060"/>
            </a:solidFill>
            <a:tailEnd type="non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E8E65D59-71BB-6F88-687A-DDE137DD423B}"/>
              </a:ext>
            </a:extLst>
          </p:cNvPr>
          <p:cNvSpPr/>
          <p:nvPr/>
        </p:nvSpPr>
        <p:spPr>
          <a:xfrm rot="5400000">
            <a:off x="1655353" y="2239317"/>
            <a:ext cx="161224" cy="676679"/>
          </a:xfrm>
          <a:prstGeom prst="rightBrace">
            <a:avLst>
              <a:gd name="adj1" fmla="val 35484"/>
              <a:gd name="adj2" fmla="val 50000"/>
            </a:avLst>
          </a:prstGeom>
          <a:ln w="9525">
            <a:solidFill>
              <a:srgbClr val="002060"/>
            </a:solidFill>
          </a:ln>
          <a:effectLst>
            <a:outerShdw dist="20000" sx="1000" sy="1000" rotWithShape="0">
              <a:srgbClr val="00206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E9BFCBD-C524-4B6E-D5D1-97B1D0B60AA5}"/>
              </a:ext>
            </a:extLst>
          </p:cNvPr>
          <p:cNvCxnSpPr>
            <a:cxnSpLocks/>
          </p:cNvCxnSpPr>
          <p:nvPr/>
        </p:nvCxnSpPr>
        <p:spPr>
          <a:xfrm flipV="1">
            <a:off x="2015741" y="2105596"/>
            <a:ext cx="0" cy="1498287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196660F-07AB-ED17-F0C8-D0C31A957457}"/>
              </a:ext>
            </a:extLst>
          </p:cNvPr>
          <p:cNvSpPr txBox="1"/>
          <p:nvPr/>
        </p:nvSpPr>
        <p:spPr>
          <a:xfrm>
            <a:off x="1325454" y="261021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Injection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Optima" panose="02000503060000020004" pitchFamily="2" charset="0"/>
              </a:rPr>
              <a:t>Porch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D7B7F11-BF00-3960-88C1-DA99E2354768}"/>
                  </a:ext>
                </a:extLst>
              </p:cNvPr>
              <p:cNvSpPr txBox="1"/>
              <p:nvPr/>
            </p:nvSpPr>
            <p:spPr>
              <a:xfrm>
                <a:off x="4123952" y="4420239"/>
                <a:ext cx="459739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If the RF kicks are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  <a:latin typeface="Optima" panose="02000503060000020004" pitchFamily="2" charset="0"/>
                  </a:rPr>
                  <a:t>30 kV, during the slip-stacking merge a difference in the time of flight for two 2 energies is 773ps. If the batches are 15 m apart it would take 370 turns to get them aligned. Next step would be to merge into one bucket by snaping the new RF voltage on.</a:t>
                </a:r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BD7B7F11-BF00-3960-88C1-DA99E2354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952" y="4420239"/>
                <a:ext cx="4597394" cy="1169551"/>
              </a:xfrm>
              <a:prstGeom prst="rect">
                <a:avLst/>
              </a:prstGeom>
              <a:blipFill>
                <a:blip r:embed="rId4"/>
                <a:stretch>
                  <a:fillRect l="-275" t="-1075" r="-551" b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FDBD29F3-2F94-E80D-0862-CAE5B12C79B5}"/>
              </a:ext>
            </a:extLst>
          </p:cNvPr>
          <p:cNvCxnSpPr>
            <a:cxnSpLocks/>
          </p:cNvCxnSpPr>
          <p:nvPr/>
        </p:nvCxnSpPr>
        <p:spPr>
          <a:xfrm>
            <a:off x="1397534" y="4004967"/>
            <a:ext cx="368378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EED5377-B9D7-C8D5-451A-A3C6C7DCE034}"/>
              </a:ext>
            </a:extLst>
          </p:cNvPr>
          <p:cNvCxnSpPr>
            <a:cxnSpLocks/>
          </p:cNvCxnSpPr>
          <p:nvPr/>
        </p:nvCxnSpPr>
        <p:spPr>
          <a:xfrm flipV="1">
            <a:off x="1765912" y="3459822"/>
            <a:ext cx="256179" cy="54305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CBB76808-82D7-9258-A84C-0BAB60D245D3}"/>
              </a:ext>
            </a:extLst>
          </p:cNvPr>
          <p:cNvCxnSpPr>
            <a:cxnSpLocks/>
          </p:cNvCxnSpPr>
          <p:nvPr/>
        </p:nvCxnSpPr>
        <p:spPr>
          <a:xfrm>
            <a:off x="2019286" y="3469874"/>
            <a:ext cx="480749" cy="635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C31D20B-49B5-49C0-CA9A-71500DAF997E}"/>
              </a:ext>
            </a:extLst>
          </p:cNvPr>
          <p:cNvCxnSpPr>
            <a:cxnSpLocks/>
          </p:cNvCxnSpPr>
          <p:nvPr/>
        </p:nvCxnSpPr>
        <p:spPr>
          <a:xfrm flipV="1">
            <a:off x="2500035" y="3434114"/>
            <a:ext cx="0" cy="56876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7EFF73B-EB37-86BA-A76A-2B5C01441B58}"/>
              </a:ext>
            </a:extLst>
          </p:cNvPr>
          <p:cNvCxnSpPr>
            <a:cxnSpLocks/>
          </p:cNvCxnSpPr>
          <p:nvPr/>
        </p:nvCxnSpPr>
        <p:spPr>
          <a:xfrm flipV="1">
            <a:off x="2500035" y="1538562"/>
            <a:ext cx="0" cy="1901902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748CC51-8EFD-14CC-E12E-5A96C81C7931}"/>
              </a:ext>
            </a:extLst>
          </p:cNvPr>
          <p:cNvCxnSpPr>
            <a:cxnSpLocks/>
          </p:cNvCxnSpPr>
          <p:nvPr/>
        </p:nvCxnSpPr>
        <p:spPr>
          <a:xfrm>
            <a:off x="2500035" y="4006563"/>
            <a:ext cx="1319023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9C8AB0C-0205-BA17-A0ED-E5D43D0A94F7}"/>
              </a:ext>
            </a:extLst>
          </p:cNvPr>
          <p:cNvCxnSpPr>
            <a:cxnSpLocks/>
          </p:cNvCxnSpPr>
          <p:nvPr/>
        </p:nvCxnSpPr>
        <p:spPr>
          <a:xfrm flipV="1">
            <a:off x="4635700" y="1413620"/>
            <a:ext cx="0" cy="2084166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7D12DD3-CEBC-D3A1-1689-19CEB8900EEA}"/>
              </a:ext>
            </a:extLst>
          </p:cNvPr>
          <p:cNvCxnSpPr>
            <a:cxnSpLocks/>
          </p:cNvCxnSpPr>
          <p:nvPr/>
        </p:nvCxnSpPr>
        <p:spPr>
          <a:xfrm flipV="1">
            <a:off x="4330311" y="3184083"/>
            <a:ext cx="303335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EFBF77FD-6E0E-168D-B8A9-27125707D79E}"/>
              </a:ext>
            </a:extLst>
          </p:cNvPr>
          <p:cNvCxnSpPr>
            <a:cxnSpLocks/>
          </p:cNvCxnSpPr>
          <p:nvPr/>
        </p:nvCxnSpPr>
        <p:spPr>
          <a:xfrm flipH="1" flipV="1">
            <a:off x="1756796" y="2037286"/>
            <a:ext cx="9116" cy="2026175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C2A696F2-2060-E926-3D8F-095E596B50F5}"/>
              </a:ext>
            </a:extLst>
          </p:cNvPr>
          <p:cNvCxnSpPr>
            <a:cxnSpLocks/>
          </p:cNvCxnSpPr>
          <p:nvPr/>
        </p:nvCxnSpPr>
        <p:spPr>
          <a:xfrm flipH="1" flipV="1">
            <a:off x="4633717" y="3185394"/>
            <a:ext cx="6350" cy="817484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C4BC75C-57A0-BF5F-BE76-12899C90C4A4}"/>
              </a:ext>
            </a:extLst>
          </p:cNvPr>
          <p:cNvCxnSpPr>
            <a:cxnSpLocks/>
          </p:cNvCxnSpPr>
          <p:nvPr/>
        </p:nvCxnSpPr>
        <p:spPr>
          <a:xfrm>
            <a:off x="4640067" y="4003001"/>
            <a:ext cx="925272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C54CEBD7-43F1-14E6-28A7-579EE88B2D04}"/>
              </a:ext>
            </a:extLst>
          </p:cNvPr>
          <p:cNvCxnSpPr>
            <a:cxnSpLocks/>
          </p:cNvCxnSpPr>
          <p:nvPr/>
        </p:nvCxnSpPr>
        <p:spPr>
          <a:xfrm>
            <a:off x="685800" y="4002878"/>
            <a:ext cx="7816995" cy="2328"/>
          </a:xfrm>
          <a:prstGeom prst="line">
            <a:avLst/>
          </a:prstGeom>
          <a:ln w="6350">
            <a:solidFill>
              <a:srgbClr val="FF0000"/>
            </a:solidFill>
            <a:prstDash val="dash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D34A33-AC73-C12F-3CC2-6C113190B2C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3819058" y="3188638"/>
            <a:ext cx="515021" cy="80530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2D65D84-F6BD-7251-36A2-4746598D47CB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565339" y="3641283"/>
            <a:ext cx="229456" cy="35878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D3ADDE8C-551B-F40E-CFE3-308DFE95B65A}"/>
              </a:ext>
            </a:extLst>
          </p:cNvPr>
          <p:cNvCxnSpPr>
            <a:cxnSpLocks/>
          </p:cNvCxnSpPr>
          <p:nvPr/>
        </p:nvCxnSpPr>
        <p:spPr>
          <a:xfrm flipV="1">
            <a:off x="3820546" y="1989467"/>
            <a:ext cx="0" cy="2013411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CBFB636-AF7A-4F19-0B63-B750737A0A27}"/>
              </a:ext>
            </a:extLst>
          </p:cNvPr>
          <p:cNvCxnSpPr>
            <a:cxnSpLocks/>
          </p:cNvCxnSpPr>
          <p:nvPr/>
        </p:nvCxnSpPr>
        <p:spPr>
          <a:xfrm>
            <a:off x="5788575" y="3648440"/>
            <a:ext cx="764564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0E1E7ADE-5231-D7FE-28CA-728D81088A87}"/>
              </a:ext>
            </a:extLst>
          </p:cNvPr>
          <p:cNvCxnSpPr>
            <a:cxnSpLocks/>
          </p:cNvCxnSpPr>
          <p:nvPr/>
        </p:nvCxnSpPr>
        <p:spPr>
          <a:xfrm flipH="1" flipV="1">
            <a:off x="6553139" y="1282829"/>
            <a:ext cx="0" cy="2734134"/>
          </a:xfrm>
          <a:prstGeom prst="line">
            <a:avLst/>
          </a:prstGeom>
          <a:ln w="9525">
            <a:solidFill>
              <a:srgbClr val="FF0000"/>
            </a:solidFill>
            <a:prstDash val="sysDash"/>
          </a:ln>
          <a:effectLst>
            <a:outerShdw dist="20000" sx="1000" sy="1000" rotWithShape="0">
              <a:srgbClr val="FF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098D000D-9A4A-8D5B-AF45-038235EFB95F}"/>
              </a:ext>
            </a:extLst>
          </p:cNvPr>
          <p:cNvCxnSpPr>
            <a:cxnSpLocks/>
          </p:cNvCxnSpPr>
          <p:nvPr/>
        </p:nvCxnSpPr>
        <p:spPr>
          <a:xfrm flipH="1" flipV="1">
            <a:off x="6549965" y="3648440"/>
            <a:ext cx="8798" cy="379706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8753BBB1-884A-EA22-DFB8-7009E48DAE31}"/>
              </a:ext>
            </a:extLst>
          </p:cNvPr>
          <p:cNvCxnSpPr>
            <a:cxnSpLocks/>
          </p:cNvCxnSpPr>
          <p:nvPr/>
        </p:nvCxnSpPr>
        <p:spPr>
          <a:xfrm>
            <a:off x="6558763" y="4005247"/>
            <a:ext cx="925272" cy="0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17F06581-5D16-66E8-8E77-C9C2DD9B9F37}"/>
              </a:ext>
            </a:extLst>
          </p:cNvPr>
          <p:cNvSpPr txBox="1"/>
          <p:nvPr/>
        </p:nvSpPr>
        <p:spPr>
          <a:xfrm>
            <a:off x="5856046" y="3258006"/>
            <a:ext cx="2388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 panose="02000503060000020004" pitchFamily="2" charset="0"/>
              </a:rPr>
              <a:t>Extraction kicker wave forms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34F30-38B8-C3B4-5966-624B7FDE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6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35C4-7668-8A04-7481-5A1ECAD4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Attempt at Transfer Matrix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0331D-A8AD-9F11-452D-1AC2D3AA0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Not much time, but some energies were tried offset horizontally from the nominal entrance position by a few mm</a:t>
            </a:r>
          </a:p>
          <a:p>
            <a:pPr lvl="1"/>
            <a:r>
              <a:rPr lang="en-GB"/>
              <a:t>Often the entrance position of the previous energy was used with the next energy</a:t>
            </a:r>
          </a:p>
          <a:p>
            <a:r>
              <a:rPr lang="en-GB"/>
              <a:t>dx</a:t>
            </a:r>
            <a:r>
              <a:rPr lang="en-GB" baseline="-25000"/>
              <a:t>out</a:t>
            </a:r>
            <a:r>
              <a:rPr lang="en-GB"/>
              <a:t>/dx</a:t>
            </a:r>
            <a:r>
              <a:rPr lang="en-GB" baseline="-25000"/>
              <a:t>in</a:t>
            </a:r>
            <a:r>
              <a:rPr lang="en-GB"/>
              <a:t> ~= (change in average X centroid  position on output screens)/(change in average X centroid on input screens)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9E405-D920-F53B-71B7-576253D2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E0F05-B842-7708-BBD5-A79EB168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D82F3-8893-44D5-33F8-B77D5D47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6666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9B25-D547-C935-79D1-BA9CFBF5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Transfer Matrix M</a:t>
            </a:r>
            <a:r>
              <a:rPr lang="en-GB" baseline="-25000"/>
              <a:t>xx</a:t>
            </a:r>
            <a:r>
              <a:rPr lang="en-GB"/>
              <a:t> Element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95C45-2324-5226-1E6C-890CED903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GB"/>
              <a:t>4Q</a:t>
            </a:r>
            <a:r>
              <a:rPr lang="en-GB" baseline="-25000"/>
              <a:t>x,cell</a:t>
            </a:r>
            <a:r>
              <a:rPr lang="en-GB"/>
              <a:t> = 0.644  </a:t>
            </a:r>
            <a:r>
              <a:rPr lang="en-GB">
                <a:sym typeface="Wingdings" panose="05000000000000000000" pitchFamily="2" charset="2"/>
              </a:rPr>
              <a:t>  cos(</a:t>
            </a:r>
            <a:r>
              <a:rPr lang="en-GB">
                <a:latin typeface="Symbol" panose="05050102010706020507" pitchFamily="18" charset="2"/>
                <a:sym typeface="Wingdings" panose="05000000000000000000" pitchFamily="2" charset="2"/>
              </a:rPr>
              <a:t>f</a:t>
            </a:r>
            <a:r>
              <a:rPr lang="en-GB" baseline="-25000">
                <a:sym typeface="Wingdings" panose="05000000000000000000" pitchFamily="2" charset="2"/>
              </a:rPr>
              <a:t>x</a:t>
            </a:r>
            <a:r>
              <a:rPr lang="en-GB">
                <a:sym typeface="Wingdings" panose="05000000000000000000" pitchFamily="2" charset="2"/>
              </a:rPr>
              <a:t>) = -0.618</a:t>
            </a:r>
            <a:endParaRPr lang="en-GB"/>
          </a:p>
          <a:p>
            <a:r>
              <a:rPr lang="en-GB"/>
              <a:t>Agrees at high energy, changes at low energy</a:t>
            </a:r>
          </a:p>
          <a:p>
            <a:pPr lvl="1"/>
            <a:r>
              <a:rPr lang="en-GB"/>
              <a:t>Could be injecting off the closed orbit </a:t>
            </a:r>
            <a:r>
              <a:rPr lang="en-GB">
                <a:sym typeface="Wingdings" panose="05000000000000000000" pitchFamily="2" charset="2"/>
              </a:rPr>
              <a:t> sextupole feed down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A76DF-3B69-1399-7B10-1DB8F3F01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3177B-08E5-21B8-4926-7CF0BF22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086B2-D9CF-0555-99AE-B9120190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51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16EC80-38EC-E344-4916-271DF388B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3017"/>
            <a:ext cx="4578493" cy="2755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8A89E-74A4-A3BF-EDDF-0512C2E1F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3016"/>
            <a:ext cx="4584589" cy="27556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E548D-C09B-5310-84CF-8934A6CDA074}"/>
              </a:ext>
            </a:extLst>
          </p:cNvPr>
          <p:cNvSpPr txBox="1"/>
          <p:nvPr/>
        </p:nvSpPr>
        <p:spPr>
          <a:xfrm>
            <a:off x="457200" y="1149548"/>
            <a:ext cx="562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(Kind of surprised we got any valid data for this at all)</a:t>
            </a:r>
          </a:p>
        </p:txBody>
      </p:sp>
    </p:spTree>
    <p:extLst>
      <p:ext uri="{BB962C8B-B14F-4D97-AF65-F5344CB8AC3E}">
        <p14:creationId xmlns:p14="http://schemas.microsoft.com/office/powerpoint/2010/main" val="967437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B1A8-1E0C-B318-EBBA-17B8953C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Tracking Offset Trajectories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30EB6A-E7F9-B2A5-F48F-BA502BE27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11D1B-494E-BF73-F5D2-A4575459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40F2-DCE1-84B6-3392-731F26299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FC19B-0D9C-80C7-C91B-BF3C7957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52</a:t>
            </a:fld>
            <a:endParaRPr lang="en-GB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DE256B-598A-62D8-785A-76C02682AC63}"/>
              </a:ext>
            </a:extLst>
          </p:cNvPr>
          <p:cNvCxnSpPr/>
          <p:nvPr/>
        </p:nvCxnSpPr>
        <p:spPr>
          <a:xfrm>
            <a:off x="4623652" y="3349639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700D41B-7EE1-8A24-D409-61BE2FDB6D80}"/>
              </a:ext>
            </a:extLst>
          </p:cNvPr>
          <p:cNvSpPr txBox="1"/>
          <p:nvPr/>
        </p:nvSpPr>
        <p:spPr>
          <a:xfrm>
            <a:off x="4327419" y="2907753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±10mm</a:t>
            </a:r>
          </a:p>
        </p:txBody>
      </p:sp>
    </p:spTree>
    <p:extLst>
      <p:ext uri="{BB962C8B-B14F-4D97-AF65-F5344CB8AC3E}">
        <p14:creationId xmlns:p14="http://schemas.microsoft.com/office/powerpoint/2010/main" val="3847704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5749-D38D-B0B1-CD88-C2EC35A1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Matrix Element from Tracking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FA7BF5-14EB-9880-B5FB-250496869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282FB-F3FF-08A4-31A2-24F0EE84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7EBD-D584-87C2-E2D5-63E12A62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50FF-98CE-A84F-741A-FA6E0216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383B6-1F2D-01ED-34ED-9B849FBE9C05}"/>
              </a:ext>
            </a:extLst>
          </p:cNvPr>
          <p:cNvSpPr txBox="1"/>
          <p:nvPr/>
        </p:nvSpPr>
        <p:spPr>
          <a:xfrm>
            <a:off x="457200" y="1149548"/>
            <a:ext cx="685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Looks sensitive to injection position especially at low energy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8769DD-A52D-F76D-8064-D01FA784D7A4}"/>
              </a:ext>
            </a:extLst>
          </p:cNvPr>
          <p:cNvCxnSpPr/>
          <p:nvPr/>
        </p:nvCxnSpPr>
        <p:spPr>
          <a:xfrm>
            <a:off x="4452811" y="3294822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BC3489-4893-411E-D8C7-17FAF47F31C1}"/>
              </a:ext>
            </a:extLst>
          </p:cNvPr>
          <p:cNvSpPr txBox="1"/>
          <p:nvPr/>
        </p:nvSpPr>
        <p:spPr>
          <a:xfrm>
            <a:off x="4156578" y="2852936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±10mm</a:t>
            </a:r>
          </a:p>
        </p:txBody>
      </p:sp>
    </p:spTree>
    <p:extLst>
      <p:ext uri="{BB962C8B-B14F-4D97-AF65-F5344CB8AC3E}">
        <p14:creationId xmlns:p14="http://schemas.microsoft.com/office/powerpoint/2010/main" val="38072597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45CB9-5764-48DA-C853-790A67B7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Filling the Dynamic Aperture?</a:t>
            </a:r>
          </a:p>
        </p:txBody>
      </p:sp>
      <p:pic>
        <p:nvPicPr>
          <p:cNvPr id="8" name="Content Placeholder 7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2E251E2F-C274-173E-DDC1-5BB0FB981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144000" cy="331128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85AF-D3E3-E96A-7FCE-73AEA274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DA3C8-D10F-A8C5-9BCA-BF53A63E4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11AC5-7CB7-2916-2FB9-CE517481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54</a:t>
            </a:fld>
            <a:endParaRPr lang="en-GB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F9934-8F23-319E-F5B6-BE867B11E7E8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At lower energies, the output beam gets very large and starts to assume a crescent shape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1E9E34-37E8-093A-D860-241A543C7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384" y="5395664"/>
            <a:ext cx="1391816" cy="14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57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D0C49-7514-14C1-82CB-99B574EE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Transfer Matrix M</a:t>
            </a:r>
            <a:r>
              <a:rPr lang="en-GB" baseline="-25000"/>
              <a:t>xx</a:t>
            </a:r>
            <a:r>
              <a:rPr lang="en-GB"/>
              <a:t> Element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FC091-DEFF-CFC1-601E-F40D9F94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GB"/>
              <a:t>With the corrected centroids, use the difference of the beam position to the central orbit (according to survey) to derive a matrix element between input and output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327E0-668A-6F01-2CC5-617AC3B5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2EBD9-B35B-97DC-909D-0B20720B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54D3A-E226-AC98-5AFE-FC57AF06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9FDEF0-48E4-2874-0108-180069C0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73016"/>
            <a:ext cx="4584589" cy="275563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82EB12-E37D-97BE-BBC2-FFAF74686FCE}"/>
              </a:ext>
            </a:extLst>
          </p:cNvPr>
          <p:cNvSpPr txBox="1">
            <a:spLocks/>
          </p:cNvSpPr>
          <p:nvPr/>
        </p:nvSpPr>
        <p:spPr bwMode="auto">
          <a:xfrm>
            <a:off x="5004048" y="3689329"/>
            <a:ext cx="3744416" cy="265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/>
              <a:t>No longer calculated around an offset orbit!</a:t>
            </a:r>
          </a:p>
          <a:p>
            <a:pPr lvl="1"/>
            <a:r>
              <a:rPr lang="en-GB"/>
              <a:t>Looks more reliably negative, but noisier</a:t>
            </a:r>
          </a:p>
          <a:p>
            <a:pPr lvl="1"/>
            <a:r>
              <a:rPr lang="en-GB"/>
              <a:t>1mm centroid errors make large error bars on this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010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036D-0C64-4049-93A0-7068D93B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Experiment 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11014-DD70-466C-BC67-1A14559D2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Beams at all energies were transmitted through the 4-cell test girder (22.5° or 1/8 arc)</a:t>
            </a:r>
          </a:p>
          <a:p>
            <a:pPr lvl="1"/>
            <a:r>
              <a:rPr lang="en-GB"/>
              <a:t>Protons at NSRL and deuterons at Tandem</a:t>
            </a:r>
          </a:p>
          <a:p>
            <a:r>
              <a:rPr lang="en-GB"/>
              <a:t>10-250MeV is a factor of 5.3× in momentum</a:t>
            </a:r>
          </a:p>
          <a:p>
            <a:pPr lvl="1"/>
            <a:r>
              <a:rPr lang="en-GB"/>
              <a:t>Very large for a non-scaling FFA, especially one with a flattened tune</a:t>
            </a:r>
          </a:p>
          <a:p>
            <a:pPr lvl="1"/>
            <a:r>
              <a:rPr lang="en-GB"/>
              <a:t>250MeV is highest ever energy in any NS-FFA line</a:t>
            </a:r>
          </a:p>
          <a:p>
            <a:r>
              <a:rPr lang="en-GB"/>
              <a:t>Beam ought to propagate several cells around a ring at the start of commissioning</a:t>
            </a:r>
          </a:p>
          <a:p>
            <a:pPr lvl="1"/>
            <a:r>
              <a:rPr lang="en-GB"/>
              <a:t>(even without magnet shimming/correction here)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319C-48DF-4E81-BF39-A376AF60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BE7A5-29D7-4619-BFA1-437247E0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6C80-619E-4577-8543-9216081A2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5950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04E22-D9F5-A068-FBC7-9A9FCEA7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Magnetic Efficiency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6CE4EB-20F1-98BB-9ACB-23BB2B9CF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227C-AEF1-0FEF-8DFD-25B1CBFE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90E5-3992-56A8-FA8C-495FE58F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1BC39-9D9B-2AFB-BC4B-313A26B73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57</a:t>
            </a:fld>
            <a:endParaRPr lang="en-GB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53955E-112B-0AEB-7BB2-2D3967FB7335}"/>
              </a:ext>
            </a:extLst>
          </p:cNvPr>
          <p:cNvCxnSpPr/>
          <p:nvPr/>
        </p:nvCxnSpPr>
        <p:spPr>
          <a:xfrm flipV="1">
            <a:off x="7164288" y="1988840"/>
            <a:ext cx="0" cy="187220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8A7EA3-D723-6439-7023-9C67F49A9085}"/>
              </a:ext>
            </a:extLst>
          </p:cNvPr>
          <p:cNvSpPr txBox="1"/>
          <p:nvPr/>
        </p:nvSpPr>
        <p:spPr>
          <a:xfrm>
            <a:off x="7236296" y="2186280"/>
            <a:ext cx="1800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Circumference or field factor of 2.29× relative to ideal synchrotron</a:t>
            </a:r>
          </a:p>
        </p:txBody>
      </p:sp>
    </p:spTree>
    <p:extLst>
      <p:ext uri="{BB962C8B-B14F-4D97-AF65-F5344CB8AC3E}">
        <p14:creationId xmlns:p14="http://schemas.microsoft.com/office/powerpoint/2010/main" val="3321427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F11E-5420-BB1D-6425-77D7FA1DF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Stage Machine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5709CE-F247-A69C-7F52-699B2EDB7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015" y="1600200"/>
            <a:ext cx="6231970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D44E-C9C1-35BB-3489-214E4D994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2D611-B57A-8DE4-95C7-76192A88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2FC4D-E663-FBEB-D392-FFB7CD16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58</a:t>
            </a:fld>
            <a:endParaRPr lang="en-GB" alt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13E1D3-F5C9-C5E6-0B58-BE7905CB531C}"/>
              </a:ext>
            </a:extLst>
          </p:cNvPr>
          <p:cNvCxnSpPr>
            <a:cxnSpLocks/>
          </p:cNvCxnSpPr>
          <p:nvPr/>
        </p:nvCxnSpPr>
        <p:spPr>
          <a:xfrm flipV="1">
            <a:off x="7164288" y="2980018"/>
            <a:ext cx="0" cy="88103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60917B-2A78-13C1-387F-EA5DBDCEBCF2}"/>
              </a:ext>
            </a:extLst>
          </p:cNvPr>
          <p:cNvSpPr txBox="1"/>
          <p:nvPr/>
        </p:nvSpPr>
        <p:spPr>
          <a:xfrm>
            <a:off x="7236296" y="2980018"/>
            <a:ext cx="180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1.63× relative to ideal synchrotron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8192EE-448F-5E06-FD76-FBD6D79E5698}"/>
              </a:ext>
            </a:extLst>
          </p:cNvPr>
          <p:cNvSpPr txBox="1"/>
          <p:nvPr/>
        </p:nvSpPr>
        <p:spPr>
          <a:xfrm>
            <a:off x="1759868" y="1251853"/>
            <a:ext cx="562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Momentum ratio 5.31=3.54*1.40, split at 135MeV k.e.</a:t>
            </a:r>
          </a:p>
        </p:txBody>
      </p:sp>
    </p:spTree>
    <p:extLst>
      <p:ext uri="{BB962C8B-B14F-4D97-AF65-F5344CB8AC3E}">
        <p14:creationId xmlns:p14="http://schemas.microsoft.com/office/powerpoint/2010/main" val="2526181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1E11-0D11-DBAD-21FC-99C6AF53C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Two Stage Machine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A154-20FE-916A-4356-FC665E3F2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two stage machine reduces fields by a factor of 1.4, or same field at lower radius</a:t>
            </a:r>
          </a:p>
          <a:p>
            <a:pPr lvl="1"/>
            <a:r>
              <a:rPr lang="en-US"/>
              <a:t>One stage FFA: 3.5m radius (7m diameter)</a:t>
            </a:r>
          </a:p>
          <a:p>
            <a:pPr lvl="1"/>
            <a:r>
              <a:rPr lang="en-US"/>
              <a:t>Two stage FFA: 2.5m radius (5m diameter)</a:t>
            </a:r>
          </a:p>
          <a:p>
            <a:pPr lvl="1"/>
            <a:r>
              <a:rPr lang="en-US"/>
              <a:t>Ideal synchrotron: 1.53m radius (3.06m diameter)</a:t>
            </a:r>
          </a:p>
          <a:p>
            <a:pPr lvl="2"/>
            <a:r>
              <a:rPr lang="en-US"/>
              <a:t>But difficult to ramp the magnets at 100s of Hz</a:t>
            </a:r>
          </a:p>
          <a:p>
            <a:r>
              <a:rPr lang="en-US"/>
              <a:t>Quick design: just cut out pieces of the original machine’s momentum range and scale them!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C57F0-A5A6-8F75-A4D3-3D55E111D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0509-358F-2477-EE6B-6379C3B2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EB33-F0ED-08BB-E643-69ED5EAE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286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B031E-DB80-C8E1-F0B7-308ED35B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128"/>
            <a:ext cx="9142733" cy="863600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Arial" charset="0"/>
              </a:rPr>
              <a:t>Fast Cycling Acceleration with Ferrite cavities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9519A-243B-0E0F-1292-2694AF3F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Stephen Brooks and Dejan Trbojevic, FFA’25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8DFB3-DD67-526C-3773-E69B128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C3A2CD2-F2A9-E81C-7524-2BD17EC2773F}"/>
              </a:ext>
            </a:extLst>
          </p:cNvPr>
          <p:cNvGraphicFramePr>
            <a:graphicFrameLocks noGrp="1"/>
          </p:cNvGraphicFramePr>
          <p:nvPr/>
        </p:nvGraphicFramePr>
        <p:xfrm>
          <a:off x="229892" y="1110435"/>
          <a:ext cx="8581016" cy="5248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606">
                  <a:extLst>
                    <a:ext uri="{9D8B030D-6E8A-4147-A177-3AD203B41FA5}">
                      <a16:colId xmlns:a16="http://schemas.microsoft.com/office/drawing/2014/main" val="2618859551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1104324826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50297904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62032217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924093805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87415402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Choices for injector cyclotron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741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ACSI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IBA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91901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Energy of Injector Cyclotron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16.5</a:t>
                      </a:r>
                      <a:endParaRPr lang="en-US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MeV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258831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Cyclotron current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200</a:t>
                      </a:r>
                      <a:endParaRPr lang="en-US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Symbol" pitchFamily="2" charset="2"/>
                        </a:rPr>
                        <a:t>m</a:t>
                      </a:r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7924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Treatment charge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</a:t>
                      </a:r>
                      <a:endParaRPr lang="en-US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40555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Injection turns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3215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RF acceleration per turn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29.70</a:t>
                      </a:r>
                      <a:endParaRPr lang="en-US" dirty="0"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29.70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44.55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kV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41058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Calculation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Treatments Options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104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Turn duration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585.74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540.6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504.8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405.1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29679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Charge per turn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0.108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0.151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0.486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50334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Charge per injection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0.937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0.432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0.606</a:t>
                      </a:r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0.972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31878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Machine cycles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51309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Machine cycle rate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809.95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70577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Outputs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55656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 Treatment time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76.54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849254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339B2CF-DA91-A60B-0992-A90B8313A9C4}"/>
              </a:ext>
            </a:extLst>
          </p:cNvPr>
          <p:cNvSpPr txBox="1"/>
          <p:nvPr/>
        </p:nvSpPr>
        <p:spPr>
          <a:xfrm>
            <a:off x="7435250" y="833436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Optima" panose="02000503060000020004" pitchFamily="2" charset="0"/>
              </a:rPr>
              <a:t>By Stephen Brooks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9BAF7-7E59-3C87-A841-5C50A97B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486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C4E7A0-B8CD-990F-9084-C8F8798690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9E1A107-FB78-8052-338C-79097743A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74238-E8F9-86BE-02D3-572044125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9907F-62E0-AFFC-9230-73F5A61F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2E049-234C-E228-CF90-8222835E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0230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6905-F1C0-BEE2-F045-CE653FE76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Lattice Converted from BMAD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59825-CBD6-EFB0-3E74-1A323AC10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0403-9986-51EA-DED3-42069B38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57DBF-AADF-BCC4-E6D7-4C2ABBEB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61</a:t>
            </a:fld>
            <a:endParaRPr lang="en-GB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0BDED-E45C-F7D4-D7DB-FCE9D0BEC48F}"/>
              </a:ext>
            </a:extLst>
          </p:cNvPr>
          <p:cNvSpPr txBox="1"/>
          <p:nvPr/>
        </p:nvSpPr>
        <p:spPr>
          <a:xfrm>
            <a:off x="4499992" y="165270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Multipoles dipole…dodeca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C3C75F-0EA3-4849-B402-C647710B2632}"/>
              </a:ext>
            </a:extLst>
          </p:cNvPr>
          <p:cNvSpPr txBox="1"/>
          <p:nvPr/>
        </p:nvSpPr>
        <p:spPr>
          <a:xfrm>
            <a:off x="404385" y="1529698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Three cells for field wrap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85963F-EAE0-DBBD-84CF-3783BB24BA17}"/>
              </a:ext>
            </a:extLst>
          </p:cNvPr>
          <p:cNvSpPr txBox="1"/>
          <p:nvPr/>
        </p:nvSpPr>
        <p:spPr>
          <a:xfrm>
            <a:off x="611560" y="5662989"/>
            <a:ext cx="7225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Angle 5.625° per cell, 64 cells per turn.  Cell length 34.4cm, R=3.5m.</a:t>
            </a:r>
          </a:p>
          <a:p>
            <a:r>
              <a:rPr lang="en-GB"/>
              <a:t>This worked well in BMAD, fixed stable tunes from 10MeV – 250MeV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2AD2C2B-BBBD-98E9-420E-705943AC5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35646"/>
            <a:ext cx="8229600" cy="32550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647A57-3AEC-AA81-C85E-0CD6FB2BA979}"/>
              </a:ext>
            </a:extLst>
          </p:cNvPr>
          <p:cNvSpPr txBox="1"/>
          <p:nvPr/>
        </p:nvSpPr>
        <p:spPr>
          <a:xfrm>
            <a:off x="4121274" y="4599214"/>
            <a:ext cx="324036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These slides look a lot like last year’s, but Dejan’s multipole numbers have changed!</a:t>
            </a:r>
          </a:p>
        </p:txBody>
      </p:sp>
    </p:spTree>
    <p:extLst>
      <p:ext uri="{BB962C8B-B14F-4D97-AF65-F5344CB8AC3E}">
        <p14:creationId xmlns:p14="http://schemas.microsoft.com/office/powerpoint/2010/main" val="1103796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98EB-8DB8-D0F9-148B-9954673E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BMAD and Muon1 Magnet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13D64-3017-DB14-C08D-827E28F5E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BMAD has a zero-length end field model</a:t>
            </a:r>
          </a:p>
          <a:p>
            <a:r>
              <a:rPr lang="en-GB" dirty="0"/>
              <a:t>Muon1 has a Maxwellian fringe field model with </a:t>
            </a:r>
            <a:r>
              <a:rPr lang="en-GB"/>
              <a:t>finite length (bit more realistic)</a:t>
            </a:r>
            <a:endParaRPr lang="en-GB" dirty="0"/>
          </a:p>
          <a:p>
            <a:pPr lvl="1"/>
            <a:r>
              <a:rPr lang="en-GB" dirty="0"/>
              <a:t>But you have to choose the length yourself!</a:t>
            </a:r>
          </a:p>
          <a:p>
            <a:pPr lvl="1"/>
            <a:r>
              <a:rPr lang="en-GB"/>
              <a:t>Only way to do this sort of field in BMAD is to generate fieldmaps, so there’s a difference</a:t>
            </a:r>
          </a:p>
          <a:p>
            <a:r>
              <a:rPr lang="en-GB"/>
              <a:t>We </a:t>
            </a:r>
            <a:r>
              <a:rPr lang="en-GB" dirty="0"/>
              <a:t>also changed from sectors to rectangles but that turned out to be a </a:t>
            </a:r>
            <a:r>
              <a:rPr lang="en-GB"/>
              <a:t>small effect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AC604-2DEF-47D9-4E32-761B1A9C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AF4E8-42F1-7C34-5B3A-FF745BCB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CF9CA-F2EF-E9A1-5C9C-758C9A11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8709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3F11-D190-5664-E81B-830EFC3F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Profiles (BMAD)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BCCD-29CC-220A-1C70-B67AAC4F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3C655-B256-61B5-1314-D1B234E4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A504B-FFD5-A533-AA40-CF61580F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63</a:t>
            </a:fld>
            <a:endParaRPr lang="en-GB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9A6498-848B-3EF8-5659-263BEF7D4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645" y="1235893"/>
            <a:ext cx="7088711" cy="5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69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87B2-4D94-E2C3-8E00-A857252F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BMAD Lattice in Muon1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D3B79-CEB8-6D52-9FF2-5E0467CD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Vertical tune is unstable at low energies</a:t>
            </a:r>
          </a:p>
          <a:p>
            <a:pPr lvl="1"/>
            <a:r>
              <a:rPr lang="en-GB"/>
              <a:t>On previous lattice version, this was true no matter what Muon1 fringe field length I chose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A410F-E3FA-7AE2-2FF0-7283B76B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D0FAF-2850-FBCE-03C3-417833437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3FDA8-487E-BD6E-2804-08EECE40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64</a:t>
            </a:fld>
            <a:endParaRPr lang="en-GB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438DBC-B636-20DD-79BB-CD8F0C145092}"/>
              </a:ext>
            </a:extLst>
          </p:cNvPr>
          <p:cNvGrpSpPr/>
          <p:nvPr/>
        </p:nvGrpSpPr>
        <p:grpSpPr>
          <a:xfrm>
            <a:off x="5067088" y="3284982"/>
            <a:ext cx="3816424" cy="2518089"/>
            <a:chOff x="1474531" y="2687858"/>
            <a:chExt cx="5721490" cy="3489509"/>
          </a:xfrm>
        </p:grpSpPr>
        <p:pic>
          <p:nvPicPr>
            <p:cNvPr id="7" name="Content Placeholder 8">
              <a:extLst>
                <a:ext uri="{FF2B5EF4-FFF2-40B4-BE49-F238E27FC236}">
                  <a16:creationId xmlns:a16="http://schemas.microsoft.com/office/drawing/2014/main" id="{66CDEAB0-3876-CF0E-E76D-39FFFA79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475656" y="2687858"/>
              <a:ext cx="5720365" cy="3438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50DCA3-633A-1AF9-09AA-EBC3800BF6E1}"/>
                </a:ext>
              </a:extLst>
            </p:cNvPr>
            <p:cNvSpPr txBox="1"/>
            <p:nvPr/>
          </p:nvSpPr>
          <p:spPr>
            <a:xfrm>
              <a:off x="5868144" y="5750857"/>
              <a:ext cx="909511" cy="426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/>
                <a:t>MeV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F440D3-A5F4-D8B0-559A-C64D0E825397}"/>
                </a:ext>
              </a:extLst>
            </p:cNvPr>
            <p:cNvSpPr txBox="1"/>
            <p:nvPr/>
          </p:nvSpPr>
          <p:spPr>
            <a:xfrm>
              <a:off x="1474531" y="2780928"/>
              <a:ext cx="2133600" cy="426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/>
                <a:t>Cell tune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34A3DD3-73D6-4156-ADF1-C5C60EA5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88" y="3147735"/>
            <a:ext cx="4578493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716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AEAA583-7D6D-10C4-FD48-E8654930D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15" y="1417638"/>
            <a:ext cx="7898771" cy="4747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7A785-85B9-E98F-9CFC-0DE79552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Peak Fields on Orbit (vs. Energy)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0C73-1666-AEA9-2012-17BBB14B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7FAE3-39D1-65EE-1F78-2890DE4E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87C59-170F-C61D-C33E-1F178856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4983C-2BCF-A489-D692-89D4DA0F9340}"/>
              </a:ext>
            </a:extLst>
          </p:cNvPr>
          <p:cNvSpPr txBox="1"/>
          <p:nvPr/>
        </p:nvSpPr>
        <p:spPr>
          <a:xfrm>
            <a:off x="7754286" y="5454970"/>
            <a:ext cx="7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5CD12-C36B-A827-CC98-556AD3B41849}"/>
              </a:ext>
            </a:extLst>
          </p:cNvPr>
          <p:cNvSpPr txBox="1"/>
          <p:nvPr/>
        </p:nvSpPr>
        <p:spPr>
          <a:xfrm>
            <a:off x="739552" y="1772816"/>
            <a:ext cx="78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86C24-3659-8EFF-1816-BAAC2B9D8D58}"/>
              </a:ext>
            </a:extLst>
          </p:cNvPr>
          <p:cNvSpPr txBox="1"/>
          <p:nvPr/>
        </p:nvSpPr>
        <p:spPr>
          <a:xfrm>
            <a:off x="2443482" y="2265247"/>
            <a:ext cx="335265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/>
              <a:t>Interesting issue with D magnet: field on orbit never reaches its “infinite-length magnet” asymptotic value, so plot both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6E2837-3CEA-DC01-0755-E315206089CF}"/>
              </a:ext>
            </a:extLst>
          </p:cNvPr>
          <p:cNvGrpSpPr/>
          <p:nvPr/>
        </p:nvGrpSpPr>
        <p:grpSpPr>
          <a:xfrm>
            <a:off x="6446583" y="889292"/>
            <a:ext cx="1533566" cy="1920088"/>
            <a:chOff x="6446583" y="889292"/>
            <a:chExt cx="1533566" cy="19200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A45751-0390-FD35-EFAA-09AF0F74401B}"/>
                </a:ext>
              </a:extLst>
            </p:cNvPr>
            <p:cNvSpPr/>
            <p:nvPr/>
          </p:nvSpPr>
          <p:spPr>
            <a:xfrm>
              <a:off x="6804248" y="1628800"/>
              <a:ext cx="784448" cy="4320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D754A23-E8D8-724B-CA6F-B6AD1433F92E}"/>
                </a:ext>
              </a:extLst>
            </p:cNvPr>
            <p:cNvSpPr/>
            <p:nvPr/>
          </p:nvSpPr>
          <p:spPr>
            <a:xfrm flipV="1">
              <a:off x="6446583" y="889292"/>
              <a:ext cx="1533566" cy="856500"/>
            </a:xfrm>
            <a:prstGeom prst="arc">
              <a:avLst>
                <a:gd name="adj1" fmla="val 11988535"/>
                <a:gd name="adj2" fmla="val 20347093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0723B72-4EBC-A588-3E16-14BFF3366D3B}"/>
                </a:ext>
              </a:extLst>
            </p:cNvPr>
            <p:cNvSpPr/>
            <p:nvPr/>
          </p:nvSpPr>
          <p:spPr>
            <a:xfrm>
              <a:off x="6446583" y="1952880"/>
              <a:ext cx="1533566" cy="856500"/>
            </a:xfrm>
            <a:prstGeom prst="arc">
              <a:avLst>
                <a:gd name="adj1" fmla="val 11952873"/>
                <a:gd name="adj2" fmla="val 20287641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372893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DDAB-5E81-41A2-B310-82335414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cell can </a:t>
            </a:r>
            <a:r>
              <a:rPr lang="en-GB"/>
              <a:t>be “easily” </a:t>
            </a:r>
            <a:r>
              <a:rPr lang="en-GB" dirty="0"/>
              <a:t>fixed using </a:t>
            </a:r>
            <a:r>
              <a:rPr lang="en-GB"/>
              <a:t>the Algorithm I used before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6E72F-AD7D-4391-AB65-542FB71E9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Runge-Kutta 4</a:t>
            </a:r>
            <a:r>
              <a:rPr lang="en-US" baseline="30000"/>
              <a:t>th</a:t>
            </a:r>
            <a:r>
              <a:rPr lang="en-US"/>
              <a:t> order tracking step</a:t>
            </a:r>
          </a:p>
          <a:p>
            <a:r>
              <a:rPr lang="en-US">
                <a:highlight>
                  <a:srgbClr val="00FFFF"/>
                </a:highlight>
              </a:rPr>
              <a:t>Loop</a:t>
            </a:r>
            <a:r>
              <a:rPr lang="en-US"/>
              <a:t> to get trajectory in cell</a:t>
            </a:r>
          </a:p>
          <a:p>
            <a:r>
              <a:rPr lang="en-US">
                <a:highlight>
                  <a:srgbClr val="FFFF00"/>
                </a:highlight>
              </a:rPr>
              <a:t>Finite difference</a:t>
            </a:r>
            <a:r>
              <a:rPr lang="en-US"/>
              <a:t> to get transfer matrix</a:t>
            </a:r>
          </a:p>
          <a:p>
            <a:pPr lvl="1"/>
            <a:r>
              <a:rPr lang="en-US"/>
              <a:t>Also gives tunes if orbit is closed</a:t>
            </a:r>
          </a:p>
          <a:p>
            <a:r>
              <a:rPr lang="en-US">
                <a:highlight>
                  <a:srgbClr val="00FF00"/>
                </a:highlight>
              </a:rPr>
              <a:t>Iterate</a:t>
            </a:r>
            <a:r>
              <a:rPr lang="en-US"/>
              <a:t> (Newton) to find closed orbit</a:t>
            </a:r>
          </a:p>
          <a:p>
            <a:r>
              <a:rPr lang="en-US">
                <a:highlight>
                  <a:srgbClr val="00FFFF"/>
                </a:highlight>
              </a:rPr>
              <a:t>Loop</a:t>
            </a:r>
            <a:r>
              <a:rPr lang="en-US"/>
              <a:t> over all FFA energies</a:t>
            </a:r>
          </a:p>
          <a:p>
            <a:r>
              <a:rPr lang="en-US">
                <a:highlight>
                  <a:srgbClr val="FFFF00"/>
                </a:highlight>
              </a:rPr>
              <a:t>Finite difference</a:t>
            </a:r>
            <a:r>
              <a:rPr lang="en-US"/>
              <a:t> parameters to get response matrix of tune functions to </a:t>
            </a:r>
            <a:r>
              <a:rPr lang="en-US" strike="sngStrike"/>
              <a:t>multipole</a:t>
            </a:r>
            <a:r>
              <a:rPr lang="en-US"/>
              <a:t> changes</a:t>
            </a:r>
          </a:p>
          <a:p>
            <a:r>
              <a:rPr lang="en-US">
                <a:highlight>
                  <a:srgbClr val="00FF00"/>
                </a:highlight>
              </a:rPr>
              <a:t>Iterate</a:t>
            </a:r>
            <a:r>
              <a:rPr lang="en-US"/>
              <a:t> (optimiser) to find fixed-tune lattice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A59C-1008-493E-BBA3-2C7E499D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036C0-C7C8-426C-9F20-1BF810E9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CF383-94CB-4104-93A3-4BAB816D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66</a:t>
            </a:fld>
            <a:endParaRPr lang="en-GB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B3F47-D494-4F0C-A56D-B6EF9FAA8205}"/>
              </a:ext>
            </a:extLst>
          </p:cNvPr>
          <p:cNvSpPr/>
          <p:nvPr/>
        </p:nvSpPr>
        <p:spPr>
          <a:xfrm>
            <a:off x="7745506" y="1670237"/>
            <a:ext cx="1398494" cy="8904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Muon1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A4FCF-9235-4DC1-9FFD-CB08B318ACE8}"/>
              </a:ext>
            </a:extLst>
          </p:cNvPr>
          <p:cNvSpPr/>
          <p:nvPr/>
        </p:nvSpPr>
        <p:spPr>
          <a:xfrm>
            <a:off x="7745506" y="2630674"/>
            <a:ext cx="1398494" cy="136637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Muon1 cell optics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DB751-7D63-4E3D-B41F-4ABB6C7639C3}"/>
              </a:ext>
            </a:extLst>
          </p:cNvPr>
          <p:cNvSpPr/>
          <p:nvPr/>
        </p:nvSpPr>
        <p:spPr>
          <a:xfrm>
            <a:off x="7745506" y="4067090"/>
            <a:ext cx="1398494" cy="437764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</a:rPr>
              <a:t>Muon1 FFA optics mode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B21F33-75B1-4AFD-95D5-56135752BE77}"/>
              </a:ext>
            </a:extLst>
          </p:cNvPr>
          <p:cNvSpPr/>
          <p:nvPr/>
        </p:nvSpPr>
        <p:spPr>
          <a:xfrm>
            <a:off x="8028384" y="4574892"/>
            <a:ext cx="1115616" cy="137438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Fixed-tune FFA optimiser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(parallel)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9DC7F-D9CD-23B8-F0B6-394E55AB2CF5}"/>
              </a:ext>
            </a:extLst>
          </p:cNvPr>
          <p:cNvSpPr txBox="1"/>
          <p:nvPr/>
        </p:nvSpPr>
        <p:spPr>
          <a:xfrm>
            <a:off x="5156085" y="5277145"/>
            <a:ext cx="1602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00B050"/>
                </a:solidFill>
              </a:rPr>
              <a:t>Fourier coefficient</a:t>
            </a:r>
          </a:p>
        </p:txBody>
      </p:sp>
    </p:spTree>
    <p:extLst>
      <p:ext uri="{BB962C8B-B14F-4D97-AF65-F5344CB8AC3E}">
        <p14:creationId xmlns:p14="http://schemas.microsoft.com/office/powerpoint/2010/main" val="3385523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FD4BA-216F-6A70-ABCA-32C72175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Wait, Fourier coefficients?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C17B-6A90-77F8-D742-EED773B74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Representing the transverse midplane field dependence B</a:t>
            </a:r>
            <a:r>
              <a:rPr lang="en-GB" baseline="-25000"/>
              <a:t>y</a:t>
            </a:r>
            <a:r>
              <a:rPr lang="en-GB"/>
              <a:t>(x,0) as a Fourier series made optimisation work better than multipoles</a:t>
            </a:r>
          </a:p>
          <a:p>
            <a:pPr lvl="1"/>
            <a:r>
              <a:rPr lang="en-GB"/>
              <a:t>Suspect this is because sin,cos(nx) are orthogonal whereas polynomials are highly correlated</a:t>
            </a:r>
          </a:p>
          <a:p>
            <a:r>
              <a:rPr lang="en-GB"/>
              <a:t>Used the form</a:t>
            </a:r>
          </a:p>
          <a:p>
            <a:pPr marL="0" indent="0">
              <a:buNone/>
            </a:pPr>
            <a:r>
              <a:rPr lang="en-GB"/>
              <a:t>      B</a:t>
            </a:r>
            <a:r>
              <a:rPr lang="en-GB" baseline="-25000"/>
              <a:t>y</a:t>
            </a:r>
            <a:r>
              <a:rPr lang="en-GB"/>
              <a:t>(x,0) = c</a:t>
            </a:r>
            <a:r>
              <a:rPr lang="en-GB" baseline="-25000"/>
              <a:t>0</a:t>
            </a:r>
            <a:r>
              <a:rPr lang="en-GB"/>
              <a:t> +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n=1..8</a:t>
            </a:r>
            <a:r>
              <a:rPr lang="en-GB"/>
              <a:t> s</a:t>
            </a:r>
            <a:r>
              <a:rPr lang="en-GB" baseline="-25000"/>
              <a:t>n</a:t>
            </a:r>
            <a:r>
              <a:rPr lang="en-GB"/>
              <a:t>sin(nkx) + c</a:t>
            </a:r>
            <a:r>
              <a:rPr lang="en-GB" baseline="-25000"/>
              <a:t>n</a:t>
            </a:r>
            <a:r>
              <a:rPr lang="en-GB"/>
              <a:t>cos(nkx)</a:t>
            </a:r>
          </a:p>
          <a:p>
            <a:pPr marL="0" indent="0">
              <a:buNone/>
            </a:pPr>
            <a:r>
              <a:rPr lang="en-GB"/>
              <a:t>…where 2</a:t>
            </a:r>
            <a:r>
              <a:rPr lang="en-GB">
                <a:latin typeface="Symbol" panose="05050102010706020507" pitchFamily="18" charset="2"/>
              </a:rPr>
              <a:t>p</a:t>
            </a:r>
            <a:r>
              <a:rPr lang="en-GB"/>
              <a:t>/k is about twice the orbit excursion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59781-8DE1-E4AE-F57D-56D6CB12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63D9F-73A9-C8D9-FD68-421AAABA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4CBE5-15CD-B15F-697C-B8F1FDB9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39776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40D227-3D72-0444-3CF5-A75BB7422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090" y="227781"/>
            <a:ext cx="5971820" cy="608153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A25ED-9B0F-75BC-65BC-BA80BEBC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FE5FB-635C-FB7F-4547-FDF45C3B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6C080-EFFA-3CBE-2458-81F6CD44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046816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B7A5-1588-01F6-0ADF-CDC64012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Sim. Field Error Graph (F)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41331-C2C7-E979-4C02-5D49B825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DB4C8-2C48-FBB1-26FF-7B8E3679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582A7-4D0B-A5E4-36C0-742EAD9A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6305AE-2B4F-C62C-7F8B-A2F470F4D577}"/>
              </a:ext>
            </a:extLst>
          </p:cNvPr>
          <p:cNvSpPr txBox="1"/>
          <p:nvPr/>
        </p:nvSpPr>
        <p:spPr>
          <a:xfrm>
            <a:off x="179512" y="5867980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3.6×10</a:t>
            </a:r>
            <a:r>
              <a:rPr lang="en-GB" baseline="30000"/>
              <a:t>-4</a:t>
            </a:r>
            <a:r>
              <a:rPr lang="en-GB"/>
              <a:t> relative error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61BAFC-4551-C897-4C55-1BF61375E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713" y="1233256"/>
            <a:ext cx="7088575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3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17F342-63A3-5383-1746-65D47AD04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0">
                <a:latin typeface="Optima" panose="02000503060000020004" pitchFamily="2" charset="0"/>
              </a:rPr>
              <a:t>Stephen Brooks and Dejan Trbojevic, FFA’25</a:t>
            </a:r>
            <a:endParaRPr lang="en-US" b="0" dirty="0">
              <a:latin typeface="Optima" panose="0200050306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40745-A1EF-19F5-C3E1-D13D58AA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97603-2A10-E648-8DE4-4D75A1570B14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D1994-28D6-FAA9-0B13-AF64A98FC048}"/>
              </a:ext>
            </a:extLst>
          </p:cNvPr>
          <p:cNvSpPr/>
          <p:nvPr/>
        </p:nvSpPr>
        <p:spPr>
          <a:xfrm>
            <a:off x="1910993" y="277401"/>
            <a:ext cx="4664468" cy="380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E9834-FD2B-8A29-4B7B-C5E4105E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1457" y="555232"/>
            <a:ext cx="4483486" cy="5802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53197-6213-2A5A-B3E0-A972C50B2C3F}"/>
              </a:ext>
            </a:extLst>
          </p:cNvPr>
          <p:cNvSpPr txBox="1"/>
          <p:nvPr/>
        </p:nvSpPr>
        <p:spPr>
          <a:xfrm>
            <a:off x="-72149" y="2324"/>
            <a:ext cx="91850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>
                <a:solidFill>
                  <a:srgbClr val="002060"/>
                </a:solidFill>
                <a:latin typeface="Optima" panose="02000503060000020004" pitchFamily="2" charset="0"/>
              </a:rPr>
              <a:t>Matching of the Multiple Energy Orbits to the Straight Section 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2F6B2A26-B232-62C4-17C5-A35FF0CF82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-1186404" y="1996386"/>
            <a:ext cx="6120275" cy="308084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CCC15-1F05-3B85-1DE2-E1CA1884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62DE8-A426-8E75-A374-4E36FFCB2AA0}"/>
              </a:ext>
            </a:extLst>
          </p:cNvPr>
          <p:cNvSpPr txBox="1"/>
          <p:nvPr/>
        </p:nvSpPr>
        <p:spPr>
          <a:xfrm>
            <a:off x="901625" y="237381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3.5m arc radius in current design</a:t>
            </a:r>
          </a:p>
        </p:txBody>
      </p:sp>
    </p:spTree>
    <p:extLst>
      <p:ext uri="{BB962C8B-B14F-4D97-AF65-F5344CB8AC3E}">
        <p14:creationId xmlns:p14="http://schemas.microsoft.com/office/powerpoint/2010/main" val="9640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B7A5-1588-01F6-0ADF-CDC64012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Sim. Field Error Graph (D)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41331-C2C7-E979-4C02-5D49B825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DB4C8-2C48-FBB1-26FF-7B8E3679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582A7-4D0B-A5E4-36C0-742EAD9A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70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33CF00-4BC2-151B-3202-B130A222F744}"/>
              </a:ext>
            </a:extLst>
          </p:cNvPr>
          <p:cNvSpPr txBox="1"/>
          <p:nvPr/>
        </p:nvSpPr>
        <p:spPr>
          <a:xfrm>
            <a:off x="179512" y="5867980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1.6×10</a:t>
            </a:r>
            <a:r>
              <a:rPr lang="en-GB" baseline="30000"/>
              <a:t>-4</a:t>
            </a:r>
            <a:r>
              <a:rPr lang="en-GB"/>
              <a:t> relative error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D0A19D-D6A4-1BAC-6D2F-F3C8A0A6F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713" y="1233256"/>
            <a:ext cx="7088575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75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23EB-3D96-FE66-7DE4-CE179751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Holders Machined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B856F-8A67-C4E7-3A10-B9345DBD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4472C-55B9-8CD2-951B-ADEA3DF3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5302-B97E-8AD9-5794-6987B8C2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  <p:pic>
        <p:nvPicPr>
          <p:cNvPr id="16" name="Content Placeholder 15" descr="A metal pieces with holes&#10;&#10;Description automatically generated with medium confidence">
            <a:extLst>
              <a:ext uri="{FF2B5EF4-FFF2-40B4-BE49-F238E27FC236}">
                <a16:creationId xmlns:a16="http://schemas.microsoft.com/office/drawing/2014/main" id="{CEFB8B9D-4141-933D-F8DE-8EC41E852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6876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20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A23EB-3D96-FE66-7DE4-CE1797515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Holders Machined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B856F-8A67-C4E7-3A10-B9345DBD9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4472C-55B9-8CD2-951B-ADEA3DF30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5302-B97E-8AD9-5794-6987B8C26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72</a:t>
            </a:fld>
            <a:endParaRPr lang="en-GB" altLang="en-US"/>
          </a:p>
        </p:txBody>
      </p:sp>
      <p:pic>
        <p:nvPicPr>
          <p:cNvPr id="12" name="Picture 11" descr="A group of metal objects on a table&#10;&#10;Description automatically generated">
            <a:extLst>
              <a:ext uri="{FF2B5EF4-FFF2-40B4-BE49-F238E27FC236}">
                <a16:creationId xmlns:a16="http://schemas.microsoft.com/office/drawing/2014/main" id="{C4F3FAAB-BD52-5CED-8AD8-9FF80CBD7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6" y="1376921"/>
            <a:ext cx="3600450" cy="4800600"/>
          </a:xfrm>
          <a:prstGeom prst="rect">
            <a:avLst/>
          </a:prstGeom>
        </p:spPr>
      </p:pic>
      <p:pic>
        <p:nvPicPr>
          <p:cNvPr id="14" name="Picture 13" descr="A table with many metal pieces&#10;&#10;Description automatically generated with medium confidence">
            <a:extLst>
              <a:ext uri="{FF2B5EF4-FFF2-40B4-BE49-F238E27FC236}">
                <a16:creationId xmlns:a16="http://schemas.microsoft.com/office/drawing/2014/main" id="{EA1B80C9-AB17-B569-1086-798B53D89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76921"/>
            <a:ext cx="3600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98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C550-C255-5F7E-831A-CE6A83BE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End Plates Machined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EDB4-512D-19E2-C159-83C4D2B4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759C5-F82A-DFA1-F4C9-3CC481AA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2AF73-D654-670A-D2CA-D134816A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73</a:t>
            </a:fld>
            <a:endParaRPr lang="en-GB" altLang="en-US"/>
          </a:p>
        </p:txBody>
      </p:sp>
      <p:pic>
        <p:nvPicPr>
          <p:cNvPr id="8" name="Content Placeholder 7" descr="A group of metal pieces on a table&#10;&#10;Description automatically generated">
            <a:extLst>
              <a:ext uri="{FF2B5EF4-FFF2-40B4-BE49-F238E27FC236}">
                <a16:creationId xmlns:a16="http://schemas.microsoft.com/office/drawing/2014/main" id="{836F2F44-8E2F-620A-0887-F5A65455F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68760"/>
            <a:ext cx="6705600" cy="5029200"/>
          </a:xfrm>
        </p:spPr>
      </p:pic>
    </p:spTree>
    <p:extLst>
      <p:ext uri="{BB962C8B-B14F-4D97-AF65-F5344CB8AC3E}">
        <p14:creationId xmlns:p14="http://schemas.microsoft.com/office/powerpoint/2010/main" val="286532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702B-0A20-C612-3166-B862D2E7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FFA Arc Cell Tunes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D4605-3CED-80B1-615D-C5A6C15F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EE730-EC2F-64A9-123F-563D65A43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A58DD-B101-C9A9-681A-29F94BD7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4F769-A150-32B3-FB8D-6DD74184B7F1}"/>
              </a:ext>
            </a:extLst>
          </p:cNvPr>
          <p:cNvSpPr txBox="1"/>
          <p:nvPr/>
        </p:nvSpPr>
        <p:spPr>
          <a:xfrm>
            <a:off x="755576" y="1412776"/>
            <a:ext cx="756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After iterative correction in Muon1, starting from an initial BMAD model, tunes are stable from 10MeV – 250MeV and nearly constant.</a:t>
            </a:r>
          </a:p>
          <a:p>
            <a:r>
              <a:rPr lang="en-GB"/>
              <a:t>(Wiggly near low energy end because rigidity changes fast there).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82B4B-5E6A-2AB4-88F2-437BA6BCE2F9}"/>
              </a:ext>
            </a:extLst>
          </p:cNvPr>
          <p:cNvSpPr txBox="1"/>
          <p:nvPr/>
        </p:nvSpPr>
        <p:spPr>
          <a:xfrm>
            <a:off x="755576" y="5097958"/>
            <a:ext cx="2408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Cell tune ranges:</a:t>
            </a:r>
          </a:p>
          <a:p>
            <a:r>
              <a:rPr lang="en-GB"/>
              <a:t>Qx = 0.1608 ± 0.0004</a:t>
            </a:r>
          </a:p>
          <a:p>
            <a:r>
              <a:rPr lang="en-GB"/>
              <a:t>Qy = 0.0738 ± 0.0011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C070A7C-6BD0-4022-D970-679017FCF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329553"/>
            <a:ext cx="4578493" cy="2755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08665-680C-01B0-32C8-0468D538C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938" y="2329553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8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BA5E10-CB93-B427-8658-C7173F936E72}"/>
              </a:ext>
            </a:extLst>
          </p:cNvPr>
          <p:cNvCxnSpPr/>
          <p:nvPr/>
        </p:nvCxnSpPr>
        <p:spPr>
          <a:xfrm>
            <a:off x="1891662" y="5045260"/>
            <a:ext cx="446449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7B3F11-D190-5664-E81B-830EFC3F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Magnet Field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4BCCD-29CC-220A-1C70-B67AAC4F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September 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3C655-B256-61B5-1314-D1B234E4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 and Dejan Trbojevic, FFA’25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A504B-FFD5-A533-AA40-CF61580F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3A6B4A2-A859-030B-E1BF-7CD1D6A84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700" y="1268760"/>
            <a:ext cx="7086600" cy="5143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B2E667-1F79-BF93-352D-5757C98EAAF2}"/>
              </a:ext>
            </a:extLst>
          </p:cNvPr>
          <p:cNvSpPr txBox="1"/>
          <p:nvPr/>
        </p:nvSpPr>
        <p:spPr>
          <a:xfrm>
            <a:off x="5042705" y="5138777"/>
            <a:ext cx="300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Maximum fields equalised at 1.86T rather than 1.99T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5D068-2C1F-74EA-82AB-71043357714B}"/>
              </a:ext>
            </a:extLst>
          </p:cNvPr>
          <p:cNvSpPr txBox="1"/>
          <p:nvPr/>
        </p:nvSpPr>
        <p:spPr>
          <a:xfrm>
            <a:off x="116926" y="5785108"/>
            <a:ext cx="300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“original” = BMAD model</a:t>
            </a:r>
          </a:p>
        </p:txBody>
      </p:sp>
    </p:spTree>
    <p:extLst>
      <p:ext uri="{BB962C8B-B14F-4D97-AF65-F5344CB8AC3E}">
        <p14:creationId xmlns:p14="http://schemas.microsoft.com/office/powerpoint/2010/main" val="1720174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96352</TotalTime>
  <Words>2610</Words>
  <Application>Microsoft Office PowerPoint</Application>
  <PresentationFormat>On-screen Show (4:3)</PresentationFormat>
  <Paragraphs>563</Paragraphs>
  <Slides>73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Optima</vt:lpstr>
      <vt:lpstr>Symbol</vt:lpstr>
      <vt:lpstr>Wingdings</vt:lpstr>
      <vt:lpstr>Office Theme</vt:lpstr>
      <vt:lpstr>1_Office Theme</vt:lpstr>
      <vt:lpstr>Test of a Permanent Magnet NS-FFA Section with Fixed Tunes</vt:lpstr>
      <vt:lpstr>Introduction</vt:lpstr>
      <vt:lpstr>Application</vt:lpstr>
      <vt:lpstr>‘FLASH’ Proton Therapy facility:  Stony Brook University Hospital – Radiation Oncology </vt:lpstr>
      <vt:lpstr>Fast Cycling Synchrotron Cycles</vt:lpstr>
      <vt:lpstr>Fast Cycling Acceleration with Ferrite cavities</vt:lpstr>
      <vt:lpstr>PowerPoint Presentation</vt:lpstr>
      <vt:lpstr>FFA Arc Cell Tunes</vt:lpstr>
      <vt:lpstr>Magnet Field Profiles</vt:lpstr>
      <vt:lpstr>Peak Fields vs. Energy</vt:lpstr>
      <vt:lpstr>Orbits and Fields in Muon1</vt:lpstr>
      <vt:lpstr>Permanent Magnet Designs (F)</vt:lpstr>
      <vt:lpstr>Permanent Magnet Designs (D)</vt:lpstr>
      <vt:lpstr>Magnets Ordered from SABR Enterprises, LLC.</vt:lpstr>
      <vt:lpstr>Orbits within Magnets</vt:lpstr>
      <vt:lpstr>Test Beamline, 4 cells</vt:lpstr>
      <vt:lpstr>Test Beamline and Mounting</vt:lpstr>
      <vt:lpstr>Magnet Construction by Vendor</vt:lpstr>
      <vt:lpstr>Beamline Assembly</vt:lpstr>
      <vt:lpstr>Magnet Apertures</vt:lpstr>
      <vt:lpstr>Fieldmap of one magnet</vt:lpstr>
      <vt:lpstr>Measured Integrated Field</vt:lpstr>
      <vt:lpstr>Corrected Integrated Field</vt:lpstr>
      <vt:lpstr>Measured Gradients</vt:lpstr>
      <vt:lpstr>Attempt at Shimming</vt:lpstr>
      <vt:lpstr>Camera and Beam Screen Plates</vt:lpstr>
      <vt:lpstr>Experiment at BNL beamlines</vt:lpstr>
      <vt:lpstr>Installation (Tandem)</vt:lpstr>
      <vt:lpstr>Calibration and 1s Ellipse Fit</vt:lpstr>
      <vt:lpstr>Dimmest Beam Fit</vt:lpstr>
      <vt:lpstr>NSRL 250MeV protons </vt:lpstr>
      <vt:lpstr>NSRL 200MeV protons </vt:lpstr>
      <vt:lpstr>NSRL 150MeV protons </vt:lpstr>
      <vt:lpstr>NSRL 100MeV protons </vt:lpstr>
      <vt:lpstr>NSRL 70MeV protons </vt:lpstr>
      <vt:lpstr>NSRL 50MeV protons </vt:lpstr>
      <vt:lpstr>NSRL All Energies</vt:lpstr>
      <vt:lpstr>Tandem 28MeV d ~ 50MeV p</vt:lpstr>
      <vt:lpstr>Tandem 24.2MeV d ~ 40MeV p</vt:lpstr>
      <vt:lpstr>Tandem 20MeV d ~ 30MeV p</vt:lpstr>
      <vt:lpstr>Tandem 16MeV d ~ 20MeV p</vt:lpstr>
      <vt:lpstr>Tandem 14.3MeV d ~ 15MeV p</vt:lpstr>
      <vt:lpstr>Tandem 12.9MeV d ~ 10MeV p</vt:lpstr>
      <vt:lpstr>Tandem All Energies</vt:lpstr>
      <vt:lpstr>All 12 Ellipses</vt:lpstr>
      <vt:lpstr>Centroid X Positions</vt:lpstr>
      <vt:lpstr>Screens Attached in Random Places</vt:lpstr>
      <vt:lpstr>Corrected Centroid X Positions</vt:lpstr>
      <vt:lpstr>Centroid Y Positions</vt:lpstr>
      <vt:lpstr>Attempt at Transfer Matrix Element</vt:lpstr>
      <vt:lpstr>Transfer Matrix Mxx Element</vt:lpstr>
      <vt:lpstr>Tracking Offset Trajectories</vt:lpstr>
      <vt:lpstr>Matrix Element from Tracking</vt:lpstr>
      <vt:lpstr>Filling the Dynamic Aperture?</vt:lpstr>
      <vt:lpstr>Transfer Matrix Mxx Element Again</vt:lpstr>
      <vt:lpstr>Experiment Conclusion</vt:lpstr>
      <vt:lpstr>Magnetic Efficiency</vt:lpstr>
      <vt:lpstr>Two Stage Machine</vt:lpstr>
      <vt:lpstr>Two Stage Machine Conclusion</vt:lpstr>
      <vt:lpstr>BACKUP</vt:lpstr>
      <vt:lpstr>Lattice Converted from BMAD</vt:lpstr>
      <vt:lpstr>BMAD and Muon1 Magnet Models</vt:lpstr>
      <vt:lpstr>Field Profiles (BMAD)</vt:lpstr>
      <vt:lpstr>BMAD Lattice in Muon1</vt:lpstr>
      <vt:lpstr>Peak Fields on Orbit (vs. Energy)</vt:lpstr>
      <vt:lpstr>This cell can be “easily” fixed using the Algorithm I used before</vt:lpstr>
      <vt:lpstr>Wait, Fourier coefficients?</vt:lpstr>
      <vt:lpstr>PowerPoint Presentation</vt:lpstr>
      <vt:lpstr>Magnet Sim. Field Error Graph (F)</vt:lpstr>
      <vt:lpstr>Magnet Sim. Field Error Graph (D)</vt:lpstr>
      <vt:lpstr>Magnet Holders Machined</vt:lpstr>
      <vt:lpstr>Magnet Holders Machined</vt:lpstr>
      <vt:lpstr>End Plates Machined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1760</cp:revision>
  <dcterms:created xsi:type="dcterms:W3CDTF">2012-11-14T19:21:06Z</dcterms:created>
  <dcterms:modified xsi:type="dcterms:W3CDTF">2025-09-12T18:52:01Z</dcterms:modified>
</cp:coreProperties>
</file>