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
  </p:notesMasterIdLst>
  <p:sldIdLst>
    <p:sldId id="257" r:id="rId2"/>
  </p:sldIdLst>
  <p:sldSz cx="32918400" cy="438912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62" autoAdjust="0"/>
    <p:restoredTop sz="94694"/>
  </p:normalViewPr>
  <p:slideViewPr>
    <p:cSldViewPr snapToGrid="0" snapToObjects="1">
      <p:cViewPr varScale="1">
        <p:scale>
          <a:sx n="19" d="100"/>
          <a:sy n="19" d="100"/>
        </p:scale>
        <p:origin x="367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2026-Apr-29</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13824" userDrawn="1">
          <p15:clr>
            <a:srgbClr val="FBAE40"/>
          </p15:clr>
        </p15:guide>
        <p15:guide id="8" pos="10368" userDrawn="1">
          <p15:clr>
            <a:srgbClr val="FBAE40"/>
          </p15:clr>
        </p15:guide>
        <p15:guide id="9" orient="horz" pos="24883" userDrawn="1">
          <p15:clr>
            <a:srgbClr val="FBAE40"/>
          </p15:clr>
        </p15:guide>
        <p15:guide id="10" pos="972" userDrawn="1">
          <p15:clr>
            <a:srgbClr val="FBAE40"/>
          </p15:clr>
        </p15:guide>
        <p15:guide id="11" pos="19764" userDrawn="1">
          <p15:clr>
            <a:srgbClr val="FBAE40"/>
          </p15:clr>
        </p15:guide>
        <p15:guide id="12" orient="horz" pos="2549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23557230" y="2336800"/>
            <a:ext cx="7098030" cy="37195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2263140"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normAutofit/>
          </a:bodyPr>
          <a:lstStyle>
            <a:lvl1pPr>
              <a:defRPr sz="9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sz="6000"/>
            </a:lvl1pPr>
          </a:lstStyle>
          <a:p>
            <a:pPr lvl="0"/>
            <a:r>
              <a:rPr lang="en-US"/>
              <a:t>Click to edit Master text styles</a:t>
            </a:r>
          </a:p>
        </p:txBody>
      </p:sp>
    </p:spTree>
    <p:extLst>
      <p:ext uri="{BB962C8B-B14F-4D97-AF65-F5344CB8AC3E}">
        <p14:creationId xmlns:p14="http://schemas.microsoft.com/office/powerpoint/2010/main" val="2794568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1543050" y="6893170"/>
            <a:ext cx="13990320" cy="32639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1645920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630614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1543050" y="2336803"/>
            <a:ext cx="28392120" cy="848360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1543051" y="10759443"/>
            <a:ext cx="13926025"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1543051" y="16032480"/>
            <a:ext cx="13926025"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16459200" y="10759443"/>
            <a:ext cx="1399460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16459200"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3573931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335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91252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13994608" y="6319523"/>
            <a:ext cx="16664940"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4160339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2267429" y="2926080"/>
            <a:ext cx="10617040" cy="10241280"/>
          </a:xfrm>
        </p:spPr>
        <p:txBody>
          <a:bodyPr anchor="b"/>
          <a:lstStyle>
            <a:lvl1pPr>
              <a:defRPr sz="864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13994608" y="6319523"/>
            <a:ext cx="16664940" cy="31191200"/>
          </a:xfrm>
        </p:spPr>
        <p:txBody>
          <a:bodyPr/>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2267429" y="13167360"/>
            <a:ext cx="10617040"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1811919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30207638" y="40426211"/>
            <a:ext cx="1167712" cy="2336800"/>
          </a:xfrm>
          <a:prstGeom prst="rect">
            <a:avLst/>
          </a:prstGeom>
        </p:spPr>
        <p:txBody>
          <a:bodyPr lIns="0" tIns="0" rIns="45720" bIns="0" anchor="ctr"/>
          <a:lstStyle>
            <a:lvl1pPr algn="r">
              <a:defRPr sz="2700"/>
            </a:lvl1pPr>
          </a:lstStyle>
          <a:p>
            <a:fld id="{933A556B-7C63-244D-9B7C-B0EA8042B330}" type="slidenum">
              <a:rPr lang="en-US" smtClean="0"/>
              <a:pPr/>
              <a:t>‹#›</a:t>
            </a:fld>
            <a:endParaRPr lang="en-US" sz="2700" dirty="0"/>
          </a:p>
        </p:txBody>
      </p:sp>
    </p:spTree>
    <p:extLst>
      <p:ext uri="{BB962C8B-B14F-4D97-AF65-F5344CB8AC3E}">
        <p14:creationId xmlns:p14="http://schemas.microsoft.com/office/powerpoint/2010/main" val="238166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1953490" y="1128190"/>
            <a:ext cx="29891484" cy="4147195"/>
          </a:xfrm>
          <a:prstGeom prst="rect">
            <a:avLst/>
          </a:prstGeom>
        </p:spPr>
        <p:txBody>
          <a:bodyPr vert="horz" lIns="91440" tIns="45720" rIns="91440" bIns="45720" rtlCol="0" anchor="t" anchorCtr="0">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1953490" y="6611814"/>
            <a:ext cx="29891484" cy="32707385"/>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lvl1pPr algn="l" defTabSz="2468880" rtl="0" eaLnBrk="1" latinLnBrk="0" hangingPunct="1">
        <a:lnSpc>
          <a:spcPct val="90000"/>
        </a:lnSpc>
        <a:spcBef>
          <a:spcPct val="0"/>
        </a:spcBef>
        <a:buNone/>
        <a:defRPr sz="9600" b="1" kern="1200">
          <a:solidFill>
            <a:schemeClr val="tx1"/>
          </a:solidFill>
          <a:latin typeface="+mn-lt"/>
          <a:ea typeface="+mj-ea"/>
          <a:cs typeface="+mj-cs"/>
        </a:defRPr>
      </a:lvl1pPr>
    </p:titleStyle>
    <p:bodyStyle>
      <a:lvl1pPr marL="0" indent="0" algn="l" defTabSz="2468880" rtl="0" eaLnBrk="1" latinLnBrk="0" hangingPunct="1">
        <a:lnSpc>
          <a:spcPct val="90000"/>
        </a:lnSpc>
        <a:spcBef>
          <a:spcPts val="2700"/>
        </a:spcBef>
        <a:buFontTx/>
        <a:buNone/>
        <a:defRPr sz="6000" kern="1200">
          <a:solidFill>
            <a:schemeClr val="tx1"/>
          </a:solidFill>
          <a:latin typeface="+mn-lt"/>
          <a:ea typeface="+mn-ea"/>
          <a:cs typeface="+mn-cs"/>
        </a:defRPr>
      </a:lvl1pPr>
      <a:lvl2pPr marL="1234440" indent="0" algn="l" defTabSz="2468880" rtl="0" eaLnBrk="1" latinLnBrk="0" hangingPunct="1">
        <a:lnSpc>
          <a:spcPct val="90000"/>
        </a:lnSpc>
        <a:spcBef>
          <a:spcPts val="1350"/>
        </a:spcBef>
        <a:buFontTx/>
        <a:buNone/>
        <a:defRPr sz="6480" kern="1200">
          <a:solidFill>
            <a:schemeClr val="tx1"/>
          </a:solidFill>
          <a:latin typeface="+mn-lt"/>
          <a:ea typeface="+mn-ea"/>
          <a:cs typeface="+mn-cs"/>
        </a:defRPr>
      </a:lvl2pPr>
      <a:lvl3pPr marL="2468880" indent="0" algn="l" defTabSz="2468880" rtl="0" eaLnBrk="1" latinLnBrk="0" hangingPunct="1">
        <a:lnSpc>
          <a:spcPct val="90000"/>
        </a:lnSpc>
        <a:spcBef>
          <a:spcPts val="1350"/>
        </a:spcBef>
        <a:buFontTx/>
        <a:buNone/>
        <a:defRPr sz="5400" kern="1200">
          <a:solidFill>
            <a:schemeClr val="tx1"/>
          </a:solidFill>
          <a:latin typeface="+mn-lt"/>
          <a:ea typeface="+mn-ea"/>
          <a:cs typeface="+mn-cs"/>
        </a:defRPr>
      </a:lvl3pPr>
      <a:lvl4pPr marL="370332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4pPr>
      <a:lvl5pPr marL="4937760" indent="0" algn="l" defTabSz="2468880" rtl="0" eaLnBrk="1" latinLnBrk="0" hangingPunct="1">
        <a:lnSpc>
          <a:spcPct val="90000"/>
        </a:lnSpc>
        <a:spcBef>
          <a:spcPts val="1350"/>
        </a:spcBef>
        <a:buFontTx/>
        <a:buNone/>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13824" userDrawn="1">
          <p15:clr>
            <a:srgbClr val="F26B43"/>
          </p15:clr>
        </p15:guide>
        <p15:guide id="8" pos="10368" userDrawn="1">
          <p15:clr>
            <a:srgbClr val="F26B43"/>
          </p15:clr>
        </p15:guide>
        <p15:guide id="9" pos="972" userDrawn="1">
          <p15:clr>
            <a:srgbClr val="F26B43"/>
          </p15:clr>
        </p15:guide>
        <p15:guide id="10" orient="horz" pos="24883" userDrawn="1">
          <p15:clr>
            <a:srgbClr val="F26B43"/>
          </p15:clr>
        </p15:guide>
        <p15:guide id="11" pos="19764" userDrawn="1">
          <p15:clr>
            <a:srgbClr val="F26B43"/>
          </p15:clr>
        </p15:guide>
        <p15:guide id="12" orient="horz" pos="26419"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a:xfrm>
            <a:off x="1953490" y="1128190"/>
            <a:ext cx="29421859" cy="2615838"/>
          </a:xfrm>
        </p:spPr>
        <p:txBody>
          <a:bodyPr>
            <a:normAutofit fontScale="90000"/>
          </a:bodyPr>
          <a:lstStyle/>
          <a:p>
            <a:r>
              <a:rPr lang="en-US"/>
              <a:t>Matching of Multiple Energy Beamlines for the CEBAF Energy Upgrade</a:t>
            </a:r>
            <a:endParaRPr lang="en-US" sz="4800" b="0" dirty="0"/>
          </a:p>
        </p:txBody>
      </p:sp>
      <p:sp>
        <p:nvSpPr>
          <p:cNvPr id="3" name="Rectangle 2">
            <a:extLst>
              <a:ext uri="{FF2B5EF4-FFF2-40B4-BE49-F238E27FC236}">
                <a16:creationId xmlns:a16="http://schemas.microsoft.com/office/drawing/2014/main" id="{26CF4DD3-8338-B148-B3E0-62642A9AF5E5}"/>
              </a:ext>
            </a:extLst>
          </p:cNvPr>
          <p:cNvSpPr/>
          <p:nvPr/>
        </p:nvSpPr>
        <p:spPr>
          <a:xfrm>
            <a:off x="1953489" y="3744028"/>
            <a:ext cx="29421859" cy="830997"/>
          </a:xfrm>
          <a:prstGeom prst="rect">
            <a:avLst/>
          </a:prstGeom>
        </p:spPr>
        <p:txBody>
          <a:bodyPr wrap="square">
            <a:spAutoFit/>
          </a:bodyPr>
          <a:lstStyle/>
          <a:p>
            <a:r>
              <a:rPr lang="en-US" sz="4800"/>
              <a:t>S.J. Brooks {sbrooks@bnl.gov}, Brookhaven National Laboratory, Upton, NY, USA</a:t>
            </a:r>
            <a:endParaRPr lang="en-US" sz="4800" dirty="0"/>
          </a:p>
        </p:txBody>
      </p:sp>
      <p:sp>
        <p:nvSpPr>
          <p:cNvPr id="6" name="Content Placeholder 5">
            <a:extLst>
              <a:ext uri="{FF2B5EF4-FFF2-40B4-BE49-F238E27FC236}">
                <a16:creationId xmlns:a16="http://schemas.microsoft.com/office/drawing/2014/main" id="{5C84CD15-F94D-7843-994C-D0C2DFEDC9E9}"/>
              </a:ext>
            </a:extLst>
          </p:cNvPr>
          <p:cNvSpPr>
            <a:spLocks noGrp="1"/>
          </p:cNvSpPr>
          <p:nvPr>
            <p:ph idx="1"/>
          </p:nvPr>
        </p:nvSpPr>
        <p:spPr/>
        <p:txBody>
          <a:bodyPr numCol="3" spcCol="914400">
            <a:normAutofit/>
          </a:bodyPr>
          <a:lstStyle/>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6000" b="1" i="0" u="none" strike="noStrike" kern="1200" cap="none" spc="0" normalizeH="0" baseline="0" noProof="0">
                <a:ln>
                  <a:noFill/>
                </a:ln>
                <a:solidFill>
                  <a:srgbClr val="000000"/>
                </a:solidFill>
                <a:effectLst/>
                <a:uLnTx/>
                <a:uFillTx/>
                <a:latin typeface="Arial" panose="020B0604020202020204"/>
                <a:ea typeface="+mn-ea"/>
                <a:cs typeface="+mn-cs"/>
              </a:rPr>
              <a:t>Abstract</a:t>
            </a:r>
          </a:p>
          <a:p>
            <a:pPr lvl="0" algn="just">
              <a:defRPr/>
            </a:pPr>
            <a:r>
              <a:rPr lang="en-US" sz="3600"/>
              <a:t>It is currently planned to increase the energy of the CEBAF recirculating linear accelerator to 22GeV by adding two new recirculating arcs that contain multiple new energy passes. These new passes at six different energies must be matched to the existing linac simultaneously, as the beam is continuous (CW), so magnets cannot be ramped. This paper studies propagating several energies in the same beam pipe with a line of quadrupoles acting on all of them simultaneously, with the goal that the combined effect produces a match for each energy. Computer optimisation of the performance this system under various constraints (beamline length, number of magnets) is studied.</a:t>
            </a:r>
          </a:p>
          <a:p>
            <a:pPr algn="just">
              <a:defRPr/>
            </a:pPr>
            <a:r>
              <a:rPr lang="en-US" b="1">
                <a:solidFill>
                  <a:srgbClr val="000000"/>
                </a:solidFill>
              </a:rPr>
              <a:t>Matching Constraints</a:t>
            </a:r>
          </a:p>
          <a:p>
            <a:pPr algn="just">
              <a:defRPr/>
            </a:pP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These beamlines match from the optical functions at the exit of the </a:t>
            </a:r>
            <a:r>
              <a:rPr kumimoji="0" lang="en-US" sz="3600" b="1" i="0" u="none" strike="noStrike" kern="1200" cap="none" spc="0" normalizeH="0" baseline="0" noProof="0">
                <a:ln>
                  <a:noFill/>
                </a:ln>
                <a:solidFill>
                  <a:schemeClr val="accent1"/>
                </a:solidFill>
                <a:effectLst/>
                <a:uLnTx/>
                <a:uFillTx/>
                <a:latin typeface="Arial" panose="020B0604020202020204"/>
                <a:ea typeface="+mn-ea"/>
                <a:cs typeface="+mn-cs"/>
              </a:rPr>
              <a:t>CEBAF linacs</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given in Table 1, to the optical functions at the beginning of the </a:t>
            </a:r>
            <a:r>
              <a:rPr kumimoji="0" lang="en-US" sz="3600" b="1" i="0" u="none" strike="noStrike" kern="1200" cap="none" spc="0" normalizeH="0" baseline="0" noProof="0">
                <a:ln>
                  <a:noFill/>
                </a:ln>
                <a:solidFill>
                  <a:schemeClr val="accent1"/>
                </a:solidFill>
                <a:effectLst/>
                <a:uLnTx/>
                <a:uFillTx/>
                <a:latin typeface="Arial" panose="020B0604020202020204"/>
                <a:ea typeface="+mn-ea"/>
                <a:cs typeface="+mn-cs"/>
              </a:rPr>
              <a:t>fixed field accelerator (FFA) arc</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in Table 2.</a:t>
            </a:r>
          </a:p>
          <a:p>
            <a:pPr algn="just">
              <a:defRPr/>
            </a:pPr>
            <a:endParaRPr lang="en-US" sz="3600">
              <a:solidFill>
                <a:srgbClr val="000000"/>
              </a:solidFill>
              <a:latin typeface="Arial" panose="020B0604020202020204"/>
            </a:endParaRPr>
          </a:p>
          <a:p>
            <a:pPr algn="ju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defRPr/>
            </a:pPr>
            <a:endParaRPr lang="en-US" sz="3600">
              <a:solidFill>
                <a:srgbClr val="000000"/>
              </a:solidFill>
              <a:latin typeface="Arial" panose="020B0604020202020204"/>
            </a:endParaRPr>
          </a:p>
          <a:p>
            <a:pPr algn="ju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defRPr/>
            </a:pPr>
            <a:endParaRPr lang="en-US" sz="3600">
              <a:solidFill>
                <a:srgbClr val="000000"/>
              </a:solidFill>
              <a:latin typeface="Arial" panose="020B0604020202020204"/>
            </a:endParaRPr>
          </a:p>
          <a:p>
            <a:pPr algn="ju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defRPr/>
            </a:pPr>
            <a:endParaRPr lang="en-US" sz="3600">
              <a:solidFill>
                <a:srgbClr val="000000"/>
              </a:solidFill>
              <a:latin typeface="Arial" panose="020B0604020202020204"/>
            </a:endParaRPr>
          </a:p>
          <a:p>
            <a:pPr algn="ju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defRPr/>
            </a:pPr>
            <a:endParaRPr lang="en-US" sz="3600">
              <a:solidFill>
                <a:srgbClr val="000000"/>
              </a:solidFill>
              <a:latin typeface="Arial" panose="020B0604020202020204"/>
            </a:endParaRPr>
          </a:p>
          <a:p>
            <a:pPr algn="just">
              <a:defRPr/>
            </a:pPr>
            <a:endParaRPr kumimoji="0" lang="en-US" sz="3600" b="0" i="0" u="none" strike="noStrike" kern="1200" cap="none" spc="0" normalizeH="0" baseline="0" noProof="0">
              <a:ln>
                <a:noFill/>
              </a:ln>
              <a:solidFill>
                <a:srgbClr val="000000"/>
              </a:solidFill>
              <a:effectLst/>
              <a:uLnTx/>
              <a:uFillTx/>
              <a:latin typeface="Arial" panose="020B0604020202020204"/>
              <a:ea typeface="+mn-ea"/>
              <a:cs typeface="+mn-cs"/>
            </a:endParaRPr>
          </a:p>
          <a:p>
            <a:pPr algn="just">
              <a:defRPr/>
            </a:pPr>
            <a:r>
              <a:rPr lang="en-US" sz="3600">
                <a:solidFill>
                  <a:srgbClr val="000000"/>
                </a:solidFill>
                <a:latin typeface="Arial" panose="020B0604020202020204"/>
              </a:rPr>
              <a:t>The FFA arc has high gradient magnets and small beta functions to preserve the low dispersion, whereas the linac has high beta functions as its focusing scheme is shared with the lowest energy pass.</a:t>
            </a:r>
          </a:p>
          <a:p>
            <a:pPr algn="just">
              <a:defRPr/>
            </a:pPr>
            <a:r>
              <a:rPr lang="en-US" b="1">
                <a:solidFill>
                  <a:srgbClr val="000000"/>
                </a:solidFill>
              </a:rPr>
              <a:t>Optimisation Methods</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3600" b="1" i="0" u="none" strike="noStrike" kern="1200" cap="none" spc="0" normalizeH="0" baseline="0" noProof="0">
                <a:ln>
                  <a:noFill/>
                </a:ln>
                <a:solidFill>
                  <a:schemeClr val="accent1"/>
                </a:solidFill>
                <a:effectLst/>
                <a:uLnTx/>
                <a:uFillTx/>
                <a:latin typeface="Arial" panose="020B0604020202020204"/>
                <a:ea typeface="+mn-ea"/>
                <a:cs typeface="+mn-cs"/>
              </a:rPr>
              <a:t>Levenberg-Marquardt (LM)</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optimisation was used to find the 30-magnet beamline.  There are many local minima in the sum-of-squares error, so multiple random restarts (</a:t>
            </a:r>
            <a:r>
              <a:rPr kumimoji="0" lang="en-US" sz="3600" b="1" i="0" u="none" strike="noStrike" kern="1200" cap="none" spc="0" normalizeH="0" baseline="0" noProof="0">
                <a:ln>
                  <a:noFill/>
                </a:ln>
                <a:solidFill>
                  <a:schemeClr val="accent1"/>
                </a:solidFill>
                <a:effectLst/>
                <a:uLnTx/>
                <a:uFillTx/>
                <a:latin typeface="Arial" panose="020B0604020202020204"/>
                <a:ea typeface="+mn-ea"/>
                <a:cs typeface="+mn-cs"/>
              </a:rPr>
              <a:t>basin hopping</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also had to be used until finding an exact solution.</a:t>
            </a:r>
          </a:p>
          <a:p>
            <a:pPr marL="0" marR="0" lvl="0" indent="0" algn="just" defTabSz="2468880" rtl="0" eaLnBrk="1" fontAlgn="auto" latinLnBrk="0" hangingPunct="1">
              <a:lnSpc>
                <a:spcPct val="90000"/>
              </a:lnSpc>
              <a:spcBef>
                <a:spcPts val="2700"/>
              </a:spcBef>
              <a:spcAft>
                <a:spcPts val="0"/>
              </a:spcAft>
              <a:buClrTx/>
              <a:buSzTx/>
              <a:buFont typeface="Arial" panose="020B0604020202020204" pitchFamily="34" charset="0"/>
              <a:buNone/>
              <a:tabLst/>
              <a:defRPr/>
            </a:pP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The 40-magnet beamline was found by </a:t>
            </a:r>
            <a:r>
              <a:rPr kumimoji="0" lang="en-US" sz="3600" b="1" i="0" u="none" strike="noStrike" kern="1200" cap="none" spc="0" normalizeH="0" baseline="0" noProof="0">
                <a:ln>
                  <a:noFill/>
                </a:ln>
                <a:solidFill>
                  <a:schemeClr val="accent1"/>
                </a:solidFill>
                <a:effectLst/>
                <a:uLnTx/>
                <a:uFillTx/>
                <a:latin typeface="Arial" panose="020B0604020202020204"/>
                <a:ea typeface="+mn-ea"/>
                <a:cs typeface="+mn-cs"/>
              </a:rPr>
              <a:t>simulated annealing</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with 10</a:t>
            </a:r>
            <a:r>
              <a:rPr kumimoji="0" lang="en-US" sz="3600" b="0" i="0" u="none" strike="noStrike" kern="1200" cap="none" spc="0" normalizeH="0" baseline="30000" noProof="0">
                <a:ln>
                  <a:noFill/>
                </a:ln>
                <a:solidFill>
                  <a:srgbClr val="000000"/>
                </a:solidFill>
                <a:effectLst/>
                <a:uLnTx/>
                <a:uFillTx/>
                <a:latin typeface="Arial" panose="020B0604020202020204"/>
                <a:ea typeface="+mn-ea"/>
                <a:cs typeface="+mn-cs"/>
              </a:rPr>
              <a:t>-4</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per step ‘temperature’ reduction and adaptive-length random steps in the problem output space.</a:t>
            </a:r>
            <a:endParaRPr lang="en-US" b="1">
              <a:solidFill>
                <a:srgbClr val="000000"/>
              </a:solidFill>
            </a:endParaRPr>
          </a:p>
          <a:p>
            <a:pPr algn="just">
              <a:defRPr/>
            </a:pPr>
            <a:r>
              <a:rPr lang="en-US" b="1">
                <a:solidFill>
                  <a:srgbClr val="000000"/>
                </a:solidFill>
              </a:rPr>
              <a:t>Beamline Solutions</a:t>
            </a: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sz="4400" b="1">
              <a:solidFill>
                <a:srgbClr val="000000"/>
              </a:solidFill>
            </a:endParaRPr>
          </a:p>
          <a:p>
            <a:pPr algn="just">
              <a:defRPr/>
            </a:pPr>
            <a:r>
              <a:rPr lang="en-US" b="1">
                <a:solidFill>
                  <a:srgbClr val="000000"/>
                </a:solidFill>
              </a:rPr>
              <a:t>60m Length, 30 Magnets</a:t>
            </a: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endParaRPr lang="en-US" b="1">
              <a:solidFill>
                <a:srgbClr val="000000"/>
              </a:solidFill>
            </a:endParaRPr>
          </a:p>
          <a:p>
            <a:pPr algn="just">
              <a:defRPr/>
            </a:pPr>
            <a:r>
              <a:rPr lang="en-US" b="1">
                <a:solidFill>
                  <a:srgbClr val="000000"/>
                </a:solidFill>
              </a:rPr>
              <a:t>Comparision</a:t>
            </a:r>
          </a:p>
          <a:p>
            <a:pPr marL="571500" indent="-571500" algn="just">
              <a:buFont typeface="Arial" panose="020B0604020202020204" pitchFamily="34" charset="0"/>
              <a:buChar char="•"/>
              <a:defRPr/>
            </a:pPr>
            <a:r>
              <a:rPr lang="en-US" sz="3600"/>
              <a:t>Both beamlines are exact matches for all six energies simultaneously.</a:t>
            </a:r>
          </a:p>
          <a:p>
            <a:pPr marL="571500" indent="-571500" algn="just">
              <a:buFont typeface="Arial" panose="020B0604020202020204" pitchFamily="34" charset="0"/>
              <a:buChar char="•"/>
              <a:defRPr/>
            </a:pPr>
            <a:r>
              <a:rPr lang="en-US" sz="3600"/>
              <a:t>The 40-magnet beamline is shorter.</a:t>
            </a:r>
          </a:p>
          <a:p>
            <a:pPr marL="571500" indent="-571500" algn="just">
              <a:buFont typeface="Arial" panose="020B0604020202020204" pitchFamily="34" charset="0"/>
              <a:buChar char="•"/>
              <a:defRPr/>
            </a:pPr>
            <a:r>
              <a:rPr lang="en-US" sz="3600"/>
              <a:t>The 30-magnet beamline requires a lower quadrupole gradient.</a:t>
            </a:r>
          </a:p>
          <a:p>
            <a:pPr marL="571500" indent="-571500" algn="just">
              <a:buFont typeface="Arial" panose="020B0604020202020204" pitchFamily="34" charset="0"/>
              <a:buChar char="•"/>
              <a:defRPr/>
            </a:pPr>
            <a:r>
              <a:rPr lang="en-US" sz="3600"/>
              <a:t>The 30-magnet beamline is likely less sensitive to errors because its beta functions vary less.</a:t>
            </a:r>
          </a:p>
          <a:p>
            <a:pPr marL="571500" indent="-571500" algn="just">
              <a:buFont typeface="Arial" panose="020B0604020202020204" pitchFamily="34" charset="0"/>
              <a:buChar char="•"/>
              <a:defRPr/>
            </a:pPr>
            <a:r>
              <a:rPr lang="en-US" sz="3600"/>
              <a:t>The 30-magnet beamline has a smaller beam expansion factor relative to the linac, so fewer problems with aperture or field aberrations.</a:t>
            </a:r>
          </a:p>
          <a:p>
            <a:pPr algn="just">
              <a:defRPr/>
            </a:pPr>
            <a:r>
              <a:rPr lang="en-US" sz="3600"/>
              <a:t>Overall, the 30-magnet beamline looks more practical unless length is highly constrained.</a:t>
            </a:r>
          </a:p>
          <a:p>
            <a:pPr algn="just">
              <a:spcBef>
                <a:spcPts val="0"/>
              </a:spcBef>
              <a:defRPr/>
            </a:pPr>
            <a:endParaRPr lang="en-US" sz="1000"/>
          </a:p>
          <a:p>
            <a:pPr algn="just">
              <a:defRPr/>
            </a:pPr>
            <a:r>
              <a:rPr lang="en-US" b="1">
                <a:solidFill>
                  <a:srgbClr val="000000"/>
                </a:solidFill>
              </a:rPr>
              <a:t>48m Length, 40 Magnets</a:t>
            </a:r>
          </a:p>
          <a:p>
            <a:pPr algn="just">
              <a:defRPr/>
            </a:pPr>
            <a:endParaRPr lang="en-US" b="1">
              <a:solidFill>
                <a:srgbClr val="000000"/>
              </a:solidFill>
            </a:endParaRPr>
          </a:p>
          <a:p>
            <a:pPr lvl="0" algn="just">
              <a:defRPr/>
            </a:pPr>
            <a:endParaRPr lang="en-US"/>
          </a:p>
        </p:txBody>
      </p:sp>
      <p:pic>
        <p:nvPicPr>
          <p:cNvPr id="5" name="Picture 4">
            <a:extLst>
              <a:ext uri="{FF2B5EF4-FFF2-40B4-BE49-F238E27FC236}">
                <a16:creationId xmlns:a16="http://schemas.microsoft.com/office/drawing/2014/main" id="{D2AC5A28-BA11-3002-C1BE-59F2FF41D3E7}"/>
              </a:ext>
            </a:extLst>
          </p:cNvPr>
          <p:cNvPicPr>
            <a:picLocks noChangeAspect="1"/>
          </p:cNvPicPr>
          <p:nvPr/>
        </p:nvPicPr>
        <p:blipFill>
          <a:blip r:embed="rId2"/>
          <a:stretch>
            <a:fillRect/>
          </a:stretch>
        </p:blipFill>
        <p:spPr>
          <a:xfrm>
            <a:off x="12327231" y="22941251"/>
            <a:ext cx="9144000" cy="6300236"/>
          </a:xfrm>
          <a:prstGeom prst="rect">
            <a:avLst/>
          </a:prstGeom>
        </p:spPr>
      </p:pic>
      <p:pic>
        <p:nvPicPr>
          <p:cNvPr id="8" name="Picture 7">
            <a:extLst>
              <a:ext uri="{FF2B5EF4-FFF2-40B4-BE49-F238E27FC236}">
                <a16:creationId xmlns:a16="http://schemas.microsoft.com/office/drawing/2014/main" id="{96002105-EE8E-11EE-4C0E-0128FF4BCC82}"/>
              </a:ext>
            </a:extLst>
          </p:cNvPr>
          <p:cNvPicPr>
            <a:picLocks noChangeAspect="1"/>
          </p:cNvPicPr>
          <p:nvPr/>
        </p:nvPicPr>
        <p:blipFill>
          <a:blip r:embed="rId3"/>
          <a:stretch>
            <a:fillRect/>
          </a:stretch>
        </p:blipFill>
        <p:spPr>
          <a:xfrm>
            <a:off x="12327231" y="29630946"/>
            <a:ext cx="9144000" cy="6341267"/>
          </a:xfrm>
          <a:prstGeom prst="rect">
            <a:avLst/>
          </a:prstGeom>
        </p:spPr>
      </p:pic>
      <p:pic>
        <p:nvPicPr>
          <p:cNvPr id="10" name="Picture 9">
            <a:extLst>
              <a:ext uri="{FF2B5EF4-FFF2-40B4-BE49-F238E27FC236}">
                <a16:creationId xmlns:a16="http://schemas.microsoft.com/office/drawing/2014/main" id="{95F6F856-0681-048F-322A-E06A991ECCFD}"/>
              </a:ext>
            </a:extLst>
          </p:cNvPr>
          <p:cNvPicPr>
            <a:picLocks noChangeAspect="1"/>
          </p:cNvPicPr>
          <p:nvPr/>
        </p:nvPicPr>
        <p:blipFill>
          <a:blip r:embed="rId4"/>
          <a:stretch>
            <a:fillRect/>
          </a:stretch>
        </p:blipFill>
        <p:spPr>
          <a:xfrm>
            <a:off x="12327231" y="36613373"/>
            <a:ext cx="4572000" cy="3303105"/>
          </a:xfrm>
          <a:prstGeom prst="rect">
            <a:avLst/>
          </a:prstGeom>
        </p:spPr>
      </p:pic>
      <p:pic>
        <p:nvPicPr>
          <p:cNvPr id="12" name="Picture 11">
            <a:extLst>
              <a:ext uri="{FF2B5EF4-FFF2-40B4-BE49-F238E27FC236}">
                <a16:creationId xmlns:a16="http://schemas.microsoft.com/office/drawing/2014/main" id="{750779CE-55C6-4B17-4CDD-E9DD47CABF1D}"/>
              </a:ext>
            </a:extLst>
          </p:cNvPr>
          <p:cNvPicPr>
            <a:picLocks noChangeAspect="1"/>
          </p:cNvPicPr>
          <p:nvPr/>
        </p:nvPicPr>
        <p:blipFill>
          <a:blip r:embed="rId5"/>
          <a:stretch>
            <a:fillRect/>
          </a:stretch>
        </p:blipFill>
        <p:spPr>
          <a:xfrm>
            <a:off x="16899231" y="36618506"/>
            <a:ext cx="4572000" cy="3307898"/>
          </a:xfrm>
          <a:prstGeom prst="rect">
            <a:avLst/>
          </a:prstGeom>
        </p:spPr>
      </p:pic>
      <p:pic>
        <p:nvPicPr>
          <p:cNvPr id="14" name="Picture 13">
            <a:extLst>
              <a:ext uri="{FF2B5EF4-FFF2-40B4-BE49-F238E27FC236}">
                <a16:creationId xmlns:a16="http://schemas.microsoft.com/office/drawing/2014/main" id="{7FB354EB-9C8F-9D37-23CF-8AF0F086F9F1}"/>
              </a:ext>
            </a:extLst>
          </p:cNvPr>
          <p:cNvPicPr>
            <a:picLocks noChangeAspect="1"/>
          </p:cNvPicPr>
          <p:nvPr/>
        </p:nvPicPr>
        <p:blipFill>
          <a:blip r:embed="rId6"/>
          <a:stretch>
            <a:fillRect/>
          </a:stretch>
        </p:blipFill>
        <p:spPr>
          <a:xfrm>
            <a:off x="22466161" y="18017979"/>
            <a:ext cx="9144000" cy="4577253"/>
          </a:xfrm>
          <a:prstGeom prst="rect">
            <a:avLst/>
          </a:prstGeom>
        </p:spPr>
      </p:pic>
      <p:pic>
        <p:nvPicPr>
          <p:cNvPr id="16" name="Picture 15">
            <a:extLst>
              <a:ext uri="{FF2B5EF4-FFF2-40B4-BE49-F238E27FC236}">
                <a16:creationId xmlns:a16="http://schemas.microsoft.com/office/drawing/2014/main" id="{68EFE3A2-6980-F68C-A4C9-855F758255A3}"/>
              </a:ext>
            </a:extLst>
          </p:cNvPr>
          <p:cNvPicPr>
            <a:picLocks noChangeAspect="1"/>
          </p:cNvPicPr>
          <p:nvPr/>
        </p:nvPicPr>
        <p:blipFill>
          <a:blip r:embed="rId7"/>
          <a:stretch>
            <a:fillRect/>
          </a:stretch>
        </p:blipFill>
        <p:spPr>
          <a:xfrm>
            <a:off x="22466161" y="22941251"/>
            <a:ext cx="9144000" cy="6337161"/>
          </a:xfrm>
          <a:prstGeom prst="rect">
            <a:avLst/>
          </a:prstGeom>
        </p:spPr>
      </p:pic>
      <p:pic>
        <p:nvPicPr>
          <p:cNvPr id="18" name="Picture 17">
            <a:extLst>
              <a:ext uri="{FF2B5EF4-FFF2-40B4-BE49-F238E27FC236}">
                <a16:creationId xmlns:a16="http://schemas.microsoft.com/office/drawing/2014/main" id="{06A35464-7E90-68EE-BBDF-D9909DC5D320}"/>
              </a:ext>
            </a:extLst>
          </p:cNvPr>
          <p:cNvPicPr>
            <a:picLocks noChangeAspect="1"/>
          </p:cNvPicPr>
          <p:nvPr/>
        </p:nvPicPr>
        <p:blipFill>
          <a:blip r:embed="rId8"/>
          <a:stretch>
            <a:fillRect/>
          </a:stretch>
        </p:blipFill>
        <p:spPr>
          <a:xfrm>
            <a:off x="22466161" y="29630946"/>
            <a:ext cx="9144000" cy="6294443"/>
          </a:xfrm>
          <a:prstGeom prst="rect">
            <a:avLst/>
          </a:prstGeom>
        </p:spPr>
      </p:pic>
      <p:pic>
        <p:nvPicPr>
          <p:cNvPr id="20" name="Picture 19">
            <a:extLst>
              <a:ext uri="{FF2B5EF4-FFF2-40B4-BE49-F238E27FC236}">
                <a16:creationId xmlns:a16="http://schemas.microsoft.com/office/drawing/2014/main" id="{226A396C-A378-776D-D368-02343DBB8613}"/>
              </a:ext>
            </a:extLst>
          </p:cNvPr>
          <p:cNvPicPr>
            <a:picLocks noChangeAspect="1"/>
          </p:cNvPicPr>
          <p:nvPr/>
        </p:nvPicPr>
        <p:blipFill>
          <a:blip r:embed="rId9"/>
          <a:stretch>
            <a:fillRect/>
          </a:stretch>
        </p:blipFill>
        <p:spPr>
          <a:xfrm>
            <a:off x="22466161" y="36689642"/>
            <a:ext cx="4572000" cy="3322674"/>
          </a:xfrm>
          <a:prstGeom prst="rect">
            <a:avLst/>
          </a:prstGeom>
        </p:spPr>
      </p:pic>
      <p:pic>
        <p:nvPicPr>
          <p:cNvPr id="22" name="Picture 21">
            <a:extLst>
              <a:ext uri="{FF2B5EF4-FFF2-40B4-BE49-F238E27FC236}">
                <a16:creationId xmlns:a16="http://schemas.microsoft.com/office/drawing/2014/main" id="{499FF6BC-FE67-8215-BCAC-B001E11CCAE4}"/>
              </a:ext>
            </a:extLst>
          </p:cNvPr>
          <p:cNvPicPr>
            <a:picLocks noChangeAspect="1"/>
          </p:cNvPicPr>
          <p:nvPr/>
        </p:nvPicPr>
        <p:blipFill>
          <a:blip r:embed="rId10"/>
          <a:stretch>
            <a:fillRect/>
          </a:stretch>
        </p:blipFill>
        <p:spPr>
          <a:xfrm>
            <a:off x="27038161" y="36689642"/>
            <a:ext cx="4572000" cy="3326617"/>
          </a:xfrm>
          <a:prstGeom prst="rect">
            <a:avLst/>
          </a:prstGeom>
        </p:spPr>
      </p:pic>
      <p:pic>
        <p:nvPicPr>
          <p:cNvPr id="24" name="Picture 23">
            <a:extLst>
              <a:ext uri="{FF2B5EF4-FFF2-40B4-BE49-F238E27FC236}">
                <a16:creationId xmlns:a16="http://schemas.microsoft.com/office/drawing/2014/main" id="{552ED65D-D0BC-DAE9-E737-CDAA72F3DB17}"/>
              </a:ext>
            </a:extLst>
          </p:cNvPr>
          <p:cNvPicPr>
            <a:picLocks noChangeAspect="1"/>
          </p:cNvPicPr>
          <p:nvPr/>
        </p:nvPicPr>
        <p:blipFill>
          <a:blip r:embed="rId11"/>
          <a:stretch>
            <a:fillRect/>
          </a:stretch>
        </p:blipFill>
        <p:spPr>
          <a:xfrm>
            <a:off x="12327231" y="18017979"/>
            <a:ext cx="9144000" cy="4604694"/>
          </a:xfrm>
          <a:prstGeom prst="rect">
            <a:avLst/>
          </a:prstGeom>
        </p:spPr>
      </p:pic>
      <p:pic>
        <p:nvPicPr>
          <p:cNvPr id="26" name="Picture 25">
            <a:extLst>
              <a:ext uri="{FF2B5EF4-FFF2-40B4-BE49-F238E27FC236}">
                <a16:creationId xmlns:a16="http://schemas.microsoft.com/office/drawing/2014/main" id="{C6E43BB9-3C65-A036-491F-39C4D781DF34}"/>
              </a:ext>
            </a:extLst>
          </p:cNvPr>
          <p:cNvPicPr>
            <a:picLocks noChangeAspect="1"/>
          </p:cNvPicPr>
          <p:nvPr/>
        </p:nvPicPr>
        <p:blipFill>
          <a:blip r:embed="rId12"/>
          <a:stretch>
            <a:fillRect/>
          </a:stretch>
        </p:blipFill>
        <p:spPr>
          <a:xfrm>
            <a:off x="2036616" y="20532447"/>
            <a:ext cx="9144000" cy="8973807"/>
          </a:xfrm>
          <a:prstGeom prst="rect">
            <a:avLst/>
          </a:prstGeom>
        </p:spPr>
      </p:pic>
      <p:pic>
        <p:nvPicPr>
          <p:cNvPr id="28" name="Picture 27">
            <a:extLst>
              <a:ext uri="{FF2B5EF4-FFF2-40B4-BE49-F238E27FC236}">
                <a16:creationId xmlns:a16="http://schemas.microsoft.com/office/drawing/2014/main" id="{3B5B6A4A-7218-39C3-E6E9-C24770E8775F}"/>
              </a:ext>
            </a:extLst>
          </p:cNvPr>
          <p:cNvPicPr>
            <a:picLocks noChangeAspect="1"/>
          </p:cNvPicPr>
          <p:nvPr/>
        </p:nvPicPr>
        <p:blipFill>
          <a:blip r:embed="rId13"/>
          <a:stretch>
            <a:fillRect/>
          </a:stretch>
        </p:blipFill>
        <p:spPr>
          <a:xfrm>
            <a:off x="12327231" y="7827711"/>
            <a:ext cx="9144000" cy="8393969"/>
          </a:xfrm>
          <a:prstGeom prst="rect">
            <a:avLst/>
          </a:prstGeom>
        </p:spPr>
      </p:pic>
      <p:sp>
        <p:nvSpPr>
          <p:cNvPr id="29" name="TextBox 28">
            <a:extLst>
              <a:ext uri="{FF2B5EF4-FFF2-40B4-BE49-F238E27FC236}">
                <a16:creationId xmlns:a16="http://schemas.microsoft.com/office/drawing/2014/main" id="{D6223FF9-25F7-02F2-5A41-0FDFA860CA40}"/>
              </a:ext>
            </a:extLst>
          </p:cNvPr>
          <p:cNvSpPr txBox="1"/>
          <p:nvPr/>
        </p:nvSpPr>
        <p:spPr>
          <a:xfrm>
            <a:off x="13217234" y="18094337"/>
            <a:ext cx="4724370" cy="646331"/>
          </a:xfrm>
          <a:prstGeom prst="rect">
            <a:avLst/>
          </a:prstGeom>
          <a:noFill/>
        </p:spPr>
        <p:txBody>
          <a:bodyPr wrap="none" rtlCol="0">
            <a:spAutoFit/>
          </a:bodyPr>
          <a:lstStyle/>
          <a:p>
            <a:r>
              <a:rPr lang="en-GB" sz="3600"/>
              <a:t>Quadrupole Gradients</a:t>
            </a:r>
          </a:p>
        </p:txBody>
      </p:sp>
      <p:sp>
        <p:nvSpPr>
          <p:cNvPr id="32" name="TextBox 31">
            <a:extLst>
              <a:ext uri="{FF2B5EF4-FFF2-40B4-BE49-F238E27FC236}">
                <a16:creationId xmlns:a16="http://schemas.microsoft.com/office/drawing/2014/main" id="{5D4F8E63-78C8-1767-FAA1-4DC0CF5C5A8A}"/>
              </a:ext>
            </a:extLst>
          </p:cNvPr>
          <p:cNvSpPr txBox="1"/>
          <p:nvPr/>
        </p:nvSpPr>
        <p:spPr>
          <a:xfrm>
            <a:off x="13217234" y="23056013"/>
            <a:ext cx="2646878" cy="646331"/>
          </a:xfrm>
          <a:prstGeom prst="rect">
            <a:avLst/>
          </a:prstGeom>
          <a:noFill/>
        </p:spPr>
        <p:txBody>
          <a:bodyPr wrap="none" rtlCol="0">
            <a:spAutoFit/>
          </a:bodyPr>
          <a:lstStyle/>
          <a:p>
            <a:r>
              <a:rPr lang="en-GB" sz="3600"/>
              <a:t>Beam Sizes</a:t>
            </a:r>
          </a:p>
        </p:txBody>
      </p:sp>
      <p:sp>
        <p:nvSpPr>
          <p:cNvPr id="33" name="TextBox 32">
            <a:extLst>
              <a:ext uri="{FF2B5EF4-FFF2-40B4-BE49-F238E27FC236}">
                <a16:creationId xmlns:a16="http://schemas.microsoft.com/office/drawing/2014/main" id="{DD51778C-FA0F-9819-6504-B2FDD685727E}"/>
              </a:ext>
            </a:extLst>
          </p:cNvPr>
          <p:cNvSpPr txBox="1"/>
          <p:nvPr/>
        </p:nvSpPr>
        <p:spPr>
          <a:xfrm>
            <a:off x="13217234" y="36129084"/>
            <a:ext cx="3621697" cy="646331"/>
          </a:xfrm>
          <a:prstGeom prst="rect">
            <a:avLst/>
          </a:prstGeom>
          <a:noFill/>
        </p:spPr>
        <p:txBody>
          <a:bodyPr wrap="none" rtlCol="0">
            <a:spAutoFit/>
          </a:bodyPr>
          <a:lstStyle/>
          <a:p>
            <a:r>
              <a:rPr lang="en-GB" sz="3600"/>
              <a:t>Phase Advances</a:t>
            </a:r>
          </a:p>
        </p:txBody>
      </p:sp>
      <p:sp>
        <p:nvSpPr>
          <p:cNvPr id="34" name="TextBox 33">
            <a:extLst>
              <a:ext uri="{FF2B5EF4-FFF2-40B4-BE49-F238E27FC236}">
                <a16:creationId xmlns:a16="http://schemas.microsoft.com/office/drawing/2014/main" id="{E6790EF1-D26E-C739-C1AE-D5D7AF260528}"/>
              </a:ext>
            </a:extLst>
          </p:cNvPr>
          <p:cNvSpPr txBox="1"/>
          <p:nvPr/>
        </p:nvSpPr>
        <p:spPr>
          <a:xfrm>
            <a:off x="29113191" y="23056013"/>
            <a:ext cx="2262158" cy="646331"/>
          </a:xfrm>
          <a:prstGeom prst="rect">
            <a:avLst/>
          </a:prstGeom>
          <a:noFill/>
        </p:spPr>
        <p:txBody>
          <a:bodyPr wrap="none" rtlCol="0">
            <a:spAutoFit/>
          </a:bodyPr>
          <a:lstStyle/>
          <a:p>
            <a:r>
              <a:rPr lang="en-GB" sz="3600"/>
              <a:t>Horizontal</a:t>
            </a:r>
          </a:p>
        </p:txBody>
      </p:sp>
      <p:sp>
        <p:nvSpPr>
          <p:cNvPr id="35" name="TextBox 34">
            <a:extLst>
              <a:ext uri="{FF2B5EF4-FFF2-40B4-BE49-F238E27FC236}">
                <a16:creationId xmlns:a16="http://schemas.microsoft.com/office/drawing/2014/main" id="{8BEBFC30-8DF1-21BA-77AF-62CA5D911906}"/>
              </a:ext>
            </a:extLst>
          </p:cNvPr>
          <p:cNvSpPr txBox="1"/>
          <p:nvPr/>
        </p:nvSpPr>
        <p:spPr>
          <a:xfrm>
            <a:off x="29677254" y="29787001"/>
            <a:ext cx="1698094" cy="646331"/>
          </a:xfrm>
          <a:prstGeom prst="rect">
            <a:avLst/>
          </a:prstGeom>
          <a:noFill/>
        </p:spPr>
        <p:txBody>
          <a:bodyPr wrap="none" rtlCol="0">
            <a:spAutoFit/>
          </a:bodyPr>
          <a:lstStyle/>
          <a:p>
            <a:r>
              <a:rPr lang="en-GB" sz="3600"/>
              <a:t>Vertical</a:t>
            </a:r>
          </a:p>
        </p:txBody>
      </p:sp>
      <p:sp>
        <p:nvSpPr>
          <p:cNvPr id="36" name="TextBox 35">
            <a:extLst>
              <a:ext uri="{FF2B5EF4-FFF2-40B4-BE49-F238E27FC236}">
                <a16:creationId xmlns:a16="http://schemas.microsoft.com/office/drawing/2014/main" id="{CFCCFA1B-24B5-53B0-375F-73420A4B846E}"/>
              </a:ext>
            </a:extLst>
          </p:cNvPr>
          <p:cNvSpPr txBox="1"/>
          <p:nvPr/>
        </p:nvSpPr>
        <p:spPr>
          <a:xfrm>
            <a:off x="14664833" y="36633055"/>
            <a:ext cx="518091" cy="646331"/>
          </a:xfrm>
          <a:prstGeom prst="rect">
            <a:avLst/>
          </a:prstGeom>
          <a:noFill/>
        </p:spPr>
        <p:txBody>
          <a:bodyPr wrap="none" rtlCol="0">
            <a:spAutoFit/>
          </a:bodyPr>
          <a:lstStyle/>
          <a:p>
            <a:r>
              <a:rPr lang="en-GB" sz="3600"/>
              <a:t>H</a:t>
            </a:r>
          </a:p>
        </p:txBody>
      </p:sp>
      <p:sp>
        <p:nvSpPr>
          <p:cNvPr id="37" name="TextBox 36">
            <a:extLst>
              <a:ext uri="{FF2B5EF4-FFF2-40B4-BE49-F238E27FC236}">
                <a16:creationId xmlns:a16="http://schemas.microsoft.com/office/drawing/2014/main" id="{B7B791F1-CE99-DCEE-F9EC-59CA8E939FFC}"/>
              </a:ext>
            </a:extLst>
          </p:cNvPr>
          <p:cNvSpPr txBox="1"/>
          <p:nvPr/>
        </p:nvSpPr>
        <p:spPr>
          <a:xfrm>
            <a:off x="19033551" y="36633055"/>
            <a:ext cx="492443" cy="646331"/>
          </a:xfrm>
          <a:prstGeom prst="rect">
            <a:avLst/>
          </a:prstGeom>
          <a:noFill/>
        </p:spPr>
        <p:txBody>
          <a:bodyPr wrap="none" rtlCol="0">
            <a:spAutoFit/>
          </a:bodyPr>
          <a:lstStyle/>
          <a:p>
            <a:r>
              <a:rPr lang="en-GB" sz="3600"/>
              <a:t>V</a:t>
            </a:r>
          </a:p>
        </p:txBody>
      </p:sp>
      <p:sp>
        <p:nvSpPr>
          <p:cNvPr id="38" name="TextBox 37">
            <a:extLst>
              <a:ext uri="{FF2B5EF4-FFF2-40B4-BE49-F238E27FC236}">
                <a16:creationId xmlns:a16="http://schemas.microsoft.com/office/drawing/2014/main" id="{49900A61-5139-A0DD-3C17-7B643E4F303C}"/>
              </a:ext>
            </a:extLst>
          </p:cNvPr>
          <p:cNvSpPr txBox="1"/>
          <p:nvPr/>
        </p:nvSpPr>
        <p:spPr>
          <a:xfrm>
            <a:off x="24644798" y="36633055"/>
            <a:ext cx="518091" cy="646331"/>
          </a:xfrm>
          <a:prstGeom prst="rect">
            <a:avLst/>
          </a:prstGeom>
          <a:noFill/>
        </p:spPr>
        <p:txBody>
          <a:bodyPr wrap="none" rtlCol="0">
            <a:spAutoFit/>
          </a:bodyPr>
          <a:lstStyle/>
          <a:p>
            <a:r>
              <a:rPr lang="en-GB" sz="3600"/>
              <a:t>H</a:t>
            </a:r>
          </a:p>
        </p:txBody>
      </p:sp>
      <p:sp>
        <p:nvSpPr>
          <p:cNvPr id="39" name="TextBox 38">
            <a:extLst>
              <a:ext uri="{FF2B5EF4-FFF2-40B4-BE49-F238E27FC236}">
                <a16:creationId xmlns:a16="http://schemas.microsoft.com/office/drawing/2014/main" id="{8D7D34F5-95C7-46E2-75E2-7A8F2223FE7B}"/>
              </a:ext>
            </a:extLst>
          </p:cNvPr>
          <p:cNvSpPr txBox="1"/>
          <p:nvPr/>
        </p:nvSpPr>
        <p:spPr>
          <a:xfrm>
            <a:off x="29013516" y="36633055"/>
            <a:ext cx="492443" cy="646331"/>
          </a:xfrm>
          <a:prstGeom prst="rect">
            <a:avLst/>
          </a:prstGeom>
          <a:noFill/>
        </p:spPr>
        <p:txBody>
          <a:bodyPr wrap="none" rtlCol="0">
            <a:spAutoFit/>
          </a:bodyPr>
          <a:lstStyle/>
          <a:p>
            <a:r>
              <a:rPr lang="en-GB" sz="3600"/>
              <a:t>V</a:t>
            </a:r>
          </a:p>
        </p:txBody>
      </p:sp>
    </p:spTree>
    <p:extLst>
      <p:ext uri="{BB962C8B-B14F-4D97-AF65-F5344CB8AC3E}">
        <p14:creationId xmlns:p14="http://schemas.microsoft.com/office/powerpoint/2010/main" val="3681362828"/>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8B10714B-4546-E04A-9231-EED0293C3D39}" vid="{E0557AEE-CD1B-4D44-AB13-6F81C4376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CEBAF_matching_poster</Template>
  <TotalTime>1384</TotalTime>
  <Words>401</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BNL</vt:lpstr>
      <vt:lpstr>Matching of Multiple Energy Beamlines for the CEBAF Energy Upgrade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Brooks, Stephen</dc:creator>
  <cp:keywords/>
  <dc:description/>
  <cp:lastModifiedBy>Brooks, Stephen</cp:lastModifiedBy>
  <cp:revision>7</cp:revision>
  <dcterms:created xsi:type="dcterms:W3CDTF">2026-04-29T18:27:19Z</dcterms:created>
  <dcterms:modified xsi:type="dcterms:W3CDTF">2026-04-30T17:32:30Z</dcterms:modified>
  <cp:category/>
</cp:coreProperties>
</file>