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30632400" cy="39776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35" autoAdjust="0"/>
    <p:restoredTop sz="94694"/>
  </p:normalViewPr>
  <p:slideViewPr>
    <p:cSldViewPr snapToGrid="0" snapToObjects="1">
      <p:cViewPr varScale="1">
        <p:scale>
          <a:sx n="18" d="100"/>
          <a:sy n="18" d="100"/>
        </p:scale>
        <p:origin x="91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274040" cy="1995728"/>
          </a:xfrm>
          <a:prstGeom prst="rect">
            <a:avLst/>
          </a:prstGeom>
        </p:spPr>
        <p:txBody>
          <a:bodyPr vert="horz" lIns="402336" tIns="201168" rIns="402336" bIns="201168" rtlCol="0"/>
          <a:lstStyle>
            <a:lvl1pPr algn="l">
              <a:defRPr sz="5300"/>
            </a:lvl1pPr>
          </a:lstStyle>
          <a:p>
            <a:endParaRPr lang="en-US"/>
          </a:p>
        </p:txBody>
      </p:sp>
      <p:sp>
        <p:nvSpPr>
          <p:cNvPr id="3" name="Date Placeholder 2"/>
          <p:cNvSpPr>
            <a:spLocks noGrp="1"/>
          </p:cNvSpPr>
          <p:nvPr>
            <p:ph type="dt" idx="1"/>
          </p:nvPr>
        </p:nvSpPr>
        <p:spPr>
          <a:xfrm>
            <a:off x="17351271" y="0"/>
            <a:ext cx="13274040" cy="1995728"/>
          </a:xfrm>
          <a:prstGeom prst="rect">
            <a:avLst/>
          </a:prstGeom>
        </p:spPr>
        <p:txBody>
          <a:bodyPr vert="horz" lIns="402336" tIns="201168" rIns="402336" bIns="201168" rtlCol="0"/>
          <a:lstStyle>
            <a:lvl1pPr algn="r">
              <a:defRPr sz="5300"/>
            </a:lvl1pPr>
          </a:lstStyle>
          <a:p>
            <a:fld id="{2E36F475-F7F5-6C41-B37C-656C49194CAF}" type="datetimeFigureOut">
              <a:rPr lang="en-US" smtClean="0"/>
              <a:t>2026-May-04</a:t>
            </a:fld>
            <a:endParaRPr lang="en-US"/>
          </a:p>
        </p:txBody>
      </p:sp>
      <p:sp>
        <p:nvSpPr>
          <p:cNvPr id="4" name="Slide Image Placeholder 3"/>
          <p:cNvSpPr>
            <a:spLocks noGrp="1" noRot="1" noChangeAspect="1"/>
          </p:cNvSpPr>
          <p:nvPr>
            <p:ph type="sldImg" idx="2"/>
          </p:nvPr>
        </p:nvSpPr>
        <p:spPr>
          <a:xfrm>
            <a:off x="10282238" y="4972050"/>
            <a:ext cx="10067925" cy="13423900"/>
          </a:xfrm>
          <a:prstGeom prst="rect">
            <a:avLst/>
          </a:prstGeom>
          <a:noFill/>
          <a:ln w="12700">
            <a:solidFill>
              <a:prstClr val="black"/>
            </a:solidFill>
          </a:ln>
        </p:spPr>
        <p:txBody>
          <a:bodyPr vert="horz" lIns="402336" tIns="201168" rIns="402336" bIns="201168" rtlCol="0" anchor="ctr"/>
          <a:lstStyle/>
          <a:p>
            <a:endParaRPr lang="en-US"/>
          </a:p>
        </p:txBody>
      </p:sp>
      <p:sp>
        <p:nvSpPr>
          <p:cNvPr id="5" name="Notes Placeholder 4"/>
          <p:cNvSpPr>
            <a:spLocks noGrp="1"/>
          </p:cNvSpPr>
          <p:nvPr>
            <p:ph type="body" sz="quarter" idx="3"/>
          </p:nvPr>
        </p:nvSpPr>
        <p:spPr>
          <a:xfrm>
            <a:off x="3063240" y="19142392"/>
            <a:ext cx="24505920" cy="15661958"/>
          </a:xfrm>
          <a:prstGeom prst="rect">
            <a:avLst/>
          </a:prstGeom>
        </p:spPr>
        <p:txBody>
          <a:bodyPr vert="horz" lIns="402336" tIns="201168" rIns="402336" bIns="2011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7780679"/>
            <a:ext cx="13274040" cy="1995723"/>
          </a:xfrm>
          <a:prstGeom prst="rect">
            <a:avLst/>
          </a:prstGeom>
        </p:spPr>
        <p:txBody>
          <a:bodyPr vert="horz" lIns="402336" tIns="201168" rIns="402336" bIns="201168" rtlCol="0" anchor="b"/>
          <a:lstStyle>
            <a:lvl1pPr algn="l">
              <a:defRPr sz="5300"/>
            </a:lvl1pPr>
          </a:lstStyle>
          <a:p>
            <a:endParaRPr lang="en-US"/>
          </a:p>
        </p:txBody>
      </p:sp>
      <p:sp>
        <p:nvSpPr>
          <p:cNvPr id="7" name="Slide Number Placeholder 6"/>
          <p:cNvSpPr>
            <a:spLocks noGrp="1"/>
          </p:cNvSpPr>
          <p:nvPr>
            <p:ph type="sldNum" sz="quarter" idx="5"/>
          </p:nvPr>
        </p:nvSpPr>
        <p:spPr>
          <a:xfrm>
            <a:off x="17351271" y="37780679"/>
            <a:ext cx="13274040" cy="1995723"/>
          </a:xfrm>
          <a:prstGeom prst="rect">
            <a:avLst/>
          </a:prstGeom>
        </p:spPr>
        <p:txBody>
          <a:bodyPr vert="horz" lIns="402336" tIns="201168" rIns="402336" bIns="201168" rtlCol="0" anchor="b"/>
          <a:lstStyle>
            <a:lvl1pPr algn="r">
              <a:defRPr sz="53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rmAutofit fontScale="90000"/>
          </a:bodyPr>
          <a:lstStyle/>
          <a:p>
            <a:r>
              <a:rPr lang="en-US"/>
              <a:t>Matching of Crystalline Beams into the BNL Booster</a:t>
            </a:r>
            <a:endParaRPr lang="en-US" sz="4800" b="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830997"/>
          </a:xfrm>
          <a:prstGeom prst="rect">
            <a:avLst/>
          </a:prstGeom>
        </p:spPr>
        <p:txBody>
          <a:bodyPr wrap="square">
            <a:spAutoFit/>
          </a:bodyPr>
          <a:lstStyle/>
          <a:p>
            <a:r>
              <a:rPr lang="en-US" sz="4800"/>
              <a:t>S.J. Brooks {sbrooks@bnl.gov}, Brookhaven National Laboratory, Upton, NY, USA</a:t>
            </a:r>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rmAutofit/>
          </a:bodyPr>
          <a:lstStyle/>
          <a:p>
            <a:r>
              <a:rPr lang="en-US" b="1"/>
              <a:t>Abstract</a:t>
            </a:r>
          </a:p>
          <a:p>
            <a:pPr algn="just"/>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A method has been developed to match large three-dimensional Coulomb crystals into existing accelerators.  Simulations show bunch temperatures below 1 Kelvin persisting for thousands of turns in the BNL Booster (with no cooling).  Focussing forces balance space charge to give zero net phase advance and the crystal structure can be preserved for tens of milliseconds.  Magnetic focussing confines all three dimensions of the bunch without RF, since the bunch rotation in the ring plane is not at the ring revolution frequency.  A zero temperature, uniformly-filled ellipsoid of charge gives a 15-parameter model that can be used for matching and linear stability analysis.</a:t>
            </a:r>
          </a:p>
          <a:p>
            <a:pPr algn="just"/>
            <a:r>
              <a:rPr lang="en-US" b="1"/>
              <a:t>Booster Field Model</a:t>
            </a:r>
          </a:p>
          <a:p>
            <a:pPr algn="just"/>
            <a:r>
              <a:rPr lang="en-US" sz="3600">
                <a:solidFill>
                  <a:srgbClr val="000000"/>
                </a:solidFill>
              </a:rPr>
              <a:t>A smooth, Maxwellian 3D field model of the booster is required to do Runge-Kutta tracking of particles.  This was implemented on the GPU using OpenCL.</a:t>
            </a:r>
          </a:p>
          <a:p>
            <a:pPr algn="just"/>
            <a:endParaRPr lang="en-US" sz="3600" b="1">
              <a:solidFill>
                <a:srgbClr val="000000"/>
              </a:solidFill>
            </a:endParaRPr>
          </a:p>
          <a:p>
            <a:pPr algn="just"/>
            <a:endParaRPr lang="en-US" sz="3600" b="1">
              <a:solidFill>
                <a:srgbClr val="000000"/>
              </a:solidFill>
            </a:endParaRPr>
          </a:p>
          <a:p>
            <a:pPr algn="just"/>
            <a:endParaRPr lang="en-US" sz="3600" b="1">
              <a:solidFill>
                <a:srgbClr val="000000"/>
              </a:solidFill>
            </a:endParaRPr>
          </a:p>
          <a:p>
            <a:pPr algn="just"/>
            <a:endParaRPr lang="en-US" sz="3600" b="1">
              <a:solidFill>
                <a:srgbClr val="000000"/>
              </a:solidFill>
            </a:endParaRPr>
          </a:p>
          <a:p>
            <a:pPr algn="just"/>
            <a:endParaRPr lang="en-US" sz="3600" b="1">
              <a:solidFill>
                <a:srgbClr val="000000"/>
              </a:solidFill>
            </a:endParaRPr>
          </a:p>
          <a:p>
            <a:pPr algn="just"/>
            <a:endParaRPr lang="en-US" sz="3600" b="1">
              <a:solidFill>
                <a:srgbClr val="000000"/>
              </a:solidFill>
            </a:endParaRPr>
          </a:p>
          <a:p>
            <a:pPr algn="just"/>
            <a:endParaRPr lang="en-US" sz="3600" b="1">
              <a:solidFill>
                <a:srgbClr val="000000"/>
              </a:solidFill>
            </a:endParaRPr>
          </a:p>
          <a:p>
            <a:pPr algn="just"/>
            <a:endParaRPr lang="en-US" sz="4800" b="1">
              <a:solidFill>
                <a:srgbClr val="000000"/>
              </a:solidFill>
            </a:endParaRPr>
          </a:p>
          <a:p>
            <a:pPr algn="just"/>
            <a:r>
              <a:rPr lang="en-US" b="1"/>
              <a:t>Matching Method</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Consider a uniformly charged ellipsoid with zero temperature and linear internal velocity variation.  This is characterised below by 15 parameters, plus 6 for the centroid motion:</a:t>
            </a:r>
          </a:p>
          <a:p>
            <a:pPr algn="just"/>
            <a:endParaRPr lang="en-US" sz="3600" b="1"/>
          </a:p>
          <a:p>
            <a:pPr algn="just"/>
            <a:endParaRPr lang="en-US" sz="3600" b="1"/>
          </a:p>
          <a:p>
            <a:pPr algn="just"/>
            <a:endParaRPr lang="en-US" sz="3600" b="1"/>
          </a:p>
          <a:p>
            <a:pPr algn="just"/>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These parameters can be matched from start to end of the ring using Newton iteration, similarly to how the closed orbit is found.  The resulting values for the booster are below.</a:t>
            </a:r>
            <a:endParaRPr lang="en-US" b="1"/>
          </a:p>
          <a:p>
            <a:pPr algn="just"/>
            <a:endParaRPr lang="en-US" b="1"/>
          </a:p>
          <a:p>
            <a:pPr algn="just"/>
            <a:endParaRPr lang="en-US" b="1"/>
          </a:p>
          <a:p>
            <a:pPr algn="just"/>
            <a:endParaRPr lang="en-US" b="1"/>
          </a:p>
          <a:p>
            <a:pPr algn="just"/>
            <a:endParaRPr lang="en-US" b="1"/>
          </a:p>
          <a:p>
            <a:pPr algn="just"/>
            <a:r>
              <a:rPr lang="en-US" b="1"/>
              <a:t>Multiparticle Simulation</a:t>
            </a:r>
          </a:p>
          <a:p>
            <a:pPr algn="just"/>
            <a:endParaRPr lang="en-US" sz="3600">
              <a:solidFill>
                <a:srgbClr val="000000"/>
              </a:solidFill>
              <a:latin typeface="Arial" panose="020B0604020202020204"/>
            </a:endParaRPr>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endParaRPr lang="en-US" b="1"/>
          </a:p>
          <a:p>
            <a:pPr algn="just"/>
            <a:r>
              <a:rPr lang="en-US" b="1"/>
              <a:t>Temperature</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The bunch temperature is defined by</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lang="en-US" sz="3600">
                <a:solidFill>
                  <a:srgbClr val="000000"/>
                </a:solidFill>
                <a:latin typeface="Arial" panose="020B0604020202020204"/>
              </a:rPr>
              <a:t>where </a:t>
            </a:r>
            <a:r>
              <a:rPr lang="en-US" sz="3600" b="1">
                <a:solidFill>
                  <a:srgbClr val="000000"/>
                </a:solidFill>
                <a:latin typeface="Arial" panose="020B0604020202020204"/>
              </a:rPr>
              <a:t>p</a:t>
            </a:r>
            <a:r>
              <a:rPr lang="en-US" sz="3600" baseline="-25000">
                <a:solidFill>
                  <a:srgbClr val="000000"/>
                </a:solidFill>
                <a:latin typeface="Arial" panose="020B0604020202020204"/>
              </a:rPr>
              <a:t>n</a:t>
            </a:r>
            <a:r>
              <a:rPr lang="en-US" sz="3600">
                <a:solidFill>
                  <a:srgbClr val="000000"/>
                </a:solidFill>
                <a:latin typeface="Arial" panose="020B0604020202020204"/>
              </a:rPr>
              <a:t>(</a:t>
            </a:r>
            <a:r>
              <a:rPr lang="en-US" sz="3600" b="1">
                <a:solidFill>
                  <a:srgbClr val="000000"/>
                </a:solidFill>
                <a:latin typeface="Arial" panose="020B0604020202020204"/>
              </a:rPr>
              <a:t>x</a:t>
            </a:r>
            <a:r>
              <a:rPr lang="en-US" sz="3600">
                <a:solidFill>
                  <a:srgbClr val="000000"/>
                </a:solidFill>
                <a:latin typeface="Arial" panose="020B0604020202020204"/>
              </a:rPr>
              <a:t>) is the n</a:t>
            </a:r>
            <a:r>
              <a:rPr lang="en-US" sz="3600" baseline="30000">
                <a:solidFill>
                  <a:srgbClr val="000000"/>
                </a:solidFill>
                <a:latin typeface="Arial" panose="020B0604020202020204"/>
              </a:rPr>
              <a:t>th</a:t>
            </a:r>
            <a:r>
              <a:rPr lang="en-US" sz="3600">
                <a:solidFill>
                  <a:srgbClr val="000000"/>
                </a:solidFill>
                <a:latin typeface="Arial" panose="020B0604020202020204"/>
              </a:rPr>
              <a:t> order polynomial least squares fit to </a:t>
            </a:r>
            <a:r>
              <a:rPr lang="en-US" sz="3600" b="1">
                <a:solidFill>
                  <a:srgbClr val="000000"/>
                </a:solidFill>
                <a:latin typeface="Arial" panose="020B0604020202020204"/>
              </a:rPr>
              <a:t>v</a:t>
            </a:r>
            <a:r>
              <a:rPr lang="en-US" sz="3600">
                <a:solidFill>
                  <a:srgbClr val="000000"/>
                </a:solidFill>
                <a:latin typeface="Arial" panose="020B0604020202020204"/>
              </a:rPr>
              <a:t>(</a:t>
            </a:r>
            <a:r>
              <a:rPr lang="en-US" sz="3600" b="1">
                <a:solidFill>
                  <a:srgbClr val="000000"/>
                </a:solidFill>
                <a:latin typeface="Arial" panose="020B0604020202020204"/>
              </a:rPr>
              <a:t>x</a:t>
            </a:r>
            <a:r>
              <a:rPr lang="en-US" sz="3600">
                <a:solidFill>
                  <a:srgbClr val="000000"/>
                </a:solidFill>
                <a:latin typeface="Arial" panose="020B0604020202020204"/>
              </a:rPr>
              <a:t>).  The evolution of T</a:t>
            </a:r>
            <a:r>
              <a:rPr lang="en-US" sz="3600" baseline="-25000">
                <a:solidFill>
                  <a:srgbClr val="000000"/>
                </a:solidFill>
                <a:latin typeface="Arial" panose="020B0604020202020204"/>
              </a:rPr>
              <a:t>1</a:t>
            </a:r>
            <a:r>
              <a:rPr lang="en-US" sz="3600">
                <a:solidFill>
                  <a:srgbClr val="000000"/>
                </a:solidFill>
                <a:latin typeface="Arial" panose="020B0604020202020204"/>
              </a:rPr>
              <a:t> and T</a:t>
            </a:r>
            <a:r>
              <a:rPr lang="en-US" sz="3600" baseline="-25000">
                <a:solidFill>
                  <a:srgbClr val="000000"/>
                </a:solidFill>
                <a:latin typeface="Arial" panose="020B0604020202020204"/>
              </a:rPr>
              <a:t>2</a:t>
            </a:r>
            <a:r>
              <a:rPr lang="en-US" sz="3600">
                <a:solidFill>
                  <a:srgbClr val="000000"/>
                </a:solidFill>
                <a:latin typeface="Arial" panose="020B0604020202020204"/>
              </a:rPr>
              <a:t> over 45ms (~5500 turns) is plotted below.</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lang="en-US" sz="3600">
                <a:solidFill>
                  <a:srgbClr val="000000"/>
                </a:solidFill>
                <a:latin typeface="Arial" panose="020B0604020202020204"/>
              </a:rPr>
              <a:t>Changing the D quadrupole gradient affects the temperature at t=1ms as shown below.  Heating rates are lowest when the bunch aspect ratio is circular in the horizontal plane.</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r>
              <a:rPr lang="en-US" b="1"/>
              <a:t>Superperiod Optics</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lang="en-US" sz="3600">
                <a:solidFill>
                  <a:srgbClr val="000000"/>
                </a:solidFill>
                <a:latin typeface="Arial" panose="020B0604020202020204"/>
              </a:rPr>
              <a:t>F</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ocussing is very gentle in this solution: the sector dipoles alone can make the bunch invert in one axis via edge focussing, so the D quadrupole was powered to reduce horizontal focussing further.</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lang="en-US" sz="3600">
                <a:solidFill>
                  <a:srgbClr val="000000"/>
                </a:solidFill>
                <a:latin typeface="Arial" panose="020B0604020202020204"/>
              </a:rPr>
              <a:t>Evolution of the covariance matrix through one superperiod (1/6 turn) is shown above. C</a:t>
            </a:r>
            <a:r>
              <a:rPr lang="en-US" sz="3600" baseline="-25000">
                <a:solidFill>
                  <a:srgbClr val="000000"/>
                </a:solidFill>
                <a:latin typeface="Arial" panose="020B0604020202020204"/>
              </a:rPr>
              <a:t>xx</a:t>
            </a:r>
            <a:r>
              <a:rPr lang="en-US" sz="3600">
                <a:solidFill>
                  <a:srgbClr val="000000"/>
                </a:solidFill>
                <a:latin typeface="Arial" panose="020B0604020202020204"/>
              </a:rPr>
              <a:t>=</a:t>
            </a:r>
            <a:r>
              <a:rPr lang="en-US" sz="3600">
                <a:solidFill>
                  <a:srgbClr val="000000"/>
                </a:solidFill>
                <a:latin typeface="Symbol" panose="05050102010706020507" pitchFamily="18" charset="2"/>
              </a:rPr>
              <a:t>s</a:t>
            </a:r>
            <a:r>
              <a:rPr lang="en-US" sz="3600" baseline="-25000">
                <a:solidFill>
                  <a:srgbClr val="000000"/>
                </a:solidFill>
                <a:latin typeface="Arial" panose="020B0604020202020204"/>
              </a:rPr>
              <a:t>x</a:t>
            </a:r>
            <a:r>
              <a:rPr lang="en-US" sz="3600" baseline="30000">
                <a:solidFill>
                  <a:srgbClr val="000000"/>
                </a:solidFill>
                <a:latin typeface="Arial" panose="020B0604020202020204"/>
              </a:rPr>
              <a:t>2</a:t>
            </a:r>
            <a:r>
              <a:rPr lang="en-US" sz="3600">
                <a:solidFill>
                  <a:srgbClr val="000000"/>
                </a:solidFill>
                <a:latin typeface="Arial" panose="020B0604020202020204"/>
              </a:rPr>
              <a:t> and C</a:t>
            </a:r>
            <a:r>
              <a:rPr lang="en-US" sz="3600" baseline="-25000">
                <a:solidFill>
                  <a:srgbClr val="000000"/>
                </a:solidFill>
                <a:latin typeface="Arial" panose="020B0604020202020204"/>
              </a:rPr>
              <a:t>zz</a:t>
            </a:r>
            <a:r>
              <a:rPr lang="en-US" sz="3600">
                <a:solidFill>
                  <a:srgbClr val="000000"/>
                </a:solidFill>
                <a:latin typeface="Arial" panose="020B0604020202020204"/>
              </a:rPr>
              <a:t>=</a:t>
            </a:r>
            <a:r>
              <a:rPr lang="en-US" sz="3600">
                <a:solidFill>
                  <a:srgbClr val="000000"/>
                </a:solidFill>
                <a:latin typeface="Symbol" panose="05050102010706020507" pitchFamily="18" charset="2"/>
              </a:rPr>
              <a:t>s</a:t>
            </a:r>
            <a:r>
              <a:rPr lang="en-US" sz="3600" baseline="-25000">
                <a:solidFill>
                  <a:srgbClr val="000000"/>
                </a:solidFill>
                <a:latin typeface="Arial" panose="020B0604020202020204"/>
              </a:rPr>
              <a:t>z</a:t>
            </a:r>
            <a:r>
              <a:rPr lang="en-US" sz="3600" baseline="30000">
                <a:solidFill>
                  <a:srgbClr val="000000"/>
                </a:solidFill>
                <a:latin typeface="Arial" panose="020B0604020202020204"/>
              </a:rPr>
              <a:t>2</a:t>
            </a:r>
            <a:r>
              <a:rPr lang="en-US" sz="3600">
                <a:solidFill>
                  <a:srgbClr val="000000"/>
                </a:solidFill>
                <a:latin typeface="Arial" panose="020B0604020202020204"/>
              </a:rPr>
              <a:t> change by little and are almost equal, meaning the bunch stays round in the x-z ring plane, minimising heating from shearing of the crystal lattice. </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endParaRPr lang="en-US" sz="3600">
              <a:solidFill>
                <a:srgbClr val="000000"/>
              </a:solidFill>
              <a:latin typeface="Arial" panose="020B0604020202020204"/>
            </a:endParaRPr>
          </a:p>
          <a:p>
            <a:pPr lvl="0" algn="just">
              <a:defRPr/>
            </a:pPr>
            <a:r>
              <a:rPr lang="en-US" sz="3600">
                <a:solidFill>
                  <a:srgbClr val="000000"/>
                </a:solidFill>
                <a:latin typeface="Arial" panose="020B0604020202020204"/>
              </a:rPr>
              <a:t>The velocity distribution has zero vertical angular momentum (V</a:t>
            </a:r>
            <a:r>
              <a:rPr lang="en-US" sz="3600" baseline="-25000">
                <a:solidFill>
                  <a:srgbClr val="000000"/>
                </a:solidFill>
                <a:latin typeface="Arial" panose="020B0604020202020204"/>
              </a:rPr>
              <a:t>xz</a:t>
            </a:r>
            <a:r>
              <a:rPr lang="en-US" sz="3600">
                <a:solidFill>
                  <a:srgbClr val="000000"/>
                </a:solidFill>
                <a:latin typeface="Arial" panose="020B0604020202020204"/>
              </a:rPr>
              <a:t>=V</a:t>
            </a:r>
            <a:r>
              <a:rPr lang="en-US" sz="3600" baseline="-25000">
                <a:solidFill>
                  <a:srgbClr val="000000"/>
                </a:solidFill>
                <a:latin typeface="Arial" panose="020B0604020202020204"/>
              </a:rPr>
              <a:t>zx</a:t>
            </a:r>
            <a:r>
              <a:rPr lang="en-US" sz="3600">
                <a:solidFill>
                  <a:srgbClr val="000000"/>
                </a:solidFill>
                <a:latin typeface="Arial" panose="020B0604020202020204"/>
              </a:rPr>
              <a:t>) in drifts and rotates in dipoles via </a:t>
            </a:r>
            <a:r>
              <a:rPr lang="en-US" sz="3600">
                <a:solidFill>
                  <a:srgbClr val="000000"/>
                </a:solidFill>
              </a:rPr>
              <a:t>canonical angular momentum </a:t>
            </a:r>
            <a:r>
              <a:rPr lang="en-US" sz="3600">
                <a:solidFill>
                  <a:srgbClr val="000000"/>
                </a:solidFill>
                <a:latin typeface="Arial" panose="020B0604020202020204"/>
              </a:rPr>
              <a:t>conservation.  Overall, the bunch rotates 0.495 times each ring revolution.</a:t>
            </a:r>
          </a:p>
          <a:p>
            <a:pPr algn="just"/>
            <a:r>
              <a:rPr lang="en-US" b="1"/>
              <a:t>Vortex Effect?</a:t>
            </a:r>
          </a:p>
          <a:p>
            <a:pPr algn="just"/>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Observing persistent bunches without RF was puzzling, but a similar effect has been seen in isochronous cyclotrons near the space charge limit, where a Coriolis-like force turns space charge repulsion into rotation.  This is called the vortex effect.</a:t>
            </a:r>
          </a:p>
          <a:p>
            <a:pPr algn="just"/>
            <a:endParaRPr lang="en-US" sz="3600">
              <a:solidFill>
                <a:srgbClr val="000000"/>
              </a:solidFill>
              <a:latin typeface="Arial" panose="020B0604020202020204"/>
            </a:endParaRPr>
          </a:p>
          <a:p>
            <a:pPr algn="just"/>
            <a:endParaRPr lang="en-US" sz="3600">
              <a:solidFill>
                <a:srgbClr val="000000"/>
              </a:solidFill>
              <a:latin typeface="Arial" panose="020B0604020202020204"/>
            </a:endParaRPr>
          </a:p>
          <a:p>
            <a:pPr algn="just"/>
            <a:r>
              <a:rPr lang="en-US" sz="3600">
                <a:solidFill>
                  <a:srgbClr val="000000"/>
                </a:solidFill>
                <a:latin typeface="Arial" panose="020B0604020202020204"/>
              </a:rPr>
              <a:t>To test this hypothesis, a non-crystalline bunch of temperature 10K was put in the booster lattice with the same settings.  It spontaneously formed into roughly circular space charge “solitons”, which are stable and the same shape as the crystalline bunch.</a:t>
            </a:r>
          </a:p>
        </p:txBody>
      </p:sp>
      <p:pic>
        <p:nvPicPr>
          <p:cNvPr id="38" name="Picture 37">
            <a:extLst>
              <a:ext uri="{FF2B5EF4-FFF2-40B4-BE49-F238E27FC236}">
                <a16:creationId xmlns:a16="http://schemas.microsoft.com/office/drawing/2014/main" id="{63621C2E-D736-66F6-5A51-EF995EE9EF04}"/>
              </a:ext>
            </a:extLst>
          </p:cNvPr>
          <p:cNvPicPr>
            <a:picLocks noChangeAspect="1"/>
          </p:cNvPicPr>
          <p:nvPr/>
        </p:nvPicPr>
        <p:blipFill>
          <a:blip r:embed="rId2"/>
          <a:srcRect/>
          <a:stretch/>
        </p:blipFill>
        <p:spPr>
          <a:xfrm>
            <a:off x="22478761" y="10523791"/>
            <a:ext cx="9144000" cy="6689592"/>
          </a:xfrm>
          <a:prstGeom prst="rect">
            <a:avLst/>
          </a:prstGeom>
        </p:spPr>
      </p:pic>
      <p:pic>
        <p:nvPicPr>
          <p:cNvPr id="40" name="Picture 39">
            <a:extLst>
              <a:ext uri="{FF2B5EF4-FFF2-40B4-BE49-F238E27FC236}">
                <a16:creationId xmlns:a16="http://schemas.microsoft.com/office/drawing/2014/main" id="{3B00139F-9391-AFE6-E972-7F2A2C25E043}"/>
              </a:ext>
            </a:extLst>
          </p:cNvPr>
          <p:cNvPicPr>
            <a:picLocks noChangeAspect="1"/>
          </p:cNvPicPr>
          <p:nvPr/>
        </p:nvPicPr>
        <p:blipFill>
          <a:blip r:embed="rId3"/>
          <a:srcRect/>
          <a:stretch/>
        </p:blipFill>
        <p:spPr>
          <a:xfrm>
            <a:off x="22478761" y="20425884"/>
            <a:ext cx="9144000" cy="6631399"/>
          </a:xfrm>
          <a:prstGeom prst="rect">
            <a:avLst/>
          </a:prstGeom>
        </p:spPr>
      </p:pic>
      <p:pic>
        <p:nvPicPr>
          <p:cNvPr id="42" name="Picture 41">
            <a:extLst>
              <a:ext uri="{FF2B5EF4-FFF2-40B4-BE49-F238E27FC236}">
                <a16:creationId xmlns:a16="http://schemas.microsoft.com/office/drawing/2014/main" id="{F0BB2922-7F08-FB1C-19DD-40BD85682051}"/>
              </a:ext>
            </a:extLst>
          </p:cNvPr>
          <p:cNvPicPr>
            <a:picLocks noChangeAspect="1"/>
          </p:cNvPicPr>
          <p:nvPr/>
        </p:nvPicPr>
        <p:blipFill>
          <a:blip r:embed="rId4"/>
          <a:stretch>
            <a:fillRect/>
          </a:stretch>
        </p:blipFill>
        <p:spPr>
          <a:xfrm>
            <a:off x="22478761" y="34327777"/>
            <a:ext cx="9144000" cy="1816031"/>
          </a:xfrm>
          <a:prstGeom prst="rect">
            <a:avLst/>
          </a:prstGeom>
        </p:spPr>
      </p:pic>
      <p:pic>
        <p:nvPicPr>
          <p:cNvPr id="44" name="Picture 43">
            <a:extLst>
              <a:ext uri="{FF2B5EF4-FFF2-40B4-BE49-F238E27FC236}">
                <a16:creationId xmlns:a16="http://schemas.microsoft.com/office/drawing/2014/main" id="{82F37E15-414C-6859-9F7D-DB4EBB54AC03}"/>
              </a:ext>
            </a:extLst>
          </p:cNvPr>
          <p:cNvPicPr>
            <a:picLocks noChangeAspect="1"/>
          </p:cNvPicPr>
          <p:nvPr/>
        </p:nvPicPr>
        <p:blipFill>
          <a:blip r:embed="rId5"/>
          <a:stretch>
            <a:fillRect/>
          </a:stretch>
        </p:blipFill>
        <p:spPr>
          <a:xfrm>
            <a:off x="2121129" y="19649183"/>
            <a:ext cx="9144000" cy="6096000"/>
          </a:xfrm>
          <a:prstGeom prst="rect">
            <a:avLst/>
          </a:prstGeom>
        </p:spPr>
      </p:pic>
      <p:pic>
        <p:nvPicPr>
          <p:cNvPr id="46" name="Picture 45">
            <a:extLst>
              <a:ext uri="{FF2B5EF4-FFF2-40B4-BE49-F238E27FC236}">
                <a16:creationId xmlns:a16="http://schemas.microsoft.com/office/drawing/2014/main" id="{67961104-387C-6648-F642-81E3DCB9CEA1}"/>
              </a:ext>
            </a:extLst>
          </p:cNvPr>
          <p:cNvPicPr>
            <a:picLocks noChangeAspect="1"/>
          </p:cNvPicPr>
          <p:nvPr/>
        </p:nvPicPr>
        <p:blipFill>
          <a:blip r:embed="rId6"/>
          <a:stretch>
            <a:fillRect/>
          </a:stretch>
        </p:blipFill>
        <p:spPr>
          <a:xfrm>
            <a:off x="2121129" y="29762921"/>
            <a:ext cx="9144000" cy="2478150"/>
          </a:xfrm>
          <a:prstGeom prst="rect">
            <a:avLst/>
          </a:prstGeom>
        </p:spPr>
      </p:pic>
      <p:pic>
        <p:nvPicPr>
          <p:cNvPr id="48" name="Picture 47">
            <a:extLst>
              <a:ext uri="{FF2B5EF4-FFF2-40B4-BE49-F238E27FC236}">
                <a16:creationId xmlns:a16="http://schemas.microsoft.com/office/drawing/2014/main" id="{A0F0D3D2-8629-2906-FCCD-6EF9BD00C6AC}"/>
              </a:ext>
            </a:extLst>
          </p:cNvPr>
          <p:cNvPicPr>
            <a:picLocks noChangeAspect="1"/>
          </p:cNvPicPr>
          <p:nvPr/>
        </p:nvPicPr>
        <p:blipFill>
          <a:blip r:embed="rId7"/>
          <a:stretch>
            <a:fillRect/>
          </a:stretch>
        </p:blipFill>
        <p:spPr>
          <a:xfrm>
            <a:off x="12353285" y="13573785"/>
            <a:ext cx="9144000" cy="8699196"/>
          </a:xfrm>
          <a:prstGeom prst="rect">
            <a:avLst/>
          </a:prstGeom>
        </p:spPr>
      </p:pic>
      <p:pic>
        <p:nvPicPr>
          <p:cNvPr id="50" name="Picture 49">
            <a:extLst>
              <a:ext uri="{FF2B5EF4-FFF2-40B4-BE49-F238E27FC236}">
                <a16:creationId xmlns:a16="http://schemas.microsoft.com/office/drawing/2014/main" id="{BC6270D5-DB0F-019C-9E83-379A1F61DE79}"/>
              </a:ext>
            </a:extLst>
          </p:cNvPr>
          <p:cNvPicPr>
            <a:picLocks noChangeAspect="1"/>
          </p:cNvPicPr>
          <p:nvPr/>
        </p:nvPicPr>
        <p:blipFill>
          <a:blip r:embed="rId8"/>
          <a:stretch>
            <a:fillRect/>
          </a:stretch>
        </p:blipFill>
        <p:spPr>
          <a:xfrm>
            <a:off x="13267685" y="27164099"/>
            <a:ext cx="7315200" cy="5364480"/>
          </a:xfrm>
          <a:prstGeom prst="rect">
            <a:avLst/>
          </a:prstGeom>
        </p:spPr>
      </p:pic>
      <p:pic>
        <p:nvPicPr>
          <p:cNvPr id="52" name="Picture 51">
            <a:extLst>
              <a:ext uri="{FF2B5EF4-FFF2-40B4-BE49-F238E27FC236}">
                <a16:creationId xmlns:a16="http://schemas.microsoft.com/office/drawing/2014/main" id="{0B4E7863-BEB2-4406-9C69-BC149B1A1F9D}"/>
              </a:ext>
            </a:extLst>
          </p:cNvPr>
          <p:cNvPicPr>
            <a:picLocks noChangeAspect="1"/>
          </p:cNvPicPr>
          <p:nvPr/>
        </p:nvPicPr>
        <p:blipFill>
          <a:blip r:embed="rId9"/>
          <a:stretch>
            <a:fillRect/>
          </a:stretch>
        </p:blipFill>
        <p:spPr>
          <a:xfrm>
            <a:off x="13267685" y="34868080"/>
            <a:ext cx="7315200" cy="5364480"/>
          </a:xfrm>
          <a:prstGeom prst="rect">
            <a:avLst/>
          </a:prstGeom>
        </p:spPr>
      </p:pic>
      <p:pic>
        <p:nvPicPr>
          <p:cNvPr id="54" name="Picture 53">
            <a:extLst>
              <a:ext uri="{FF2B5EF4-FFF2-40B4-BE49-F238E27FC236}">
                <a16:creationId xmlns:a16="http://schemas.microsoft.com/office/drawing/2014/main" id="{B9AD8A72-844E-7DF0-C025-759C48471942}"/>
              </a:ext>
            </a:extLst>
          </p:cNvPr>
          <p:cNvPicPr>
            <a:picLocks noChangeAspect="1"/>
          </p:cNvPicPr>
          <p:nvPr/>
        </p:nvPicPr>
        <p:blipFill>
          <a:blip r:embed="rId10"/>
          <a:srcRect/>
          <a:stretch/>
        </p:blipFill>
        <p:spPr>
          <a:xfrm>
            <a:off x="12353285" y="7820409"/>
            <a:ext cx="9144000" cy="4843240"/>
          </a:xfrm>
          <a:prstGeom prst="rect">
            <a:avLst/>
          </a:prstGeom>
        </p:spPr>
      </p:pic>
      <p:pic>
        <p:nvPicPr>
          <p:cNvPr id="56" name="Picture 55">
            <a:extLst>
              <a:ext uri="{FF2B5EF4-FFF2-40B4-BE49-F238E27FC236}">
                <a16:creationId xmlns:a16="http://schemas.microsoft.com/office/drawing/2014/main" id="{2FAEA1F1-2C00-6A4F-61EE-B7437C1D5CFA}"/>
              </a:ext>
            </a:extLst>
          </p:cNvPr>
          <p:cNvPicPr>
            <a:picLocks noChangeAspect="1"/>
          </p:cNvPicPr>
          <p:nvPr/>
        </p:nvPicPr>
        <p:blipFill>
          <a:blip r:embed="rId11"/>
          <a:stretch>
            <a:fillRect/>
          </a:stretch>
        </p:blipFill>
        <p:spPr>
          <a:xfrm>
            <a:off x="2121129" y="34878291"/>
            <a:ext cx="9144000" cy="4622749"/>
          </a:xfrm>
          <a:prstGeom prst="rect">
            <a:avLst/>
          </a:prstGeom>
        </p:spPr>
      </p:pic>
      <p:pic>
        <p:nvPicPr>
          <p:cNvPr id="58" name="Picture 57">
            <a:extLst>
              <a:ext uri="{FF2B5EF4-FFF2-40B4-BE49-F238E27FC236}">
                <a16:creationId xmlns:a16="http://schemas.microsoft.com/office/drawing/2014/main" id="{54B6819D-F082-1C7D-7D94-421FA26CADB9}"/>
              </a:ext>
            </a:extLst>
          </p:cNvPr>
          <p:cNvPicPr>
            <a:picLocks noChangeAspect="1"/>
          </p:cNvPicPr>
          <p:nvPr/>
        </p:nvPicPr>
        <p:blipFill>
          <a:blip r:embed="rId12"/>
          <a:stretch>
            <a:fillRect/>
          </a:stretch>
        </p:blipFill>
        <p:spPr>
          <a:xfrm>
            <a:off x="13753702" y="24439135"/>
            <a:ext cx="6370872" cy="922100"/>
          </a:xfrm>
          <a:prstGeom prst="rect">
            <a:avLst/>
          </a:prstGeom>
        </p:spPr>
      </p:pic>
      <p:sp>
        <p:nvSpPr>
          <p:cNvPr id="59" name="TextBox 58">
            <a:extLst>
              <a:ext uri="{FF2B5EF4-FFF2-40B4-BE49-F238E27FC236}">
                <a16:creationId xmlns:a16="http://schemas.microsoft.com/office/drawing/2014/main" id="{44FA7761-137C-992C-83EA-0BCA542485AB}"/>
              </a:ext>
            </a:extLst>
          </p:cNvPr>
          <p:cNvSpPr txBox="1"/>
          <p:nvPr/>
        </p:nvSpPr>
        <p:spPr>
          <a:xfrm>
            <a:off x="12628298" y="12834673"/>
            <a:ext cx="1454244" cy="646331"/>
          </a:xfrm>
          <a:prstGeom prst="rect">
            <a:avLst/>
          </a:prstGeom>
          <a:noFill/>
        </p:spPr>
        <p:txBody>
          <a:bodyPr wrap="none" rtlCol="0">
            <a:spAutoFit/>
          </a:bodyPr>
          <a:lstStyle/>
          <a:p>
            <a:r>
              <a:rPr lang="en-GB" sz="3600"/>
              <a:t>t=0ms</a:t>
            </a:r>
          </a:p>
        </p:txBody>
      </p:sp>
      <p:sp>
        <p:nvSpPr>
          <p:cNvPr id="60" name="TextBox 59">
            <a:extLst>
              <a:ext uri="{FF2B5EF4-FFF2-40B4-BE49-F238E27FC236}">
                <a16:creationId xmlns:a16="http://schemas.microsoft.com/office/drawing/2014/main" id="{AA5227B2-CD9A-8E13-906F-F3F08F2FF878}"/>
              </a:ext>
            </a:extLst>
          </p:cNvPr>
          <p:cNvSpPr txBox="1"/>
          <p:nvPr/>
        </p:nvSpPr>
        <p:spPr>
          <a:xfrm>
            <a:off x="17341135" y="12834673"/>
            <a:ext cx="1710725" cy="646331"/>
          </a:xfrm>
          <a:prstGeom prst="rect">
            <a:avLst/>
          </a:prstGeom>
          <a:noFill/>
        </p:spPr>
        <p:txBody>
          <a:bodyPr wrap="none" rtlCol="0">
            <a:spAutoFit/>
          </a:bodyPr>
          <a:lstStyle/>
          <a:p>
            <a:r>
              <a:rPr lang="en-GB" sz="3600"/>
              <a:t>t=45ms</a:t>
            </a:r>
          </a:p>
        </p:txBody>
      </p:sp>
      <p:sp>
        <p:nvSpPr>
          <p:cNvPr id="61" name="TextBox 60">
            <a:extLst>
              <a:ext uri="{FF2B5EF4-FFF2-40B4-BE49-F238E27FC236}">
                <a16:creationId xmlns:a16="http://schemas.microsoft.com/office/drawing/2014/main" id="{06E9B278-18F3-9837-7921-6E235B8A9AC6}"/>
              </a:ext>
            </a:extLst>
          </p:cNvPr>
          <p:cNvSpPr txBox="1"/>
          <p:nvPr/>
        </p:nvSpPr>
        <p:spPr>
          <a:xfrm>
            <a:off x="15092427" y="30367342"/>
            <a:ext cx="5032147" cy="646331"/>
          </a:xfrm>
          <a:prstGeom prst="rect">
            <a:avLst/>
          </a:prstGeom>
          <a:noFill/>
        </p:spPr>
        <p:txBody>
          <a:bodyPr wrap="none" rtlCol="0">
            <a:spAutoFit/>
          </a:bodyPr>
          <a:lstStyle/>
          <a:p>
            <a:r>
              <a:rPr lang="en-GB" sz="3600"/>
              <a:t>Heating rate: 0.5291K/s</a:t>
            </a:r>
          </a:p>
        </p:txBody>
      </p:sp>
      <p:sp>
        <p:nvSpPr>
          <p:cNvPr id="63" name="TextBox 62">
            <a:extLst>
              <a:ext uri="{FF2B5EF4-FFF2-40B4-BE49-F238E27FC236}">
                <a16:creationId xmlns:a16="http://schemas.microsoft.com/office/drawing/2014/main" id="{EB343962-1BDE-7AE8-702D-2BC697718A85}"/>
              </a:ext>
            </a:extLst>
          </p:cNvPr>
          <p:cNvSpPr txBox="1"/>
          <p:nvPr/>
        </p:nvSpPr>
        <p:spPr>
          <a:xfrm>
            <a:off x="9592878" y="22874430"/>
            <a:ext cx="1415772" cy="646331"/>
          </a:xfrm>
          <a:prstGeom prst="rect">
            <a:avLst/>
          </a:prstGeom>
          <a:noFill/>
        </p:spPr>
        <p:txBody>
          <a:bodyPr wrap="none" rtlCol="0">
            <a:spAutoFit/>
          </a:bodyPr>
          <a:lstStyle/>
          <a:p>
            <a:r>
              <a:rPr lang="en-GB" sz="3600"/>
              <a:t>dipole</a:t>
            </a:r>
          </a:p>
        </p:txBody>
      </p:sp>
      <p:sp>
        <p:nvSpPr>
          <p:cNvPr id="64" name="TextBox 63">
            <a:extLst>
              <a:ext uri="{FF2B5EF4-FFF2-40B4-BE49-F238E27FC236}">
                <a16:creationId xmlns:a16="http://schemas.microsoft.com/office/drawing/2014/main" id="{8A8AD131-133D-75A1-01DC-C6A7B96E6BB3}"/>
              </a:ext>
            </a:extLst>
          </p:cNvPr>
          <p:cNvSpPr txBox="1"/>
          <p:nvPr/>
        </p:nvSpPr>
        <p:spPr>
          <a:xfrm>
            <a:off x="9592878" y="24463881"/>
            <a:ext cx="1210588" cy="646331"/>
          </a:xfrm>
          <a:prstGeom prst="rect">
            <a:avLst/>
          </a:prstGeom>
          <a:noFill/>
        </p:spPr>
        <p:txBody>
          <a:bodyPr wrap="none" rtlCol="0">
            <a:spAutoFit/>
          </a:bodyPr>
          <a:lstStyle/>
          <a:p>
            <a:r>
              <a:rPr lang="en-GB" sz="3600"/>
              <a:t>quad</a:t>
            </a:r>
          </a:p>
        </p:txBody>
      </p:sp>
      <p:sp>
        <p:nvSpPr>
          <p:cNvPr id="65" name="TextBox 64">
            <a:extLst>
              <a:ext uri="{FF2B5EF4-FFF2-40B4-BE49-F238E27FC236}">
                <a16:creationId xmlns:a16="http://schemas.microsoft.com/office/drawing/2014/main" id="{AA1D9EBA-08BD-B194-DD16-0590CCB4FAB6}"/>
              </a:ext>
            </a:extLst>
          </p:cNvPr>
          <p:cNvSpPr txBox="1"/>
          <p:nvPr/>
        </p:nvSpPr>
        <p:spPr>
          <a:xfrm>
            <a:off x="14441089" y="12742340"/>
            <a:ext cx="2310248" cy="830997"/>
          </a:xfrm>
          <a:prstGeom prst="rect">
            <a:avLst/>
          </a:prstGeom>
          <a:noFill/>
        </p:spPr>
        <p:txBody>
          <a:bodyPr wrap="none" rtlCol="0">
            <a:spAutoFit/>
          </a:bodyPr>
          <a:lstStyle/>
          <a:p>
            <a:r>
              <a:rPr lang="en-GB" sz="2400">
                <a:latin typeface="Symbol" panose="05050102010706020507" pitchFamily="18" charset="2"/>
              </a:rPr>
              <a:t>e</a:t>
            </a:r>
            <a:r>
              <a:rPr lang="en-GB" sz="2400" baseline="-25000"/>
              <a:t>V</a:t>
            </a:r>
            <a:r>
              <a:rPr lang="en-GB" sz="2400"/>
              <a:t>=1.13×10</a:t>
            </a:r>
            <a:r>
              <a:rPr lang="en-GB" sz="2400" baseline="30000"/>
              <a:t>-13</a:t>
            </a:r>
            <a:r>
              <a:rPr lang="en-GB" sz="2400"/>
              <a:t>m</a:t>
            </a:r>
          </a:p>
          <a:p>
            <a:r>
              <a:rPr lang="en-GB" sz="2400">
                <a:latin typeface="Symbol" panose="05050102010706020507" pitchFamily="18" charset="2"/>
              </a:rPr>
              <a:t>e</a:t>
            </a:r>
            <a:r>
              <a:rPr lang="en-GB" sz="2400" baseline="-25000"/>
              <a:t>H</a:t>
            </a:r>
            <a:r>
              <a:rPr lang="en-GB" sz="2400"/>
              <a:t>=8.86×10</a:t>
            </a:r>
            <a:r>
              <a:rPr lang="en-GB" sz="2400" baseline="30000"/>
              <a:t>-13</a:t>
            </a:r>
            <a:r>
              <a:rPr lang="en-GB" sz="2400"/>
              <a:t>m</a:t>
            </a:r>
          </a:p>
        </p:txBody>
      </p:sp>
      <p:sp>
        <p:nvSpPr>
          <p:cNvPr id="66" name="TextBox 65">
            <a:extLst>
              <a:ext uri="{FF2B5EF4-FFF2-40B4-BE49-F238E27FC236}">
                <a16:creationId xmlns:a16="http://schemas.microsoft.com/office/drawing/2014/main" id="{DDD459BF-E3A5-F052-7BE1-81C5405526F1}"/>
              </a:ext>
            </a:extLst>
          </p:cNvPr>
          <p:cNvSpPr txBox="1"/>
          <p:nvPr/>
        </p:nvSpPr>
        <p:spPr>
          <a:xfrm>
            <a:off x="19189031" y="12742340"/>
            <a:ext cx="2310248" cy="830997"/>
          </a:xfrm>
          <a:prstGeom prst="rect">
            <a:avLst/>
          </a:prstGeom>
          <a:noFill/>
        </p:spPr>
        <p:txBody>
          <a:bodyPr wrap="none" rtlCol="0">
            <a:spAutoFit/>
          </a:bodyPr>
          <a:lstStyle/>
          <a:p>
            <a:r>
              <a:rPr lang="en-GB" sz="2400">
                <a:latin typeface="Symbol" panose="05050102010706020507" pitchFamily="18" charset="2"/>
              </a:rPr>
              <a:t>e</a:t>
            </a:r>
            <a:r>
              <a:rPr lang="en-GB" sz="2400" baseline="-25000"/>
              <a:t>V</a:t>
            </a:r>
            <a:r>
              <a:rPr lang="en-GB" sz="2400"/>
              <a:t>=4.82×10</a:t>
            </a:r>
            <a:r>
              <a:rPr lang="en-GB" sz="2400" baseline="30000"/>
              <a:t>-13</a:t>
            </a:r>
            <a:r>
              <a:rPr lang="en-GB" sz="2400"/>
              <a:t>m</a:t>
            </a:r>
          </a:p>
          <a:p>
            <a:r>
              <a:rPr lang="en-GB" sz="2400">
                <a:latin typeface="Symbol" panose="05050102010706020507" pitchFamily="18" charset="2"/>
              </a:rPr>
              <a:t>e</a:t>
            </a:r>
            <a:r>
              <a:rPr lang="en-GB" sz="2400" baseline="-25000"/>
              <a:t>H</a:t>
            </a:r>
            <a:r>
              <a:rPr lang="en-GB" sz="2400"/>
              <a:t>=1.90×10</a:t>
            </a:r>
            <a:r>
              <a:rPr lang="en-GB" sz="2400" baseline="30000"/>
              <a:t>-12</a:t>
            </a:r>
            <a:r>
              <a:rPr lang="en-GB" sz="2400"/>
              <a:t>m</a:t>
            </a:r>
          </a:p>
        </p:txBody>
      </p:sp>
      <p:sp>
        <p:nvSpPr>
          <p:cNvPr id="67" name="TextBox 66">
            <a:extLst>
              <a:ext uri="{FF2B5EF4-FFF2-40B4-BE49-F238E27FC236}">
                <a16:creationId xmlns:a16="http://schemas.microsoft.com/office/drawing/2014/main" id="{6F3BFCDE-5A22-A621-4DBB-F3FB169251A2}"/>
              </a:ext>
            </a:extLst>
          </p:cNvPr>
          <p:cNvSpPr txBox="1"/>
          <p:nvPr/>
        </p:nvSpPr>
        <p:spPr>
          <a:xfrm>
            <a:off x="19919474" y="13430369"/>
            <a:ext cx="1967091" cy="461665"/>
          </a:xfrm>
          <a:prstGeom prst="rect">
            <a:avLst/>
          </a:prstGeom>
          <a:noFill/>
        </p:spPr>
        <p:txBody>
          <a:bodyPr wrap="square" rtlCol="0">
            <a:spAutoFit/>
          </a:bodyPr>
          <a:lstStyle/>
          <a:p>
            <a:r>
              <a:rPr lang="en-GB" sz="2400"/>
              <a:t>norm. rms</a:t>
            </a:r>
          </a:p>
        </p:txBody>
      </p:sp>
      <p:sp>
        <p:nvSpPr>
          <p:cNvPr id="68" name="TextBox 67">
            <a:extLst>
              <a:ext uri="{FF2B5EF4-FFF2-40B4-BE49-F238E27FC236}">
                <a16:creationId xmlns:a16="http://schemas.microsoft.com/office/drawing/2014/main" id="{C95EA298-13E0-7CFD-EF88-9DE85A661832}"/>
              </a:ext>
            </a:extLst>
          </p:cNvPr>
          <p:cNvSpPr txBox="1"/>
          <p:nvPr/>
        </p:nvSpPr>
        <p:spPr>
          <a:xfrm>
            <a:off x="22478761" y="39315726"/>
            <a:ext cx="9144000" cy="830997"/>
          </a:xfrm>
          <a:prstGeom prst="rect">
            <a:avLst/>
          </a:prstGeom>
          <a:noFill/>
        </p:spPr>
        <p:txBody>
          <a:bodyPr wrap="square" rtlCol="0">
            <a:spAutoFit/>
          </a:bodyPr>
          <a:lstStyle/>
          <a:p>
            <a:r>
              <a:rPr lang="en-GB" sz="2400"/>
              <a:t>These dynamics have recently been confirmed by R. Baartman in the TRANSOPTR envelope code.</a:t>
            </a:r>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B10714B-4546-E04A-9231-EED0293C3D39}" vid="{E0557AEE-CD1B-4D44-AB13-6F81C4376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bnl_poster_template_36x48_portrait</Template>
  <TotalTime>5754</TotalTime>
  <Words>571</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BNL</vt:lpstr>
      <vt:lpstr>Matching of Crystalline Beams into the BNL Booster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Brooks, Stephen</dc:creator>
  <cp:keywords/>
  <dc:description/>
  <cp:lastModifiedBy>Brooks, Stephen</cp:lastModifiedBy>
  <cp:revision>25</cp:revision>
  <cp:lastPrinted>2026-05-04T20:07:17Z</cp:lastPrinted>
  <dcterms:created xsi:type="dcterms:W3CDTF">2026-04-30T19:55:48Z</dcterms:created>
  <dcterms:modified xsi:type="dcterms:W3CDTF">2026-05-04T20:08:03Z</dcterms:modified>
  <cp:category/>
</cp:coreProperties>
</file>