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51" r:id="rId2"/>
  </p:sldMasterIdLst>
  <p:notesMasterIdLst>
    <p:notesMasterId r:id="rId86"/>
  </p:notesMasterIdLst>
  <p:handoutMasterIdLst>
    <p:handoutMasterId r:id="rId87"/>
  </p:handoutMasterIdLst>
  <p:sldIdLst>
    <p:sldId id="856" r:id="rId3"/>
    <p:sldId id="867" r:id="rId4"/>
    <p:sldId id="868" r:id="rId5"/>
    <p:sldId id="864" r:id="rId6"/>
    <p:sldId id="863" r:id="rId7"/>
    <p:sldId id="857" r:id="rId8"/>
    <p:sldId id="865" r:id="rId9"/>
    <p:sldId id="858" r:id="rId10"/>
    <p:sldId id="872" r:id="rId11"/>
    <p:sldId id="875" r:id="rId12"/>
    <p:sldId id="859" r:id="rId13"/>
    <p:sldId id="860" r:id="rId14"/>
    <p:sldId id="861" r:id="rId15"/>
    <p:sldId id="874" r:id="rId16"/>
    <p:sldId id="862" r:id="rId17"/>
    <p:sldId id="871" r:id="rId18"/>
    <p:sldId id="869" r:id="rId19"/>
    <p:sldId id="870" r:id="rId20"/>
    <p:sldId id="876" r:id="rId21"/>
    <p:sldId id="877" r:id="rId22"/>
    <p:sldId id="976" r:id="rId23"/>
    <p:sldId id="977" r:id="rId24"/>
    <p:sldId id="978" r:id="rId25"/>
    <p:sldId id="979" r:id="rId26"/>
    <p:sldId id="879" r:id="rId27"/>
    <p:sldId id="873" r:id="rId28"/>
    <p:sldId id="880" r:id="rId29"/>
    <p:sldId id="984" r:id="rId30"/>
    <p:sldId id="971" r:id="rId31"/>
    <p:sldId id="882" r:id="rId32"/>
    <p:sldId id="511" r:id="rId33"/>
    <p:sldId id="832" r:id="rId34"/>
    <p:sldId id="835" r:id="rId35"/>
    <p:sldId id="834" r:id="rId36"/>
    <p:sldId id="833" r:id="rId37"/>
    <p:sldId id="836" r:id="rId38"/>
    <p:sldId id="975" r:id="rId39"/>
    <p:sldId id="839" r:id="rId40"/>
    <p:sldId id="840" r:id="rId41"/>
    <p:sldId id="842" r:id="rId42"/>
    <p:sldId id="847" r:id="rId43"/>
    <p:sldId id="848" r:id="rId44"/>
    <p:sldId id="843" r:id="rId45"/>
    <p:sldId id="844" r:id="rId46"/>
    <p:sldId id="841" r:id="rId47"/>
    <p:sldId id="850" r:id="rId48"/>
    <p:sldId id="851" r:id="rId49"/>
    <p:sldId id="852" r:id="rId50"/>
    <p:sldId id="853" r:id="rId51"/>
    <p:sldId id="854" r:id="rId52"/>
    <p:sldId id="855" r:id="rId53"/>
    <p:sldId id="968" r:id="rId54"/>
    <p:sldId id="969" r:id="rId55"/>
    <p:sldId id="903" r:id="rId56"/>
    <p:sldId id="967" r:id="rId57"/>
    <p:sldId id="910" r:id="rId58"/>
    <p:sldId id="922" r:id="rId59"/>
    <p:sldId id="917" r:id="rId60"/>
    <p:sldId id="924" r:id="rId61"/>
    <p:sldId id="925" r:id="rId62"/>
    <p:sldId id="926" r:id="rId63"/>
    <p:sldId id="929" r:id="rId64"/>
    <p:sldId id="955" r:id="rId65"/>
    <p:sldId id="930" r:id="rId66"/>
    <p:sldId id="927" r:id="rId67"/>
    <p:sldId id="931" r:id="rId68"/>
    <p:sldId id="932" r:id="rId69"/>
    <p:sldId id="938" r:id="rId70"/>
    <p:sldId id="970" r:id="rId71"/>
    <p:sldId id="914" r:id="rId72"/>
    <p:sldId id="974" r:id="rId73"/>
    <p:sldId id="973" r:id="rId74"/>
    <p:sldId id="981" r:id="rId75"/>
    <p:sldId id="982" r:id="rId76"/>
    <p:sldId id="983" r:id="rId77"/>
    <p:sldId id="980" r:id="rId78"/>
    <p:sldId id="985" r:id="rId79"/>
    <p:sldId id="972" r:id="rId80"/>
    <p:sldId id="881" r:id="rId81"/>
    <p:sldId id="884" r:id="rId82"/>
    <p:sldId id="878" r:id="rId83"/>
    <p:sldId id="837" r:id="rId84"/>
    <p:sldId id="849" r:id="rId85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A000"/>
    <a:srgbClr val="FF8000"/>
    <a:srgbClr val="FFC000"/>
    <a:srgbClr val="0000FF"/>
    <a:srgbClr val="FFFFFF"/>
    <a:srgbClr val="000000"/>
    <a:srgbClr val="7F7F7F"/>
    <a:srgbClr val="D99694"/>
    <a:srgbClr val="0080FF"/>
    <a:srgbClr val="99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316" autoAdjust="0"/>
    <p:restoredTop sz="96005" autoAdjust="0"/>
  </p:normalViewPr>
  <p:slideViewPr>
    <p:cSldViewPr>
      <p:cViewPr varScale="1">
        <p:scale>
          <a:sx n="106" d="100"/>
          <a:sy n="106" d="100"/>
        </p:scale>
        <p:origin x="322" y="8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8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50" d="100"/>
        <a:sy n="50" d="100"/>
      </p:scale>
      <p:origin x="0" y="0"/>
    </p:cViewPr>
  </p:sorterViewPr>
  <p:notesViewPr>
    <p:cSldViewPr>
      <p:cViewPr varScale="1">
        <p:scale>
          <a:sx n="58" d="100"/>
          <a:sy n="58" d="100"/>
        </p:scale>
        <p:origin x="-3012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4.xml"/><Relationship Id="rId21" Type="http://schemas.openxmlformats.org/officeDocument/2006/relationships/slide" Target="slides/slide19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63" Type="http://schemas.openxmlformats.org/officeDocument/2006/relationships/slide" Target="slides/slide61.xml"/><Relationship Id="rId68" Type="http://schemas.openxmlformats.org/officeDocument/2006/relationships/slide" Target="slides/slide66.xml"/><Relationship Id="rId84" Type="http://schemas.openxmlformats.org/officeDocument/2006/relationships/slide" Target="slides/slide82.xml"/><Relationship Id="rId89" Type="http://schemas.openxmlformats.org/officeDocument/2006/relationships/viewProps" Target="viewProps.xml"/><Relationship Id="rId16" Type="http://schemas.openxmlformats.org/officeDocument/2006/relationships/slide" Target="slides/slide14.xml"/><Relationship Id="rId11" Type="http://schemas.openxmlformats.org/officeDocument/2006/relationships/slide" Target="slides/slide9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74" Type="http://schemas.openxmlformats.org/officeDocument/2006/relationships/slide" Target="slides/slide72.xml"/><Relationship Id="rId79" Type="http://schemas.openxmlformats.org/officeDocument/2006/relationships/slide" Target="slides/slide77.xml"/><Relationship Id="rId5" Type="http://schemas.openxmlformats.org/officeDocument/2006/relationships/slide" Target="slides/slide3.xml"/><Relationship Id="rId90" Type="http://schemas.openxmlformats.org/officeDocument/2006/relationships/theme" Target="theme/theme1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64" Type="http://schemas.openxmlformats.org/officeDocument/2006/relationships/slide" Target="slides/slide62.xml"/><Relationship Id="rId69" Type="http://schemas.openxmlformats.org/officeDocument/2006/relationships/slide" Target="slides/slide67.xml"/><Relationship Id="rId77" Type="http://schemas.openxmlformats.org/officeDocument/2006/relationships/slide" Target="slides/slide75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72" Type="http://schemas.openxmlformats.org/officeDocument/2006/relationships/slide" Target="slides/slide70.xml"/><Relationship Id="rId80" Type="http://schemas.openxmlformats.org/officeDocument/2006/relationships/slide" Target="slides/slide78.xml"/><Relationship Id="rId85" Type="http://schemas.openxmlformats.org/officeDocument/2006/relationships/slide" Target="slides/slide83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slide" Target="slides/slide57.xml"/><Relationship Id="rId67" Type="http://schemas.openxmlformats.org/officeDocument/2006/relationships/slide" Target="slides/slide65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slide" Target="slides/slide60.xml"/><Relationship Id="rId70" Type="http://schemas.openxmlformats.org/officeDocument/2006/relationships/slide" Target="slides/slide68.xml"/><Relationship Id="rId75" Type="http://schemas.openxmlformats.org/officeDocument/2006/relationships/slide" Target="slides/slide73.xml"/><Relationship Id="rId83" Type="http://schemas.openxmlformats.org/officeDocument/2006/relationships/slide" Target="slides/slide81.xml"/><Relationship Id="rId88" Type="http://schemas.openxmlformats.org/officeDocument/2006/relationships/presProps" Target="presProps.xml"/><Relationship Id="rId9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slide" Target="slides/slide58.xml"/><Relationship Id="rId65" Type="http://schemas.openxmlformats.org/officeDocument/2006/relationships/slide" Target="slides/slide63.xml"/><Relationship Id="rId73" Type="http://schemas.openxmlformats.org/officeDocument/2006/relationships/slide" Target="slides/slide71.xml"/><Relationship Id="rId78" Type="http://schemas.openxmlformats.org/officeDocument/2006/relationships/slide" Target="slides/slide76.xml"/><Relationship Id="rId81" Type="http://schemas.openxmlformats.org/officeDocument/2006/relationships/slide" Target="slides/slide79.xml"/><Relationship Id="rId86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9" Type="http://schemas.openxmlformats.org/officeDocument/2006/relationships/slide" Target="slides/slide37.xml"/><Relationship Id="rId34" Type="http://schemas.openxmlformats.org/officeDocument/2006/relationships/slide" Target="slides/slide32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76" Type="http://schemas.openxmlformats.org/officeDocument/2006/relationships/slide" Target="slides/slide74.xml"/><Relationship Id="rId7" Type="http://schemas.openxmlformats.org/officeDocument/2006/relationships/slide" Target="slides/slide5.xml"/><Relationship Id="rId71" Type="http://schemas.openxmlformats.org/officeDocument/2006/relationships/slide" Target="slides/slide69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27.xml"/><Relationship Id="rId24" Type="http://schemas.openxmlformats.org/officeDocument/2006/relationships/slide" Target="slides/slide22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66" Type="http://schemas.openxmlformats.org/officeDocument/2006/relationships/slide" Target="slides/slide64.xml"/><Relationship Id="rId87" Type="http://schemas.openxmlformats.org/officeDocument/2006/relationships/handoutMaster" Target="handoutMasters/handoutMaster1.xml"/><Relationship Id="rId61" Type="http://schemas.openxmlformats.org/officeDocument/2006/relationships/slide" Target="slides/slide59.xml"/><Relationship Id="rId82" Type="http://schemas.openxmlformats.org/officeDocument/2006/relationships/slide" Target="slides/slide80.xml"/><Relationship Id="rId19" Type="http://schemas.openxmlformats.org/officeDocument/2006/relationships/slide" Target="slides/slide17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C:\sbrooks\magnet\LDRD2021\Measurement\HallScan\process\results\2022Feb-1\integratedfields_scanlog9_2022Feb-1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tx>
            <c:strRef>
              <c:f>Average!$B$1</c:f>
              <c:strCache>
                <c:ptCount val="1"/>
                <c:pt idx="0">
                  <c:v>avg iBx/L (T)</c:v>
                </c:pt>
              </c:strCache>
            </c:strRef>
          </c:tx>
          <c:spPr>
            <a:ln w="19050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xVal>
            <c:numRef>
              <c:f>Average!$A$2:$A$50</c:f>
              <c:numCache>
                <c:formatCode>General</c:formatCode>
                <c:ptCount val="49"/>
                <c:pt idx="0">
                  <c:v>1.2E-2</c:v>
                </c:pt>
                <c:pt idx="1">
                  <c:v>1.15E-2</c:v>
                </c:pt>
                <c:pt idx="2">
                  <c:v>1.0999999999999999E-2</c:v>
                </c:pt>
                <c:pt idx="3">
                  <c:v>1.0500000000000001E-2</c:v>
                </c:pt>
                <c:pt idx="4">
                  <c:v>0.01</c:v>
                </c:pt>
                <c:pt idx="5">
                  <c:v>9.4999999999999998E-3</c:v>
                </c:pt>
                <c:pt idx="6">
                  <c:v>8.9999999999999993E-3</c:v>
                </c:pt>
                <c:pt idx="7">
                  <c:v>8.5000000000000006E-3</c:v>
                </c:pt>
                <c:pt idx="8">
                  <c:v>8.0000000000000002E-3</c:v>
                </c:pt>
                <c:pt idx="9">
                  <c:v>7.4999999999999997E-3</c:v>
                </c:pt>
                <c:pt idx="10">
                  <c:v>7.0000000000000001E-3</c:v>
                </c:pt>
                <c:pt idx="11">
                  <c:v>6.4999999999999997E-3</c:v>
                </c:pt>
                <c:pt idx="12">
                  <c:v>6.0000000000000001E-3</c:v>
                </c:pt>
                <c:pt idx="13">
                  <c:v>5.4999999999999997E-3</c:v>
                </c:pt>
                <c:pt idx="14">
                  <c:v>5.0000000000000001E-3</c:v>
                </c:pt>
                <c:pt idx="15">
                  <c:v>4.4999999999999997E-3</c:v>
                </c:pt>
                <c:pt idx="16">
                  <c:v>4.0000000000000001E-3</c:v>
                </c:pt>
                <c:pt idx="17">
                  <c:v>3.5000000000000001E-3</c:v>
                </c:pt>
                <c:pt idx="18">
                  <c:v>3.0000000000000001E-3</c:v>
                </c:pt>
                <c:pt idx="19">
                  <c:v>2.5000000000000001E-3</c:v>
                </c:pt>
                <c:pt idx="20">
                  <c:v>2E-3</c:v>
                </c:pt>
                <c:pt idx="21">
                  <c:v>1.5E-3</c:v>
                </c:pt>
                <c:pt idx="22">
                  <c:v>1E-3</c:v>
                </c:pt>
                <c:pt idx="23">
                  <c:v>5.0000000000000001E-4</c:v>
                </c:pt>
                <c:pt idx="24">
                  <c:v>1.04083409E-17</c:v>
                </c:pt>
                <c:pt idx="25">
                  <c:v>-5.0000000000000001E-4</c:v>
                </c:pt>
                <c:pt idx="26">
                  <c:v>-1E-3</c:v>
                </c:pt>
                <c:pt idx="27">
                  <c:v>-1.5E-3</c:v>
                </c:pt>
                <c:pt idx="28">
                  <c:v>-2E-3</c:v>
                </c:pt>
                <c:pt idx="29">
                  <c:v>-2.5000000000000001E-3</c:v>
                </c:pt>
                <c:pt idx="30">
                  <c:v>-3.0000000000000001E-3</c:v>
                </c:pt>
                <c:pt idx="31">
                  <c:v>-3.5000000000000001E-3</c:v>
                </c:pt>
                <c:pt idx="32">
                  <c:v>-4.0000000000000001E-3</c:v>
                </c:pt>
                <c:pt idx="33">
                  <c:v>-4.4999999999999997E-3</c:v>
                </c:pt>
                <c:pt idx="34">
                  <c:v>-5.0000000000000001E-3</c:v>
                </c:pt>
                <c:pt idx="35">
                  <c:v>-5.4999999999999997E-3</c:v>
                </c:pt>
                <c:pt idx="36">
                  <c:v>-6.0000000000000001E-3</c:v>
                </c:pt>
                <c:pt idx="37">
                  <c:v>-6.4999999999999997E-3</c:v>
                </c:pt>
                <c:pt idx="38">
                  <c:v>-7.0000000000000001E-3</c:v>
                </c:pt>
                <c:pt idx="39">
                  <c:v>-7.4999999999999997E-3</c:v>
                </c:pt>
                <c:pt idx="40">
                  <c:v>-8.0000000000000002E-3</c:v>
                </c:pt>
                <c:pt idx="41">
                  <c:v>-8.5000000000000006E-3</c:v>
                </c:pt>
                <c:pt idx="42">
                  <c:v>-8.9999999999999993E-3</c:v>
                </c:pt>
                <c:pt idx="43">
                  <c:v>-9.4999999999999998E-3</c:v>
                </c:pt>
                <c:pt idx="44">
                  <c:v>-0.01</c:v>
                </c:pt>
                <c:pt idx="45">
                  <c:v>-1.0500000000000001E-2</c:v>
                </c:pt>
                <c:pt idx="46">
                  <c:v>-1.0999999999999999E-2</c:v>
                </c:pt>
                <c:pt idx="47">
                  <c:v>-1.15E-2</c:v>
                </c:pt>
                <c:pt idx="48">
                  <c:v>-1.2E-2</c:v>
                </c:pt>
              </c:numCache>
            </c:numRef>
          </c:xVal>
          <c:yVal>
            <c:numRef>
              <c:f>Average!$B$2:$B$50</c:f>
              <c:numCache>
                <c:formatCode>General</c:formatCode>
                <c:ptCount val="49"/>
                <c:pt idx="0">
                  <c:v>-1.3374409152777777E-2</c:v>
                </c:pt>
                <c:pt idx="1">
                  <c:v>-1.2293994250000001E-2</c:v>
                </c:pt>
                <c:pt idx="2">
                  <c:v>-1.1372112163888889E-2</c:v>
                </c:pt>
                <c:pt idx="3">
                  <c:v>-1.0372208655555555E-2</c:v>
                </c:pt>
                <c:pt idx="4">
                  <c:v>-9.4552834527777789E-3</c:v>
                </c:pt>
                <c:pt idx="5">
                  <c:v>-8.5975515361111105E-3</c:v>
                </c:pt>
                <c:pt idx="6">
                  <c:v>-7.7619142777777782E-3</c:v>
                </c:pt>
                <c:pt idx="7">
                  <c:v>-6.8805992055555563E-3</c:v>
                </c:pt>
                <c:pt idx="8">
                  <c:v>-6.0012500944444441E-3</c:v>
                </c:pt>
                <c:pt idx="9">
                  <c:v>-5.2112780722222219E-3</c:v>
                </c:pt>
                <c:pt idx="10">
                  <c:v>-4.4556672672222226E-3</c:v>
                </c:pt>
                <c:pt idx="11">
                  <c:v>-3.6369677858333334E-3</c:v>
                </c:pt>
                <c:pt idx="12">
                  <c:v>-2.8210121984388894E-3</c:v>
                </c:pt>
                <c:pt idx="13">
                  <c:v>-2.1183031797222221E-3</c:v>
                </c:pt>
                <c:pt idx="14">
                  <c:v>-1.3480751005555554E-3</c:v>
                </c:pt>
                <c:pt idx="15">
                  <c:v>-5.8804851611111118E-4</c:v>
                </c:pt>
                <c:pt idx="16">
                  <c:v>2.0408590886111116E-4</c:v>
                </c:pt>
                <c:pt idx="17">
                  <c:v>9.3702437416666679E-4</c:v>
                </c:pt>
                <c:pt idx="18">
                  <c:v>1.7420948050000003E-3</c:v>
                </c:pt>
                <c:pt idx="19">
                  <c:v>2.4915573138888886E-3</c:v>
                </c:pt>
                <c:pt idx="20">
                  <c:v>3.2711438638888882E-3</c:v>
                </c:pt>
                <c:pt idx="21">
                  <c:v>3.992722925E-3</c:v>
                </c:pt>
                <c:pt idx="22">
                  <c:v>4.7230570277777776E-3</c:v>
                </c:pt>
                <c:pt idx="23">
                  <c:v>5.4921702166666666E-3</c:v>
                </c:pt>
                <c:pt idx="24">
                  <c:v>6.2952739527777791E-3</c:v>
                </c:pt>
                <c:pt idx="25">
                  <c:v>7.0439092249999996E-3</c:v>
                </c:pt>
                <c:pt idx="26">
                  <c:v>7.7767264055555547E-3</c:v>
                </c:pt>
                <c:pt idx="27">
                  <c:v>8.5770858166666665E-3</c:v>
                </c:pt>
                <c:pt idx="28">
                  <c:v>9.4514545972222228E-3</c:v>
                </c:pt>
                <c:pt idx="29">
                  <c:v>1.0299883502777777E-2</c:v>
                </c:pt>
                <c:pt idx="30">
                  <c:v>1.1166114608333335E-2</c:v>
                </c:pt>
                <c:pt idx="31">
                  <c:v>1.2051698169444444E-2</c:v>
                </c:pt>
                <c:pt idx="32">
                  <c:v>1.2932887824999999E-2</c:v>
                </c:pt>
                <c:pt idx="33">
                  <c:v>1.3792771338888888E-2</c:v>
                </c:pt>
                <c:pt idx="34">
                  <c:v>1.4617553841666669E-2</c:v>
                </c:pt>
                <c:pt idx="35">
                  <c:v>1.5504977586111112E-2</c:v>
                </c:pt>
                <c:pt idx="36">
                  <c:v>1.6394169461111111E-2</c:v>
                </c:pt>
                <c:pt idx="37">
                  <c:v>1.7163605536111112E-2</c:v>
                </c:pt>
                <c:pt idx="38">
                  <c:v>1.7949010088888887E-2</c:v>
                </c:pt>
                <c:pt idx="39">
                  <c:v>1.8681536977777777E-2</c:v>
                </c:pt>
                <c:pt idx="40">
                  <c:v>1.9292181525E-2</c:v>
                </c:pt>
                <c:pt idx="41">
                  <c:v>1.9753858883333336E-2</c:v>
                </c:pt>
                <c:pt idx="42">
                  <c:v>2.0134104416666666E-2</c:v>
                </c:pt>
                <c:pt idx="43">
                  <c:v>2.0554920941666669E-2</c:v>
                </c:pt>
                <c:pt idx="44">
                  <c:v>2.0873843716666667E-2</c:v>
                </c:pt>
                <c:pt idx="45">
                  <c:v>2.1168489086111113E-2</c:v>
                </c:pt>
                <c:pt idx="46">
                  <c:v>2.1561267858333334E-2</c:v>
                </c:pt>
                <c:pt idx="47">
                  <c:v>2.2101444183333332E-2</c:v>
                </c:pt>
                <c:pt idx="48">
                  <c:v>2.2766462402777781E-2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E566-48FD-B071-39D11E756B8F}"/>
            </c:ext>
          </c:extLst>
        </c:ser>
        <c:ser>
          <c:idx val="1"/>
          <c:order val="1"/>
          <c:tx>
            <c:strRef>
              <c:f>Average!$C$1</c:f>
              <c:strCache>
                <c:ptCount val="1"/>
                <c:pt idx="0">
                  <c:v>avg iBy/L (T)</c:v>
                </c:pt>
              </c:strCache>
            </c:strRef>
          </c:tx>
          <c:spPr>
            <a:ln w="19050" cap="rnd">
              <a:solidFill>
                <a:schemeClr val="accent2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2"/>
              </a:solidFill>
              <a:ln w="9525">
                <a:solidFill>
                  <a:schemeClr val="accent2"/>
                </a:solidFill>
              </a:ln>
              <a:effectLst/>
            </c:spPr>
          </c:marker>
          <c:xVal>
            <c:numRef>
              <c:f>Average!$A$2:$A$50</c:f>
              <c:numCache>
                <c:formatCode>General</c:formatCode>
                <c:ptCount val="49"/>
                <c:pt idx="0">
                  <c:v>1.2E-2</c:v>
                </c:pt>
                <c:pt idx="1">
                  <c:v>1.15E-2</c:v>
                </c:pt>
                <c:pt idx="2">
                  <c:v>1.0999999999999999E-2</c:v>
                </c:pt>
                <c:pt idx="3">
                  <c:v>1.0500000000000001E-2</c:v>
                </c:pt>
                <c:pt idx="4">
                  <c:v>0.01</c:v>
                </c:pt>
                <c:pt idx="5">
                  <c:v>9.4999999999999998E-3</c:v>
                </c:pt>
                <c:pt idx="6">
                  <c:v>8.9999999999999993E-3</c:v>
                </c:pt>
                <c:pt idx="7">
                  <c:v>8.5000000000000006E-3</c:v>
                </c:pt>
                <c:pt idx="8">
                  <c:v>8.0000000000000002E-3</c:v>
                </c:pt>
                <c:pt idx="9">
                  <c:v>7.4999999999999997E-3</c:v>
                </c:pt>
                <c:pt idx="10">
                  <c:v>7.0000000000000001E-3</c:v>
                </c:pt>
                <c:pt idx="11">
                  <c:v>6.4999999999999997E-3</c:v>
                </c:pt>
                <c:pt idx="12">
                  <c:v>6.0000000000000001E-3</c:v>
                </c:pt>
                <c:pt idx="13">
                  <c:v>5.4999999999999997E-3</c:v>
                </c:pt>
                <c:pt idx="14">
                  <c:v>5.0000000000000001E-3</c:v>
                </c:pt>
                <c:pt idx="15">
                  <c:v>4.4999999999999997E-3</c:v>
                </c:pt>
                <c:pt idx="16">
                  <c:v>4.0000000000000001E-3</c:v>
                </c:pt>
                <c:pt idx="17">
                  <c:v>3.5000000000000001E-3</c:v>
                </c:pt>
                <c:pt idx="18">
                  <c:v>3.0000000000000001E-3</c:v>
                </c:pt>
                <c:pt idx="19">
                  <c:v>2.5000000000000001E-3</c:v>
                </c:pt>
                <c:pt idx="20">
                  <c:v>2E-3</c:v>
                </c:pt>
                <c:pt idx="21">
                  <c:v>1.5E-3</c:v>
                </c:pt>
                <c:pt idx="22">
                  <c:v>1E-3</c:v>
                </c:pt>
                <c:pt idx="23">
                  <c:v>5.0000000000000001E-4</c:v>
                </c:pt>
                <c:pt idx="24">
                  <c:v>1.04083409E-17</c:v>
                </c:pt>
                <c:pt idx="25">
                  <c:v>-5.0000000000000001E-4</c:v>
                </c:pt>
                <c:pt idx="26">
                  <c:v>-1E-3</c:v>
                </c:pt>
                <c:pt idx="27">
                  <c:v>-1.5E-3</c:v>
                </c:pt>
                <c:pt idx="28">
                  <c:v>-2E-3</c:v>
                </c:pt>
                <c:pt idx="29">
                  <c:v>-2.5000000000000001E-3</c:v>
                </c:pt>
                <c:pt idx="30">
                  <c:v>-3.0000000000000001E-3</c:v>
                </c:pt>
                <c:pt idx="31">
                  <c:v>-3.5000000000000001E-3</c:v>
                </c:pt>
                <c:pt idx="32">
                  <c:v>-4.0000000000000001E-3</c:v>
                </c:pt>
                <c:pt idx="33">
                  <c:v>-4.4999999999999997E-3</c:v>
                </c:pt>
                <c:pt idx="34">
                  <c:v>-5.0000000000000001E-3</c:v>
                </c:pt>
                <c:pt idx="35">
                  <c:v>-5.4999999999999997E-3</c:v>
                </c:pt>
                <c:pt idx="36">
                  <c:v>-6.0000000000000001E-3</c:v>
                </c:pt>
                <c:pt idx="37">
                  <c:v>-6.4999999999999997E-3</c:v>
                </c:pt>
                <c:pt idx="38">
                  <c:v>-7.0000000000000001E-3</c:v>
                </c:pt>
                <c:pt idx="39">
                  <c:v>-7.4999999999999997E-3</c:v>
                </c:pt>
                <c:pt idx="40">
                  <c:v>-8.0000000000000002E-3</c:v>
                </c:pt>
                <c:pt idx="41">
                  <c:v>-8.5000000000000006E-3</c:v>
                </c:pt>
                <c:pt idx="42">
                  <c:v>-8.9999999999999993E-3</c:v>
                </c:pt>
                <c:pt idx="43">
                  <c:v>-9.4999999999999998E-3</c:v>
                </c:pt>
                <c:pt idx="44">
                  <c:v>-0.01</c:v>
                </c:pt>
                <c:pt idx="45">
                  <c:v>-1.0500000000000001E-2</c:v>
                </c:pt>
                <c:pt idx="46">
                  <c:v>-1.0999999999999999E-2</c:v>
                </c:pt>
                <c:pt idx="47">
                  <c:v>-1.15E-2</c:v>
                </c:pt>
                <c:pt idx="48">
                  <c:v>-1.2E-2</c:v>
                </c:pt>
              </c:numCache>
            </c:numRef>
          </c:xVal>
          <c:yVal>
            <c:numRef>
              <c:f>Average!$C$2:$C$50</c:f>
              <c:numCache>
                <c:formatCode>General</c:formatCode>
                <c:ptCount val="49"/>
                <c:pt idx="0">
                  <c:v>-0.30835441277777775</c:v>
                </c:pt>
                <c:pt idx="1">
                  <c:v>-0.33716543111111108</c:v>
                </c:pt>
                <c:pt idx="2">
                  <c:v>-0.36562939805555555</c:v>
                </c:pt>
                <c:pt idx="3">
                  <c:v>-0.39364740055555564</c:v>
                </c:pt>
                <c:pt idx="4">
                  <c:v>-0.42148660805555554</c:v>
                </c:pt>
                <c:pt idx="5">
                  <c:v>-0.4493313897222222</c:v>
                </c:pt>
                <c:pt idx="6">
                  <c:v>-0.47720348999999995</c:v>
                </c:pt>
                <c:pt idx="7">
                  <c:v>-0.50494627000000014</c:v>
                </c:pt>
                <c:pt idx="8">
                  <c:v>-0.53263275444444447</c:v>
                </c:pt>
                <c:pt idx="9">
                  <c:v>-0.56042193638888882</c:v>
                </c:pt>
                <c:pt idx="10">
                  <c:v>-0.58822642194444452</c:v>
                </c:pt>
                <c:pt idx="11">
                  <c:v>-0.61602191638888892</c:v>
                </c:pt>
                <c:pt idx="12">
                  <c:v>-0.64371687944444445</c:v>
                </c:pt>
                <c:pt idx="13">
                  <c:v>-0.67154885888888893</c:v>
                </c:pt>
                <c:pt idx="14">
                  <c:v>-0.69941662833333329</c:v>
                </c:pt>
                <c:pt idx="15">
                  <c:v>-0.72721267472222217</c:v>
                </c:pt>
                <c:pt idx="16">
                  <c:v>-0.75505220055555566</c:v>
                </c:pt>
                <c:pt idx="17">
                  <c:v>-0.78284546527777799</c:v>
                </c:pt>
                <c:pt idx="18">
                  <c:v>-0.81074034055555566</c:v>
                </c:pt>
                <c:pt idx="19">
                  <c:v>-0.83848643749999996</c:v>
                </c:pt>
                <c:pt idx="20">
                  <c:v>-0.86624558833333354</c:v>
                </c:pt>
                <c:pt idx="21">
                  <c:v>-0.89407860083333346</c:v>
                </c:pt>
                <c:pt idx="22">
                  <c:v>-0.92191788416666676</c:v>
                </c:pt>
                <c:pt idx="23">
                  <c:v>-0.94966487527777799</c:v>
                </c:pt>
                <c:pt idx="24">
                  <c:v>-0.97743151555555541</c:v>
                </c:pt>
                <c:pt idx="25">
                  <c:v>-1.0053020372222223</c:v>
                </c:pt>
                <c:pt idx="26">
                  <c:v>-1.0331943375000001</c:v>
                </c:pt>
                <c:pt idx="27">
                  <c:v>-1.0609925372222222</c:v>
                </c:pt>
                <c:pt idx="28">
                  <c:v>-1.0887313374999998</c:v>
                </c:pt>
                <c:pt idx="29">
                  <c:v>-1.1165798722222222</c:v>
                </c:pt>
                <c:pt idx="30">
                  <c:v>-1.1444192272222222</c:v>
                </c:pt>
                <c:pt idx="31">
                  <c:v>-1.1722137630555556</c:v>
                </c:pt>
                <c:pt idx="32">
                  <c:v>-1.199873098611111</c:v>
                </c:pt>
                <c:pt idx="33">
                  <c:v>-1.2276503377777777</c:v>
                </c:pt>
                <c:pt idx="34">
                  <c:v>-1.2553364147222223</c:v>
                </c:pt>
                <c:pt idx="35">
                  <c:v>-1.2829540372222226</c:v>
                </c:pt>
                <c:pt idx="36">
                  <c:v>-1.3105103263888891</c:v>
                </c:pt>
                <c:pt idx="37">
                  <c:v>-1.3382234430555557</c:v>
                </c:pt>
                <c:pt idx="38">
                  <c:v>-1.3658583033333336</c:v>
                </c:pt>
                <c:pt idx="39">
                  <c:v>-1.3935152252777778</c:v>
                </c:pt>
                <c:pt idx="40">
                  <c:v>-1.4213469705555557</c:v>
                </c:pt>
                <c:pt idx="41">
                  <c:v>-1.4493223983333334</c:v>
                </c:pt>
                <c:pt idx="42">
                  <c:v>-1.477528107777778</c:v>
                </c:pt>
                <c:pt idx="43">
                  <c:v>-1.5056869302777776</c:v>
                </c:pt>
                <c:pt idx="44">
                  <c:v>-1.5339668294444442</c:v>
                </c:pt>
                <c:pt idx="45">
                  <c:v>-1.5620960747222221</c:v>
                </c:pt>
                <c:pt idx="46">
                  <c:v>-1.5899675713888888</c:v>
                </c:pt>
                <c:pt idx="47">
                  <c:v>-1.617045499166667</c:v>
                </c:pt>
                <c:pt idx="48">
                  <c:v>-1.6433489291666667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E566-48FD-B071-39D11E756B8F}"/>
            </c:ext>
          </c:extLst>
        </c:ser>
        <c:ser>
          <c:idx val="2"/>
          <c:order val="2"/>
          <c:tx>
            <c:strRef>
              <c:f>Average!$D$1</c:f>
              <c:strCache>
                <c:ptCount val="1"/>
                <c:pt idx="0">
                  <c:v>avg iBz/L (T)</c:v>
                </c:pt>
              </c:strCache>
            </c:strRef>
          </c:tx>
          <c:spPr>
            <a:ln w="19050" cap="rnd">
              <a:solidFill>
                <a:schemeClr val="accent3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3"/>
              </a:solidFill>
              <a:ln w="9525">
                <a:solidFill>
                  <a:schemeClr val="accent3"/>
                </a:solidFill>
              </a:ln>
              <a:effectLst/>
            </c:spPr>
          </c:marker>
          <c:xVal>
            <c:numRef>
              <c:f>Average!$A$2:$A$50</c:f>
              <c:numCache>
                <c:formatCode>General</c:formatCode>
                <c:ptCount val="49"/>
                <c:pt idx="0">
                  <c:v>1.2E-2</c:v>
                </c:pt>
                <c:pt idx="1">
                  <c:v>1.15E-2</c:v>
                </c:pt>
                <c:pt idx="2">
                  <c:v>1.0999999999999999E-2</c:v>
                </c:pt>
                <c:pt idx="3">
                  <c:v>1.0500000000000001E-2</c:v>
                </c:pt>
                <c:pt idx="4">
                  <c:v>0.01</c:v>
                </c:pt>
                <c:pt idx="5">
                  <c:v>9.4999999999999998E-3</c:v>
                </c:pt>
                <c:pt idx="6">
                  <c:v>8.9999999999999993E-3</c:v>
                </c:pt>
                <c:pt idx="7">
                  <c:v>8.5000000000000006E-3</c:v>
                </c:pt>
                <c:pt idx="8">
                  <c:v>8.0000000000000002E-3</c:v>
                </c:pt>
                <c:pt idx="9">
                  <c:v>7.4999999999999997E-3</c:v>
                </c:pt>
                <c:pt idx="10">
                  <c:v>7.0000000000000001E-3</c:v>
                </c:pt>
                <c:pt idx="11">
                  <c:v>6.4999999999999997E-3</c:v>
                </c:pt>
                <c:pt idx="12">
                  <c:v>6.0000000000000001E-3</c:v>
                </c:pt>
                <c:pt idx="13">
                  <c:v>5.4999999999999997E-3</c:v>
                </c:pt>
                <c:pt idx="14">
                  <c:v>5.0000000000000001E-3</c:v>
                </c:pt>
                <c:pt idx="15">
                  <c:v>4.4999999999999997E-3</c:v>
                </c:pt>
                <c:pt idx="16">
                  <c:v>4.0000000000000001E-3</c:v>
                </c:pt>
                <c:pt idx="17">
                  <c:v>3.5000000000000001E-3</c:v>
                </c:pt>
                <c:pt idx="18">
                  <c:v>3.0000000000000001E-3</c:v>
                </c:pt>
                <c:pt idx="19">
                  <c:v>2.5000000000000001E-3</c:v>
                </c:pt>
                <c:pt idx="20">
                  <c:v>2E-3</c:v>
                </c:pt>
                <c:pt idx="21">
                  <c:v>1.5E-3</c:v>
                </c:pt>
                <c:pt idx="22">
                  <c:v>1E-3</c:v>
                </c:pt>
                <c:pt idx="23">
                  <c:v>5.0000000000000001E-4</c:v>
                </c:pt>
                <c:pt idx="24">
                  <c:v>1.04083409E-17</c:v>
                </c:pt>
                <c:pt idx="25">
                  <c:v>-5.0000000000000001E-4</c:v>
                </c:pt>
                <c:pt idx="26">
                  <c:v>-1E-3</c:v>
                </c:pt>
                <c:pt idx="27">
                  <c:v>-1.5E-3</c:v>
                </c:pt>
                <c:pt idx="28">
                  <c:v>-2E-3</c:v>
                </c:pt>
                <c:pt idx="29">
                  <c:v>-2.5000000000000001E-3</c:v>
                </c:pt>
                <c:pt idx="30">
                  <c:v>-3.0000000000000001E-3</c:v>
                </c:pt>
                <c:pt idx="31">
                  <c:v>-3.5000000000000001E-3</c:v>
                </c:pt>
                <c:pt idx="32">
                  <c:v>-4.0000000000000001E-3</c:v>
                </c:pt>
                <c:pt idx="33">
                  <c:v>-4.4999999999999997E-3</c:v>
                </c:pt>
                <c:pt idx="34">
                  <c:v>-5.0000000000000001E-3</c:v>
                </c:pt>
                <c:pt idx="35">
                  <c:v>-5.4999999999999997E-3</c:v>
                </c:pt>
                <c:pt idx="36">
                  <c:v>-6.0000000000000001E-3</c:v>
                </c:pt>
                <c:pt idx="37">
                  <c:v>-6.4999999999999997E-3</c:v>
                </c:pt>
                <c:pt idx="38">
                  <c:v>-7.0000000000000001E-3</c:v>
                </c:pt>
                <c:pt idx="39">
                  <c:v>-7.4999999999999997E-3</c:v>
                </c:pt>
                <c:pt idx="40">
                  <c:v>-8.0000000000000002E-3</c:v>
                </c:pt>
                <c:pt idx="41">
                  <c:v>-8.5000000000000006E-3</c:v>
                </c:pt>
                <c:pt idx="42">
                  <c:v>-8.9999999999999993E-3</c:v>
                </c:pt>
                <c:pt idx="43">
                  <c:v>-9.4999999999999998E-3</c:v>
                </c:pt>
                <c:pt idx="44">
                  <c:v>-0.01</c:v>
                </c:pt>
                <c:pt idx="45">
                  <c:v>-1.0500000000000001E-2</c:v>
                </c:pt>
                <c:pt idx="46">
                  <c:v>-1.0999999999999999E-2</c:v>
                </c:pt>
                <c:pt idx="47">
                  <c:v>-1.15E-2</c:v>
                </c:pt>
                <c:pt idx="48">
                  <c:v>-1.2E-2</c:v>
                </c:pt>
              </c:numCache>
            </c:numRef>
          </c:xVal>
          <c:yVal>
            <c:numRef>
              <c:f>Average!$D$2:$D$50</c:f>
              <c:numCache>
                <c:formatCode>General</c:formatCode>
                <c:ptCount val="49"/>
                <c:pt idx="0">
                  <c:v>5.8617567055555559E-3</c:v>
                </c:pt>
                <c:pt idx="1">
                  <c:v>6.4107911111111106E-3</c:v>
                </c:pt>
                <c:pt idx="2">
                  <c:v>6.9546245777777774E-3</c:v>
                </c:pt>
                <c:pt idx="3">
                  <c:v>7.4885022194444454E-3</c:v>
                </c:pt>
                <c:pt idx="4">
                  <c:v>8.0164899833333313E-3</c:v>
                </c:pt>
                <c:pt idx="5">
                  <c:v>8.5482952666666671E-3</c:v>
                </c:pt>
                <c:pt idx="6">
                  <c:v>9.0775000638888895E-3</c:v>
                </c:pt>
                <c:pt idx="7">
                  <c:v>9.6131927749999995E-3</c:v>
                </c:pt>
                <c:pt idx="8">
                  <c:v>1.0140350250000001E-2</c:v>
                </c:pt>
                <c:pt idx="9">
                  <c:v>1.0666098000000001E-2</c:v>
                </c:pt>
                <c:pt idx="10">
                  <c:v>1.1208047558333333E-2</c:v>
                </c:pt>
                <c:pt idx="11">
                  <c:v>1.1743134616666668E-2</c:v>
                </c:pt>
                <c:pt idx="12">
                  <c:v>1.2264637841666667E-2</c:v>
                </c:pt>
                <c:pt idx="13">
                  <c:v>1.2801290450000001E-2</c:v>
                </c:pt>
                <c:pt idx="14">
                  <c:v>1.3325935391666665E-2</c:v>
                </c:pt>
                <c:pt idx="15">
                  <c:v>1.3865510186111112E-2</c:v>
                </c:pt>
                <c:pt idx="16">
                  <c:v>1.4391276594444445E-2</c:v>
                </c:pt>
                <c:pt idx="17">
                  <c:v>1.4930739422222224E-2</c:v>
                </c:pt>
                <c:pt idx="18">
                  <c:v>1.5480064875000001E-2</c:v>
                </c:pt>
                <c:pt idx="19">
                  <c:v>1.6002906522222225E-2</c:v>
                </c:pt>
                <c:pt idx="20">
                  <c:v>1.6544792788888887E-2</c:v>
                </c:pt>
                <c:pt idx="21">
                  <c:v>1.7092631311111113E-2</c:v>
                </c:pt>
                <c:pt idx="22">
                  <c:v>1.7626860041666668E-2</c:v>
                </c:pt>
                <c:pt idx="23">
                  <c:v>1.8141800450000002E-2</c:v>
                </c:pt>
                <c:pt idx="24">
                  <c:v>1.8675981622222223E-2</c:v>
                </c:pt>
                <c:pt idx="25">
                  <c:v>1.920712537222222E-2</c:v>
                </c:pt>
                <c:pt idx="26">
                  <c:v>1.9744082094444445E-2</c:v>
                </c:pt>
                <c:pt idx="27">
                  <c:v>2.029460085E-2</c:v>
                </c:pt>
                <c:pt idx="28">
                  <c:v>2.0820712480555555E-2</c:v>
                </c:pt>
                <c:pt idx="29">
                  <c:v>2.1365715650000002E-2</c:v>
                </c:pt>
                <c:pt idx="30">
                  <c:v>2.1886566749999999E-2</c:v>
                </c:pt>
                <c:pt idx="31">
                  <c:v>2.2430017655555554E-2</c:v>
                </c:pt>
                <c:pt idx="32">
                  <c:v>2.2973819616666665E-2</c:v>
                </c:pt>
                <c:pt idx="33">
                  <c:v>2.3521368555555561E-2</c:v>
                </c:pt>
                <c:pt idx="34">
                  <c:v>2.4040661972222224E-2</c:v>
                </c:pt>
                <c:pt idx="35">
                  <c:v>2.458364752777778E-2</c:v>
                </c:pt>
                <c:pt idx="36">
                  <c:v>2.5115279277777781E-2</c:v>
                </c:pt>
                <c:pt idx="37">
                  <c:v>2.5678853388888891E-2</c:v>
                </c:pt>
                <c:pt idx="38">
                  <c:v>2.6232718666666668E-2</c:v>
                </c:pt>
                <c:pt idx="39">
                  <c:v>2.6795789833333337E-2</c:v>
                </c:pt>
                <c:pt idx="40">
                  <c:v>2.7409213583333335E-2</c:v>
                </c:pt>
                <c:pt idx="41">
                  <c:v>2.7996864944444446E-2</c:v>
                </c:pt>
                <c:pt idx="42">
                  <c:v>2.8642870055555554E-2</c:v>
                </c:pt>
                <c:pt idx="43">
                  <c:v>2.9264798666666668E-2</c:v>
                </c:pt>
                <c:pt idx="44">
                  <c:v>2.9902252000000001E-2</c:v>
                </c:pt>
                <c:pt idx="45">
                  <c:v>3.048949833333333E-2</c:v>
                </c:pt>
                <c:pt idx="46">
                  <c:v>3.1108056111111108E-2</c:v>
                </c:pt>
                <c:pt idx="47">
                  <c:v>3.1605504694444446E-2</c:v>
                </c:pt>
                <c:pt idx="48">
                  <c:v>3.1976828972222225E-2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2-E566-48FD-B071-39D11E756B8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654878479"/>
        <c:axId val="1647933967"/>
      </c:scatterChart>
      <c:scatterChart>
        <c:scatterStyle val="lineMarker"/>
        <c:varyColors val="0"/>
        <c:ser>
          <c:idx val="4"/>
          <c:order val="3"/>
          <c:tx>
            <c:strRef>
              <c:f>Average!$E$1</c:f>
              <c:strCache>
                <c:ptCount val="1"/>
                <c:pt idx="0">
                  <c:v>Bx error (T)</c:v>
                </c:pt>
              </c:strCache>
            </c:strRef>
          </c:tx>
          <c:spPr>
            <a:ln w="19050" cap="rnd">
              <a:solidFill>
                <a:schemeClr val="accent5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5"/>
              </a:solidFill>
              <a:ln w="9525">
                <a:solidFill>
                  <a:schemeClr val="accent5"/>
                </a:solidFill>
              </a:ln>
              <a:effectLst/>
            </c:spPr>
          </c:marker>
          <c:xVal>
            <c:numRef>
              <c:f>Average!$A$2:$A$50</c:f>
              <c:numCache>
                <c:formatCode>General</c:formatCode>
                <c:ptCount val="49"/>
                <c:pt idx="0">
                  <c:v>1.2E-2</c:v>
                </c:pt>
                <c:pt idx="1">
                  <c:v>1.15E-2</c:v>
                </c:pt>
                <c:pt idx="2">
                  <c:v>1.0999999999999999E-2</c:v>
                </c:pt>
                <c:pt idx="3">
                  <c:v>1.0500000000000001E-2</c:v>
                </c:pt>
                <c:pt idx="4">
                  <c:v>0.01</c:v>
                </c:pt>
                <c:pt idx="5">
                  <c:v>9.4999999999999998E-3</c:v>
                </c:pt>
                <c:pt idx="6">
                  <c:v>8.9999999999999993E-3</c:v>
                </c:pt>
                <c:pt idx="7">
                  <c:v>8.5000000000000006E-3</c:v>
                </c:pt>
                <c:pt idx="8">
                  <c:v>8.0000000000000002E-3</c:v>
                </c:pt>
                <c:pt idx="9">
                  <c:v>7.4999999999999997E-3</c:v>
                </c:pt>
                <c:pt idx="10">
                  <c:v>7.0000000000000001E-3</c:v>
                </c:pt>
                <c:pt idx="11">
                  <c:v>6.4999999999999997E-3</c:v>
                </c:pt>
                <c:pt idx="12">
                  <c:v>6.0000000000000001E-3</c:v>
                </c:pt>
                <c:pt idx="13">
                  <c:v>5.4999999999999997E-3</c:v>
                </c:pt>
                <c:pt idx="14">
                  <c:v>5.0000000000000001E-3</c:v>
                </c:pt>
                <c:pt idx="15">
                  <c:v>4.4999999999999997E-3</c:v>
                </c:pt>
                <c:pt idx="16">
                  <c:v>4.0000000000000001E-3</c:v>
                </c:pt>
                <c:pt idx="17">
                  <c:v>3.5000000000000001E-3</c:v>
                </c:pt>
                <c:pt idx="18">
                  <c:v>3.0000000000000001E-3</c:v>
                </c:pt>
                <c:pt idx="19">
                  <c:v>2.5000000000000001E-3</c:v>
                </c:pt>
                <c:pt idx="20">
                  <c:v>2E-3</c:v>
                </c:pt>
                <c:pt idx="21">
                  <c:v>1.5E-3</c:v>
                </c:pt>
                <c:pt idx="22">
                  <c:v>1E-3</c:v>
                </c:pt>
                <c:pt idx="23">
                  <c:v>5.0000000000000001E-4</c:v>
                </c:pt>
                <c:pt idx="24">
                  <c:v>1.04083409E-17</c:v>
                </c:pt>
                <c:pt idx="25">
                  <c:v>-5.0000000000000001E-4</c:v>
                </c:pt>
                <c:pt idx="26">
                  <c:v>-1E-3</c:v>
                </c:pt>
                <c:pt idx="27">
                  <c:v>-1.5E-3</c:v>
                </c:pt>
                <c:pt idx="28">
                  <c:v>-2E-3</c:v>
                </c:pt>
                <c:pt idx="29">
                  <c:v>-2.5000000000000001E-3</c:v>
                </c:pt>
                <c:pt idx="30">
                  <c:v>-3.0000000000000001E-3</c:v>
                </c:pt>
                <c:pt idx="31">
                  <c:v>-3.5000000000000001E-3</c:v>
                </c:pt>
                <c:pt idx="32">
                  <c:v>-4.0000000000000001E-3</c:v>
                </c:pt>
                <c:pt idx="33">
                  <c:v>-4.4999999999999997E-3</c:v>
                </c:pt>
                <c:pt idx="34">
                  <c:v>-5.0000000000000001E-3</c:v>
                </c:pt>
                <c:pt idx="35">
                  <c:v>-5.4999999999999997E-3</c:v>
                </c:pt>
                <c:pt idx="36">
                  <c:v>-6.0000000000000001E-3</c:v>
                </c:pt>
                <c:pt idx="37">
                  <c:v>-6.4999999999999997E-3</c:v>
                </c:pt>
                <c:pt idx="38">
                  <c:v>-7.0000000000000001E-3</c:v>
                </c:pt>
                <c:pt idx="39">
                  <c:v>-7.4999999999999997E-3</c:v>
                </c:pt>
                <c:pt idx="40">
                  <c:v>-8.0000000000000002E-3</c:v>
                </c:pt>
                <c:pt idx="41">
                  <c:v>-8.5000000000000006E-3</c:v>
                </c:pt>
                <c:pt idx="42">
                  <c:v>-8.9999999999999993E-3</c:v>
                </c:pt>
                <c:pt idx="43">
                  <c:v>-9.4999999999999998E-3</c:v>
                </c:pt>
                <c:pt idx="44">
                  <c:v>-0.01</c:v>
                </c:pt>
                <c:pt idx="45">
                  <c:v>-1.0500000000000001E-2</c:v>
                </c:pt>
                <c:pt idx="46">
                  <c:v>-1.0999999999999999E-2</c:v>
                </c:pt>
                <c:pt idx="47">
                  <c:v>-1.15E-2</c:v>
                </c:pt>
                <c:pt idx="48">
                  <c:v>-1.2E-2</c:v>
                </c:pt>
              </c:numCache>
            </c:numRef>
          </c:xVal>
          <c:yVal>
            <c:numRef>
              <c:f>Average!$E$2:$E$50</c:f>
              <c:numCache>
                <c:formatCode>General</c:formatCode>
                <c:ptCount val="49"/>
                <c:pt idx="0">
                  <c:v>-1.7570884327777758E-3</c:v>
                </c:pt>
                <c:pt idx="1">
                  <c:v>-1.4279041400000018E-3</c:v>
                </c:pt>
                <c:pt idx="2">
                  <c:v>-1.2572526638888887E-3</c:v>
                </c:pt>
                <c:pt idx="3">
                  <c:v>-1.008579765555552E-3</c:v>
                </c:pt>
                <c:pt idx="4">
                  <c:v>-8.4288517277777801E-4</c:v>
                </c:pt>
                <c:pt idx="5">
                  <c:v>-7.3638386611111009E-4</c:v>
                </c:pt>
                <c:pt idx="6">
                  <c:v>-6.5197721777777821E-4</c:v>
                </c:pt>
                <c:pt idx="7">
                  <c:v>-5.2189275555555512E-4</c:v>
                </c:pt>
                <c:pt idx="8">
                  <c:v>-3.9377425444444419E-4</c:v>
                </c:pt>
                <c:pt idx="9">
                  <c:v>-3.550328422222207E-4</c:v>
                </c:pt>
                <c:pt idx="10">
                  <c:v>-3.5065264722222191E-4</c:v>
                </c:pt>
                <c:pt idx="11">
                  <c:v>-2.8318377583333443E-4</c:v>
                </c:pt>
                <c:pt idx="12">
                  <c:v>-2.1845879843888916E-4</c:v>
                </c:pt>
                <c:pt idx="13">
                  <c:v>-2.669803897222215E-4</c:v>
                </c:pt>
                <c:pt idx="14">
                  <c:v>-2.4798292055555528E-4</c:v>
                </c:pt>
                <c:pt idx="15">
                  <c:v>-2.3918694611111107E-4</c:v>
                </c:pt>
                <c:pt idx="16">
                  <c:v>-1.9828313113888843E-4</c:v>
                </c:pt>
                <c:pt idx="17">
                  <c:v>-2.1657527583333197E-4</c:v>
                </c:pt>
                <c:pt idx="18">
                  <c:v>-1.6273545499999927E-4</c:v>
                </c:pt>
                <c:pt idx="19">
                  <c:v>-1.6450355611111059E-4</c:v>
                </c:pt>
                <c:pt idx="20">
                  <c:v>-1.3614761611111144E-4</c:v>
                </c:pt>
                <c:pt idx="21">
                  <c:v>-1.6579916499999967E-4</c:v>
                </c:pt>
                <c:pt idx="22">
                  <c:v>-1.8669567222222207E-4</c:v>
                </c:pt>
                <c:pt idx="23">
                  <c:v>-1.6881309333333311E-4</c:v>
                </c:pt>
                <c:pt idx="24">
                  <c:v>-1.1693996722220501E-4</c:v>
                </c:pt>
                <c:pt idx="25">
                  <c:v>-1.1953530500000012E-4</c:v>
                </c:pt>
                <c:pt idx="26">
                  <c:v>-1.3794873444444508E-4</c:v>
                </c:pt>
                <c:pt idx="27">
                  <c:v>-8.8819933333333326E-5</c:v>
                </c:pt>
                <c:pt idx="28">
                  <c:v>3.4318237222222964E-5</c:v>
                </c:pt>
                <c:pt idx="29">
                  <c:v>1.3151653277777712E-4</c:v>
                </c:pt>
                <c:pt idx="30">
                  <c:v>2.4651702833333473E-4</c:v>
                </c:pt>
                <c:pt idx="31">
                  <c:v>3.8086997944444378E-4</c:v>
                </c:pt>
                <c:pt idx="32">
                  <c:v>5.1082902499999944E-4</c:v>
                </c:pt>
                <c:pt idx="33">
                  <c:v>6.194819288888884E-4</c:v>
                </c:pt>
                <c:pt idx="34">
                  <c:v>6.9303382166666875E-4</c:v>
                </c:pt>
                <c:pt idx="35">
                  <c:v>8.2922695611111277E-4</c:v>
                </c:pt>
                <c:pt idx="36">
                  <c:v>9.6718822111111109E-4</c:v>
                </c:pt>
                <c:pt idx="37">
                  <c:v>9.8539368611111344E-4</c:v>
                </c:pt>
                <c:pt idx="38">
                  <c:v>1.0195676288888861E-3</c:v>
                </c:pt>
                <c:pt idx="39">
                  <c:v>1.0008639077777777E-3</c:v>
                </c:pt>
                <c:pt idx="40">
                  <c:v>8.602778450000001E-4</c:v>
                </c:pt>
                <c:pt idx="41">
                  <c:v>5.7072459333333547E-4</c:v>
                </c:pt>
                <c:pt idx="42">
                  <c:v>1.9973951666666691E-4</c:v>
                </c:pt>
                <c:pt idx="43">
                  <c:v>-1.3067456833333081E-4</c:v>
                </c:pt>
                <c:pt idx="44">
                  <c:v>-5.6298240333333381E-4</c:v>
                </c:pt>
                <c:pt idx="45">
                  <c:v>-1.0195676438888891E-3</c:v>
                </c:pt>
                <c:pt idx="46">
                  <c:v>-1.378019481666666E-3</c:v>
                </c:pt>
                <c:pt idx="47">
                  <c:v>-1.5890737666666675E-3</c:v>
                </c:pt>
                <c:pt idx="48">
                  <c:v>-1.6752861572222194E-3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3-E566-48FD-B071-39D11E756B8F}"/>
            </c:ext>
          </c:extLst>
        </c:ser>
        <c:ser>
          <c:idx val="3"/>
          <c:order val="4"/>
          <c:tx>
            <c:strRef>
              <c:f>Average!$F$1</c:f>
              <c:strCache>
                <c:ptCount val="1"/>
                <c:pt idx="0">
                  <c:v>By error (T)</c:v>
                </c:pt>
              </c:strCache>
            </c:strRef>
          </c:tx>
          <c:spPr>
            <a:ln w="19050" cap="rnd">
              <a:solidFill>
                <a:schemeClr val="accent4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4"/>
              </a:solidFill>
              <a:ln w="9525">
                <a:solidFill>
                  <a:schemeClr val="accent4"/>
                </a:solidFill>
              </a:ln>
              <a:effectLst/>
            </c:spPr>
          </c:marker>
          <c:xVal>
            <c:numRef>
              <c:f>Average!$A$2:$A$50</c:f>
              <c:numCache>
                <c:formatCode>General</c:formatCode>
                <c:ptCount val="49"/>
                <c:pt idx="0">
                  <c:v>1.2E-2</c:v>
                </c:pt>
                <c:pt idx="1">
                  <c:v>1.15E-2</c:v>
                </c:pt>
                <c:pt idx="2">
                  <c:v>1.0999999999999999E-2</c:v>
                </c:pt>
                <c:pt idx="3">
                  <c:v>1.0500000000000001E-2</c:v>
                </c:pt>
                <c:pt idx="4">
                  <c:v>0.01</c:v>
                </c:pt>
                <c:pt idx="5">
                  <c:v>9.4999999999999998E-3</c:v>
                </c:pt>
                <c:pt idx="6">
                  <c:v>8.9999999999999993E-3</c:v>
                </c:pt>
                <c:pt idx="7">
                  <c:v>8.5000000000000006E-3</c:v>
                </c:pt>
                <c:pt idx="8">
                  <c:v>8.0000000000000002E-3</c:v>
                </c:pt>
                <c:pt idx="9">
                  <c:v>7.4999999999999997E-3</c:v>
                </c:pt>
                <c:pt idx="10">
                  <c:v>7.0000000000000001E-3</c:v>
                </c:pt>
                <c:pt idx="11">
                  <c:v>6.4999999999999997E-3</c:v>
                </c:pt>
                <c:pt idx="12">
                  <c:v>6.0000000000000001E-3</c:v>
                </c:pt>
                <c:pt idx="13">
                  <c:v>5.4999999999999997E-3</c:v>
                </c:pt>
                <c:pt idx="14">
                  <c:v>5.0000000000000001E-3</c:v>
                </c:pt>
                <c:pt idx="15">
                  <c:v>4.4999999999999997E-3</c:v>
                </c:pt>
                <c:pt idx="16">
                  <c:v>4.0000000000000001E-3</c:v>
                </c:pt>
                <c:pt idx="17">
                  <c:v>3.5000000000000001E-3</c:v>
                </c:pt>
                <c:pt idx="18">
                  <c:v>3.0000000000000001E-3</c:v>
                </c:pt>
                <c:pt idx="19">
                  <c:v>2.5000000000000001E-3</c:v>
                </c:pt>
                <c:pt idx="20">
                  <c:v>2E-3</c:v>
                </c:pt>
                <c:pt idx="21">
                  <c:v>1.5E-3</c:v>
                </c:pt>
                <c:pt idx="22">
                  <c:v>1E-3</c:v>
                </c:pt>
                <c:pt idx="23">
                  <c:v>5.0000000000000001E-4</c:v>
                </c:pt>
                <c:pt idx="24">
                  <c:v>1.04083409E-17</c:v>
                </c:pt>
                <c:pt idx="25">
                  <c:v>-5.0000000000000001E-4</c:v>
                </c:pt>
                <c:pt idx="26">
                  <c:v>-1E-3</c:v>
                </c:pt>
                <c:pt idx="27">
                  <c:v>-1.5E-3</c:v>
                </c:pt>
                <c:pt idx="28">
                  <c:v>-2E-3</c:v>
                </c:pt>
                <c:pt idx="29">
                  <c:v>-2.5000000000000001E-3</c:v>
                </c:pt>
                <c:pt idx="30">
                  <c:v>-3.0000000000000001E-3</c:v>
                </c:pt>
                <c:pt idx="31">
                  <c:v>-3.5000000000000001E-3</c:v>
                </c:pt>
                <c:pt idx="32">
                  <c:v>-4.0000000000000001E-3</c:v>
                </c:pt>
                <c:pt idx="33">
                  <c:v>-4.4999999999999997E-3</c:v>
                </c:pt>
                <c:pt idx="34">
                  <c:v>-5.0000000000000001E-3</c:v>
                </c:pt>
                <c:pt idx="35">
                  <c:v>-5.4999999999999997E-3</c:v>
                </c:pt>
                <c:pt idx="36">
                  <c:v>-6.0000000000000001E-3</c:v>
                </c:pt>
                <c:pt idx="37">
                  <c:v>-6.4999999999999997E-3</c:v>
                </c:pt>
                <c:pt idx="38">
                  <c:v>-7.0000000000000001E-3</c:v>
                </c:pt>
                <c:pt idx="39">
                  <c:v>-7.4999999999999997E-3</c:v>
                </c:pt>
                <c:pt idx="40">
                  <c:v>-8.0000000000000002E-3</c:v>
                </c:pt>
                <c:pt idx="41">
                  <c:v>-8.5000000000000006E-3</c:v>
                </c:pt>
                <c:pt idx="42">
                  <c:v>-8.9999999999999993E-3</c:v>
                </c:pt>
                <c:pt idx="43">
                  <c:v>-9.4999999999999998E-3</c:v>
                </c:pt>
                <c:pt idx="44">
                  <c:v>-0.01</c:v>
                </c:pt>
                <c:pt idx="45">
                  <c:v>-1.0500000000000001E-2</c:v>
                </c:pt>
                <c:pt idx="46">
                  <c:v>-1.0999999999999999E-2</c:v>
                </c:pt>
                <c:pt idx="47">
                  <c:v>-1.15E-2</c:v>
                </c:pt>
                <c:pt idx="48">
                  <c:v>-1.2E-2</c:v>
                </c:pt>
              </c:numCache>
            </c:numRef>
          </c:xVal>
          <c:yVal>
            <c:numRef>
              <c:f>Average!$F$2:$F$50</c:f>
              <c:numCache>
                <c:formatCode>General</c:formatCode>
                <c:ptCount val="49"/>
                <c:pt idx="0">
                  <c:v>1.1542682222221989E-3</c:v>
                </c:pt>
                <c:pt idx="1">
                  <c:v>1.5984438888883012E-4</c:v>
                </c:pt>
                <c:pt idx="2">
                  <c:v>-4.875280555556305E-4</c:v>
                </c:pt>
                <c:pt idx="3">
                  <c:v>-6.8893605555575554E-4</c:v>
                </c:pt>
                <c:pt idx="4">
                  <c:v>-7.1154905555559367E-4</c:v>
                </c:pt>
                <c:pt idx="5">
                  <c:v>-7.3973622222223145E-4</c:v>
                </c:pt>
                <c:pt idx="6">
                  <c:v>-7.9524200000002931E-4</c:v>
                </c:pt>
                <c:pt idx="7">
                  <c:v>-7.2142750000026012E-4</c:v>
                </c:pt>
                <c:pt idx="8">
                  <c:v>-5.9131744444451684E-4</c:v>
                </c:pt>
                <c:pt idx="9">
                  <c:v>-5.6390488888885537E-4</c:v>
                </c:pt>
                <c:pt idx="10">
                  <c:v>-5.5179594444459967E-4</c:v>
                </c:pt>
                <c:pt idx="11">
                  <c:v>-5.3069588888898789E-4</c:v>
                </c:pt>
                <c:pt idx="12">
                  <c:v>-4.0906444444449575E-4</c:v>
                </c:pt>
                <c:pt idx="13">
                  <c:v>-4.2444938888896999E-4</c:v>
                </c:pt>
                <c:pt idx="14">
                  <c:v>-4.7562433333336873E-4</c:v>
                </c:pt>
                <c:pt idx="15">
                  <c:v>-4.5507622222223931E-4</c:v>
                </c:pt>
                <c:pt idx="16">
                  <c:v>-4.7800755555571506E-4</c:v>
                </c:pt>
                <c:pt idx="17">
                  <c:v>-4.5467777777805085E-4</c:v>
                </c:pt>
                <c:pt idx="18">
                  <c:v>-5.3295855555571259E-4</c:v>
                </c:pt>
                <c:pt idx="19">
                  <c:v>-4.624610000000251E-4</c:v>
                </c:pt>
                <c:pt idx="20">
                  <c:v>-4.0501733333359047E-4</c:v>
                </c:pt>
                <c:pt idx="21">
                  <c:v>-4.2143533333351135E-4</c:v>
                </c:pt>
                <c:pt idx="22">
                  <c:v>-4.4412416666680943E-4</c:v>
                </c:pt>
                <c:pt idx="23">
                  <c:v>-3.745207777780396E-4</c:v>
                </c:pt>
                <c:pt idx="24">
                  <c:v>-3.2456655555604017E-4</c:v>
                </c:pt>
                <c:pt idx="25">
                  <c:v>-3.7849372222238664E-4</c:v>
                </c:pt>
                <c:pt idx="26">
                  <c:v>-4.5419950000016862E-4</c:v>
                </c:pt>
                <c:pt idx="27">
                  <c:v>-4.3580472222225219E-4</c:v>
                </c:pt>
                <c:pt idx="28">
                  <c:v>-3.5801049999989454E-4</c:v>
                </c:pt>
                <c:pt idx="29">
                  <c:v>-3.8995072222225424E-4</c:v>
                </c:pt>
                <c:pt idx="30">
                  <c:v>-4.1271122222227841E-4</c:v>
                </c:pt>
                <c:pt idx="31">
                  <c:v>-3.9065255555562062E-4</c:v>
                </c:pt>
                <c:pt idx="32">
                  <c:v>-2.3339361111107682E-4</c:v>
                </c:pt>
                <c:pt idx="33">
                  <c:v>-1.9403827777769722E-4</c:v>
                </c:pt>
                <c:pt idx="34">
                  <c:v>-6.3520722222376591E-5</c:v>
                </c:pt>
                <c:pt idx="35">
                  <c:v>1.3545127777736532E-4</c:v>
                </c:pt>
                <c:pt idx="36">
                  <c:v>3.9575661111085347E-4</c:v>
                </c:pt>
                <c:pt idx="37">
                  <c:v>4.9923444444421872E-4</c:v>
                </c:pt>
                <c:pt idx="38">
                  <c:v>6.8096866666639277E-4</c:v>
                </c:pt>
                <c:pt idx="39">
                  <c:v>8.4064122222210491E-4</c:v>
                </c:pt>
                <c:pt idx="40">
                  <c:v>8.2549044444424347E-4</c:v>
                </c:pt>
                <c:pt idx="41">
                  <c:v>6.6665716666658437E-4</c:v>
                </c:pt>
                <c:pt idx="42">
                  <c:v>2.7754222222198255E-4</c:v>
                </c:pt>
                <c:pt idx="43">
                  <c:v>-6.468577777762885E-5</c:v>
                </c:pt>
                <c:pt idx="44">
                  <c:v>-5.2799044444418186E-4</c:v>
                </c:pt>
                <c:pt idx="45">
                  <c:v>-8.4064122222216042E-4</c:v>
                </c:pt>
                <c:pt idx="46">
                  <c:v>-8.955433888888642E-4</c:v>
                </c:pt>
                <c:pt idx="47">
                  <c:v>-1.5687666666697186E-4</c:v>
                </c:pt>
                <c:pt idx="48">
                  <c:v>1.3562878333331918E-3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4-E566-48FD-B071-39D11E756B8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553847455"/>
        <c:axId val="1553847039"/>
      </c:scatterChart>
      <c:valAx>
        <c:axId val="1654878479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647933967"/>
        <c:crosses val="autoZero"/>
        <c:crossBetween val="midCat"/>
      </c:valAx>
      <c:valAx>
        <c:axId val="1647933967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654878479"/>
        <c:crosses val="autoZero"/>
        <c:crossBetween val="midCat"/>
      </c:valAx>
      <c:valAx>
        <c:axId val="1553847039"/>
        <c:scaling>
          <c:orientation val="minMax"/>
        </c:scaling>
        <c:delete val="0"/>
        <c:axPos val="r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553847455"/>
        <c:crosses val="max"/>
        <c:crossBetween val="midCat"/>
      </c:valAx>
      <c:valAx>
        <c:axId val="1553847455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1553847039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 sz="1600"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EE8CE96F-9641-4202-B9F0-B2E2AD14F4BD}" type="datetimeFigureOut">
              <a:rPr lang="en-US"/>
              <a:pPr>
                <a:defRPr/>
              </a:pPr>
              <a:t>2026-May-11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52F2E411-6695-4ACB-AE03-92CB8347E17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3243708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DF3A463C-B3F1-4D95-AAE7-A01F53C12740}" type="datetimeFigureOut">
              <a:rPr lang="en-GB"/>
              <a:pPr>
                <a:defRPr/>
              </a:pPr>
              <a:t>11/05/2026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7967DA4B-B3FA-4324-8CF5-89A932D8686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007123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967DA4B-B3FA-4324-8CF5-89A932D8686A}" type="slidenum">
              <a:rPr lang="en-GB" altLang="en-US" smtClean="0"/>
              <a:pPr>
                <a:defRPr/>
              </a:pPr>
              <a:t>31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865759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DAA19B-55B7-43F6-A431-B5698B9D349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90157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7030A0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2pPr>
              <a:defRPr>
                <a:solidFill>
                  <a:srgbClr val="0070C0"/>
                </a:solidFill>
              </a:defRPr>
            </a:lvl2pPr>
            <a:lvl3pPr>
              <a:defRPr>
                <a:solidFill>
                  <a:srgbClr val="00B050"/>
                </a:solidFill>
              </a:defRPr>
            </a:lvl3pPr>
            <a:lvl4pPr>
              <a:defRPr>
                <a:solidFill>
                  <a:schemeClr val="accent6">
                    <a:lumMod val="75000"/>
                  </a:schemeClr>
                </a:solidFill>
              </a:defRPr>
            </a:lvl4pPr>
            <a:lvl5pPr>
              <a:defRPr>
                <a:solidFill>
                  <a:srgbClr val="C00000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19DEF3-38EA-44F2-924B-3AA3B76DF1B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516515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3886200" y="0"/>
            <a:ext cx="5257800" cy="1066800"/>
          </a:xfrm>
          <a:prstGeom prst="rect">
            <a:avLst/>
          </a:prstGeom>
          <a:noFill/>
          <a:effectLst/>
          <a:scene3d>
            <a:camera prst="orthographicFront"/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dk1">
                <a:satMod val="300000"/>
              </a:schemeClr>
            </a:contour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none"/>
        </p:style>
        <p:txBody>
          <a:bodyPr anchor="t">
            <a:normAutofit/>
          </a:bodyPr>
          <a:lstStyle>
            <a:lvl1pPr algn="r">
              <a:defRPr sz="3200">
                <a:ln>
                  <a:noFill/>
                </a:ln>
                <a:solidFill>
                  <a:srgbClr val="FFFFCC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Slide Number Placeholder 5"/>
          <p:cNvSpPr txBox="1">
            <a:spLocks/>
          </p:cNvSpPr>
          <p:nvPr userDrawn="1"/>
        </p:nvSpPr>
        <p:spPr>
          <a:xfrm>
            <a:off x="8077200" y="6492875"/>
            <a:ext cx="1066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rgbClr val="99FF99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solidFill>
                  <a:srgbClr val="FFFFCC"/>
                </a:solidFill>
                <a:latin typeface="+mj-lt"/>
              </a:rPr>
              <a:t> Page </a:t>
            </a:r>
            <a:fld id="{77AA60D7-E052-4FF8-8EB3-82792E6B1490}" type="slidenum">
              <a:rPr lang="en-US" smtClean="0">
                <a:solidFill>
                  <a:srgbClr val="FFFFCC"/>
                </a:solidFill>
                <a:latin typeface="+mj-lt"/>
              </a:rPr>
              <a:pPr/>
              <a:t>‹#›</a:t>
            </a:fld>
            <a:endParaRPr lang="en-US" dirty="0">
              <a:solidFill>
                <a:srgbClr val="FFFFCC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5898809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May 25, 2026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6EC404-890E-41D9-B785-78F74B1E75A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723170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A080C0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2pPr>
              <a:defRPr>
                <a:solidFill>
                  <a:srgbClr val="00B0F0"/>
                </a:solidFill>
              </a:defRPr>
            </a:lvl2pPr>
            <a:lvl3pPr>
              <a:defRPr>
                <a:solidFill>
                  <a:srgbClr val="00DC64"/>
                </a:solidFill>
              </a:defRPr>
            </a:lvl3pPr>
            <a:lvl4pPr>
              <a:defRPr>
                <a:solidFill>
                  <a:schemeClr val="accent6">
                    <a:lumMod val="75000"/>
                  </a:schemeClr>
                </a:solidFill>
              </a:defRPr>
            </a:lvl4pPr>
            <a:lvl5pPr>
              <a:defRPr>
                <a:solidFill>
                  <a:srgbClr val="C00000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May 25, 2026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CE1426-49D9-4400-AE85-1D8D350657F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13807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 userDrawn="1"/>
        </p:nvSpPr>
        <p:spPr>
          <a:xfrm rot="10800000">
            <a:off x="7596188" y="0"/>
            <a:ext cx="1547812" cy="6858000"/>
          </a:xfrm>
          <a:prstGeom prst="rect">
            <a:avLst/>
          </a:prstGeom>
          <a:gradFill>
            <a:gsLst>
              <a:gs pos="0">
                <a:schemeClr val="accent5">
                  <a:lumMod val="40000"/>
                  <a:lumOff val="60000"/>
                </a:schemeClr>
              </a:gs>
              <a:gs pos="100000">
                <a:schemeClr val="bg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1547813" cy="6858000"/>
          </a:xfrm>
          <a:prstGeom prst="rect">
            <a:avLst/>
          </a:prstGeom>
          <a:gradFill>
            <a:gsLst>
              <a:gs pos="0">
                <a:schemeClr val="accent5">
                  <a:lumMod val="40000"/>
                  <a:lumOff val="60000"/>
                </a:schemeClr>
              </a:gs>
              <a:gs pos="100000">
                <a:schemeClr val="bg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/>
          </a:p>
        </p:txBody>
      </p:sp>
      <p:sp>
        <p:nvSpPr>
          <p:cNvPr id="102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9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Calibri" pitchFamily="34" charset="0"/>
              </a:defRPr>
            </a:lvl1pPr>
          </a:lstStyle>
          <a:p>
            <a:pPr>
              <a:defRPr/>
            </a:pPr>
            <a:fld id="{9D7176B4-3FF4-42B2-A64D-8907BC728C1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8" r:id="rId1"/>
    <p:sldLayoutId id="2147483659" r:id="rId2"/>
    <p:sldLayoutId id="2147483663" r:id="rId3"/>
  </p:sldLayoutIdLst>
  <p:hf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lang="en-GB" sz="4400" kern="1200" dirty="0">
          <a:solidFill>
            <a:srgbClr val="7030A0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7030A0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7030A0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7030A0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7030A0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lang="en-US" sz="2800" kern="1200" dirty="0">
          <a:solidFill>
            <a:srgbClr val="0070C0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lang="en-US" sz="2400" kern="1200" dirty="0">
          <a:solidFill>
            <a:srgbClr val="00B050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lang="en-US" sz="2000" kern="1200" dirty="0">
          <a:solidFill>
            <a:srgbClr val="E46C0A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lang="en-GB" sz="2000" kern="1200" dirty="0">
          <a:solidFill>
            <a:srgbClr val="C00000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 userDrawn="1"/>
        </p:nvSpPr>
        <p:spPr>
          <a:xfrm rot="10800000">
            <a:off x="7596188" y="0"/>
            <a:ext cx="1547812" cy="6858000"/>
          </a:xfrm>
          <a:prstGeom prst="rect">
            <a:avLst/>
          </a:prstGeom>
          <a:gradFill>
            <a:gsLst>
              <a:gs pos="0">
                <a:schemeClr val="tx2"/>
              </a:gs>
              <a:gs pos="100000">
                <a:schemeClr val="tx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1547813" cy="6858000"/>
          </a:xfrm>
          <a:prstGeom prst="rect">
            <a:avLst/>
          </a:prstGeom>
          <a:gradFill>
            <a:gsLst>
              <a:gs pos="0">
                <a:schemeClr val="tx2"/>
              </a:gs>
              <a:gs pos="100000">
                <a:schemeClr val="tx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/>
          </a:p>
        </p:txBody>
      </p:sp>
      <p:sp>
        <p:nvSpPr>
          <p:cNvPr id="205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205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Calibri Light" panose="020F0302020204030204" pitchFamily="34" charset="0"/>
                <a:cs typeface="+mn-cs"/>
              </a:defRPr>
            </a:lvl1pPr>
          </a:lstStyle>
          <a:p>
            <a:pPr>
              <a:defRPr/>
            </a:pPr>
            <a:r>
              <a:rPr lang="en-US"/>
              <a:t>May 25, 2026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Calibri Light" panose="020F0302020204030204" pitchFamily="34" charset="0"/>
                <a:cs typeface="+mn-cs"/>
              </a:defRPr>
            </a:lvl1pPr>
          </a:lstStyle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Calibri Light" pitchFamily="34" charset="0"/>
              </a:defRPr>
            </a:lvl1pPr>
          </a:lstStyle>
          <a:p>
            <a:pPr>
              <a:defRPr/>
            </a:pPr>
            <a:fld id="{6FD7CC7B-9D0C-4FC1-993A-D4FA53C1AD4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p:hf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lang="en-GB" sz="4400" kern="1200" dirty="0">
          <a:solidFill>
            <a:srgbClr val="A080C0"/>
          </a:solidFill>
          <a:latin typeface="Calibri Light" panose="020F0302020204030204" pitchFamily="34" charset="0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A080C0"/>
          </a:solidFill>
          <a:latin typeface="Calibri Light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A080C0"/>
          </a:solidFill>
          <a:latin typeface="Calibri Light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A080C0"/>
          </a:solidFill>
          <a:latin typeface="Calibri Light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A080C0"/>
          </a:solidFill>
          <a:latin typeface="Calibri Light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bg1"/>
          </a:solidFill>
          <a:latin typeface="Calibri Light" panose="020F0302020204030204" pitchFamily="34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lang="en-US" sz="2800" kern="1200" dirty="0">
          <a:solidFill>
            <a:srgbClr val="00B0F0"/>
          </a:solidFill>
          <a:latin typeface="Calibri Light" panose="020F0302020204030204" pitchFamily="34" charset="0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lang="en-US" sz="2400" kern="1200" dirty="0">
          <a:solidFill>
            <a:srgbClr val="00DC64"/>
          </a:solidFill>
          <a:latin typeface="Calibri Light" panose="020F0302020204030204" pitchFamily="34" charset="0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lang="en-US" sz="2000" kern="1200" dirty="0">
          <a:solidFill>
            <a:srgbClr val="E46C0A"/>
          </a:solidFill>
          <a:latin typeface="Calibri Light" panose="020F0302020204030204" pitchFamily="34" charset="0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lang="en-GB" sz="2000" kern="1200" dirty="0">
          <a:solidFill>
            <a:srgbClr val="C00000"/>
          </a:solidFill>
          <a:latin typeface="Calibri Light" panose="020F030202020403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sbrooks@bnl.gov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27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28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emf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emf"/><Relationship Id="rId2" Type="http://schemas.openxmlformats.org/officeDocument/2006/relationships/image" Target="../media/image30.emf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sv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4.jpeg"/><Relationship Id="rId4" Type="http://schemas.openxmlformats.org/officeDocument/2006/relationships/image" Target="../media/image43.jpe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3.png"/><Relationship Id="rId4" Type="http://schemas.openxmlformats.org/officeDocument/2006/relationships/image" Target="../media/image72.pn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7.png"/><Relationship Id="rId4" Type="http://schemas.openxmlformats.org/officeDocument/2006/relationships/image" Target="../media/image76.pn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1.png"/><Relationship Id="rId4" Type="http://schemas.openxmlformats.org/officeDocument/2006/relationships/image" Target="../media/image80.jpeg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jpeg"/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7.pn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88.png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jpeg"/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F29296-CA81-0130-5AEA-EE49165ECE3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The CEBAF 22GeV Energy Upgrade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D429A7-D541-420D-4431-A8B7CBB573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5B0D0B-3C6D-A785-04B9-5CEEA72029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</a:t>
            </a:r>
            <a:r>
              <a:rPr lang="en-US">
                <a:hlinkClick r:id="rId2"/>
              </a:rPr>
              <a:t>sbrooks@bnl.gov</a:t>
            </a:r>
            <a:endParaRPr lang="en-US"/>
          </a:p>
          <a:p>
            <a:pPr>
              <a:defRPr/>
            </a:pPr>
            <a:r>
              <a:rPr lang="en-US"/>
              <a:t>ESS accelerator seminar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4A537B-7FBA-332B-33DA-03A7CC758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DAA19B-55B7-43F6-A431-B5698B9D349F}" type="slidenum">
              <a:rPr lang="en-GB" altLang="en-US" smtClean="0"/>
              <a:pPr>
                <a:defRPr/>
              </a:pPr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752794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D3B1D9-59AA-E27B-2858-B69824B314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Site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9E44D0DC-7AB2-051F-DE55-46A21B6CE74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 bwMode="auto">
          <a:xfrm>
            <a:off x="457200" y="1631885"/>
            <a:ext cx="8229600" cy="44625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560A69-F914-1CEF-427E-F80D3D92F6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1E299C-87F6-CF07-B738-00EA1160F4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AF5DFE-8682-668B-66D6-B56BD4AE16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979725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BEAFCF-0BD2-5FDD-BEED-7E0584445B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119FD7-B2A0-DA6C-C46F-46785C6F57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Site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2982AFF9-7FC3-EC20-534B-B59FFE51D9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 bwMode="auto">
          <a:xfrm>
            <a:off x="457200" y="1631885"/>
            <a:ext cx="8229600" cy="44625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03A8A3-C799-EC02-BA08-A357A1D31F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DF0176-525D-E71C-2170-8F1709B647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AE9CE8-86DF-7F6E-7E6F-6AB639F495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05F2AF9-AF04-3432-AD78-12E5AA3DC5D4}"/>
              </a:ext>
            </a:extLst>
          </p:cNvPr>
          <p:cNvCxnSpPr>
            <a:cxnSpLocks/>
          </p:cNvCxnSpPr>
          <p:nvPr/>
        </p:nvCxnSpPr>
        <p:spPr>
          <a:xfrm flipV="1">
            <a:off x="3265512" y="2420888"/>
            <a:ext cx="3466728" cy="1008112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A877CA7-5DDB-D130-120D-B2C8A9AFB83B}"/>
              </a:ext>
            </a:extLst>
          </p:cNvPr>
          <p:cNvCxnSpPr>
            <a:cxnSpLocks/>
          </p:cNvCxnSpPr>
          <p:nvPr/>
        </p:nvCxnSpPr>
        <p:spPr>
          <a:xfrm flipV="1">
            <a:off x="4427984" y="3140968"/>
            <a:ext cx="2880320" cy="98960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F5BA80C-E51F-287F-F100-EC95266FABF8}"/>
              </a:ext>
            </a:extLst>
          </p:cNvPr>
          <p:cNvSpPr/>
          <p:nvPr/>
        </p:nvSpPr>
        <p:spPr>
          <a:xfrm>
            <a:off x="6728611" y="2379817"/>
            <a:ext cx="918588" cy="758767"/>
          </a:xfrm>
          <a:custGeom>
            <a:avLst/>
            <a:gdLst>
              <a:gd name="csX0" fmla="*/ 0 w 974801"/>
              <a:gd name="csY0" fmla="*/ 0 h 763200"/>
              <a:gd name="csX1" fmla="*/ 928800 w 974801"/>
              <a:gd name="csY1" fmla="*/ 201600 h 763200"/>
              <a:gd name="csX2" fmla="*/ 748800 w 974801"/>
              <a:gd name="csY2" fmla="*/ 763200 h 763200"/>
              <a:gd name="csX0" fmla="*/ 0 w 974801"/>
              <a:gd name="csY0" fmla="*/ 0 h 763200"/>
              <a:gd name="csX1" fmla="*/ 928800 w 974801"/>
              <a:gd name="csY1" fmla="*/ 216000 h 763200"/>
              <a:gd name="csX2" fmla="*/ 748800 w 974801"/>
              <a:gd name="csY2" fmla="*/ 763200 h 763200"/>
              <a:gd name="csX0" fmla="*/ 0 w 974801"/>
              <a:gd name="csY0" fmla="*/ 36372 h 799572"/>
              <a:gd name="csX1" fmla="*/ 928800 w 974801"/>
              <a:gd name="csY1" fmla="*/ 252372 h 799572"/>
              <a:gd name="csX2" fmla="*/ 748800 w 974801"/>
              <a:gd name="csY2" fmla="*/ 799572 h 799572"/>
              <a:gd name="csX0" fmla="*/ 0 w 1002946"/>
              <a:gd name="csY0" fmla="*/ 36372 h 799572"/>
              <a:gd name="csX1" fmla="*/ 928800 w 1002946"/>
              <a:gd name="csY1" fmla="*/ 252372 h 799572"/>
              <a:gd name="csX2" fmla="*/ 748800 w 1002946"/>
              <a:gd name="csY2" fmla="*/ 799572 h 799572"/>
              <a:gd name="csX0" fmla="*/ 0 w 995558"/>
              <a:gd name="csY0" fmla="*/ 36372 h 791952"/>
              <a:gd name="csX1" fmla="*/ 928800 w 995558"/>
              <a:gd name="csY1" fmla="*/ 252372 h 791952"/>
              <a:gd name="csX2" fmla="*/ 724035 w 995558"/>
              <a:gd name="csY2" fmla="*/ 791952 h 791952"/>
              <a:gd name="csX0" fmla="*/ 0 w 968594"/>
              <a:gd name="csY0" fmla="*/ 36372 h 755757"/>
              <a:gd name="csX1" fmla="*/ 928800 w 968594"/>
              <a:gd name="csY1" fmla="*/ 252372 h 755757"/>
              <a:gd name="csX2" fmla="*/ 581160 w 968594"/>
              <a:gd name="csY2" fmla="*/ 755757 h 755757"/>
              <a:gd name="csX0" fmla="*/ 0 w 969460"/>
              <a:gd name="csY0" fmla="*/ 36372 h 755757"/>
              <a:gd name="csX1" fmla="*/ 928800 w 969460"/>
              <a:gd name="csY1" fmla="*/ 252372 h 755757"/>
              <a:gd name="csX2" fmla="*/ 581160 w 969460"/>
              <a:gd name="csY2" fmla="*/ 755757 h 755757"/>
              <a:gd name="csX0" fmla="*/ 0 w 965650"/>
              <a:gd name="csY0" fmla="*/ 36593 h 754073"/>
              <a:gd name="csX1" fmla="*/ 924990 w 965650"/>
              <a:gd name="csY1" fmla="*/ 250688 h 754073"/>
              <a:gd name="csX2" fmla="*/ 577350 w 965650"/>
              <a:gd name="csY2" fmla="*/ 754073 h 754073"/>
              <a:gd name="csX0" fmla="*/ 0 w 918588"/>
              <a:gd name="csY0" fmla="*/ 42419 h 759899"/>
              <a:gd name="csX1" fmla="*/ 869745 w 918588"/>
              <a:gd name="csY1" fmla="*/ 212699 h 759899"/>
              <a:gd name="csX2" fmla="*/ 577350 w 918588"/>
              <a:gd name="csY2" fmla="*/ 759899 h 759899"/>
              <a:gd name="csX0" fmla="*/ 0 w 944240"/>
              <a:gd name="csY0" fmla="*/ 35730 h 753210"/>
              <a:gd name="csX1" fmla="*/ 900225 w 944240"/>
              <a:gd name="csY1" fmla="*/ 257445 h 753210"/>
              <a:gd name="csX2" fmla="*/ 577350 w 944240"/>
              <a:gd name="csY2" fmla="*/ 753210 h 753210"/>
              <a:gd name="csX0" fmla="*/ 0 w 975678"/>
              <a:gd name="csY0" fmla="*/ 33923 h 751403"/>
              <a:gd name="csX1" fmla="*/ 936420 w 975678"/>
              <a:gd name="csY1" fmla="*/ 272783 h 751403"/>
              <a:gd name="csX2" fmla="*/ 577350 w 975678"/>
              <a:gd name="csY2" fmla="*/ 751403 h 751403"/>
              <a:gd name="csX0" fmla="*/ 0 w 937750"/>
              <a:gd name="csY0" fmla="*/ 38200 h 755680"/>
              <a:gd name="csX1" fmla="*/ 892605 w 937750"/>
              <a:gd name="csY1" fmla="*/ 238960 h 755680"/>
              <a:gd name="csX2" fmla="*/ 577350 w 937750"/>
              <a:gd name="csY2" fmla="*/ 755680 h 755680"/>
              <a:gd name="csX0" fmla="*/ 0 w 907646"/>
              <a:gd name="csY0" fmla="*/ 42419 h 759899"/>
              <a:gd name="csX1" fmla="*/ 856410 w 907646"/>
              <a:gd name="csY1" fmla="*/ 212699 h 759899"/>
              <a:gd name="csX2" fmla="*/ 577350 w 907646"/>
              <a:gd name="csY2" fmla="*/ 759899 h 759899"/>
              <a:gd name="csX0" fmla="*/ 0 w 918588"/>
              <a:gd name="csY0" fmla="*/ 41287 h 758767"/>
              <a:gd name="csX1" fmla="*/ 869745 w 918588"/>
              <a:gd name="csY1" fmla="*/ 219187 h 758767"/>
              <a:gd name="csX2" fmla="*/ 577350 w 918588"/>
              <a:gd name="csY2" fmla="*/ 758767 h 75876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</a:cxnLst>
            <a:rect l="l" t="t" r="r" b="b"/>
            <a:pathLst>
              <a:path w="918588" h="758767">
                <a:moveTo>
                  <a:pt x="0" y="41287"/>
                </a:moveTo>
                <a:cubicBezTo>
                  <a:pt x="474000" y="-79913"/>
                  <a:pt x="744945" y="91987"/>
                  <a:pt x="869745" y="219187"/>
                </a:cubicBezTo>
                <a:cubicBezTo>
                  <a:pt x="994545" y="346387"/>
                  <a:pt x="874170" y="662287"/>
                  <a:pt x="577350" y="758767"/>
                </a:cubicBezTo>
              </a:path>
            </a:pathLst>
          </a:cu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8F8E8EF-8238-1B7B-CC84-9B7B87F8589D}"/>
              </a:ext>
            </a:extLst>
          </p:cNvPr>
          <p:cNvSpPr/>
          <p:nvPr/>
        </p:nvSpPr>
        <p:spPr>
          <a:xfrm rot="10800000">
            <a:off x="3493990" y="3261468"/>
            <a:ext cx="939073" cy="896668"/>
          </a:xfrm>
          <a:custGeom>
            <a:avLst/>
            <a:gdLst>
              <a:gd name="csX0" fmla="*/ 0 w 974801"/>
              <a:gd name="csY0" fmla="*/ 0 h 763200"/>
              <a:gd name="csX1" fmla="*/ 928800 w 974801"/>
              <a:gd name="csY1" fmla="*/ 201600 h 763200"/>
              <a:gd name="csX2" fmla="*/ 748800 w 974801"/>
              <a:gd name="csY2" fmla="*/ 763200 h 763200"/>
              <a:gd name="csX0" fmla="*/ 0 w 974801"/>
              <a:gd name="csY0" fmla="*/ 0 h 763200"/>
              <a:gd name="csX1" fmla="*/ 928800 w 974801"/>
              <a:gd name="csY1" fmla="*/ 216000 h 763200"/>
              <a:gd name="csX2" fmla="*/ 748800 w 974801"/>
              <a:gd name="csY2" fmla="*/ 763200 h 763200"/>
              <a:gd name="csX0" fmla="*/ 0 w 974801"/>
              <a:gd name="csY0" fmla="*/ 36372 h 799572"/>
              <a:gd name="csX1" fmla="*/ 928800 w 974801"/>
              <a:gd name="csY1" fmla="*/ 252372 h 799572"/>
              <a:gd name="csX2" fmla="*/ 748800 w 974801"/>
              <a:gd name="csY2" fmla="*/ 799572 h 799572"/>
              <a:gd name="csX0" fmla="*/ 0 w 1002946"/>
              <a:gd name="csY0" fmla="*/ 36372 h 799572"/>
              <a:gd name="csX1" fmla="*/ 928800 w 1002946"/>
              <a:gd name="csY1" fmla="*/ 252372 h 799572"/>
              <a:gd name="csX2" fmla="*/ 748800 w 1002946"/>
              <a:gd name="csY2" fmla="*/ 799572 h 799572"/>
              <a:gd name="csX0" fmla="*/ 0 w 995558"/>
              <a:gd name="csY0" fmla="*/ 36372 h 791952"/>
              <a:gd name="csX1" fmla="*/ 928800 w 995558"/>
              <a:gd name="csY1" fmla="*/ 252372 h 791952"/>
              <a:gd name="csX2" fmla="*/ 724035 w 995558"/>
              <a:gd name="csY2" fmla="*/ 791952 h 791952"/>
              <a:gd name="csX0" fmla="*/ 0 w 968594"/>
              <a:gd name="csY0" fmla="*/ 36372 h 755757"/>
              <a:gd name="csX1" fmla="*/ 928800 w 968594"/>
              <a:gd name="csY1" fmla="*/ 252372 h 755757"/>
              <a:gd name="csX2" fmla="*/ 581160 w 968594"/>
              <a:gd name="csY2" fmla="*/ 755757 h 755757"/>
              <a:gd name="csX0" fmla="*/ 0 w 969460"/>
              <a:gd name="csY0" fmla="*/ 36372 h 755757"/>
              <a:gd name="csX1" fmla="*/ 928800 w 969460"/>
              <a:gd name="csY1" fmla="*/ 252372 h 755757"/>
              <a:gd name="csX2" fmla="*/ 581160 w 969460"/>
              <a:gd name="csY2" fmla="*/ 755757 h 755757"/>
              <a:gd name="csX0" fmla="*/ 0 w 965650"/>
              <a:gd name="csY0" fmla="*/ 36593 h 754073"/>
              <a:gd name="csX1" fmla="*/ 924990 w 965650"/>
              <a:gd name="csY1" fmla="*/ 250688 h 754073"/>
              <a:gd name="csX2" fmla="*/ 577350 w 965650"/>
              <a:gd name="csY2" fmla="*/ 754073 h 754073"/>
              <a:gd name="csX0" fmla="*/ 0 w 918588"/>
              <a:gd name="csY0" fmla="*/ 42419 h 759899"/>
              <a:gd name="csX1" fmla="*/ 869745 w 918588"/>
              <a:gd name="csY1" fmla="*/ 212699 h 759899"/>
              <a:gd name="csX2" fmla="*/ 577350 w 918588"/>
              <a:gd name="csY2" fmla="*/ 759899 h 759899"/>
              <a:gd name="csX0" fmla="*/ 0 w 944240"/>
              <a:gd name="csY0" fmla="*/ 35730 h 753210"/>
              <a:gd name="csX1" fmla="*/ 900225 w 944240"/>
              <a:gd name="csY1" fmla="*/ 257445 h 753210"/>
              <a:gd name="csX2" fmla="*/ 577350 w 944240"/>
              <a:gd name="csY2" fmla="*/ 753210 h 753210"/>
              <a:gd name="csX0" fmla="*/ 0 w 975678"/>
              <a:gd name="csY0" fmla="*/ 33923 h 751403"/>
              <a:gd name="csX1" fmla="*/ 936420 w 975678"/>
              <a:gd name="csY1" fmla="*/ 272783 h 751403"/>
              <a:gd name="csX2" fmla="*/ 577350 w 975678"/>
              <a:gd name="csY2" fmla="*/ 751403 h 751403"/>
              <a:gd name="csX0" fmla="*/ 0 w 937750"/>
              <a:gd name="csY0" fmla="*/ 38200 h 755680"/>
              <a:gd name="csX1" fmla="*/ 892605 w 937750"/>
              <a:gd name="csY1" fmla="*/ 238960 h 755680"/>
              <a:gd name="csX2" fmla="*/ 577350 w 937750"/>
              <a:gd name="csY2" fmla="*/ 755680 h 755680"/>
              <a:gd name="csX0" fmla="*/ 0 w 907646"/>
              <a:gd name="csY0" fmla="*/ 42419 h 759899"/>
              <a:gd name="csX1" fmla="*/ 856410 w 907646"/>
              <a:gd name="csY1" fmla="*/ 212699 h 759899"/>
              <a:gd name="csX2" fmla="*/ 577350 w 907646"/>
              <a:gd name="csY2" fmla="*/ 759899 h 759899"/>
              <a:gd name="csX0" fmla="*/ 0 w 918588"/>
              <a:gd name="csY0" fmla="*/ 41287 h 758767"/>
              <a:gd name="csX1" fmla="*/ 869745 w 918588"/>
              <a:gd name="csY1" fmla="*/ 219187 h 758767"/>
              <a:gd name="csX2" fmla="*/ 577350 w 918588"/>
              <a:gd name="csY2" fmla="*/ 758767 h 758767"/>
              <a:gd name="csX0" fmla="*/ 0 w 922311"/>
              <a:gd name="csY0" fmla="*/ 41287 h 906087"/>
              <a:gd name="csX1" fmla="*/ 869745 w 922311"/>
              <a:gd name="csY1" fmla="*/ 219187 h 906087"/>
              <a:gd name="csX2" fmla="*/ 597670 w 922311"/>
              <a:gd name="csY2" fmla="*/ 906087 h 906087"/>
              <a:gd name="csX0" fmla="*/ 0 w 955917"/>
              <a:gd name="csY0" fmla="*/ 30267 h 895067"/>
              <a:gd name="csX1" fmla="*/ 910385 w 955917"/>
              <a:gd name="csY1" fmla="*/ 309767 h 895067"/>
              <a:gd name="csX2" fmla="*/ 597670 w 955917"/>
              <a:gd name="csY2" fmla="*/ 895067 h 895067"/>
              <a:gd name="csX0" fmla="*/ 0 w 955917"/>
              <a:gd name="csY0" fmla="*/ 31868 h 896668"/>
              <a:gd name="csX1" fmla="*/ 910385 w 955917"/>
              <a:gd name="csY1" fmla="*/ 311368 h 896668"/>
              <a:gd name="csX2" fmla="*/ 597670 w 955917"/>
              <a:gd name="csY2" fmla="*/ 896668 h 896668"/>
              <a:gd name="csX0" fmla="*/ 0 w 939073"/>
              <a:gd name="csY0" fmla="*/ 31868 h 896668"/>
              <a:gd name="csX1" fmla="*/ 910385 w 939073"/>
              <a:gd name="csY1" fmla="*/ 311368 h 896668"/>
              <a:gd name="csX2" fmla="*/ 597670 w 939073"/>
              <a:gd name="csY2" fmla="*/ 896668 h 89666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</a:cxnLst>
            <a:rect l="l" t="t" r="r" b="b"/>
            <a:pathLst>
              <a:path w="939073" h="896668">
                <a:moveTo>
                  <a:pt x="0" y="31868"/>
                </a:moveTo>
                <a:cubicBezTo>
                  <a:pt x="474000" y="-89332"/>
                  <a:pt x="836385" y="163848"/>
                  <a:pt x="910385" y="311368"/>
                </a:cubicBezTo>
                <a:cubicBezTo>
                  <a:pt x="994545" y="458888"/>
                  <a:pt x="894490" y="800188"/>
                  <a:pt x="597670" y="896668"/>
                </a:cubicBezTo>
              </a:path>
            </a:pathLst>
          </a:cu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AD0BBA1-6673-E52D-3677-198D4D453899}"/>
              </a:ext>
            </a:extLst>
          </p:cNvPr>
          <p:cNvCxnSpPr>
            <a:cxnSpLocks/>
            <a:endCxn id="15" idx="0"/>
          </p:cNvCxnSpPr>
          <p:nvPr/>
        </p:nvCxnSpPr>
        <p:spPr>
          <a:xfrm flipV="1">
            <a:off x="2546207" y="4126268"/>
            <a:ext cx="1886856" cy="613372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C6BDD808-EBE4-867C-5BD2-7EB010A20072}"/>
              </a:ext>
            </a:extLst>
          </p:cNvPr>
          <p:cNvCxnSpPr>
            <a:cxnSpLocks/>
          </p:cNvCxnSpPr>
          <p:nvPr/>
        </p:nvCxnSpPr>
        <p:spPr>
          <a:xfrm>
            <a:off x="2483768" y="4372384"/>
            <a:ext cx="1152128" cy="20061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1A3D1433-A114-0083-7384-54CAA062C900}"/>
              </a:ext>
            </a:extLst>
          </p:cNvPr>
          <p:cNvCxnSpPr>
            <a:cxnSpLocks/>
          </p:cNvCxnSpPr>
          <p:nvPr/>
        </p:nvCxnSpPr>
        <p:spPr>
          <a:xfrm flipV="1">
            <a:off x="2699792" y="4382414"/>
            <a:ext cx="936104" cy="684667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Oval 25">
            <a:extLst>
              <a:ext uri="{FF2B5EF4-FFF2-40B4-BE49-F238E27FC236}">
                <a16:creationId xmlns:a16="http://schemas.microsoft.com/office/drawing/2014/main" id="{AD3C67E1-1706-FC4E-4CCF-9F2E73C13E6E}"/>
              </a:ext>
            </a:extLst>
          </p:cNvPr>
          <p:cNvSpPr/>
          <p:nvPr/>
        </p:nvSpPr>
        <p:spPr>
          <a:xfrm>
            <a:off x="2363327" y="4280552"/>
            <a:ext cx="182880" cy="182880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B0A97817-3A25-4946-21A8-49EA34FA2F6A}"/>
              </a:ext>
            </a:extLst>
          </p:cNvPr>
          <p:cNvSpPr/>
          <p:nvPr/>
        </p:nvSpPr>
        <p:spPr>
          <a:xfrm>
            <a:off x="2590800" y="4991499"/>
            <a:ext cx="182880" cy="182880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F989C88B-9FED-50C1-72C5-66B8B6612A56}"/>
              </a:ext>
            </a:extLst>
          </p:cNvPr>
          <p:cNvSpPr/>
          <p:nvPr/>
        </p:nvSpPr>
        <p:spPr>
          <a:xfrm>
            <a:off x="2440120" y="4654318"/>
            <a:ext cx="182880" cy="182880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91D678EC-893B-6E44-5905-71DBE175869D}"/>
              </a:ext>
            </a:extLst>
          </p:cNvPr>
          <p:cNvCxnSpPr>
            <a:cxnSpLocks/>
            <a:endCxn id="11" idx="0"/>
          </p:cNvCxnSpPr>
          <p:nvPr/>
        </p:nvCxnSpPr>
        <p:spPr>
          <a:xfrm flipH="1">
            <a:off x="6728611" y="2060848"/>
            <a:ext cx="1155757" cy="360256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Oval 31">
            <a:extLst>
              <a:ext uri="{FF2B5EF4-FFF2-40B4-BE49-F238E27FC236}">
                <a16:creationId xmlns:a16="http://schemas.microsoft.com/office/drawing/2014/main" id="{3BA203A3-F849-AF7B-E92D-58BEC649EC3D}"/>
              </a:ext>
            </a:extLst>
          </p:cNvPr>
          <p:cNvSpPr/>
          <p:nvPr/>
        </p:nvSpPr>
        <p:spPr>
          <a:xfrm>
            <a:off x="7792928" y="1969408"/>
            <a:ext cx="182880" cy="182880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3F3DBFB4-2827-666A-3001-2107A587E04E}"/>
              </a:ext>
            </a:extLst>
          </p:cNvPr>
          <p:cNvSpPr txBox="1"/>
          <p:nvPr/>
        </p:nvSpPr>
        <p:spPr>
          <a:xfrm>
            <a:off x="2763912" y="2831886"/>
            <a:ext cx="941283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US"/>
              <a:t>Injector</a:t>
            </a:r>
            <a:endParaRPr lang="en-GB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5E723067-F911-EBE4-D112-EC1DA673CAA0}"/>
              </a:ext>
            </a:extLst>
          </p:cNvPr>
          <p:cNvSpPr txBox="1"/>
          <p:nvPr/>
        </p:nvSpPr>
        <p:spPr>
          <a:xfrm>
            <a:off x="4439424" y="2226930"/>
            <a:ext cx="128753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US"/>
              <a:t>North linac</a:t>
            </a:r>
            <a:endParaRPr lang="en-GB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B5116E11-A101-D01F-19BE-62DE8CFBDD8E}"/>
              </a:ext>
            </a:extLst>
          </p:cNvPr>
          <p:cNvSpPr txBox="1"/>
          <p:nvPr/>
        </p:nvSpPr>
        <p:spPr>
          <a:xfrm>
            <a:off x="5356798" y="3911220"/>
            <a:ext cx="132600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US"/>
              <a:t>South linac</a:t>
            </a:r>
            <a:endParaRPr lang="en-GB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49D98522-6B92-3985-15B5-2A6D63504A70}"/>
              </a:ext>
            </a:extLst>
          </p:cNvPr>
          <p:cNvSpPr txBox="1"/>
          <p:nvPr/>
        </p:nvSpPr>
        <p:spPr>
          <a:xfrm>
            <a:off x="7830731" y="2266019"/>
            <a:ext cx="813043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US"/>
              <a:t>Hall D</a:t>
            </a:r>
            <a:endParaRPr lang="en-GB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213E735D-40B7-0FB7-64FF-9E799ED501B7}"/>
              </a:ext>
            </a:extLst>
          </p:cNvPr>
          <p:cNvSpPr txBox="1"/>
          <p:nvPr/>
        </p:nvSpPr>
        <p:spPr>
          <a:xfrm>
            <a:off x="967094" y="4724747"/>
            <a:ext cx="1351717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US"/>
              <a:t>Halls A,B,C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60026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752ACB-01A9-EF01-BD06-291D2B51D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6GeV “Original” CEBAF (2000)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EB9F028E-AC28-43EB-7259-7053DC3A331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6847" y="1600200"/>
            <a:ext cx="7490305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3AD7E3-6BC4-A7E0-0739-097152CFF9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6EB91D-1D7F-73B9-2FBD-18F2D647A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CC4C33-3092-805D-F413-231777E32B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ACE1C6D-D40E-4258-CFAF-5A706E596CA0}"/>
              </a:ext>
            </a:extLst>
          </p:cNvPr>
          <p:cNvSpPr txBox="1"/>
          <p:nvPr/>
        </p:nvSpPr>
        <p:spPr>
          <a:xfrm>
            <a:off x="826847" y="1331476"/>
            <a:ext cx="39164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(Actually started from 4GeV in 1995)</a:t>
            </a:r>
          </a:p>
        </p:txBody>
      </p:sp>
    </p:spTree>
    <p:extLst>
      <p:ext uri="{BB962C8B-B14F-4D97-AF65-F5344CB8AC3E}">
        <p14:creationId xmlns:p14="http://schemas.microsoft.com/office/powerpoint/2010/main" val="39195924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63DFFE-884D-069A-4CE9-C35B51EA2C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6 </a:t>
            </a:r>
            <a:r>
              <a:rPr lang="en-GB">
                <a:sym typeface="Wingdings" panose="05000000000000000000" pitchFamily="2" charset="2"/>
              </a:rPr>
              <a:t> 12GeV Upgrade (2017)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7FD9F8-89E6-7154-7283-BEDB541D25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C04473-5609-7202-21B9-F9FD085D6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5BBEA2-E0A9-74A6-3438-65AF786D2C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C7973372-4751-5D13-9294-C5451D4B77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31117" y="1600200"/>
            <a:ext cx="6481765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6B35568-0AF8-DE81-33AC-70BD19B54098}"/>
              </a:ext>
            </a:extLst>
          </p:cNvPr>
          <p:cNvSpPr txBox="1"/>
          <p:nvPr/>
        </p:nvSpPr>
        <p:spPr>
          <a:xfrm>
            <a:off x="1331117" y="1600200"/>
            <a:ext cx="18517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>
                <a:solidFill>
                  <a:srgbClr val="00B050"/>
                </a:solidFill>
              </a:rPr>
              <a:t>1.1GeV linacs</a:t>
            </a:r>
          </a:p>
          <a:p>
            <a:r>
              <a:rPr lang="en-GB">
                <a:solidFill>
                  <a:srgbClr val="00B050"/>
                </a:solidFill>
              </a:rPr>
              <a:t>123MeV injector</a:t>
            </a:r>
          </a:p>
        </p:txBody>
      </p:sp>
    </p:spTree>
    <p:extLst>
      <p:ext uri="{BB962C8B-B14F-4D97-AF65-F5344CB8AC3E}">
        <p14:creationId xmlns:p14="http://schemas.microsoft.com/office/powerpoint/2010/main" val="35845593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9091E47A-565E-B4D4-CBA2-A173A8B4786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90215" y="404664"/>
            <a:ext cx="7163571" cy="58434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736EAC-9E80-8ED6-1524-BF7FEA7443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FA7179-010D-4E30-1D5C-0DE104A92E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C7E055-7924-2256-5504-46E7199621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D516148-3DD9-7C10-20BD-51F3A81FE1A6}"/>
              </a:ext>
            </a:extLst>
          </p:cNvPr>
          <p:cNvSpPr txBox="1"/>
          <p:nvPr/>
        </p:nvSpPr>
        <p:spPr>
          <a:xfrm>
            <a:off x="1043608" y="1916832"/>
            <a:ext cx="22658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Still 1.1GeV linacs</a:t>
            </a:r>
          </a:p>
          <a:p>
            <a:r>
              <a:rPr lang="en-GB">
                <a:solidFill>
                  <a:srgbClr val="00B050"/>
                </a:solidFill>
              </a:rPr>
              <a:t>6 </a:t>
            </a:r>
            <a:r>
              <a:rPr lang="en-GB">
                <a:solidFill>
                  <a:srgbClr val="00B050"/>
                </a:solidFill>
                <a:sym typeface="Wingdings" panose="05000000000000000000" pitchFamily="2" charset="2"/>
              </a:rPr>
              <a:t> 11 passes each</a:t>
            </a:r>
            <a:endParaRPr lang="en-GB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17529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EBFA80-EABD-90FB-7285-04A8136149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Energies of Each Turn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98B938FC-008B-B0BB-53E5-59AFE36637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3072892"/>
              </p:ext>
            </p:extLst>
          </p:nvPr>
        </p:nvGraphicFramePr>
        <p:xfrm>
          <a:off x="457200" y="1392768"/>
          <a:ext cx="3034680" cy="3134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17340">
                  <a:extLst>
                    <a:ext uri="{9D8B030D-6E8A-4147-A177-3AD203B41FA5}">
                      <a16:colId xmlns:a16="http://schemas.microsoft.com/office/drawing/2014/main" val="4152452699"/>
                    </a:ext>
                  </a:extLst>
                </a:gridCol>
                <a:gridCol w="1517340">
                  <a:extLst>
                    <a:ext uri="{9D8B030D-6E8A-4147-A177-3AD203B41FA5}">
                      <a16:colId xmlns:a16="http://schemas.microsoft.com/office/drawing/2014/main" val="207270267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West arcs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East arcs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0888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Injector =</a:t>
                      </a:r>
                    </a:p>
                    <a:p>
                      <a:r>
                        <a:rPr lang="en-GB" b="1"/>
                        <a:t>123MeV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  <a:p>
                      <a:r>
                        <a:rPr lang="en-GB"/>
                        <a:t>1.2GeV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559857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2.3GeV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3.4GeV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48406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4.5GeV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5.6GeV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22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6.7GeV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7.8GeV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842384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8.8GeV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9.9GeV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569397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/>
                        <a:t>11.0GeV</a:t>
                      </a:r>
                      <a:r>
                        <a:rPr lang="en-GB"/>
                        <a:t> =</a:t>
                      </a:r>
                    </a:p>
                    <a:p>
                      <a:r>
                        <a:rPr lang="en-GB"/>
                        <a:t>Halls A, B, 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12.0GeV</a:t>
                      </a:r>
                      <a:r>
                        <a:rPr lang="en-GB"/>
                        <a:t> =</a:t>
                      </a:r>
                    </a:p>
                    <a:p>
                      <a:r>
                        <a:rPr lang="en-GB"/>
                        <a:t>Hall 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32616566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B3D110-C725-C8FB-9B14-1C606CA9ED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437BA1-5B7B-3A2F-D005-56EF7DFBD1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8E6B2D-50FA-71DA-FE18-3576890F29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graphicFrame>
        <p:nvGraphicFramePr>
          <p:cNvPr id="8" name="Content Placeholder 6">
            <a:extLst>
              <a:ext uri="{FF2B5EF4-FFF2-40B4-BE49-F238E27FC236}">
                <a16:creationId xmlns:a16="http://schemas.microsoft.com/office/drawing/2014/main" id="{C961BF41-02A1-694F-6499-F0F13476DA1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51472237"/>
              </p:ext>
            </p:extLst>
          </p:nvPr>
        </p:nvGraphicFramePr>
        <p:xfrm>
          <a:off x="4054252" y="1392768"/>
          <a:ext cx="4632548" cy="4988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53852">
                  <a:extLst>
                    <a:ext uri="{9D8B030D-6E8A-4147-A177-3AD203B41FA5}">
                      <a16:colId xmlns:a16="http://schemas.microsoft.com/office/drawing/2014/main" val="4152452699"/>
                    </a:ext>
                  </a:extLst>
                </a:gridCol>
                <a:gridCol w="1440160">
                  <a:extLst>
                    <a:ext uri="{9D8B030D-6E8A-4147-A177-3AD203B41FA5}">
                      <a16:colId xmlns:a16="http://schemas.microsoft.com/office/drawing/2014/main" val="2072702677"/>
                    </a:ext>
                  </a:extLst>
                </a:gridCol>
                <a:gridCol w="1738536">
                  <a:extLst>
                    <a:ext uri="{9D8B030D-6E8A-4147-A177-3AD203B41FA5}">
                      <a16:colId xmlns:a16="http://schemas.microsoft.com/office/drawing/2014/main" val="415660581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West arcs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East arcs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SR loss per arc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0888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Injector =</a:t>
                      </a:r>
                    </a:p>
                    <a:p>
                      <a:r>
                        <a:rPr lang="en-GB" b="1"/>
                        <a:t>650MeV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  <a:p>
                      <a:r>
                        <a:rPr lang="en-GB"/>
                        <a:t>1.7GeV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  <a:p>
                      <a:r>
                        <a:rPr lang="en-GB"/>
                        <a:t>0.0070MeV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559857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2.8GeV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3.9GeV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0.23MeV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48406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5.0GeV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6.1GeV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1.6MeV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22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7.2GeV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8.3GeV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5.7MeV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842384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9.4GeV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rgbClr val="00B050"/>
                          </a:solidFill>
                        </a:rPr>
                        <a:t>10.5GeV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20MeV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569397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rgbClr val="00B050"/>
                          </a:solidFill>
                        </a:rPr>
                        <a:t>11.6GeV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rgbClr val="00B050"/>
                          </a:solidFill>
                        </a:rPr>
                        <a:t>12.6GeV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34MeV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326165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rgbClr val="00B050"/>
                          </a:solidFill>
                        </a:rPr>
                        <a:t>13.7GeV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rgbClr val="00B050"/>
                          </a:solidFill>
                        </a:rPr>
                        <a:t>14.8GeV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39MeV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220041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rgbClr val="00B050"/>
                          </a:solidFill>
                        </a:rPr>
                        <a:t>15.8GeV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rgbClr val="00B050"/>
                          </a:solidFill>
                        </a:rPr>
                        <a:t>16.9GeV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47MeV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39467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rgbClr val="00B050"/>
                          </a:solidFill>
                        </a:rPr>
                        <a:t>17.9GeV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rgbClr val="00B050"/>
                          </a:solidFill>
                        </a:rPr>
                        <a:t>19.0GeV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70MeV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829980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rgbClr val="00B050"/>
                          </a:solidFill>
                        </a:rPr>
                        <a:t>20.0GeV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rgbClr val="00B050"/>
                          </a:solidFill>
                        </a:rPr>
                        <a:t>20.9GeV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129MeV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34433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>
                          <a:solidFill>
                            <a:srgbClr val="00B050"/>
                          </a:solidFill>
                        </a:rPr>
                        <a:t>21.9GeV</a:t>
                      </a:r>
                      <a:r>
                        <a:rPr lang="en-GB"/>
                        <a:t> = Halls A, B, 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22.9GeV</a:t>
                      </a:r>
                      <a:r>
                        <a:rPr lang="en-GB"/>
                        <a:t> = Hall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186MeV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699046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B8069A3E-E94B-D077-BABB-E9CD2634E047}"/>
              </a:ext>
            </a:extLst>
          </p:cNvPr>
          <p:cNvSpPr txBox="1"/>
          <p:nvPr/>
        </p:nvSpPr>
        <p:spPr>
          <a:xfrm>
            <a:off x="457200" y="4653136"/>
            <a:ext cx="35387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Above: 12GeV CEBAF</a:t>
            </a:r>
          </a:p>
          <a:p>
            <a:r>
              <a:rPr lang="en-GB"/>
              <a:t>5+5 arc passes</a:t>
            </a:r>
          </a:p>
          <a:p>
            <a:r>
              <a:rPr lang="en-GB"/>
              <a:t>5+6 linac passes to Hall D</a:t>
            </a:r>
          </a:p>
          <a:p>
            <a:r>
              <a:rPr lang="en-GB"/>
              <a:t>	Right: 22GeV upgrade</a:t>
            </a:r>
          </a:p>
          <a:p>
            <a:r>
              <a:rPr lang="en-GB"/>
              <a:t>	(4+</a:t>
            </a:r>
            <a:r>
              <a:rPr lang="en-GB">
                <a:solidFill>
                  <a:srgbClr val="00B050"/>
                </a:solidFill>
              </a:rPr>
              <a:t>6</a:t>
            </a:r>
            <a:r>
              <a:rPr lang="en-GB"/>
              <a:t>)+(4+</a:t>
            </a:r>
            <a:r>
              <a:rPr lang="en-GB">
                <a:solidFill>
                  <a:srgbClr val="00B050"/>
                </a:solidFill>
              </a:rPr>
              <a:t>6</a:t>
            </a:r>
            <a:r>
              <a:rPr lang="en-GB"/>
              <a:t>) arc passes</a:t>
            </a:r>
          </a:p>
          <a:p>
            <a:r>
              <a:rPr lang="en-GB"/>
              <a:t>	10+11 linac passes</a:t>
            </a:r>
          </a:p>
        </p:txBody>
      </p:sp>
    </p:spTree>
    <p:extLst>
      <p:ext uri="{BB962C8B-B14F-4D97-AF65-F5344CB8AC3E}">
        <p14:creationId xmlns:p14="http://schemas.microsoft.com/office/powerpoint/2010/main" val="40296317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6A3C16-9610-8BE2-7E6E-6DF9BA3C9F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650MeV Injector Upgrade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235737C0-C222-36A1-385A-58A94A0CD69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065"/>
          <a:stretch>
            <a:fillRect/>
          </a:stretch>
        </p:blipFill>
        <p:spPr bwMode="auto">
          <a:xfrm>
            <a:off x="457200" y="1412776"/>
            <a:ext cx="8229600" cy="26421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84B931-DBFD-B807-65BD-ED2B1A7B4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31AACE-FB0E-6D2E-8F61-D884FF87E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013D6A-DD70-F9DE-4CA5-EDDC07735C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6B05621-EE56-2D85-186B-C8B764B8943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3932" y="3885426"/>
            <a:ext cx="5796136" cy="242329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2DD1420-DF85-D4D3-68A1-0287A7C252B6}"/>
              </a:ext>
            </a:extLst>
          </p:cNvPr>
          <p:cNvSpPr txBox="1"/>
          <p:nvPr/>
        </p:nvSpPr>
        <p:spPr>
          <a:xfrm>
            <a:off x="7394338" y="4293096"/>
            <a:ext cx="1368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by Alex Bogacz and Salim Ogur</a:t>
            </a:r>
            <a:endParaRPr lang="en-GB" sz="120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95327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D06AF9-9A19-5148-DB0B-AC3CEA750E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650MeV Injector Upgrade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B35D3450-FEC9-1AEF-5BEA-1D51FA8E51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6" t="5399" r="1106" b="5513"/>
          <a:stretch>
            <a:fillRect/>
          </a:stretch>
        </p:blipFill>
        <p:spPr bwMode="auto">
          <a:xfrm>
            <a:off x="323528" y="1988840"/>
            <a:ext cx="8496944" cy="34973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99E096-B267-359D-2E9E-4310D9E27D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A58A48-F341-5332-0892-F6C5DB1F32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FEF460-5972-5305-CCB1-ED479FE33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062617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3B1565-F493-B606-3C79-F1912A7F35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What is LERF?</a:t>
            </a:r>
            <a:endParaRPr lang="en-GB"/>
          </a:p>
        </p:txBody>
      </p:sp>
      <p:pic>
        <p:nvPicPr>
          <p:cNvPr id="7" name="VID_20230406_123934">
            <a:hlinkClick r:id="" action="ppaction://media"/>
            <a:extLst>
              <a:ext uri="{FF2B5EF4-FFF2-40B4-BE49-F238E27FC236}">
                <a16:creationId xmlns:a16="http://schemas.microsoft.com/office/drawing/2014/main" id="{0B1F7E71-4ED0-9C3B-05E1-D3EE58BCD0FC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49275" y="1600200"/>
            <a:ext cx="8045450" cy="4525963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99CB71-22C8-1182-0B27-A2E66C894C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749E9B-9923-686C-5CED-C0D743DB71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64A39F-D729-991A-8907-81E49564C6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44709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80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remove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04F14BEF-8EC6-8E71-29DE-537199A9941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36671D9-644A-1725-5221-8455709533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  <a:solidFill>
            <a:srgbClr val="FFFFFF">
              <a:alpha val="50196"/>
            </a:srgbClr>
          </a:solidFill>
        </p:spPr>
        <p:txBody>
          <a:bodyPr/>
          <a:lstStyle/>
          <a:p>
            <a:r>
              <a:rPr lang="en-GB"/>
              <a:t>12GeV CEBAF in the Tunnel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C013C4-7D5B-0369-EA0B-C82719234A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F72E3F-7BCB-9D02-15BD-6E819B512E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AFC87A-E6E3-4D26-A250-4E3DF61A64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116047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B1D59-96B5-6835-B521-8DA85BE910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Stacked Quadrupoles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F92FE3CF-3096-39B7-4178-3F7187B4C3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874764" y="1600200"/>
            <a:ext cx="3394472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84F752-E0D8-9258-2C50-600A3007B3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6E93E3-7828-317E-4C0D-7F3C5E7A5B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17558B-CCFD-6027-6BAC-C2904E6195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456060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DD3BEC-882D-7CF7-1D8F-ECF974314F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Stacked Dipoles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76F4D1C2-36F0-F7F5-4A38-E61A5CF083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08A4A3-A717-902C-8C24-D3F21CDA41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BBECAE-CDA9-029A-B436-A2F8782EEE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EAA1CF-BF09-58DF-54BD-2082FB8E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117460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22866-0B4B-FF10-5F9B-29060A255F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Stacked Drift Spaces</a:t>
            </a:r>
            <a:endParaRPr lang="en-GB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B2F3AC3D-B824-8C1E-363C-C65128C6A37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1944D9-3C69-7C13-ABA4-31CEB618FE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D9460B-91DF-A51A-5125-41B4C386AF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182219-85D3-F341-1A9C-8C6199FA81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042324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B2AD5959-FA37-CF5D-F4A5-F539ED7FB03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CCC9026-E375-5753-5955-A2D6BB8450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  <a:solidFill>
            <a:srgbClr val="FFFFFF">
              <a:alpha val="50196"/>
            </a:srgbClr>
          </a:solidFill>
        </p:spPr>
        <p:txBody>
          <a:bodyPr/>
          <a:lstStyle/>
          <a:p>
            <a:r>
              <a:rPr lang="en-US"/>
              <a:t>CW Superconducting Linac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826B84-6607-7DE1-99E0-EC71B452B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DE1270-0546-390E-BC49-5952E81756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3A8957-28BC-8C44-8AC8-BB4F998677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16CD7EB-60E7-DD1B-3BB4-ED846F09896C}"/>
              </a:ext>
            </a:extLst>
          </p:cNvPr>
          <p:cNvSpPr txBox="1"/>
          <p:nvPr/>
        </p:nvSpPr>
        <p:spPr>
          <a:xfrm>
            <a:off x="6300192" y="5157192"/>
            <a:ext cx="1172116" cy="92333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/>
              <a:t>1497MHz</a:t>
            </a:r>
          </a:p>
          <a:p>
            <a:r>
              <a:rPr lang="en-GB"/>
              <a:t>2K</a:t>
            </a:r>
          </a:p>
          <a:p>
            <a:r>
              <a:rPr lang="en-GB"/>
              <a:t>Nb</a:t>
            </a:r>
          </a:p>
        </p:txBody>
      </p:sp>
    </p:spTree>
    <p:extLst>
      <p:ext uri="{BB962C8B-B14F-4D97-AF65-F5344CB8AC3E}">
        <p14:creationId xmlns:p14="http://schemas.microsoft.com/office/powerpoint/2010/main" val="14929269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A0B975-CA32-A585-1E15-4F9E598691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Inter-tank Focussing Quadrupole</a:t>
            </a:r>
            <a:endParaRPr lang="en-GB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3DB37C7C-F42A-DB39-D64D-3D61EE40183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21DD9E-3F0F-3BB0-DD93-4A5BC42F9E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51CB51-07FA-7E2F-1DE6-DC16F9D2AD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1ABE95-62C8-0EE2-5940-3CE801287F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7740064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C5711826-8187-7558-437C-D1543F29456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" y="0"/>
            <a:ext cx="9143968" cy="68579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258C655-1B5B-A32A-F13F-64FA44A276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  <a:solidFill>
            <a:srgbClr val="FFFFFF">
              <a:alpha val="50196"/>
            </a:srgbClr>
          </a:solidFill>
        </p:spPr>
        <p:txBody>
          <a:bodyPr/>
          <a:lstStyle/>
          <a:p>
            <a:r>
              <a:rPr lang="en-US"/>
              <a:t>Vertical Splitting Sections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99FCD8-E4F6-2F0F-A02F-922205242E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B0B14A-56DA-2277-2575-7E7916FE16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EB3423-AC20-3974-9B7E-BAB75A5B4D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114487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2AAB6F09-E9D0-5536-0AAB-8F15006E5CA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E4F0825-2F5F-3B91-0534-ADD6CC0087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  <a:solidFill>
            <a:srgbClr val="FFFFFF">
              <a:alpha val="50196"/>
            </a:srgbClr>
          </a:solidFill>
        </p:spPr>
        <p:txBody>
          <a:bodyPr/>
          <a:lstStyle/>
          <a:p>
            <a:r>
              <a:rPr lang="en-US"/>
              <a:t>Vertical Splitting Sections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0A2331-3984-CC91-E5C4-4D8F8C7217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08FF29-1F10-82C8-526E-9AE758CE26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4D299B-9411-AF79-D6E2-AF07018A2A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578493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466DA093-CD2E-B32E-C991-97DF2FC3AE9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C135CCF-64EC-2CC6-5711-C30F713047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  <a:solidFill>
            <a:srgbClr val="FFFFFF">
              <a:alpha val="50196"/>
            </a:srgbClr>
          </a:solidFill>
        </p:spPr>
        <p:txBody>
          <a:bodyPr/>
          <a:lstStyle/>
          <a:p>
            <a:r>
              <a:rPr lang="en-US"/>
              <a:t>Lines to the Halls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358527-7E49-FBA8-CAAF-EC5D777822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47EEDA-67EC-19F4-DFFB-94A5AE4E2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C62DB0-5170-B0DE-380A-5AF675FA99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389390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2771B703-44FD-3E2C-5005-17095B68648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" y="0"/>
            <a:ext cx="9143936" cy="68579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34FAAC1-045F-910A-4EAC-8777C68ED1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  <a:solidFill>
            <a:srgbClr val="FFFFFF">
              <a:alpha val="50196"/>
            </a:srgbClr>
          </a:solidFill>
        </p:spPr>
        <p:txBody>
          <a:bodyPr/>
          <a:lstStyle/>
          <a:p>
            <a:r>
              <a:rPr lang="en-US"/>
              <a:t>Lines to the Halls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503384-860E-F4C0-59C2-D4FDD5948B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FB74F1-B070-DD90-F505-75B2D7FCE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747000-129E-BAF5-1209-1595D195B9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3073358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448FEA-B8A6-A1BF-33AB-9D93F5C6EE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AF428EFA-A3B2-33B0-5B3D-AD4476097BB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90215" y="404664"/>
            <a:ext cx="7163571" cy="58434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F85A0-8B30-887A-9241-6502B68427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CBB886-4EDB-47DD-EA76-EF8B700EA0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82150D-22D8-944C-1522-B0189FFDE6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2E5C803-A9E9-3216-E382-218E67967AF4}"/>
              </a:ext>
            </a:extLst>
          </p:cNvPr>
          <p:cNvSpPr txBox="1"/>
          <p:nvPr/>
        </p:nvSpPr>
        <p:spPr>
          <a:xfrm>
            <a:off x="1043608" y="1916832"/>
            <a:ext cx="22658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Still 1.1GeV linacs</a:t>
            </a:r>
          </a:p>
          <a:p>
            <a:r>
              <a:rPr lang="en-GB">
                <a:solidFill>
                  <a:srgbClr val="00B050"/>
                </a:solidFill>
              </a:rPr>
              <a:t>6 </a:t>
            </a:r>
            <a:r>
              <a:rPr lang="en-GB">
                <a:solidFill>
                  <a:srgbClr val="00B050"/>
                </a:solidFill>
                <a:sym typeface="Wingdings" panose="05000000000000000000" pitchFamily="2" charset="2"/>
              </a:rPr>
              <a:t> 11 passes each</a:t>
            </a:r>
            <a:endParaRPr lang="en-GB">
              <a:solidFill>
                <a:srgbClr val="00B050"/>
              </a:solidFill>
            </a:endParaRPr>
          </a:p>
        </p:txBody>
      </p:sp>
      <p:sp>
        <p:nvSpPr>
          <p:cNvPr id="2" name="Arrow: Right 1">
            <a:extLst>
              <a:ext uri="{FF2B5EF4-FFF2-40B4-BE49-F238E27FC236}">
                <a16:creationId xmlns:a16="http://schemas.microsoft.com/office/drawing/2014/main" id="{4745BC1F-C550-46A9-D0A7-B81A677C23BD}"/>
              </a:ext>
            </a:extLst>
          </p:cNvPr>
          <p:cNvSpPr/>
          <p:nvPr/>
        </p:nvSpPr>
        <p:spPr>
          <a:xfrm rot="13582753">
            <a:off x="4647775" y="3189565"/>
            <a:ext cx="648072" cy="288032"/>
          </a:xfrm>
          <a:prstGeom prst="righ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DF6C5559-A117-10BC-399B-DC179AA75D1A}"/>
              </a:ext>
            </a:extLst>
          </p:cNvPr>
          <p:cNvSpPr/>
          <p:nvPr/>
        </p:nvSpPr>
        <p:spPr>
          <a:xfrm rot="13582753">
            <a:off x="6375967" y="4122970"/>
            <a:ext cx="648072" cy="288032"/>
          </a:xfrm>
          <a:prstGeom prst="righ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80970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4AD2CF-CD34-27E5-0E31-55A9FD5B0D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E7EA69-AF6A-07C5-BCD1-E423A2A2F9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Multi-Pass Linac Optics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78B8C06C-129F-80E2-9AA6-805987CEF88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9908" y="1600200"/>
            <a:ext cx="7704183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197AD4-FB4C-0F36-0F71-FB02F7E1FA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16A120-C830-A0E2-055E-5FD397B03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891BDE-560F-A388-A7A5-E0DBB747F2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0A692F4-C833-9B80-F0D3-D439EAB1D94C}"/>
              </a:ext>
            </a:extLst>
          </p:cNvPr>
          <p:cNvSpPr txBox="1"/>
          <p:nvPr/>
        </p:nvSpPr>
        <p:spPr>
          <a:xfrm>
            <a:off x="323528" y="4149080"/>
            <a:ext cx="17281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Alternating FDF/DFD triplets</a:t>
            </a:r>
            <a:endParaRPr lang="en-GB">
              <a:solidFill>
                <a:srgbClr val="00B050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BF32065-8A91-2B7A-0C68-1C9FA6E8EE73}"/>
              </a:ext>
            </a:extLst>
          </p:cNvPr>
          <p:cNvSpPr txBox="1"/>
          <p:nvPr/>
        </p:nvSpPr>
        <p:spPr>
          <a:xfrm>
            <a:off x="7451496" y="848034"/>
            <a:ext cx="17281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by Alex Bogacz</a:t>
            </a:r>
            <a:endParaRPr lang="en-GB" sz="120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214679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99038-C3A0-A7F4-E0C5-61FBF853A1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Lowest Energy Linac Passes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DE85ADF0-D248-C84F-681F-F399F0E1047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7350" y="1600200"/>
            <a:ext cx="81693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5FD442-BD05-2B07-DB6B-835A82DC7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05A7C8-348D-A413-FBB0-759ECD5855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7886BD-F606-FA20-AFC3-32FB159BEF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6580444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F92BE7-68AA-4037-8714-2737D97104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Higher Energy Linac Passes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E0254FE6-A920-D4B6-CA85-B655AA04D32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62006" y="3021193"/>
            <a:ext cx="5419989" cy="32881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4C2965-27EE-833E-F25A-CBDF6D0D5E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A385EB-1DB4-3150-8361-FC19F3BE9D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7D9404-8BA5-765C-446F-9D34F668FF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B0DCB19-1ACD-B7CF-1B9C-B1857AB9369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1876" y="1535077"/>
            <a:ext cx="5280248" cy="137102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8231C0F-DF70-C56C-8E8C-77B0295F7C28}"/>
              </a:ext>
            </a:extLst>
          </p:cNvPr>
          <p:cNvSpPr txBox="1"/>
          <p:nvPr/>
        </p:nvSpPr>
        <p:spPr>
          <a:xfrm>
            <a:off x="107504" y="1574258"/>
            <a:ext cx="2185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Alternating triplets become FODO!</a:t>
            </a:r>
            <a:endParaRPr lang="en-GB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332025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EB4866-54FE-13C0-237E-2CF17BE108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300D2772-FF5B-A2A6-DF90-B54B2C341EE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90215" y="404664"/>
            <a:ext cx="7163571" cy="58434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44F34A-C271-6054-DE01-133D01CFFF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B982F4-B644-6938-AE24-5B27D05788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D59B60-D0C4-3F50-0BCE-691A51D3B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25</a:t>
            </a:fld>
            <a:endParaRPr lang="en-GB" alt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3E4F9B3-C865-3EC9-82BB-52A104560F79}"/>
              </a:ext>
            </a:extLst>
          </p:cNvPr>
          <p:cNvSpPr txBox="1"/>
          <p:nvPr/>
        </p:nvSpPr>
        <p:spPr>
          <a:xfrm>
            <a:off x="1043608" y="1916832"/>
            <a:ext cx="22658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Still 1.1GeV linacs</a:t>
            </a:r>
          </a:p>
          <a:p>
            <a:r>
              <a:rPr lang="en-GB">
                <a:solidFill>
                  <a:srgbClr val="00B050"/>
                </a:solidFill>
              </a:rPr>
              <a:t>6 </a:t>
            </a:r>
            <a:r>
              <a:rPr lang="en-GB">
                <a:solidFill>
                  <a:srgbClr val="00B050"/>
                </a:solidFill>
                <a:sym typeface="Wingdings" panose="05000000000000000000" pitchFamily="2" charset="2"/>
              </a:rPr>
              <a:t> 11 passes each</a:t>
            </a:r>
            <a:endParaRPr lang="en-GB">
              <a:solidFill>
                <a:srgbClr val="00B050"/>
              </a:solidFill>
            </a:endParaRPr>
          </a:p>
        </p:txBody>
      </p:sp>
      <p:sp>
        <p:nvSpPr>
          <p:cNvPr id="2" name="Arrow: Right 1">
            <a:extLst>
              <a:ext uri="{FF2B5EF4-FFF2-40B4-BE49-F238E27FC236}">
                <a16:creationId xmlns:a16="http://schemas.microsoft.com/office/drawing/2014/main" id="{DE6CBED3-9387-332B-187C-A949A543FFA1}"/>
              </a:ext>
            </a:extLst>
          </p:cNvPr>
          <p:cNvSpPr/>
          <p:nvPr/>
        </p:nvSpPr>
        <p:spPr>
          <a:xfrm rot="9038998">
            <a:off x="7697338" y="1913154"/>
            <a:ext cx="648072" cy="288032"/>
          </a:xfrm>
          <a:prstGeom prst="righ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Arrow: Right 2">
            <a:extLst>
              <a:ext uri="{FF2B5EF4-FFF2-40B4-BE49-F238E27FC236}">
                <a16:creationId xmlns:a16="http://schemas.microsoft.com/office/drawing/2014/main" id="{CF35761F-094A-0E9B-9F4C-4BE8DD29B650}"/>
              </a:ext>
            </a:extLst>
          </p:cNvPr>
          <p:cNvSpPr/>
          <p:nvPr/>
        </p:nvSpPr>
        <p:spPr>
          <a:xfrm rot="5936431">
            <a:off x="3238061" y="4246737"/>
            <a:ext cx="648072" cy="288032"/>
          </a:xfrm>
          <a:prstGeom prst="righ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40597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0E80CE-1683-69DF-3423-40B1624D52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The New FFA Arcs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7A15DB-894F-312C-6178-2C997340EB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A fixed field accelerator (FFA) is a low-dispersion line that can transmit a wide range of energies </a:t>
            </a:r>
            <a:r>
              <a:rPr lang="en-US" b="1"/>
              <a:t>simultaneously</a:t>
            </a:r>
            <a:r>
              <a:rPr lang="en-US"/>
              <a:t> (CEBAF is CW)</a:t>
            </a:r>
            <a:endParaRPr lang="en-GB"/>
          </a:p>
          <a:p>
            <a:r>
              <a:rPr lang="en-GB"/>
              <a:t>The lattice will hold six energies:</a:t>
            </a:r>
          </a:p>
          <a:p>
            <a:pPr lvl="1"/>
            <a:r>
              <a:rPr lang="en-GB"/>
              <a:t>East arc 10.5-21GeV</a:t>
            </a:r>
          </a:p>
          <a:p>
            <a:pPr lvl="1"/>
            <a:r>
              <a:rPr lang="en-GB"/>
              <a:t>West arc 11.5-22GeV</a:t>
            </a:r>
          </a:p>
          <a:p>
            <a:r>
              <a:rPr lang="en-GB"/>
              <a:t>…while bending around the same average radius of curvature as the existing arcs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D4A267-828B-FB2C-8222-6D1AD3D4FC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525708-0B24-981C-176D-7653496B23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38246F-A33E-2BAE-82E0-853A58DE1F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6845100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113A4B-8B35-00ED-AF8C-53EFDF0A3A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FFA Arc Lattice Cell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06D2B4-1FDE-743A-EC6B-9A58757078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D27586-4DCB-E956-9886-43A9627736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0A780D-5F6C-83C5-52BC-AB50CC5C04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27</a:t>
            </a:fld>
            <a:endParaRPr lang="en-GB" alt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C32494FC-49E6-F9F5-8488-D0CB3EF9756D}"/>
              </a:ext>
            </a:extLst>
          </p:cNvPr>
          <p:cNvCxnSpPr>
            <a:cxnSpLocks/>
          </p:cNvCxnSpPr>
          <p:nvPr/>
        </p:nvCxnSpPr>
        <p:spPr>
          <a:xfrm>
            <a:off x="611560" y="1926124"/>
            <a:ext cx="583264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08308B42-C07D-BF5C-A819-B23107EC8B3A}"/>
              </a:ext>
            </a:extLst>
          </p:cNvPr>
          <p:cNvSpPr/>
          <p:nvPr/>
        </p:nvSpPr>
        <p:spPr>
          <a:xfrm>
            <a:off x="611560" y="1782108"/>
            <a:ext cx="2286000" cy="28803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BD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5362D75-36A6-C30F-3600-67B277C36C4D}"/>
              </a:ext>
            </a:extLst>
          </p:cNvPr>
          <p:cNvSpPr/>
          <p:nvPr/>
        </p:nvSpPr>
        <p:spPr>
          <a:xfrm>
            <a:off x="3131840" y="1782108"/>
            <a:ext cx="3063240" cy="28803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BF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EFB8658-92ED-8A9D-0BA6-FDD56F41FD49}"/>
              </a:ext>
            </a:extLst>
          </p:cNvPr>
          <p:cNvSpPr txBox="1"/>
          <p:nvPr/>
        </p:nvSpPr>
        <p:spPr>
          <a:xfrm>
            <a:off x="726073" y="2153682"/>
            <a:ext cx="205697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1.245m length</a:t>
            </a:r>
          </a:p>
          <a:p>
            <a:r>
              <a:rPr lang="en-GB"/>
              <a:t>-0.383T dipole +</a:t>
            </a:r>
          </a:p>
          <a:p>
            <a:r>
              <a:rPr lang="en-GB"/>
              <a:t>43.44T/m gradient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75F3C19-84D1-5C1B-67B6-22BA7BBC25F4}"/>
              </a:ext>
            </a:extLst>
          </p:cNvPr>
          <p:cNvSpPr txBox="1"/>
          <p:nvPr/>
        </p:nvSpPr>
        <p:spPr>
          <a:xfrm>
            <a:off x="3634973" y="2153682"/>
            <a:ext cx="213391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1.673m length</a:t>
            </a:r>
          </a:p>
          <a:p>
            <a:r>
              <a:rPr lang="en-GB"/>
              <a:t>-1.282T dipole +</a:t>
            </a:r>
          </a:p>
          <a:p>
            <a:r>
              <a:rPr lang="en-GB"/>
              <a:t>-41.13T/m gradient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E86FE7B-FCC3-F928-2ECE-EF8638DA774E}"/>
              </a:ext>
            </a:extLst>
          </p:cNvPr>
          <p:cNvSpPr txBox="1"/>
          <p:nvPr/>
        </p:nvSpPr>
        <p:spPr>
          <a:xfrm>
            <a:off x="1907704" y="1340768"/>
            <a:ext cx="21937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0.116m length drifts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5FBE0E0-A120-193A-CDA1-7EA1DA263ED4}"/>
              </a:ext>
            </a:extLst>
          </p:cNvPr>
          <p:cNvSpPr txBox="1"/>
          <p:nvPr/>
        </p:nvSpPr>
        <p:spPr>
          <a:xfrm>
            <a:off x="6606730" y="1356482"/>
            <a:ext cx="213360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3.150m total length</a:t>
            </a:r>
          </a:p>
          <a:p>
            <a:r>
              <a:rPr lang="en-GB"/>
              <a:t>2.24° total angle</a:t>
            </a:r>
          </a:p>
          <a:p>
            <a:r>
              <a:rPr lang="en-GB"/>
              <a:t>(80.4 per 180° arc)</a:t>
            </a:r>
          </a:p>
          <a:p>
            <a:endParaRPr lang="en-GB"/>
          </a:p>
          <a:p>
            <a:r>
              <a:rPr lang="en-GB"/>
              <a:t>80.6m bend radius</a:t>
            </a:r>
          </a:p>
          <a:p>
            <a:r>
              <a:rPr lang="en-GB"/>
              <a:t>= CEBAF tunnel</a:t>
            </a:r>
          </a:p>
          <a:p>
            <a:endParaRPr lang="en-GB"/>
          </a:p>
          <a:p>
            <a:endParaRPr lang="en-GB"/>
          </a:p>
          <a:p>
            <a:r>
              <a:rPr lang="en-GB"/>
              <a:t>Orbits to scale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Transversely exaggerated 16×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FD45C885-7637-5741-77BD-B5A51E28B8B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66" t="38508" r="20710" b="39927"/>
          <a:stretch>
            <a:fillRect/>
          </a:stretch>
        </p:blipFill>
        <p:spPr>
          <a:xfrm>
            <a:off x="611560" y="3137302"/>
            <a:ext cx="5832648" cy="1080693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CE019928-15D6-DD79-C734-D2AAC975A2A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84" t="35709" r="20988" b="27072"/>
          <a:stretch>
            <a:fillRect/>
          </a:stretch>
        </p:blipFill>
        <p:spPr>
          <a:xfrm>
            <a:off x="589864" y="4383704"/>
            <a:ext cx="5854344" cy="1862900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378D6AA5-CE89-8AFC-4ED2-71453586C2FC}"/>
              </a:ext>
            </a:extLst>
          </p:cNvPr>
          <p:cNvSpPr txBox="1"/>
          <p:nvPr/>
        </p:nvSpPr>
        <p:spPr>
          <a:xfrm>
            <a:off x="611560" y="558924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10.5GeV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F3BD4C2-564E-CE1D-7639-E2003AA482ED}"/>
              </a:ext>
            </a:extLst>
          </p:cNvPr>
          <p:cNvSpPr txBox="1"/>
          <p:nvPr/>
        </p:nvSpPr>
        <p:spPr>
          <a:xfrm>
            <a:off x="611560" y="4398113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21GeV</a:t>
            </a:r>
          </a:p>
        </p:txBody>
      </p:sp>
    </p:spTree>
    <p:extLst>
      <p:ext uri="{BB962C8B-B14F-4D97-AF65-F5344CB8AC3E}">
        <p14:creationId xmlns:p14="http://schemas.microsoft.com/office/powerpoint/2010/main" val="61393450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05C03-A475-D0F2-E677-A818920D22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Arc Cell Optics and Tunes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4B903F-E348-90B9-AA71-AADDBEE7CC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1ACB10-6B15-9628-5C24-ED42D7EDD6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CEC6A3-68D0-3F59-2CEA-F17505C920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28</a:t>
            </a:fld>
            <a:endParaRPr lang="en-GB" alt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7D81258-3B49-B298-79F1-5C879FEC5941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572000" y="1958592"/>
            <a:ext cx="4572000" cy="3313976"/>
          </a:xfrm>
          <a:prstGeom prst="rect">
            <a:avLst/>
          </a:prstGeom>
        </p:spPr>
      </p:pic>
      <p:pic>
        <p:nvPicPr>
          <p:cNvPr id="16" name="Content Placeholder 15">
            <a:extLst>
              <a:ext uri="{FF2B5EF4-FFF2-40B4-BE49-F238E27FC236}">
                <a16:creationId xmlns:a16="http://schemas.microsoft.com/office/drawing/2014/main" id="{1FC70DCA-E924-0EF6-FD80-34AF5F8BE90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-1335" y="1958592"/>
            <a:ext cx="4572000" cy="33139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8945868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EBAF_Dec'22_east_faster">
            <a:hlinkClick r:id="" action="ppaction://media"/>
            <a:extLst>
              <a:ext uri="{FF2B5EF4-FFF2-40B4-BE49-F238E27FC236}">
                <a16:creationId xmlns:a16="http://schemas.microsoft.com/office/drawing/2014/main" id="{D3BE1D7A-B1F1-3D73-ECD6-83B5FB08F866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6798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551D8C9-969F-EEDE-2890-0ADD01F7F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r>
              <a:rPr lang="en-GB"/>
              <a:t>Six Energies in FFA Arc Lattice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EF6930-7277-41C9-93BA-1D1F4C9829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E3BD21-9C5B-7B5B-6FCE-B3F3BBDAB8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19BFDE-3B23-C892-FA89-C8F428718F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29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17998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79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remove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EBAF_Dec'22_east">
            <a:hlinkClick r:id="" action="ppaction://media"/>
            <a:extLst>
              <a:ext uri="{FF2B5EF4-FFF2-40B4-BE49-F238E27FC236}">
                <a16:creationId xmlns:a16="http://schemas.microsoft.com/office/drawing/2014/main" id="{CB431412-79CC-9DBB-CAAC-0379C7F7CCF9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6798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AE7ED14-8796-0008-6536-C120BD774D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r>
              <a:rPr lang="en-GB"/>
              <a:t>Phase Spaces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2658AE-5AFD-9AED-1DBB-7CD91C9E39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B822E3-CC79-1693-0614-987DFDB633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41FC51-05AF-F8A7-6BC4-9DFE033DF8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30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19006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17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remove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High-Field Combined Function </a:t>
            </a:r>
            <a:r>
              <a:rPr lang="en-US"/>
              <a:t>Permanent Magnet</a:t>
            </a:r>
            <a:endParaRPr lang="en-GB" dirty="0"/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9ECADE6F-7E15-4223-BBFE-09EB2ACE39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We prototyped an open midplane design with the following requirements:</a:t>
            </a:r>
          </a:p>
          <a:p>
            <a:pPr lvl="1"/>
            <a:r>
              <a:rPr lang="en-US"/>
              <a:t>-0.9512T central field + 55.54T/m gradient</a:t>
            </a:r>
          </a:p>
          <a:p>
            <a:pPr lvl="1"/>
            <a:r>
              <a:rPr lang="en-US"/>
              <a:t>±10.5mm good field region</a:t>
            </a:r>
          </a:p>
          <a:p>
            <a:pPr lvl="2"/>
            <a:r>
              <a:rPr lang="en-US"/>
              <a:t>B</a:t>
            </a:r>
            <a:r>
              <a:rPr lang="en-US" baseline="-25000"/>
              <a:t>max,gfr</a:t>
            </a:r>
            <a:r>
              <a:rPr lang="en-US"/>
              <a:t> = -1.536T</a:t>
            </a:r>
          </a:p>
          <a:p>
            <a:pPr lvl="1"/>
            <a:r>
              <a:rPr lang="en-US"/>
              <a:t>±7.5mm vertical aperture</a:t>
            </a:r>
          </a:p>
          <a:p>
            <a:pPr lvl="2"/>
            <a:r>
              <a:rPr lang="en-US"/>
              <a:t>6mm total side gap for SR</a:t>
            </a:r>
          </a:p>
          <a:p>
            <a:pPr lvl="1"/>
            <a:r>
              <a:rPr lang="en-US"/>
              <a:t>10</a:t>
            </a:r>
            <a:r>
              <a:rPr lang="en-US" baseline="30000"/>
              <a:t>-3</a:t>
            </a:r>
            <a:r>
              <a:rPr lang="en-US"/>
              <a:t> field accuracy</a:t>
            </a:r>
          </a:p>
          <a:p>
            <a:r>
              <a:rPr lang="en-US"/>
              <a:t>Similar to CEBAF upgrade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DAA19B-55B7-43F6-A431-B5698B9D349F}" type="slidenum">
              <a:rPr lang="en-GB" altLang="en-US" smtClean="0"/>
              <a:pPr>
                <a:defRPr/>
              </a:pPr>
              <a:t>31</a:t>
            </a:fld>
            <a:endParaRPr lang="en-GB" altLang="en-US"/>
          </a:p>
        </p:txBody>
      </p:sp>
      <p:pic>
        <p:nvPicPr>
          <p:cNvPr id="2" name="Picture 1" descr="Chart, radar chart&#10;&#10;Description automatically generated">
            <a:extLst>
              <a:ext uri="{FF2B5EF4-FFF2-40B4-BE49-F238E27FC236}">
                <a16:creationId xmlns:a16="http://schemas.microsoft.com/office/drawing/2014/main" id="{15FD49D7-B0C6-7CD6-5E04-73E9ED2048E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5777" y="3374438"/>
            <a:ext cx="3321023" cy="2768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138213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7D7735-1D89-4355-8B74-9560198DA8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Tooling Design</a:t>
            </a:r>
            <a:endParaRPr lang="en-US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8B322E21-2E93-4E43-82AF-165CD6A3589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377463"/>
            <a:ext cx="9144000" cy="4971436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FCC1BC-B466-4DC3-A94A-EEAF57E498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0818C9-6C94-49F0-B713-ED0542D03C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2B8D9D-3FCC-4A7F-AADE-7757468F4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32</a:t>
            </a:fld>
            <a:endParaRPr lang="en-GB" alt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8DA1B7B-3981-4B24-B328-DBCBBCDFBCB9}"/>
              </a:ext>
            </a:extLst>
          </p:cNvPr>
          <p:cNvSpPr txBox="1"/>
          <p:nvPr/>
        </p:nvSpPr>
        <p:spPr>
          <a:xfrm>
            <a:off x="457200" y="1740371"/>
            <a:ext cx="37444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Full mould</a:t>
            </a:r>
          </a:p>
          <a:p>
            <a:r>
              <a:rPr lang="en-GB">
                <a:solidFill>
                  <a:schemeClr val="bg1"/>
                </a:solidFill>
              </a:rPr>
              <a:t>all pieces and central plug, printed double wall thickness for strength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E6CAD25-6147-43D7-9787-8CD713568CF1}"/>
              </a:ext>
            </a:extLst>
          </p:cNvPr>
          <p:cNvSpPr txBox="1"/>
          <p:nvPr/>
        </p:nvSpPr>
        <p:spPr>
          <a:xfrm>
            <a:off x="4942384" y="1740371"/>
            <a:ext cx="38780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“Spider”</a:t>
            </a:r>
          </a:p>
          <a:p>
            <a:r>
              <a:rPr lang="en-GB">
                <a:solidFill>
                  <a:schemeClr val="bg1"/>
                </a:solidFill>
              </a:rPr>
              <a:t>Channels for half the pieces</a:t>
            </a:r>
          </a:p>
          <a:p>
            <a:r>
              <a:rPr lang="en-GB">
                <a:solidFill>
                  <a:schemeClr val="bg1"/>
                </a:solidFill>
              </a:rPr>
              <a:t>Can be flipped over to get other half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D1CF2BB-7A90-4615-B239-B54309EAD2D8}"/>
              </a:ext>
            </a:extLst>
          </p:cNvPr>
          <p:cNvSpPr txBox="1"/>
          <p:nvPr/>
        </p:nvSpPr>
        <p:spPr>
          <a:xfrm>
            <a:off x="179512" y="5480537"/>
            <a:ext cx="8818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Corner holes for ¼”-20 threaded rods throughout, provide loose alignment, constraint 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625975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C3160F-7CCA-4857-817A-44B5322075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Can 3D print all parts in place</a:t>
            </a:r>
            <a:endParaRPr lang="en-US"/>
          </a:p>
        </p:txBody>
      </p:sp>
      <p:pic>
        <p:nvPicPr>
          <p:cNvPr id="8" name="Content Placeholder 7" descr="A picture containing text, case&#10;&#10;Description automatically generated">
            <a:extLst>
              <a:ext uri="{FF2B5EF4-FFF2-40B4-BE49-F238E27FC236}">
                <a16:creationId xmlns:a16="http://schemas.microsoft.com/office/drawing/2014/main" id="{19F6BDD6-9611-4101-8B8E-00AD36745D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805781"/>
            <a:ext cx="8229600" cy="4114800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5963DC-A844-4EEF-93A8-D58A471F56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351028-3D41-4BF5-8AB7-EA03705162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E82DEA-840F-4D40-AE3E-53D666AD3B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33</a:t>
            </a:fld>
            <a:endParaRPr lang="en-GB" alt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6364D2C-56ED-41C9-B939-32C6544F28B2}"/>
              </a:ext>
            </a:extLst>
          </p:cNvPr>
          <p:cNvSpPr txBox="1"/>
          <p:nvPr/>
        </p:nvSpPr>
        <p:spPr>
          <a:xfrm>
            <a:off x="457200" y="5920581"/>
            <a:ext cx="7355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0.3mm spacing between pieces minimum possible with our printers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319627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6787F-70AA-4ECB-B03B-5065208AD5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Point field measurement tool for Hall probe, also a “spider”</a:t>
            </a:r>
            <a:endParaRPr lang="en-US"/>
          </a:p>
        </p:txBody>
      </p:sp>
      <p:pic>
        <p:nvPicPr>
          <p:cNvPr id="8" name="Content Placeholder 7" descr="A picture containing text&#10;&#10;Description automatically generated">
            <a:extLst>
              <a:ext uri="{FF2B5EF4-FFF2-40B4-BE49-F238E27FC236}">
                <a16:creationId xmlns:a16="http://schemas.microsoft.com/office/drawing/2014/main" id="{BA913F5B-9BF9-42D6-B5EE-CD3D5D71D87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805781"/>
            <a:ext cx="8229600" cy="4114800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36A0AB-D7EA-44B2-99AD-83F387BA9B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F553E4-5A13-4786-9FB2-64DD18D3DA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AC93FD-F73A-4595-8C8B-C2DD0FB4B8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34</a:t>
            </a:fld>
            <a:endParaRPr lang="en-GB" alt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4D8D461-6BF9-4EDF-A162-74E159B41E34}"/>
              </a:ext>
            </a:extLst>
          </p:cNvPr>
          <p:cNvSpPr txBox="1"/>
          <p:nvPr/>
        </p:nvSpPr>
        <p:spPr>
          <a:xfrm>
            <a:off x="5822776" y="2348880"/>
            <a:ext cx="292568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Single-axis Hall probe inserted in X and Y directions in cross-shaped holes, depth is controlled the centre of magnet length</a:t>
            </a:r>
          </a:p>
          <a:p>
            <a:endParaRPr lang="en-GB"/>
          </a:p>
          <a:p>
            <a:r>
              <a:rPr lang="en-GB"/>
              <a:t>Used this to confirm field of all 24 wedges at 7 locations </a:t>
            </a:r>
            <a:r>
              <a:rPr lang="en-GB">
                <a:sym typeface="Wingdings" panose="05000000000000000000" pitchFamily="2" charset="2"/>
              </a:rPr>
              <a:t> rough magnetisation vector measurement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74100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BEF00-C2B0-43B5-A7EC-5E3E1C6116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Assembly Sandwich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36869A-A7B2-495F-B9AF-1617480898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091A11-AC34-43A1-8A35-654CFCA2F5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1A5F7C-7CED-4A77-899F-5B34EF88E2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35</a:t>
            </a:fld>
            <a:endParaRPr lang="en-GB" altLang="en-US"/>
          </a:p>
        </p:txBody>
      </p:sp>
      <p:pic>
        <p:nvPicPr>
          <p:cNvPr id="11" name="Content Placeholder 7">
            <a:extLst>
              <a:ext uri="{FF2B5EF4-FFF2-40B4-BE49-F238E27FC236}">
                <a16:creationId xmlns:a16="http://schemas.microsoft.com/office/drawing/2014/main" id="{2BBE6CBC-442E-4FD4-822B-438C3876056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688" t="20989" r="56300" b="16729"/>
          <a:stretch/>
        </p:blipFill>
        <p:spPr bwMode="auto">
          <a:xfrm>
            <a:off x="699511" y="2959489"/>
            <a:ext cx="1712249" cy="15665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Content Placeholder 7">
            <a:extLst>
              <a:ext uri="{FF2B5EF4-FFF2-40B4-BE49-F238E27FC236}">
                <a16:creationId xmlns:a16="http://schemas.microsoft.com/office/drawing/2014/main" id="{1541815E-48AC-49D6-ACD4-1BB375DFDA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699510" y="4611330"/>
            <a:ext cx="1712249" cy="15539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Content Placeholder 7">
            <a:extLst>
              <a:ext uri="{FF2B5EF4-FFF2-40B4-BE49-F238E27FC236}">
                <a16:creationId xmlns:a16="http://schemas.microsoft.com/office/drawing/2014/main" id="{88E817BB-ACC7-46EC-B40F-58E4ED8D7F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699509" y="1353676"/>
            <a:ext cx="1712249" cy="15539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0E96EF32-6FDA-417B-AEE6-573C028BBCCE}"/>
              </a:ext>
            </a:extLst>
          </p:cNvPr>
          <p:cNvSpPr/>
          <p:nvPr/>
        </p:nvSpPr>
        <p:spPr>
          <a:xfrm>
            <a:off x="4355976" y="1729936"/>
            <a:ext cx="3744416" cy="1435298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00991DE-D1F4-473D-9FE6-04B25AC4D082}"/>
              </a:ext>
            </a:extLst>
          </p:cNvPr>
          <p:cNvSpPr/>
          <p:nvPr/>
        </p:nvSpPr>
        <p:spPr>
          <a:xfrm>
            <a:off x="4355976" y="3173455"/>
            <a:ext cx="3744416" cy="1435298"/>
          </a:xfrm>
          <a:prstGeom prst="rect">
            <a:avLst/>
          </a:prstGeom>
          <a:solidFill>
            <a:schemeClr val="accent2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AEE7AA3-D95B-417D-9C10-29EE517D2005}"/>
              </a:ext>
            </a:extLst>
          </p:cNvPr>
          <p:cNvSpPr/>
          <p:nvPr/>
        </p:nvSpPr>
        <p:spPr>
          <a:xfrm>
            <a:off x="4355976" y="4608753"/>
            <a:ext cx="3744416" cy="143529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863972C1-2A4A-4BC7-8B06-8942B690DF9D}"/>
              </a:ext>
            </a:extLst>
          </p:cNvPr>
          <p:cNvGrpSpPr/>
          <p:nvPr/>
        </p:nvGrpSpPr>
        <p:grpSpPr>
          <a:xfrm>
            <a:off x="4499992" y="1425859"/>
            <a:ext cx="288032" cy="295856"/>
            <a:chOff x="4499992" y="1425859"/>
            <a:chExt cx="288032" cy="295856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7441B785-6EA3-41FF-99FB-24AACB232017}"/>
                </a:ext>
              </a:extLst>
            </p:cNvPr>
            <p:cNvSpPr/>
            <p:nvPr/>
          </p:nvSpPr>
          <p:spPr>
            <a:xfrm>
              <a:off x="4576192" y="1425859"/>
              <a:ext cx="135632" cy="295856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7EB4D22B-11A5-4461-9129-BCD51386B7AB}"/>
                </a:ext>
              </a:extLst>
            </p:cNvPr>
            <p:cNvSpPr/>
            <p:nvPr/>
          </p:nvSpPr>
          <p:spPr>
            <a:xfrm>
              <a:off x="4499992" y="1556792"/>
              <a:ext cx="288032" cy="164923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5805D9CA-B0CE-44FD-897D-F8D30C5FA8FE}"/>
              </a:ext>
            </a:extLst>
          </p:cNvPr>
          <p:cNvGrpSpPr/>
          <p:nvPr/>
        </p:nvGrpSpPr>
        <p:grpSpPr>
          <a:xfrm>
            <a:off x="7706444" y="1425859"/>
            <a:ext cx="288032" cy="295856"/>
            <a:chOff x="4499992" y="1425859"/>
            <a:chExt cx="288032" cy="295856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25AB4EB5-905D-42D9-8726-25310A28B07F}"/>
                </a:ext>
              </a:extLst>
            </p:cNvPr>
            <p:cNvSpPr/>
            <p:nvPr/>
          </p:nvSpPr>
          <p:spPr>
            <a:xfrm>
              <a:off x="4576192" y="1425859"/>
              <a:ext cx="135632" cy="295856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AF91D4C3-2998-4B22-9535-04C5FDA7BE6E}"/>
                </a:ext>
              </a:extLst>
            </p:cNvPr>
            <p:cNvSpPr/>
            <p:nvPr/>
          </p:nvSpPr>
          <p:spPr>
            <a:xfrm>
              <a:off x="4499992" y="1556792"/>
              <a:ext cx="288032" cy="164923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84027C8F-BC7F-45EA-8C63-995604AD52A7}"/>
              </a:ext>
            </a:extLst>
          </p:cNvPr>
          <p:cNvGrpSpPr/>
          <p:nvPr/>
        </p:nvGrpSpPr>
        <p:grpSpPr>
          <a:xfrm rot="10800000">
            <a:off x="4499992" y="6060494"/>
            <a:ext cx="288032" cy="295856"/>
            <a:chOff x="4499992" y="1425859"/>
            <a:chExt cx="288032" cy="295856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8903A49B-345C-44F1-BB10-F695B4A5E15E}"/>
                </a:ext>
              </a:extLst>
            </p:cNvPr>
            <p:cNvSpPr/>
            <p:nvPr/>
          </p:nvSpPr>
          <p:spPr>
            <a:xfrm>
              <a:off x="4576192" y="1425859"/>
              <a:ext cx="135632" cy="295856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A3520C16-BA31-45DC-906E-F638A2E9E164}"/>
                </a:ext>
              </a:extLst>
            </p:cNvPr>
            <p:cNvSpPr/>
            <p:nvPr/>
          </p:nvSpPr>
          <p:spPr>
            <a:xfrm>
              <a:off x="4499992" y="1556792"/>
              <a:ext cx="288032" cy="164923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538F32FA-2006-4B49-B1C7-6A31195BDB9C}"/>
              </a:ext>
            </a:extLst>
          </p:cNvPr>
          <p:cNvGrpSpPr/>
          <p:nvPr/>
        </p:nvGrpSpPr>
        <p:grpSpPr>
          <a:xfrm rot="10800000">
            <a:off x="7706444" y="6060494"/>
            <a:ext cx="288032" cy="295856"/>
            <a:chOff x="4499992" y="1425859"/>
            <a:chExt cx="288032" cy="295856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FA990FA3-7320-466D-AAE2-9BDF5E56B86C}"/>
                </a:ext>
              </a:extLst>
            </p:cNvPr>
            <p:cNvSpPr/>
            <p:nvPr/>
          </p:nvSpPr>
          <p:spPr>
            <a:xfrm>
              <a:off x="4576192" y="1425859"/>
              <a:ext cx="135632" cy="295856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7364AD77-E673-4A09-8CDF-D958CB0B7D2B}"/>
                </a:ext>
              </a:extLst>
            </p:cNvPr>
            <p:cNvSpPr/>
            <p:nvPr/>
          </p:nvSpPr>
          <p:spPr>
            <a:xfrm>
              <a:off x="4499992" y="1556792"/>
              <a:ext cx="288032" cy="164923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0" name="Arrow: Right 29">
            <a:extLst>
              <a:ext uri="{FF2B5EF4-FFF2-40B4-BE49-F238E27FC236}">
                <a16:creationId xmlns:a16="http://schemas.microsoft.com/office/drawing/2014/main" id="{1789E0DE-9F68-4FF3-8347-01368B84FA5A}"/>
              </a:ext>
            </a:extLst>
          </p:cNvPr>
          <p:cNvSpPr/>
          <p:nvPr/>
        </p:nvSpPr>
        <p:spPr>
          <a:xfrm>
            <a:off x="2776844" y="2060847"/>
            <a:ext cx="1152128" cy="365125"/>
          </a:xfrm>
          <a:prstGeom prst="rightArrow">
            <a:avLst/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Arrow: Right 30">
            <a:extLst>
              <a:ext uri="{FF2B5EF4-FFF2-40B4-BE49-F238E27FC236}">
                <a16:creationId xmlns:a16="http://schemas.microsoft.com/office/drawing/2014/main" id="{7AB17D51-1B17-4BA4-B4C5-DD78D2F125E4}"/>
              </a:ext>
            </a:extLst>
          </p:cNvPr>
          <p:cNvSpPr/>
          <p:nvPr/>
        </p:nvSpPr>
        <p:spPr>
          <a:xfrm>
            <a:off x="2781453" y="3645024"/>
            <a:ext cx="1152128" cy="365125"/>
          </a:xfrm>
          <a:prstGeom prst="rightArrow">
            <a:avLst/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Arrow: Right 31">
            <a:extLst>
              <a:ext uri="{FF2B5EF4-FFF2-40B4-BE49-F238E27FC236}">
                <a16:creationId xmlns:a16="http://schemas.microsoft.com/office/drawing/2014/main" id="{5F1E2B43-A7E4-42E0-A33B-6B3FE66E6BAB}"/>
              </a:ext>
            </a:extLst>
          </p:cNvPr>
          <p:cNvSpPr/>
          <p:nvPr/>
        </p:nvSpPr>
        <p:spPr>
          <a:xfrm>
            <a:off x="2776844" y="5143839"/>
            <a:ext cx="1152128" cy="365125"/>
          </a:xfrm>
          <a:prstGeom prst="rightArrow">
            <a:avLst/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372576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FF7F0A-1EF8-4E8E-A762-ECD43D5089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r>
              <a:rPr lang="en-GB"/>
              <a:t>Assembly Process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FD2DAD-5B5D-4C21-BCAE-1FEE5C222C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C8A768-2E23-48CD-92D1-F06FF3C4E9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AD3285-2EAF-4D73-872D-1B5C69C26B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36</a:t>
            </a:fld>
            <a:endParaRPr lang="en-GB" alt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9C38D4E-A693-460E-9E3B-1BECAE6ABBF0}"/>
              </a:ext>
            </a:extLst>
          </p:cNvPr>
          <p:cNvSpPr/>
          <p:nvPr/>
        </p:nvSpPr>
        <p:spPr>
          <a:xfrm>
            <a:off x="683568" y="1914724"/>
            <a:ext cx="360040" cy="1435297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DC1B676-A9AF-4167-8A0C-086861EE6060}"/>
              </a:ext>
            </a:extLst>
          </p:cNvPr>
          <p:cNvSpPr/>
          <p:nvPr/>
        </p:nvSpPr>
        <p:spPr>
          <a:xfrm>
            <a:off x="683568" y="3358241"/>
            <a:ext cx="360040" cy="1435299"/>
          </a:xfrm>
          <a:prstGeom prst="rect">
            <a:avLst/>
          </a:prstGeom>
          <a:solidFill>
            <a:schemeClr val="accent2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C21CBE-79C3-4031-852B-F395491DCF3E}"/>
              </a:ext>
            </a:extLst>
          </p:cNvPr>
          <p:cNvSpPr/>
          <p:nvPr/>
        </p:nvSpPr>
        <p:spPr>
          <a:xfrm>
            <a:off x="683568" y="4801760"/>
            <a:ext cx="360040" cy="142707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B0C15C09-9050-4FBE-8F94-062C42F6EC8C}"/>
              </a:ext>
            </a:extLst>
          </p:cNvPr>
          <p:cNvGrpSpPr/>
          <p:nvPr/>
        </p:nvGrpSpPr>
        <p:grpSpPr>
          <a:xfrm>
            <a:off x="107504" y="1914724"/>
            <a:ext cx="1515580" cy="4314368"/>
            <a:chOff x="539552" y="1729810"/>
            <a:chExt cx="1515580" cy="4314368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C92D0838-56D2-4449-9D3D-581949F62400}"/>
                </a:ext>
              </a:extLst>
            </p:cNvPr>
            <p:cNvSpPr/>
            <p:nvPr/>
          </p:nvSpPr>
          <p:spPr>
            <a:xfrm>
              <a:off x="539552" y="1730063"/>
              <a:ext cx="504056" cy="1435298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508D4F59-BA60-473C-9152-DD63C7AF3467}"/>
                </a:ext>
              </a:extLst>
            </p:cNvPr>
            <p:cNvSpPr/>
            <p:nvPr/>
          </p:nvSpPr>
          <p:spPr>
            <a:xfrm>
              <a:off x="539552" y="3173582"/>
              <a:ext cx="504056" cy="1435298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EE05F95F-DA8A-400A-92E7-34365981DA61}"/>
                </a:ext>
              </a:extLst>
            </p:cNvPr>
            <p:cNvSpPr/>
            <p:nvPr/>
          </p:nvSpPr>
          <p:spPr>
            <a:xfrm>
              <a:off x="539552" y="4608880"/>
              <a:ext cx="504056" cy="143529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14808727-BB5D-45EC-9901-F4C315C59827}"/>
                </a:ext>
              </a:extLst>
            </p:cNvPr>
            <p:cNvSpPr/>
            <p:nvPr/>
          </p:nvSpPr>
          <p:spPr>
            <a:xfrm>
              <a:off x="1551076" y="1729810"/>
              <a:ext cx="504056" cy="1435298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17B1740-C667-4F2A-B34D-BA1637D14FE3}"/>
                </a:ext>
              </a:extLst>
            </p:cNvPr>
            <p:cNvSpPr/>
            <p:nvPr/>
          </p:nvSpPr>
          <p:spPr>
            <a:xfrm>
              <a:off x="1551076" y="3173329"/>
              <a:ext cx="504056" cy="1435298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A139B76-ABEA-45CF-9B0C-0A282EE3774E}"/>
                </a:ext>
              </a:extLst>
            </p:cNvPr>
            <p:cNvSpPr/>
            <p:nvPr/>
          </p:nvSpPr>
          <p:spPr>
            <a:xfrm>
              <a:off x="1551076" y="4608627"/>
              <a:ext cx="504056" cy="143529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1" name="Rectangle 40">
            <a:extLst>
              <a:ext uri="{FF2B5EF4-FFF2-40B4-BE49-F238E27FC236}">
                <a16:creationId xmlns:a16="http://schemas.microsoft.com/office/drawing/2014/main" id="{84609E01-7D9E-4276-BD1C-B684A0330C0F}"/>
              </a:ext>
            </a:extLst>
          </p:cNvPr>
          <p:cNvSpPr/>
          <p:nvPr/>
        </p:nvSpPr>
        <p:spPr>
          <a:xfrm>
            <a:off x="2533952" y="3357045"/>
            <a:ext cx="360040" cy="1435299"/>
          </a:xfrm>
          <a:prstGeom prst="rect">
            <a:avLst/>
          </a:prstGeom>
          <a:solidFill>
            <a:schemeClr val="accent2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E6250784-A569-4306-9D71-97C9BB49A5F1}"/>
              </a:ext>
            </a:extLst>
          </p:cNvPr>
          <p:cNvGrpSpPr/>
          <p:nvPr/>
        </p:nvGrpSpPr>
        <p:grpSpPr>
          <a:xfrm>
            <a:off x="1956183" y="1922944"/>
            <a:ext cx="1515580" cy="4314368"/>
            <a:chOff x="539552" y="1729810"/>
            <a:chExt cx="1515580" cy="4314368"/>
          </a:xfrm>
        </p:grpSpPr>
        <p:sp>
          <p:nvSpPr>
            <p:cNvPr id="44" name="Rectangle 43">
              <a:extLst>
                <a:ext uri="{FF2B5EF4-FFF2-40B4-BE49-F238E27FC236}">
                  <a16:creationId xmlns:a16="http://schemas.microsoft.com/office/drawing/2014/main" id="{8921FCF4-FA25-4100-898C-684F43FBB644}"/>
                </a:ext>
              </a:extLst>
            </p:cNvPr>
            <p:cNvSpPr/>
            <p:nvPr/>
          </p:nvSpPr>
          <p:spPr>
            <a:xfrm>
              <a:off x="539552" y="1730063"/>
              <a:ext cx="504056" cy="1435298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Rectangle 44">
              <a:extLst>
                <a:ext uri="{FF2B5EF4-FFF2-40B4-BE49-F238E27FC236}">
                  <a16:creationId xmlns:a16="http://schemas.microsoft.com/office/drawing/2014/main" id="{0203F7E9-6FD7-4FEB-91E3-F02C5B99157F}"/>
                </a:ext>
              </a:extLst>
            </p:cNvPr>
            <p:cNvSpPr/>
            <p:nvPr/>
          </p:nvSpPr>
          <p:spPr>
            <a:xfrm>
              <a:off x="539552" y="3173582"/>
              <a:ext cx="504056" cy="1435298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Rectangle 45">
              <a:extLst>
                <a:ext uri="{FF2B5EF4-FFF2-40B4-BE49-F238E27FC236}">
                  <a16:creationId xmlns:a16="http://schemas.microsoft.com/office/drawing/2014/main" id="{5B6BBB41-8308-4000-AFFD-7310FA7ABE1D}"/>
                </a:ext>
              </a:extLst>
            </p:cNvPr>
            <p:cNvSpPr/>
            <p:nvPr/>
          </p:nvSpPr>
          <p:spPr>
            <a:xfrm>
              <a:off x="539552" y="4608880"/>
              <a:ext cx="504056" cy="143529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Rectangle 46">
              <a:extLst>
                <a:ext uri="{FF2B5EF4-FFF2-40B4-BE49-F238E27FC236}">
                  <a16:creationId xmlns:a16="http://schemas.microsoft.com/office/drawing/2014/main" id="{55ECD769-D762-4970-8000-BD90BD5EB0C6}"/>
                </a:ext>
              </a:extLst>
            </p:cNvPr>
            <p:cNvSpPr/>
            <p:nvPr/>
          </p:nvSpPr>
          <p:spPr>
            <a:xfrm>
              <a:off x="1551076" y="1729810"/>
              <a:ext cx="504056" cy="1435298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Rectangle 47">
              <a:extLst>
                <a:ext uri="{FF2B5EF4-FFF2-40B4-BE49-F238E27FC236}">
                  <a16:creationId xmlns:a16="http://schemas.microsoft.com/office/drawing/2014/main" id="{ADBF9322-3801-4AB8-B835-569D72689186}"/>
                </a:ext>
              </a:extLst>
            </p:cNvPr>
            <p:cNvSpPr/>
            <p:nvPr/>
          </p:nvSpPr>
          <p:spPr>
            <a:xfrm>
              <a:off x="1551076" y="3173329"/>
              <a:ext cx="504056" cy="1435298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Rectangle 48">
              <a:extLst>
                <a:ext uri="{FF2B5EF4-FFF2-40B4-BE49-F238E27FC236}">
                  <a16:creationId xmlns:a16="http://schemas.microsoft.com/office/drawing/2014/main" id="{0B9F187E-ACA3-4DE0-8167-18E12349A49C}"/>
                </a:ext>
              </a:extLst>
            </p:cNvPr>
            <p:cNvSpPr/>
            <p:nvPr/>
          </p:nvSpPr>
          <p:spPr>
            <a:xfrm>
              <a:off x="1551076" y="4608627"/>
              <a:ext cx="504056" cy="143529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53" name="Group 52">
            <a:extLst>
              <a:ext uri="{FF2B5EF4-FFF2-40B4-BE49-F238E27FC236}">
                <a16:creationId xmlns:a16="http://schemas.microsoft.com/office/drawing/2014/main" id="{E4BE2F80-44CF-4EAA-A1BF-5AFA314970FA}"/>
              </a:ext>
            </a:extLst>
          </p:cNvPr>
          <p:cNvGrpSpPr/>
          <p:nvPr/>
        </p:nvGrpSpPr>
        <p:grpSpPr>
          <a:xfrm>
            <a:off x="3804862" y="1922944"/>
            <a:ext cx="1515580" cy="4314368"/>
            <a:chOff x="539552" y="1729810"/>
            <a:chExt cx="1515580" cy="4314368"/>
          </a:xfrm>
        </p:grpSpPr>
        <p:sp>
          <p:nvSpPr>
            <p:cNvPr id="54" name="Rectangle 53">
              <a:extLst>
                <a:ext uri="{FF2B5EF4-FFF2-40B4-BE49-F238E27FC236}">
                  <a16:creationId xmlns:a16="http://schemas.microsoft.com/office/drawing/2014/main" id="{7A63D2DD-F50C-4F2D-84FC-0B3DB501883C}"/>
                </a:ext>
              </a:extLst>
            </p:cNvPr>
            <p:cNvSpPr/>
            <p:nvPr/>
          </p:nvSpPr>
          <p:spPr>
            <a:xfrm>
              <a:off x="539552" y="1730063"/>
              <a:ext cx="504056" cy="1435298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Rectangle 54">
              <a:extLst>
                <a:ext uri="{FF2B5EF4-FFF2-40B4-BE49-F238E27FC236}">
                  <a16:creationId xmlns:a16="http://schemas.microsoft.com/office/drawing/2014/main" id="{DC7F6C2E-6FB5-44EF-97CC-60C07A811B16}"/>
                </a:ext>
              </a:extLst>
            </p:cNvPr>
            <p:cNvSpPr/>
            <p:nvPr/>
          </p:nvSpPr>
          <p:spPr>
            <a:xfrm>
              <a:off x="539552" y="3173582"/>
              <a:ext cx="504056" cy="1435298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Rectangle 55">
              <a:extLst>
                <a:ext uri="{FF2B5EF4-FFF2-40B4-BE49-F238E27FC236}">
                  <a16:creationId xmlns:a16="http://schemas.microsoft.com/office/drawing/2014/main" id="{0677EDCB-7217-4196-94B1-B2957B1E20E8}"/>
                </a:ext>
              </a:extLst>
            </p:cNvPr>
            <p:cNvSpPr/>
            <p:nvPr/>
          </p:nvSpPr>
          <p:spPr>
            <a:xfrm>
              <a:off x="539552" y="4608880"/>
              <a:ext cx="504056" cy="143529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Rectangle 56">
              <a:extLst>
                <a:ext uri="{FF2B5EF4-FFF2-40B4-BE49-F238E27FC236}">
                  <a16:creationId xmlns:a16="http://schemas.microsoft.com/office/drawing/2014/main" id="{E4AF426F-2755-4FEB-BF50-404283B3677A}"/>
                </a:ext>
              </a:extLst>
            </p:cNvPr>
            <p:cNvSpPr/>
            <p:nvPr/>
          </p:nvSpPr>
          <p:spPr>
            <a:xfrm>
              <a:off x="1551076" y="1729810"/>
              <a:ext cx="504056" cy="1435298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Rectangle 57">
              <a:extLst>
                <a:ext uri="{FF2B5EF4-FFF2-40B4-BE49-F238E27FC236}">
                  <a16:creationId xmlns:a16="http://schemas.microsoft.com/office/drawing/2014/main" id="{EA2958EB-53B5-4F9C-96FE-1428E9E67B88}"/>
                </a:ext>
              </a:extLst>
            </p:cNvPr>
            <p:cNvSpPr/>
            <p:nvPr/>
          </p:nvSpPr>
          <p:spPr>
            <a:xfrm>
              <a:off x="1551076" y="3173329"/>
              <a:ext cx="504056" cy="1435298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Rectangle 58">
              <a:extLst>
                <a:ext uri="{FF2B5EF4-FFF2-40B4-BE49-F238E27FC236}">
                  <a16:creationId xmlns:a16="http://schemas.microsoft.com/office/drawing/2014/main" id="{27BDBB65-A2D2-4F64-9419-A9E5560CA4B1}"/>
                </a:ext>
              </a:extLst>
            </p:cNvPr>
            <p:cNvSpPr/>
            <p:nvPr/>
          </p:nvSpPr>
          <p:spPr>
            <a:xfrm>
              <a:off x="1551076" y="4608627"/>
              <a:ext cx="504056" cy="143529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63" name="Group 62">
            <a:extLst>
              <a:ext uri="{FF2B5EF4-FFF2-40B4-BE49-F238E27FC236}">
                <a16:creationId xmlns:a16="http://schemas.microsoft.com/office/drawing/2014/main" id="{E1974805-796E-4B05-9AAA-B3A9E1A0AA1E}"/>
              </a:ext>
            </a:extLst>
          </p:cNvPr>
          <p:cNvGrpSpPr/>
          <p:nvPr/>
        </p:nvGrpSpPr>
        <p:grpSpPr>
          <a:xfrm>
            <a:off x="5653541" y="1913526"/>
            <a:ext cx="1515580" cy="4314368"/>
            <a:chOff x="539552" y="1729810"/>
            <a:chExt cx="1515580" cy="4314368"/>
          </a:xfrm>
        </p:grpSpPr>
        <p:sp>
          <p:nvSpPr>
            <p:cNvPr id="64" name="Rectangle 63">
              <a:extLst>
                <a:ext uri="{FF2B5EF4-FFF2-40B4-BE49-F238E27FC236}">
                  <a16:creationId xmlns:a16="http://schemas.microsoft.com/office/drawing/2014/main" id="{F8BDADF3-01FD-4EF8-9C48-9EAA3CD953C6}"/>
                </a:ext>
              </a:extLst>
            </p:cNvPr>
            <p:cNvSpPr/>
            <p:nvPr/>
          </p:nvSpPr>
          <p:spPr>
            <a:xfrm>
              <a:off x="539552" y="1730063"/>
              <a:ext cx="504056" cy="1435298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Rectangle 64">
              <a:extLst>
                <a:ext uri="{FF2B5EF4-FFF2-40B4-BE49-F238E27FC236}">
                  <a16:creationId xmlns:a16="http://schemas.microsoft.com/office/drawing/2014/main" id="{6F039ACB-605D-4BEE-849C-10E47A444F6B}"/>
                </a:ext>
              </a:extLst>
            </p:cNvPr>
            <p:cNvSpPr/>
            <p:nvPr/>
          </p:nvSpPr>
          <p:spPr>
            <a:xfrm>
              <a:off x="539552" y="3173582"/>
              <a:ext cx="504056" cy="1435298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Rectangle 65">
              <a:extLst>
                <a:ext uri="{FF2B5EF4-FFF2-40B4-BE49-F238E27FC236}">
                  <a16:creationId xmlns:a16="http://schemas.microsoft.com/office/drawing/2014/main" id="{7BA2039F-63F0-4EE7-A3A2-150D6685E2AF}"/>
                </a:ext>
              </a:extLst>
            </p:cNvPr>
            <p:cNvSpPr/>
            <p:nvPr/>
          </p:nvSpPr>
          <p:spPr>
            <a:xfrm>
              <a:off x="539552" y="4608880"/>
              <a:ext cx="504056" cy="143529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Rectangle 66">
              <a:extLst>
                <a:ext uri="{FF2B5EF4-FFF2-40B4-BE49-F238E27FC236}">
                  <a16:creationId xmlns:a16="http://schemas.microsoft.com/office/drawing/2014/main" id="{07B933E5-FDAF-4B5F-B2DD-754C20004400}"/>
                </a:ext>
              </a:extLst>
            </p:cNvPr>
            <p:cNvSpPr/>
            <p:nvPr/>
          </p:nvSpPr>
          <p:spPr>
            <a:xfrm>
              <a:off x="1551076" y="1729810"/>
              <a:ext cx="504056" cy="1435298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Rectangle 67">
              <a:extLst>
                <a:ext uri="{FF2B5EF4-FFF2-40B4-BE49-F238E27FC236}">
                  <a16:creationId xmlns:a16="http://schemas.microsoft.com/office/drawing/2014/main" id="{1914C30F-D74F-4162-8D72-F3E282A7758C}"/>
                </a:ext>
              </a:extLst>
            </p:cNvPr>
            <p:cNvSpPr/>
            <p:nvPr/>
          </p:nvSpPr>
          <p:spPr>
            <a:xfrm>
              <a:off x="1551076" y="3173329"/>
              <a:ext cx="504056" cy="1435298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Rectangle 68">
              <a:extLst>
                <a:ext uri="{FF2B5EF4-FFF2-40B4-BE49-F238E27FC236}">
                  <a16:creationId xmlns:a16="http://schemas.microsoft.com/office/drawing/2014/main" id="{508B945D-D80B-4869-B8BB-C9EF88FDC61B}"/>
                </a:ext>
              </a:extLst>
            </p:cNvPr>
            <p:cNvSpPr/>
            <p:nvPr/>
          </p:nvSpPr>
          <p:spPr>
            <a:xfrm>
              <a:off x="1551076" y="4608627"/>
              <a:ext cx="504056" cy="143529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0" name="Rectangle 69">
            <a:extLst>
              <a:ext uri="{FF2B5EF4-FFF2-40B4-BE49-F238E27FC236}">
                <a16:creationId xmlns:a16="http://schemas.microsoft.com/office/drawing/2014/main" id="{B7188B09-26EE-44B0-809C-CD48D76F0F7C}"/>
              </a:ext>
            </a:extLst>
          </p:cNvPr>
          <p:cNvSpPr/>
          <p:nvPr/>
        </p:nvSpPr>
        <p:spPr>
          <a:xfrm>
            <a:off x="4347063" y="1412776"/>
            <a:ext cx="432048" cy="1435298"/>
          </a:xfrm>
          <a:prstGeom prst="rect">
            <a:avLst/>
          </a:prstGeom>
          <a:solidFill>
            <a:schemeClr val="tx1"/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1" name="Group 70">
            <a:extLst>
              <a:ext uri="{FF2B5EF4-FFF2-40B4-BE49-F238E27FC236}">
                <a16:creationId xmlns:a16="http://schemas.microsoft.com/office/drawing/2014/main" id="{ACB65373-465A-466E-9F61-9D62135078CD}"/>
              </a:ext>
            </a:extLst>
          </p:cNvPr>
          <p:cNvGrpSpPr/>
          <p:nvPr/>
        </p:nvGrpSpPr>
        <p:grpSpPr>
          <a:xfrm>
            <a:off x="7502219" y="1922691"/>
            <a:ext cx="1515580" cy="4314368"/>
            <a:chOff x="539552" y="1729810"/>
            <a:chExt cx="1515580" cy="4314368"/>
          </a:xfrm>
        </p:grpSpPr>
        <p:sp>
          <p:nvSpPr>
            <p:cNvPr id="72" name="Rectangle 71">
              <a:extLst>
                <a:ext uri="{FF2B5EF4-FFF2-40B4-BE49-F238E27FC236}">
                  <a16:creationId xmlns:a16="http://schemas.microsoft.com/office/drawing/2014/main" id="{FC6C4FC2-AC85-42FA-91A6-E63A2D3FD34A}"/>
                </a:ext>
              </a:extLst>
            </p:cNvPr>
            <p:cNvSpPr/>
            <p:nvPr/>
          </p:nvSpPr>
          <p:spPr>
            <a:xfrm>
              <a:off x="539552" y="1730063"/>
              <a:ext cx="504056" cy="1435298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Rectangle 72">
              <a:extLst>
                <a:ext uri="{FF2B5EF4-FFF2-40B4-BE49-F238E27FC236}">
                  <a16:creationId xmlns:a16="http://schemas.microsoft.com/office/drawing/2014/main" id="{4EBAA899-86B8-48A0-8A58-49A2EE66D480}"/>
                </a:ext>
              </a:extLst>
            </p:cNvPr>
            <p:cNvSpPr/>
            <p:nvPr/>
          </p:nvSpPr>
          <p:spPr>
            <a:xfrm>
              <a:off x="539552" y="3173582"/>
              <a:ext cx="504056" cy="1435298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Rectangle 73">
              <a:extLst>
                <a:ext uri="{FF2B5EF4-FFF2-40B4-BE49-F238E27FC236}">
                  <a16:creationId xmlns:a16="http://schemas.microsoft.com/office/drawing/2014/main" id="{44165EDB-6CB9-4EDC-B13E-D6BCA75FD0C1}"/>
                </a:ext>
              </a:extLst>
            </p:cNvPr>
            <p:cNvSpPr/>
            <p:nvPr/>
          </p:nvSpPr>
          <p:spPr>
            <a:xfrm>
              <a:off x="539552" y="4608880"/>
              <a:ext cx="504056" cy="143529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5" name="Rectangle 74">
              <a:extLst>
                <a:ext uri="{FF2B5EF4-FFF2-40B4-BE49-F238E27FC236}">
                  <a16:creationId xmlns:a16="http://schemas.microsoft.com/office/drawing/2014/main" id="{E7EABA47-F347-4AAB-8AC3-4C6C50510909}"/>
                </a:ext>
              </a:extLst>
            </p:cNvPr>
            <p:cNvSpPr/>
            <p:nvPr/>
          </p:nvSpPr>
          <p:spPr>
            <a:xfrm>
              <a:off x="1551076" y="1729810"/>
              <a:ext cx="504056" cy="1435298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6" name="Rectangle 75">
              <a:extLst>
                <a:ext uri="{FF2B5EF4-FFF2-40B4-BE49-F238E27FC236}">
                  <a16:creationId xmlns:a16="http://schemas.microsoft.com/office/drawing/2014/main" id="{AF02F463-F678-4E8C-BA92-71793B800C01}"/>
                </a:ext>
              </a:extLst>
            </p:cNvPr>
            <p:cNvSpPr/>
            <p:nvPr/>
          </p:nvSpPr>
          <p:spPr>
            <a:xfrm>
              <a:off x="1551076" y="3173329"/>
              <a:ext cx="504056" cy="1435298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7" name="Rectangle 76">
              <a:extLst>
                <a:ext uri="{FF2B5EF4-FFF2-40B4-BE49-F238E27FC236}">
                  <a16:creationId xmlns:a16="http://schemas.microsoft.com/office/drawing/2014/main" id="{2026EF8F-1829-4363-A375-95DB96810962}"/>
                </a:ext>
              </a:extLst>
            </p:cNvPr>
            <p:cNvSpPr/>
            <p:nvPr/>
          </p:nvSpPr>
          <p:spPr>
            <a:xfrm>
              <a:off x="1551076" y="4608627"/>
              <a:ext cx="504056" cy="143529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8" name="Rectangle 77">
            <a:extLst>
              <a:ext uri="{FF2B5EF4-FFF2-40B4-BE49-F238E27FC236}">
                <a16:creationId xmlns:a16="http://schemas.microsoft.com/office/drawing/2014/main" id="{D90CF00F-1662-4DC8-88A7-EC5C3892BADA}"/>
              </a:ext>
            </a:extLst>
          </p:cNvPr>
          <p:cNvSpPr/>
          <p:nvPr/>
        </p:nvSpPr>
        <p:spPr>
          <a:xfrm>
            <a:off x="4391980" y="3366209"/>
            <a:ext cx="360040" cy="1435299"/>
          </a:xfrm>
          <a:prstGeom prst="rect">
            <a:avLst/>
          </a:prstGeom>
          <a:solidFill>
            <a:schemeClr val="accent2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4E959582-D473-4981-A6F0-1BB471205D0D}"/>
              </a:ext>
            </a:extLst>
          </p:cNvPr>
          <p:cNvSpPr/>
          <p:nvPr/>
        </p:nvSpPr>
        <p:spPr>
          <a:xfrm>
            <a:off x="8077013" y="4801508"/>
            <a:ext cx="360040" cy="1435299"/>
          </a:xfrm>
          <a:prstGeom prst="rect">
            <a:avLst/>
          </a:prstGeom>
          <a:solidFill>
            <a:schemeClr val="accent2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5FB872D0-E22C-4F8D-8928-4AE24425BD4A}"/>
              </a:ext>
            </a:extLst>
          </p:cNvPr>
          <p:cNvSpPr/>
          <p:nvPr/>
        </p:nvSpPr>
        <p:spPr>
          <a:xfrm>
            <a:off x="8043551" y="3357044"/>
            <a:ext cx="432048" cy="1435298"/>
          </a:xfrm>
          <a:prstGeom prst="rect">
            <a:avLst/>
          </a:prstGeom>
          <a:solidFill>
            <a:schemeClr val="tx1"/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BD2E7EC4-CDC2-46C4-9FE2-5EB3891760C3}"/>
              </a:ext>
            </a:extLst>
          </p:cNvPr>
          <p:cNvSpPr/>
          <p:nvPr/>
        </p:nvSpPr>
        <p:spPr>
          <a:xfrm>
            <a:off x="8077013" y="1922691"/>
            <a:ext cx="360040" cy="1435297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E035EA9F-949D-4ACD-A5D9-E42D77160D33}"/>
              </a:ext>
            </a:extLst>
          </p:cNvPr>
          <p:cNvSpPr/>
          <p:nvPr/>
        </p:nvSpPr>
        <p:spPr>
          <a:xfrm>
            <a:off x="6194471" y="2855823"/>
            <a:ext cx="432048" cy="1435298"/>
          </a:xfrm>
          <a:prstGeom prst="rect">
            <a:avLst/>
          </a:prstGeom>
          <a:solidFill>
            <a:schemeClr val="tx1"/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262BE311-F389-4CD8-AF98-2FE874E54488}"/>
              </a:ext>
            </a:extLst>
          </p:cNvPr>
          <p:cNvSpPr/>
          <p:nvPr/>
        </p:nvSpPr>
        <p:spPr>
          <a:xfrm>
            <a:off x="6230475" y="4306620"/>
            <a:ext cx="360040" cy="1435299"/>
          </a:xfrm>
          <a:prstGeom prst="rect">
            <a:avLst/>
          </a:prstGeom>
          <a:solidFill>
            <a:schemeClr val="accent2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819FD6AE-3215-43D9-8FE8-8C6B97120EF8}"/>
              </a:ext>
            </a:extLst>
          </p:cNvPr>
          <p:cNvSpPr/>
          <p:nvPr/>
        </p:nvSpPr>
        <p:spPr>
          <a:xfrm>
            <a:off x="6228334" y="1412776"/>
            <a:ext cx="360040" cy="1435297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6" name="Graphic 85" descr="Hammer with solid fill">
            <a:extLst>
              <a:ext uri="{FF2B5EF4-FFF2-40B4-BE49-F238E27FC236}">
                <a16:creationId xmlns:a16="http://schemas.microsoft.com/office/drawing/2014/main" id="{8EA5EA48-FA10-4C00-85B2-48A4E37EE24A}"/>
              </a:ext>
            </a:extLst>
          </p:cNvPr>
          <p:cNvPicPr>
            <a:picLocks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flipH="1">
            <a:off x="6300192" y="930424"/>
            <a:ext cx="914400" cy="914400"/>
          </a:xfrm>
          <a:prstGeom prst="rect">
            <a:avLst/>
          </a:prstGeom>
        </p:spPr>
      </p:pic>
      <p:sp>
        <p:nvSpPr>
          <p:cNvPr id="87" name="TextBox 86">
            <a:extLst>
              <a:ext uri="{FF2B5EF4-FFF2-40B4-BE49-F238E27FC236}">
                <a16:creationId xmlns:a16="http://schemas.microsoft.com/office/drawing/2014/main" id="{16B987DB-19B4-4820-BCB5-5EA2DC38A7F9}"/>
              </a:ext>
            </a:extLst>
          </p:cNvPr>
          <p:cNvSpPr txBox="1"/>
          <p:nvPr/>
        </p:nvSpPr>
        <p:spPr>
          <a:xfrm>
            <a:off x="80174" y="1511813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1.</a:t>
            </a:r>
            <a:endParaRPr lang="en-US"/>
          </a:p>
        </p:txBody>
      </p:sp>
      <p:sp>
        <p:nvSpPr>
          <p:cNvPr id="88" name="TextBox 87">
            <a:extLst>
              <a:ext uri="{FF2B5EF4-FFF2-40B4-BE49-F238E27FC236}">
                <a16:creationId xmlns:a16="http://schemas.microsoft.com/office/drawing/2014/main" id="{06C8AD87-959C-445D-B7B8-5EAC4F6B4C2E}"/>
              </a:ext>
            </a:extLst>
          </p:cNvPr>
          <p:cNvSpPr txBox="1"/>
          <p:nvPr/>
        </p:nvSpPr>
        <p:spPr>
          <a:xfrm>
            <a:off x="1906423" y="1511813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2.</a:t>
            </a:r>
            <a:endParaRPr lang="en-US"/>
          </a:p>
        </p:txBody>
      </p:sp>
      <p:sp>
        <p:nvSpPr>
          <p:cNvPr id="89" name="TextBox 88">
            <a:extLst>
              <a:ext uri="{FF2B5EF4-FFF2-40B4-BE49-F238E27FC236}">
                <a16:creationId xmlns:a16="http://schemas.microsoft.com/office/drawing/2014/main" id="{009C4BC4-AE06-49D2-A28B-A54FA3FDC492}"/>
              </a:ext>
            </a:extLst>
          </p:cNvPr>
          <p:cNvSpPr txBox="1"/>
          <p:nvPr/>
        </p:nvSpPr>
        <p:spPr>
          <a:xfrm>
            <a:off x="3762452" y="1511813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3.</a:t>
            </a:r>
            <a:endParaRPr lang="en-US"/>
          </a:p>
        </p:txBody>
      </p:sp>
      <p:sp>
        <p:nvSpPr>
          <p:cNvPr id="90" name="TextBox 89">
            <a:extLst>
              <a:ext uri="{FF2B5EF4-FFF2-40B4-BE49-F238E27FC236}">
                <a16:creationId xmlns:a16="http://schemas.microsoft.com/office/drawing/2014/main" id="{0FC349A7-A906-4691-ABCD-04A49F4B4619}"/>
              </a:ext>
            </a:extLst>
          </p:cNvPr>
          <p:cNvSpPr txBox="1"/>
          <p:nvPr/>
        </p:nvSpPr>
        <p:spPr>
          <a:xfrm>
            <a:off x="5645431" y="1511813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4.</a:t>
            </a:r>
            <a:endParaRPr lang="en-US"/>
          </a:p>
        </p:txBody>
      </p:sp>
      <p:sp>
        <p:nvSpPr>
          <p:cNvPr id="91" name="TextBox 90">
            <a:extLst>
              <a:ext uri="{FF2B5EF4-FFF2-40B4-BE49-F238E27FC236}">
                <a16:creationId xmlns:a16="http://schemas.microsoft.com/office/drawing/2014/main" id="{FBEB0EEC-F5C6-4AFA-96BB-3589AF20AF1D}"/>
              </a:ext>
            </a:extLst>
          </p:cNvPr>
          <p:cNvSpPr txBox="1"/>
          <p:nvPr/>
        </p:nvSpPr>
        <p:spPr>
          <a:xfrm>
            <a:off x="7476423" y="1511813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5.</a:t>
            </a:r>
            <a:endParaRPr lang="en-US"/>
          </a:p>
        </p:txBody>
      </p:sp>
      <p:cxnSp>
        <p:nvCxnSpPr>
          <p:cNvPr id="93" name="Straight Arrow Connector 92">
            <a:extLst>
              <a:ext uri="{FF2B5EF4-FFF2-40B4-BE49-F238E27FC236}">
                <a16:creationId xmlns:a16="http://schemas.microsoft.com/office/drawing/2014/main" id="{4DD803B7-74A7-4A92-AC0A-FFBF59A41CD5}"/>
              </a:ext>
            </a:extLst>
          </p:cNvPr>
          <p:cNvCxnSpPr/>
          <p:nvPr/>
        </p:nvCxnSpPr>
        <p:spPr>
          <a:xfrm>
            <a:off x="4932040" y="1268760"/>
            <a:ext cx="0" cy="576064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7239192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D02B91-CCF0-3AE0-20F0-B188B59B58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Half Assembled (Metal Frame)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C5E8F514-2434-ABA6-1A3C-A0E94BCDE6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7623" y="1600200"/>
            <a:ext cx="6034617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90C6B6-4D74-E398-E894-AA3869EF48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27E7CA-5ABE-1891-ED5D-B511D4847C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D22852-D4CB-B84A-2618-E1ED09467F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37</a:t>
            </a:fld>
            <a:endParaRPr lang="en-GB" altLang="en-US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1D89B85-ECE4-46C7-B6DB-302E556F487B}"/>
              </a:ext>
            </a:extLst>
          </p:cNvPr>
          <p:cNvSpPr txBox="1">
            <a:spLocks/>
          </p:cNvSpPr>
          <p:nvPr/>
        </p:nvSpPr>
        <p:spPr bwMode="auto">
          <a:xfrm>
            <a:off x="6876256" y="1600200"/>
            <a:ext cx="1944216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lang="en-US" sz="2800" kern="1200">
                <a:solidFill>
                  <a:srgbClr val="0070C0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lang="en-US" sz="2400" kern="1200">
                <a:solidFill>
                  <a:srgbClr val="00B050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lang="en-US" sz="2000" kern="120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lang="en-GB" sz="2000" kern="1200">
                <a:solidFill>
                  <a:srgbClr val="C00000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Bought sets of 24 permanent magnet wedges from AllStar Magnetics</a:t>
            </a:r>
          </a:p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Material grade N42EH</a:t>
            </a:r>
          </a:p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GB" sz="1800" baseline="-2500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=1.30T</a:t>
            </a:r>
          </a:p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45mm length</a:t>
            </a:r>
          </a:p>
        </p:txBody>
      </p:sp>
    </p:spTree>
    <p:extLst>
      <p:ext uri="{BB962C8B-B14F-4D97-AF65-F5344CB8AC3E}">
        <p14:creationId xmlns:p14="http://schemas.microsoft.com/office/powerpoint/2010/main" val="243250659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194F36-0E45-4E71-B9E4-0800F9C1A1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Assembled Magnet (Plastic+Metal)</a:t>
            </a:r>
            <a:endParaRPr lang="en-US"/>
          </a:p>
        </p:txBody>
      </p:sp>
      <p:pic>
        <p:nvPicPr>
          <p:cNvPr id="8" name="Content Placeholder 7" descr="A picture containing indoor, floor&#10;&#10;Description automatically generated">
            <a:extLst>
              <a:ext uri="{FF2B5EF4-FFF2-40B4-BE49-F238E27FC236}">
                <a16:creationId xmlns:a16="http://schemas.microsoft.com/office/drawing/2014/main" id="{654D91FE-FF71-4FE3-8BA0-665616C81D0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805781"/>
            <a:ext cx="8229600" cy="4114800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5F1B4B-0672-494F-AA8C-A5B9B354EA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851770-44E7-422E-A9E3-C5904D7D64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A9FD7B-731C-4F68-A1D6-585CE7C1C5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38</a:t>
            </a:fld>
            <a:endParaRPr lang="en-GB" alt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9BFF23A-7065-4778-8A7A-72F2FF419E23}"/>
              </a:ext>
            </a:extLst>
          </p:cNvPr>
          <p:cNvSpPr txBox="1"/>
          <p:nvPr/>
        </p:nvSpPr>
        <p:spPr>
          <a:xfrm>
            <a:off x="457200" y="5920581"/>
            <a:ext cx="7355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Outer ½” thick aluminium frame for strength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195480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1D4964-AA8C-41B1-994D-D7A7C9300A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Assembled Magnet</a:t>
            </a:r>
            <a:endParaRPr lang="en-US"/>
          </a:p>
        </p:txBody>
      </p:sp>
      <p:pic>
        <p:nvPicPr>
          <p:cNvPr id="8" name="Content Placeholder 7" descr="A picture containing text, indoor&#10;&#10;Description automatically generated">
            <a:extLst>
              <a:ext uri="{FF2B5EF4-FFF2-40B4-BE49-F238E27FC236}">
                <a16:creationId xmlns:a16="http://schemas.microsoft.com/office/drawing/2014/main" id="{DAE06401-60BA-4321-AE96-99A15508C0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805781"/>
            <a:ext cx="8229600" cy="4114800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E9EE8-19D7-43F6-9254-72FE7986B8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6041A1-2D8F-4E81-BA32-43E229C528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F150CB-E272-4D82-A025-0E42A4EB38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39</a:t>
            </a:fld>
            <a:endParaRPr lang="en-GB" alt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611EA6D-BC0C-466D-B455-5189815FD230}"/>
              </a:ext>
            </a:extLst>
          </p:cNvPr>
          <p:cNvSpPr txBox="1"/>
          <p:nvPr/>
        </p:nvSpPr>
        <p:spPr>
          <a:xfrm>
            <a:off x="457200" y="5920581"/>
            <a:ext cx="7355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Outer ½” thick aluminium frame for strength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925659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42409-7E44-4D10-B8F8-A7ECD42B74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Endcaps for Safety (no shims here)</a:t>
            </a:r>
            <a:endParaRPr lang="en-US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373457AF-1942-45FF-B067-164E9BAAC73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577181"/>
            <a:ext cx="9144000" cy="4572000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7963D3-CDD7-4307-B43E-94ADBBF912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231ACC-3E61-43CD-B3D3-553BDF3597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F4D412-3D45-4F8F-B579-878D7CC2F8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40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8366771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97EC99-B1D5-4B0B-B8D0-7FDC2DDD8B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High fields exist in aperture</a:t>
            </a:r>
            <a:endParaRPr lang="en-US"/>
          </a:p>
        </p:txBody>
      </p:sp>
      <p:pic>
        <p:nvPicPr>
          <p:cNvPr id="8" name="Content Placeholder 7" descr="A picture containing text, device, clock radio&#10;&#10;Description automatically generated">
            <a:extLst>
              <a:ext uri="{FF2B5EF4-FFF2-40B4-BE49-F238E27FC236}">
                <a16:creationId xmlns:a16="http://schemas.microsoft.com/office/drawing/2014/main" id="{D727EBCF-4639-4CE1-97FD-30A786F2E5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40509" y="1600200"/>
            <a:ext cx="2262981" cy="4525963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823F4C-7DFF-494C-833E-995FD9811C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34D71D-C6F3-466D-B731-41C580F44D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1A8EB2-5D3D-43DD-977C-5BC818A9B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41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0656105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10FFE-6E85-4861-9E1A-8599D83DBF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Fieldmap Measurement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9C3FBB-07F6-4DB3-A7F0-C4037EFF2E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Used Senis 3MH6 teslameter with 3-axis Hall probe</a:t>
            </a:r>
          </a:p>
          <a:p>
            <a:pPr lvl="1"/>
            <a:r>
              <a:rPr lang="en-GB"/>
              <a:t>Accurate to ±0.01%</a:t>
            </a:r>
          </a:p>
          <a:p>
            <a:r>
              <a:rPr lang="en-GB"/>
              <a:t>Two (horizontal X,Z) linear movement stages</a:t>
            </a:r>
          </a:p>
          <a:p>
            <a:pPr lvl="1"/>
            <a:r>
              <a:rPr lang="en-GB"/>
              <a:t>Accurate to 1um</a:t>
            </a:r>
          </a:p>
          <a:p>
            <a:r>
              <a:rPr lang="en-GB"/>
              <a:t>±10.5mm × 200mm</a:t>
            </a:r>
          </a:p>
          <a:p>
            <a:pPr lvl="1"/>
            <a:r>
              <a:rPr lang="en-GB"/>
              <a:t>0.5mm, 2.5mm steps</a:t>
            </a:r>
          </a:p>
          <a:p>
            <a:r>
              <a:rPr lang="en-GB"/>
              <a:t>8 repeated scans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C6026D-C529-4CAB-A210-2811D792ED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3A490B-4A4C-4655-8ABD-561DC18EFA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43AD7A-1745-4D68-9D8F-BE34F6E568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42</a:t>
            </a:fld>
            <a:endParaRPr lang="en-GB" altLang="en-US"/>
          </a:p>
        </p:txBody>
      </p:sp>
      <p:pic>
        <p:nvPicPr>
          <p:cNvPr id="8" name="Picture 7" descr="A picture containing text, electronics&#10;&#10;Description automatically generated">
            <a:extLst>
              <a:ext uri="{FF2B5EF4-FFF2-40B4-BE49-F238E27FC236}">
                <a16:creationId xmlns:a16="http://schemas.microsoft.com/office/drawing/2014/main" id="{388FE627-F322-4D54-B417-D00E43D9532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569" t="33463" r="23225" b="15744"/>
          <a:stretch/>
        </p:blipFill>
        <p:spPr>
          <a:xfrm>
            <a:off x="4427984" y="3853347"/>
            <a:ext cx="4207394" cy="2447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726088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8CD95C-5E41-4A8B-B141-C232176B51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Fieldmap Measurement</a:t>
            </a:r>
            <a:endParaRPr lang="en-US"/>
          </a:p>
        </p:txBody>
      </p:sp>
      <p:pic>
        <p:nvPicPr>
          <p:cNvPr id="8" name="Content Placeholder 7" descr="A picture containing text, cosmetic&#10;&#10;Description automatically generated">
            <a:extLst>
              <a:ext uri="{FF2B5EF4-FFF2-40B4-BE49-F238E27FC236}">
                <a16:creationId xmlns:a16="http://schemas.microsoft.com/office/drawing/2014/main" id="{6FD754E3-6842-4717-A070-B2850917EAB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770367"/>
            <a:ext cx="4577480" cy="2288740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94C2B2-D136-49F0-BEBD-17B8925189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7DE348-CC66-4A60-99CC-190E376AA8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BACD28-1832-4B40-A408-126D333A72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43</a:t>
            </a:fld>
            <a:endParaRPr lang="en-GB" altLang="en-US"/>
          </a:p>
        </p:txBody>
      </p:sp>
      <p:pic>
        <p:nvPicPr>
          <p:cNvPr id="10" name="Picture 9" descr="A picture containing object&#10;&#10;Description automatically generated">
            <a:extLst>
              <a:ext uri="{FF2B5EF4-FFF2-40B4-BE49-F238E27FC236}">
                <a16:creationId xmlns:a16="http://schemas.microsoft.com/office/drawing/2014/main" id="{6386B687-5D4B-4257-9A91-76A723637E6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484784"/>
            <a:ext cx="4572000" cy="2286000"/>
          </a:xfrm>
          <a:prstGeom prst="rect">
            <a:avLst/>
          </a:prstGeom>
        </p:spPr>
      </p:pic>
      <p:pic>
        <p:nvPicPr>
          <p:cNvPr id="12" name="Picture 11" descr="A machine on the counter&#10;&#10;Description automatically generated with low confidence">
            <a:extLst>
              <a:ext uri="{FF2B5EF4-FFF2-40B4-BE49-F238E27FC236}">
                <a16:creationId xmlns:a16="http://schemas.microsoft.com/office/drawing/2014/main" id="{3F38D658-8C6D-46D3-9558-46E96491C91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3770784"/>
            <a:ext cx="4572000" cy="2286000"/>
          </a:xfrm>
          <a:prstGeom prst="rect">
            <a:avLst/>
          </a:prstGeom>
        </p:spPr>
      </p:pic>
      <p:pic>
        <p:nvPicPr>
          <p:cNvPr id="14" name="Picture 13" descr="A picture containing indoor&#10;&#10;Description automatically generated">
            <a:extLst>
              <a:ext uri="{FF2B5EF4-FFF2-40B4-BE49-F238E27FC236}">
                <a16:creationId xmlns:a16="http://schemas.microsoft.com/office/drawing/2014/main" id="{76011076-33F3-4F16-A4D5-EAB9F4D922E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84784"/>
            <a:ext cx="4572000" cy="228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336101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3295B4-7ED8-431A-AD16-925D18DEC3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Graphical Fieldmap Plot</a:t>
            </a:r>
            <a:endParaRPr lang="en-US"/>
          </a:p>
        </p:txBody>
      </p:sp>
      <p:pic>
        <p:nvPicPr>
          <p:cNvPr id="8" name="Content Placeholder 7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EBD9572B-1BCA-49DB-BBB9-3F516FBAB8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651" y="1324687"/>
            <a:ext cx="6646177" cy="4984633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58531B-CD4F-49B6-9E50-DAD8FE2E7C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48F371-F47C-449A-AE19-A9F6D8C913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3EE16C-F567-41EC-BC79-3981A9D8E4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44</a:t>
            </a:fld>
            <a:endParaRPr lang="en-GB" altLang="en-US"/>
          </a:p>
        </p:txBody>
      </p:sp>
      <p:pic>
        <p:nvPicPr>
          <p:cNvPr id="10" name="Picture 9" descr="Graphical user interface&#10;&#10;Description automatically generated">
            <a:extLst>
              <a:ext uri="{FF2B5EF4-FFF2-40B4-BE49-F238E27FC236}">
                <a16:creationId xmlns:a16="http://schemas.microsoft.com/office/drawing/2014/main" id="{2D24CCC4-6A29-43A2-8402-E134088224C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7303"/>
          <a:stretch/>
        </p:blipFill>
        <p:spPr>
          <a:xfrm>
            <a:off x="6126795" y="1324687"/>
            <a:ext cx="2837693" cy="498463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4BDDDD3-183A-477B-816D-94474269B55C}"/>
              </a:ext>
            </a:extLst>
          </p:cNvPr>
          <p:cNvSpPr txBox="1"/>
          <p:nvPr/>
        </p:nvSpPr>
        <p:spPr>
          <a:xfrm>
            <a:off x="3291566" y="2577678"/>
            <a:ext cx="257657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Left: linear colour scale</a:t>
            </a: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Right: log colour map,</a:t>
            </a:r>
          </a:p>
          <a:p>
            <a:r>
              <a:rPr lang="en-GB">
                <a:solidFill>
                  <a:schemeClr val="bg1"/>
                </a:solidFill>
              </a:rPr>
              <a:t>field inversion (flux return) far from magnet is visible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543533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56D5E-9F16-4BBD-89F3-BF99133806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Aperture after Brass Shims (Run 2)</a:t>
            </a:r>
            <a:endParaRPr lang="en-US"/>
          </a:p>
        </p:txBody>
      </p:sp>
      <p:pic>
        <p:nvPicPr>
          <p:cNvPr id="8" name="Content Placeholder 7" descr="A picture containing cat, indoor&#10;&#10;Description automatically generated">
            <a:extLst>
              <a:ext uri="{FF2B5EF4-FFF2-40B4-BE49-F238E27FC236}">
                <a16:creationId xmlns:a16="http://schemas.microsoft.com/office/drawing/2014/main" id="{1F995E0F-CD3E-40F4-AFD3-3ECF80C7BC9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577181"/>
            <a:ext cx="9144000" cy="4572000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3BC9B7-9EDB-49DA-B732-73E385E860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9DA733-242D-45ED-A40F-099421E660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B3DFDA-BBD0-4E0B-BC5F-CE7C5840A2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45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3745019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455128-D597-4D62-B0C1-053D541B5A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Magnet with Iron Tuning Rods</a:t>
            </a:r>
            <a:endParaRPr lang="en-US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3694E7D2-DA8D-45E6-AEC8-D60936F9B53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805781"/>
            <a:ext cx="8229600" cy="4114800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FBBF67-12E1-4249-A4DB-FFE97280B7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0A1BDE-BD71-43C8-BF5C-64928745A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EE0F00-E943-4646-B6D8-75884DC212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46</a:t>
            </a:fld>
            <a:endParaRPr lang="en-GB" alt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1432145-8DE7-1CFF-EA21-872C037CC8F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3794" y="1805781"/>
            <a:ext cx="2613382" cy="1633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7340487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455128-D597-4D62-B0C1-053D541B5A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Magnet with Iron Tuning Rods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FBBF67-12E1-4249-A4DB-FFE97280B7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0A1BDE-BD71-43C8-BF5C-64928745A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EE0F00-E943-4646-B6D8-75884DC212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47</a:t>
            </a:fld>
            <a:endParaRPr lang="en-GB" altLang="en-US"/>
          </a:p>
        </p:txBody>
      </p:sp>
      <p:pic>
        <p:nvPicPr>
          <p:cNvPr id="9" name="Content Placeholder 8" descr="A picture containing light&#10;&#10;Description automatically generated">
            <a:extLst>
              <a:ext uri="{FF2B5EF4-FFF2-40B4-BE49-F238E27FC236}">
                <a16:creationId xmlns:a16="http://schemas.microsoft.com/office/drawing/2014/main" id="{046B46F0-6CB2-461E-888A-EB767A86510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805781"/>
            <a:ext cx="8229600" cy="4114800"/>
          </a:xfrm>
        </p:spPr>
      </p:pic>
    </p:spTree>
    <p:extLst>
      <p:ext uri="{BB962C8B-B14F-4D97-AF65-F5344CB8AC3E}">
        <p14:creationId xmlns:p14="http://schemas.microsoft.com/office/powerpoint/2010/main" val="22114214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0008EB-A8D6-43FD-A340-7DC5F497DC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Maximum Field Error History</a:t>
            </a:r>
            <a:endParaRPr lang="en-US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A12B1F44-DCDA-40B1-BC62-80564C0CB4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032276" y="1219889"/>
            <a:ext cx="7079447" cy="5136461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9B8B0A-3979-4A07-8FB5-35A9EC1878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9D1D4B-FBA3-4985-928E-453DABAC7C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E54D23-487F-4C95-97B9-812105C221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48</a:t>
            </a:fld>
            <a:endParaRPr lang="en-GB" alt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CC1B332-30EC-4B68-925D-7A4A8DE77D8B}"/>
              </a:ext>
            </a:extLst>
          </p:cNvPr>
          <p:cNvSpPr txBox="1"/>
          <p:nvPr/>
        </p:nvSpPr>
        <p:spPr>
          <a:xfrm rot="16200000">
            <a:off x="2231799" y="2668100"/>
            <a:ext cx="979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Original</a:t>
            </a: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0340289-D17D-4E4F-B03B-932CDD7B55CB}"/>
              </a:ext>
            </a:extLst>
          </p:cNvPr>
          <p:cNvSpPr txBox="1"/>
          <p:nvPr/>
        </p:nvSpPr>
        <p:spPr>
          <a:xfrm rot="16200000">
            <a:off x="2564152" y="3028940"/>
            <a:ext cx="14414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Brass shims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3C85DF7-62A6-456E-9D7A-CDAFCB5D1324}"/>
              </a:ext>
            </a:extLst>
          </p:cNvPr>
          <p:cNvSpPr txBox="1"/>
          <p:nvPr/>
        </p:nvSpPr>
        <p:spPr>
          <a:xfrm rot="16200000">
            <a:off x="2916752" y="2897586"/>
            <a:ext cx="1898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Iter 1, rev. X axis</a:t>
            </a:r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27E453E-29B2-479C-AF99-3133A5B9BBA6}"/>
              </a:ext>
            </a:extLst>
          </p:cNvPr>
          <p:cNvSpPr txBox="1"/>
          <p:nvPr/>
        </p:nvSpPr>
        <p:spPr>
          <a:xfrm rot="16200000">
            <a:off x="3313171" y="3028939"/>
            <a:ext cx="2236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Iter 1, correct X axis</a:t>
            </a:r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E85A1CC-5952-481D-B19B-1652CA57F111}"/>
              </a:ext>
            </a:extLst>
          </p:cNvPr>
          <p:cNvSpPr txBox="1"/>
          <p:nvPr/>
        </p:nvSpPr>
        <p:spPr>
          <a:xfrm rot="16200000">
            <a:off x="3724243" y="2668098"/>
            <a:ext cx="25784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Iter 1, verify, block slip?</a:t>
            </a:r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820F59D-25C1-449F-9BB1-AA0960BD9B08}"/>
              </a:ext>
            </a:extLst>
          </p:cNvPr>
          <p:cNvSpPr txBox="1"/>
          <p:nvPr/>
        </p:nvSpPr>
        <p:spPr>
          <a:xfrm rot="16200000">
            <a:off x="4753674" y="2859788"/>
            <a:ext cx="16850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No tuning rods</a:t>
            </a:r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4FD6195-67CB-4E97-A57D-5DBC57076E90}"/>
              </a:ext>
            </a:extLst>
          </p:cNvPr>
          <p:cNvSpPr txBox="1"/>
          <p:nvPr/>
        </p:nvSpPr>
        <p:spPr>
          <a:xfrm rot="16200000">
            <a:off x="5834026" y="3599560"/>
            <a:ext cx="710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Iter 1</a:t>
            </a:r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8D9DCF4-5F33-46C8-B230-29F7C319E811}"/>
              </a:ext>
            </a:extLst>
          </p:cNvPr>
          <p:cNvSpPr txBox="1"/>
          <p:nvPr/>
        </p:nvSpPr>
        <p:spPr>
          <a:xfrm rot="16200000">
            <a:off x="6406410" y="3887592"/>
            <a:ext cx="710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Iter 2</a:t>
            </a:r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34DA44F-DEA3-49DE-B973-46CBF90DED09}"/>
              </a:ext>
            </a:extLst>
          </p:cNvPr>
          <p:cNvSpPr txBox="1"/>
          <p:nvPr/>
        </p:nvSpPr>
        <p:spPr>
          <a:xfrm rot="16200000">
            <a:off x="6981487" y="4031608"/>
            <a:ext cx="710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Iter 3</a:t>
            </a:r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EC3A9FE4-C390-487F-98B6-1267F97DEECB}"/>
              </a:ext>
            </a:extLst>
          </p:cNvPr>
          <p:cNvSpPr/>
          <p:nvPr/>
        </p:nvSpPr>
        <p:spPr>
          <a:xfrm>
            <a:off x="1221995" y="4427484"/>
            <a:ext cx="1010074" cy="369668"/>
          </a:xfrm>
          <a:prstGeom prst="ellipse">
            <a:avLst/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882961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A1D250-3C95-419D-A009-D6E3DE4F6C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Integrated Fields (Run 9)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15F7A7-B043-4A85-8541-E0873A741D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C4E533-572A-45B0-9B4D-78DFE12076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F5F46F-7C80-4688-90F8-7B7F83C69C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49</a:t>
            </a:fld>
            <a:endParaRPr lang="en-GB" altLang="en-US"/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663850C2-8C7B-41CD-8151-8542934C4A0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68743738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9E6A760C-6179-49AB-9ACD-049B4AB3E312}"/>
              </a:ext>
            </a:extLst>
          </p:cNvPr>
          <p:cNvCxnSpPr>
            <a:cxnSpLocks/>
          </p:cNvCxnSpPr>
          <p:nvPr/>
        </p:nvCxnSpPr>
        <p:spPr>
          <a:xfrm>
            <a:off x="1907704" y="1916832"/>
            <a:ext cx="4824536" cy="0"/>
          </a:xfrm>
          <a:prstGeom prst="straightConnector1">
            <a:avLst/>
          </a:prstGeom>
          <a:ln w="38100">
            <a:solidFill>
              <a:schemeClr val="tx1"/>
            </a:solidFill>
            <a:headEnd type="triangle" w="lg" len="lg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4D7A8F35-157A-49F8-9945-A24EEF2BB742}"/>
              </a:ext>
            </a:extLst>
          </p:cNvPr>
          <p:cNvSpPr txBox="1"/>
          <p:nvPr/>
        </p:nvSpPr>
        <p:spPr>
          <a:xfrm>
            <a:off x="4283968" y="1417638"/>
            <a:ext cx="29658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Good field region ±10.5mm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0C0622E-83AF-451A-A163-529639FDEAFE}"/>
              </a:ext>
            </a:extLst>
          </p:cNvPr>
          <p:cNvSpPr txBox="1"/>
          <p:nvPr/>
        </p:nvSpPr>
        <p:spPr>
          <a:xfrm>
            <a:off x="5766906" y="5987018"/>
            <a:ext cx="671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RHS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50F4E03-46C4-4C7C-A1D2-0367937F948F}"/>
              </a:ext>
            </a:extLst>
          </p:cNvPr>
          <p:cNvSpPr txBox="1"/>
          <p:nvPr/>
        </p:nvSpPr>
        <p:spPr>
          <a:xfrm>
            <a:off x="7226853" y="5988184"/>
            <a:ext cx="671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RHS</a:t>
            </a:r>
          </a:p>
        </p:txBody>
      </p:sp>
    </p:spTree>
    <p:extLst>
      <p:ext uri="{BB962C8B-B14F-4D97-AF65-F5344CB8AC3E}">
        <p14:creationId xmlns:p14="http://schemas.microsoft.com/office/powerpoint/2010/main" val="3041339469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3BBDF5-D68A-4E6F-AA25-30B292FEF8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Integrated Field Error History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ECF971-C2DF-4377-BEEB-63A36E75D8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Gradual improvement over runs 6-9</a:t>
            </a:r>
          </a:p>
          <a:p>
            <a:r>
              <a:rPr lang="en-US"/>
              <a:t>Short magnets often require more iterations because of end field effects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2BAF95-8743-4964-9E0D-553D235F2A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BB1476-AAB7-4849-B59A-8617E1D191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8573E2-80EF-4299-A8F4-0E5869AAD0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50</a:t>
            </a:fld>
            <a:endParaRPr lang="en-GB" alt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A57DD24-024E-4412-A94F-27039D5F77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589" y="3356992"/>
            <a:ext cx="4584589" cy="275563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396143E-99CC-45DF-B33E-4088BA97B0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3356992"/>
            <a:ext cx="4584589" cy="2755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6392524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95D36-CC15-46BD-839A-F71D1D5E4D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Prototype Magnet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17FCA1-5CFF-43A4-8CC8-65319A5D36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A short section of magnet similar to CEBAF upgrade FFA has been tuned to &lt;10</a:t>
            </a:r>
            <a:r>
              <a:rPr lang="en-US" baseline="30000"/>
              <a:t>-3</a:t>
            </a:r>
            <a:r>
              <a:rPr lang="en-US"/>
              <a:t> accuracy</a:t>
            </a:r>
          </a:p>
          <a:p>
            <a:pPr lvl="1"/>
            <a:r>
              <a:rPr lang="en-US"/>
              <a:t>No glue/epoxy was used (might reuse wedges), so some issues with blocks staying in place</a:t>
            </a:r>
          </a:p>
          <a:p>
            <a:r>
              <a:rPr lang="en-US"/>
              <a:t>Temperature variation and material thermal coefficient appears to be the main source of measurement error now</a:t>
            </a:r>
          </a:p>
          <a:p>
            <a:pPr lvl="1"/>
            <a:r>
              <a:rPr lang="en-US"/>
              <a:t>Working on temperature-controlled enclosure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30933F-5B06-4EA0-85EF-5A6BE34DE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55127D-F8FA-42B8-8FC3-9466C770AF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09DAFE-81B0-44FF-BBB5-8188C775CE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51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80570909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276985-560E-1AAA-ED38-C6F928A7FA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Similar Permanent Magnets Built in Industry and Tested with Beam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70B966E9-79CC-1F31-6F46-313AF8AE85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827938"/>
            <a:ext cx="8229600" cy="4070486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BEE40E-DF82-1A26-9279-87283F3C18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2FCFDE-3AD5-7553-C424-08127C4E22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S. Brooks, G. Mahler, D. Trbojevic, IPAC’26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6EC674-8FCB-F0E2-FFC8-07EBFE1256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52</a:t>
            </a:fld>
            <a:endParaRPr lang="en-GB" alt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29EC1E0-B7DE-14C0-3BE0-64CB700B3D89}"/>
              </a:ext>
            </a:extLst>
          </p:cNvPr>
          <p:cNvSpPr txBox="1"/>
          <p:nvPr/>
        </p:nvSpPr>
        <p:spPr>
          <a:xfrm>
            <a:off x="2427935" y="1894288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F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146796E-3BB7-211E-6B53-6429885FE5A1}"/>
              </a:ext>
            </a:extLst>
          </p:cNvPr>
          <p:cNvSpPr txBox="1"/>
          <p:nvPr/>
        </p:nvSpPr>
        <p:spPr>
          <a:xfrm>
            <a:off x="6553200" y="1370012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5465BE3-A0DA-7EBA-482A-F18CA88B3A94}"/>
              </a:ext>
            </a:extLst>
          </p:cNvPr>
          <p:cNvSpPr txBox="1"/>
          <p:nvPr/>
        </p:nvSpPr>
        <p:spPr>
          <a:xfrm>
            <a:off x="7812360" y="5529092"/>
            <a:ext cx="1069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1cm grid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0CED822-DE02-C74A-CC8F-D5274DF5E47A}"/>
              </a:ext>
            </a:extLst>
          </p:cNvPr>
          <p:cNvSpPr txBox="1"/>
          <p:nvPr/>
        </p:nvSpPr>
        <p:spPr>
          <a:xfrm>
            <a:off x="322548" y="5433020"/>
            <a:ext cx="45365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These are for a medical proton beamline, hence no open midplane, but higher field (1.85T), similar in width to CEBAF magnet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211769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02FC76-6226-B32F-DC46-9BFB5C2619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Test Beamline Magnet Parameters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5C2D2427-1A9F-9455-9880-4502B2A6535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97745" y="1484784"/>
          <a:ext cx="8148510" cy="463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06521">
                  <a:extLst>
                    <a:ext uri="{9D8B030D-6E8A-4147-A177-3AD203B41FA5}">
                      <a16:colId xmlns:a16="http://schemas.microsoft.com/office/drawing/2014/main" val="2638205467"/>
                    </a:ext>
                  </a:extLst>
                </a:gridCol>
                <a:gridCol w="1837436">
                  <a:extLst>
                    <a:ext uri="{9D8B030D-6E8A-4147-A177-3AD203B41FA5}">
                      <a16:colId xmlns:a16="http://schemas.microsoft.com/office/drawing/2014/main" val="2686730556"/>
                    </a:ext>
                  </a:extLst>
                </a:gridCol>
                <a:gridCol w="1905698">
                  <a:extLst>
                    <a:ext uri="{9D8B030D-6E8A-4147-A177-3AD203B41FA5}">
                      <a16:colId xmlns:a16="http://schemas.microsoft.com/office/drawing/2014/main" val="970625496"/>
                    </a:ext>
                  </a:extLst>
                </a:gridCol>
                <a:gridCol w="998855">
                  <a:extLst>
                    <a:ext uri="{9D8B030D-6E8A-4147-A177-3AD203B41FA5}">
                      <a16:colId xmlns:a16="http://schemas.microsoft.com/office/drawing/2014/main" val="58984417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3200"/>
                        <a:t>Parameter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/>
                        <a:t>F magnet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/>
                        <a:t>D magnet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/>
                        <a:t>Unit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37824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3200"/>
                        <a:t>Material</a:t>
                      </a: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sz="3200"/>
                        <a:t>NdFeB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44306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3200"/>
                        <a:t>Grade</a:t>
                      </a: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sz="3200"/>
                        <a:t>N42EH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792605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3200"/>
                        <a:t>Remnant field B</a:t>
                      </a:r>
                      <a:r>
                        <a:rPr lang="en-GB" sz="3200" baseline="-25000"/>
                        <a:t>r</a:t>
                      </a: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sz="3200"/>
                        <a:t>1.30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/>
                        <a:t>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73944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3200"/>
                        <a:t>Area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/>
                        <a:t>69.90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/>
                        <a:t>93.88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/>
                        <a:t>cm</a:t>
                      </a:r>
                      <a:r>
                        <a:rPr lang="en-GB" sz="3200" baseline="30000"/>
                        <a:t>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788972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3200"/>
                        <a:t>Full aperture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/>
                        <a:t>64.7 × 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/>
                        <a:t>48.1 × 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/>
                        <a:t>mm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1367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3200"/>
                        <a:t>Good field region 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/>
                        <a:t>±26.3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/>
                        <a:t>±18.0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/>
                        <a:t>mm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15651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3200"/>
                        <a:t>Maximum field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/>
                        <a:t>1.85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/>
                        <a:t>1.86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/>
                        <a:t>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6141137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C7AF3E-5150-4A98-FFF5-7CDD98D945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99FCB3-83EC-93E7-A812-4745275476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S. Brooks, G. Mahler, D. Trbojevic, IPAC’26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84BF0B-F619-9037-2818-E030B12F79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53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2298607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BBA5E10-CB93-B427-8658-C7173F936E72}"/>
              </a:ext>
            </a:extLst>
          </p:cNvPr>
          <p:cNvCxnSpPr/>
          <p:nvPr/>
        </p:nvCxnSpPr>
        <p:spPr>
          <a:xfrm>
            <a:off x="1891662" y="5045260"/>
            <a:ext cx="4464496" cy="0"/>
          </a:xfrm>
          <a:prstGeom prst="line">
            <a:avLst/>
          </a:prstGeom>
          <a:ln w="127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7B7B3F11-D190-5664-E81B-830EFC3FFD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Nonlinear Magnet Field Profiles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04BCCD-29CC-220A-1C70-B67AAC4F1C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33C655-B256-61B5-1314-D1B234E4BA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S. Brooks, G. Mahler, D. Trbojevic, IPAC’26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7A504B-FFD5-A533-AA40-CF61580FCE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54</a:t>
            </a:fld>
            <a:endParaRPr lang="en-GB" altLang="en-US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63A6B4A2-A859-030B-E1BF-7CD1D6A8441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028700" y="1268760"/>
            <a:ext cx="7086600" cy="514390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2B2E667-1F79-BF93-352D-5757C98EAAF2}"/>
              </a:ext>
            </a:extLst>
          </p:cNvPr>
          <p:cNvSpPr txBox="1"/>
          <p:nvPr/>
        </p:nvSpPr>
        <p:spPr>
          <a:xfrm>
            <a:off x="5042705" y="5138777"/>
            <a:ext cx="30001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Maximum fields equalised at 1.86T</a:t>
            </a:r>
          </a:p>
        </p:txBody>
      </p:sp>
    </p:spTree>
    <p:extLst>
      <p:ext uri="{BB962C8B-B14F-4D97-AF65-F5344CB8AC3E}">
        <p14:creationId xmlns:p14="http://schemas.microsoft.com/office/powerpoint/2010/main" val="1720174260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0FCDB7-A5BD-CDB3-F074-77E12CA43E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Test Beamline Simulated Orbits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8B37AD3A-F89A-EF23-C890-16669491772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00808"/>
            <a:ext cx="9144000" cy="2088444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5190EE-84D1-6223-6E81-5ECE0211A6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B30CED-A1BE-4F4C-6FED-269B5B08B0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S. Brooks, G. Mahler, D. Trbojevic, IPAC’26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A5B005-C025-10D2-4138-DC9B7AE611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55</a:t>
            </a:fld>
            <a:endParaRPr lang="en-GB" alt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14557DE-42CA-47A4-F3CE-DD0B980956B9}"/>
              </a:ext>
            </a:extLst>
          </p:cNvPr>
          <p:cNvSpPr txBox="1"/>
          <p:nvPr/>
        </p:nvSpPr>
        <p:spPr>
          <a:xfrm>
            <a:off x="-618" y="2010034"/>
            <a:ext cx="915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10MeV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8BBFE42-7648-8D12-0AD9-A60DF3996DC5}"/>
              </a:ext>
            </a:extLst>
          </p:cNvPr>
          <p:cNvSpPr txBox="1"/>
          <p:nvPr/>
        </p:nvSpPr>
        <p:spPr>
          <a:xfrm>
            <a:off x="0" y="2768333"/>
            <a:ext cx="1043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250MeV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1A005B3-1B8F-A2CE-3A6A-FE94D1E4B492}"/>
              </a:ext>
            </a:extLst>
          </p:cNvPr>
          <p:cNvSpPr txBox="1"/>
          <p:nvPr/>
        </p:nvSpPr>
        <p:spPr>
          <a:xfrm>
            <a:off x="1115616" y="2010034"/>
            <a:ext cx="4924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HF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A29CAD8-63F1-4A09-4AF3-EEF72DD111F8}"/>
              </a:ext>
            </a:extLst>
          </p:cNvPr>
          <p:cNvSpPr txBox="1"/>
          <p:nvPr/>
        </p:nvSpPr>
        <p:spPr>
          <a:xfrm>
            <a:off x="7582139" y="1825368"/>
            <a:ext cx="4924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HF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39C73F6-F9B3-4871-41C6-7A6C9BAA41C2}"/>
              </a:ext>
            </a:extLst>
          </p:cNvPr>
          <p:cNvSpPr txBox="1"/>
          <p:nvPr/>
        </p:nvSpPr>
        <p:spPr>
          <a:xfrm>
            <a:off x="2699792" y="2147194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F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2D32526-638E-62B9-5710-F51C9B3965FF}"/>
              </a:ext>
            </a:extLst>
          </p:cNvPr>
          <p:cNvSpPr txBox="1"/>
          <p:nvPr/>
        </p:nvSpPr>
        <p:spPr>
          <a:xfrm>
            <a:off x="4432234" y="2200939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F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54BAF2E-CF3A-E914-FA70-558CE7D84B33}"/>
              </a:ext>
            </a:extLst>
          </p:cNvPr>
          <p:cNvSpPr txBox="1"/>
          <p:nvPr/>
        </p:nvSpPr>
        <p:spPr>
          <a:xfrm>
            <a:off x="6186991" y="2080406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F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D6DFE07-408D-7706-D7C7-D7AD43EDD04E}"/>
              </a:ext>
            </a:extLst>
          </p:cNvPr>
          <p:cNvSpPr txBox="1"/>
          <p:nvPr/>
        </p:nvSpPr>
        <p:spPr>
          <a:xfrm>
            <a:off x="1864739" y="2080406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D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4D19497-6420-0EDC-C963-B87390297373}"/>
              </a:ext>
            </a:extLst>
          </p:cNvPr>
          <p:cNvSpPr txBox="1"/>
          <p:nvPr/>
        </p:nvSpPr>
        <p:spPr>
          <a:xfrm>
            <a:off x="3561967" y="2194700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D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18B67BC-E16D-E87B-AFF1-FC1E07EBEA2D}"/>
              </a:ext>
            </a:extLst>
          </p:cNvPr>
          <p:cNvSpPr txBox="1"/>
          <p:nvPr/>
        </p:nvSpPr>
        <p:spPr>
          <a:xfrm>
            <a:off x="5289114" y="2147194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D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D4F6416-D263-805D-A4CC-3EBE146E636B}"/>
              </a:ext>
            </a:extLst>
          </p:cNvPr>
          <p:cNvSpPr txBox="1"/>
          <p:nvPr/>
        </p:nvSpPr>
        <p:spPr>
          <a:xfrm>
            <a:off x="7036507" y="1962528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D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0220E16-3079-DB0C-CE35-D9A9A69E1DE8}"/>
              </a:ext>
            </a:extLst>
          </p:cNvPr>
          <p:cNvSpPr txBox="1"/>
          <p:nvPr/>
        </p:nvSpPr>
        <p:spPr>
          <a:xfrm>
            <a:off x="7958359" y="3419920"/>
            <a:ext cx="1197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10cm grid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4AB2F00-D6FB-A36C-1077-7F0B89B7C5F4}"/>
              </a:ext>
            </a:extLst>
          </p:cNvPr>
          <p:cNvSpPr txBox="1"/>
          <p:nvPr/>
        </p:nvSpPr>
        <p:spPr>
          <a:xfrm>
            <a:off x="1367644" y="4133979"/>
            <a:ext cx="640871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Angle 5.625° per cell, 4 cells total = 22.5° (1/8 of an 180° arc)</a:t>
            </a:r>
          </a:p>
          <a:p>
            <a:endParaRPr lang="en-US"/>
          </a:p>
          <a:p>
            <a:r>
              <a:rPr lang="en-GB"/>
              <a:t>Half-F magnets on each end </a:t>
            </a:r>
            <a:r>
              <a:rPr lang="en-GB">
                <a:sym typeface="Wingdings" panose="05000000000000000000" pitchFamily="2" charset="2"/>
              </a:rPr>
              <a:t> parallel orbits</a:t>
            </a:r>
            <a:endParaRPr lang="en-GB"/>
          </a:p>
          <a:p>
            <a:endParaRPr lang="en-US"/>
          </a:p>
          <a:p>
            <a:r>
              <a:rPr lang="en-GB"/>
              <a:t>Cell length 34.4cm, 4 cells total = 1.374m</a:t>
            </a:r>
          </a:p>
          <a:p>
            <a:endParaRPr lang="en-GB"/>
          </a:p>
          <a:p>
            <a:r>
              <a:rPr lang="en-GB"/>
              <a:t>Lower energy, higher bend angle than CEBAF upgrade</a:t>
            </a:r>
          </a:p>
        </p:txBody>
      </p:sp>
    </p:spTree>
    <p:extLst>
      <p:ext uri="{BB962C8B-B14F-4D97-AF65-F5344CB8AC3E}">
        <p14:creationId xmlns:p14="http://schemas.microsoft.com/office/powerpoint/2010/main" val="2197457499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61B7C-9C0D-F2E6-0943-6973D046F8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Magnets Ordered from</a:t>
            </a:r>
            <a:br>
              <a:rPr lang="en-GB"/>
            </a:br>
            <a:r>
              <a:rPr lang="en-GB"/>
              <a:t>SABR Enterprises, LLC.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9549CA-86B9-1486-D0DA-9445C0E4C6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AC4532-40BC-9C64-AE68-7ABAA862C3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S. Brooks, G. Mahler, D. Trbojevic, IPAC’26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04D40F-650F-4C8B-7D2C-343A56A52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56</a:t>
            </a:fld>
            <a:endParaRPr lang="en-GB" altLang="en-US"/>
          </a:p>
        </p:txBody>
      </p:sp>
      <p:pic>
        <p:nvPicPr>
          <p:cNvPr id="12" name="Picture 11" descr="A grey cube with holes&#10;&#10;Description automatically generated">
            <a:extLst>
              <a:ext uri="{FF2B5EF4-FFF2-40B4-BE49-F238E27FC236}">
                <a16:creationId xmlns:a16="http://schemas.microsoft.com/office/drawing/2014/main" id="{F4380F52-4418-1009-3514-58B1A8FA67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4760" y="1648753"/>
            <a:ext cx="4749240" cy="4114800"/>
          </a:xfrm>
          <a:prstGeom prst="rect">
            <a:avLst/>
          </a:prstGeom>
        </p:spPr>
      </p:pic>
      <p:pic>
        <p:nvPicPr>
          <p:cNvPr id="10" name="Content Placeholder 9" descr="A grey cube with a spiral staircase&#10;&#10;Description automatically generated">
            <a:extLst>
              <a:ext uri="{FF2B5EF4-FFF2-40B4-BE49-F238E27FC236}">
                <a16:creationId xmlns:a16="http://schemas.microsoft.com/office/drawing/2014/main" id="{C4473453-4D8C-3459-364A-4990B9FB349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648753"/>
            <a:ext cx="4411944" cy="4114800"/>
          </a:xfrm>
        </p:spPr>
      </p:pic>
    </p:spTree>
    <p:extLst>
      <p:ext uri="{BB962C8B-B14F-4D97-AF65-F5344CB8AC3E}">
        <p14:creationId xmlns:p14="http://schemas.microsoft.com/office/powerpoint/2010/main" val="3229048489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E303-8AC0-91DA-7196-AB3EFF0029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Orbits within Magnet Models</a:t>
            </a:r>
          </a:p>
        </p:txBody>
      </p:sp>
      <p:pic>
        <p:nvPicPr>
          <p:cNvPr id="8" name="Content Placeholder 7" descr="A computer screen shot of a computer screen&#10;&#10;Description automatically generated with medium confidence">
            <a:extLst>
              <a:ext uri="{FF2B5EF4-FFF2-40B4-BE49-F238E27FC236}">
                <a16:creationId xmlns:a16="http://schemas.microsoft.com/office/drawing/2014/main" id="{45E80646-8DEB-8CBD-F390-49BE1BD1F58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675587"/>
            <a:ext cx="8229600" cy="4375189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833D48-9EA9-D4DF-4209-ACA34871C3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34F296-F1C3-1B5F-29C5-7CB83283E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S. Brooks, G. Mahler, D. Trbojevic, IPAC’26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A19043-7C0B-F4FD-F773-DF8F488009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57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49058531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9727F7-7AB7-D1B4-7F00-86BB68BCE8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Test Beamline with Mounting</a:t>
            </a:r>
          </a:p>
        </p:txBody>
      </p:sp>
      <p:pic>
        <p:nvPicPr>
          <p:cNvPr id="8" name="Content Placeholder 7" descr="A group of metal cubes&#10;&#10;Description automatically generated">
            <a:extLst>
              <a:ext uri="{FF2B5EF4-FFF2-40B4-BE49-F238E27FC236}">
                <a16:creationId xmlns:a16="http://schemas.microsoft.com/office/drawing/2014/main" id="{A94A0CD1-30DF-4219-009F-3C32E74E242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680" y="1612592"/>
            <a:ext cx="5731268" cy="4525963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710B51-453B-6413-95E6-CF89062B7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1D1F9B-D417-C037-8D16-04C1C8D4D3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S. Brooks, G. Mahler, D. Trbojevic, IPAC’26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072CB7-43A1-C17F-7973-68EF932CFE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58</a:t>
            </a:fld>
            <a:endParaRPr lang="en-GB" altLang="en-US"/>
          </a:p>
        </p:txBody>
      </p:sp>
      <p:pic>
        <p:nvPicPr>
          <p:cNvPr id="10" name="Picture 9" descr="A screenshot of a video game&#10;&#10;Description automatically generated">
            <a:extLst>
              <a:ext uri="{FF2B5EF4-FFF2-40B4-BE49-F238E27FC236}">
                <a16:creationId xmlns:a16="http://schemas.microsoft.com/office/drawing/2014/main" id="{40FFA66B-3107-CA0A-D3E4-D2A159DAC6B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5824" y="1616392"/>
            <a:ext cx="2928664" cy="4522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571968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A59BAB-6912-0DAB-5FE9-8BB162E5DA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Magnet Construction by Vendor</a:t>
            </a:r>
          </a:p>
        </p:txBody>
      </p:sp>
      <p:pic>
        <p:nvPicPr>
          <p:cNvPr id="8" name="Content Placeholder 7" descr="A picture containing text, accessory&#10;&#10;AI-generated content may be incorrect.">
            <a:extLst>
              <a:ext uri="{FF2B5EF4-FFF2-40B4-BE49-F238E27FC236}">
                <a16:creationId xmlns:a16="http://schemas.microsoft.com/office/drawing/2014/main" id="{F1298D6A-97BA-D774-9282-F996107DED4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060848"/>
            <a:ext cx="9144000" cy="3300983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033B43-16C0-16F7-AD1F-DE08A0CAB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9E8228-6EE5-DFE7-DDEA-6D3762A802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S. Brooks, G. Mahler, D. Trbojevic, IPAC’26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526594-9E2C-B044-2004-8F6931FDA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59</a:t>
            </a:fld>
            <a:endParaRPr lang="en-GB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E5C9C7D-56E2-C570-A7AD-AC4E65CF7EAD}"/>
              </a:ext>
            </a:extLst>
          </p:cNvPr>
          <p:cNvSpPr txBox="1"/>
          <p:nvPr/>
        </p:nvSpPr>
        <p:spPr>
          <a:xfrm>
            <a:off x="899592" y="1417638"/>
            <a:ext cx="46346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SABR Enterprises, LLC. in Massachusetts</a:t>
            </a:r>
          </a:p>
        </p:txBody>
      </p:sp>
    </p:spTree>
    <p:extLst>
      <p:ext uri="{BB962C8B-B14F-4D97-AF65-F5344CB8AC3E}">
        <p14:creationId xmlns:p14="http://schemas.microsoft.com/office/powerpoint/2010/main" val="1213064315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E5A04-5C3F-7A7B-4BE7-CF5F61671A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Beamline Assembly</a:t>
            </a:r>
          </a:p>
        </p:txBody>
      </p:sp>
      <p:pic>
        <p:nvPicPr>
          <p:cNvPr id="8" name="Content Placeholder 7" descr="A picture containing indoor, dirty, worktable, cluttered&#10;&#10;AI-generated content may be incorrect.">
            <a:extLst>
              <a:ext uri="{FF2B5EF4-FFF2-40B4-BE49-F238E27FC236}">
                <a16:creationId xmlns:a16="http://schemas.microsoft.com/office/drawing/2014/main" id="{548ECFF5-B3C0-2A1B-E833-5844C75F03B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11890" y="2004638"/>
            <a:ext cx="4909553" cy="3682165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495626-EB62-AF6B-CDE9-D659731EC6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3B1BC7-2521-1A0B-15BD-65036361BD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S. Brooks, G. Mahler, D. Trbojevic, IPAC’26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719641-DD21-7BE6-20AB-BA1EE82472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60</a:t>
            </a:fld>
            <a:endParaRPr lang="en-GB" altLang="en-US"/>
          </a:p>
        </p:txBody>
      </p:sp>
      <p:pic>
        <p:nvPicPr>
          <p:cNvPr id="10" name="Picture 9" descr="A picture containing dirty, miller&#10;&#10;AI-generated content may be incorrect.">
            <a:extLst>
              <a:ext uri="{FF2B5EF4-FFF2-40B4-BE49-F238E27FC236}">
                <a16:creationId xmlns:a16="http://schemas.microsoft.com/office/drawing/2014/main" id="{A5C0B48F-D7C2-E256-3E0F-24DC2875D1F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246337" y="2004638"/>
            <a:ext cx="4909552" cy="3682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893226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A picture containing blur, light, stove&#10;&#10;AI-generated content may be incorrect.">
            <a:extLst>
              <a:ext uri="{FF2B5EF4-FFF2-40B4-BE49-F238E27FC236}">
                <a16:creationId xmlns:a16="http://schemas.microsoft.com/office/drawing/2014/main" id="{CD2D3440-C6F1-8D21-A831-C32818E0F2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540DF6-4663-5017-8144-4662C1C59F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9FF2A3-1578-4415-8906-76EFBE826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S. Brooks, G. Mahler, D. Trbojevic, IPAC’26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1FB9D2-B979-9AD6-0105-8C9063BCBF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61</a:t>
            </a:fld>
            <a:endParaRPr lang="en-GB" alt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CDC845-5EF3-47F7-D39B-36604985F7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/>
          <a:lstStyle/>
          <a:p>
            <a:r>
              <a:rPr lang="en-GB"/>
              <a:t>Magnet Apertures</a:t>
            </a:r>
          </a:p>
        </p:txBody>
      </p:sp>
    </p:spTree>
    <p:extLst>
      <p:ext uri="{BB962C8B-B14F-4D97-AF65-F5344CB8AC3E}">
        <p14:creationId xmlns:p14="http://schemas.microsoft.com/office/powerpoint/2010/main" val="3499264192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B4B72-7745-3968-56F4-3E16BBE369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/>
          <a:lstStyle/>
          <a:p>
            <a:r>
              <a:rPr lang="en-GB"/>
              <a:t>Fieldmap of one magnet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64CF56F8-1CFF-286B-EE7D-F4B7738A50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57433" y="1124744"/>
            <a:ext cx="7229135" cy="5252935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6F3908-0D9C-7665-AF03-9F2D093688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D7EEC4-5113-7B1F-F5C5-FA05D90FDC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S. Brooks, G. Mahler, D. Trbojevic, IPAC’26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A3F322-B492-5368-1AB8-1466913EC2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62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17784099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6D558-0B27-D028-523C-EA915E2C6C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Measured Integrated Field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C79BF2-F860-B207-E183-D81DFEACA7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BB9396-0B36-4EC0-ECF7-0A2861BE8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S. Brooks, G. Mahler, D. Trbojevic, IPAC’26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6FF8B5-3756-352A-A976-736545E8F5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63</a:t>
            </a:fld>
            <a:endParaRPr lang="en-GB" alt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5077467-5F7E-2500-9537-204608F5FAB4}"/>
              </a:ext>
            </a:extLst>
          </p:cNvPr>
          <p:cNvSpPr txBox="1"/>
          <p:nvPr/>
        </p:nvSpPr>
        <p:spPr>
          <a:xfrm>
            <a:off x="860087" y="1268760"/>
            <a:ext cx="74238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Corrected via fit for Hall probe displacements and tilt angles, &lt;1% error</a:t>
            </a:r>
          </a:p>
        </p:txBody>
      </p:sp>
      <p:pic>
        <p:nvPicPr>
          <p:cNvPr id="15" name="Content Placeholder 14">
            <a:extLst>
              <a:ext uri="{FF2B5EF4-FFF2-40B4-BE49-F238E27FC236}">
                <a16:creationId xmlns:a16="http://schemas.microsoft.com/office/drawing/2014/main" id="{B83E0741-B283-CE4E-BBA4-5C5B8C84E54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56015" y="1600200"/>
            <a:ext cx="6231970" cy="4525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0236446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331925-42DD-79A9-8685-48B50D5BA5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Experiment at BNL beamlines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27C9C5-3092-D450-BAF9-23BA9F0932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NSRL</a:t>
            </a:r>
          </a:p>
          <a:p>
            <a:pPr lvl="1"/>
            <a:r>
              <a:rPr lang="en-GB"/>
              <a:t>Protons 50-250MeV</a:t>
            </a:r>
          </a:p>
          <a:p>
            <a:pPr lvl="1"/>
            <a:r>
              <a:rPr lang="en-GB"/>
              <a:t>1 day 2 hours</a:t>
            </a:r>
          </a:p>
          <a:p>
            <a:r>
              <a:rPr lang="en-GB"/>
              <a:t>Tandem</a:t>
            </a:r>
          </a:p>
          <a:p>
            <a:pPr lvl="1"/>
            <a:r>
              <a:rPr lang="en-GB"/>
              <a:t>Deuterons 12.9-28MeV</a:t>
            </a:r>
          </a:p>
          <a:p>
            <a:pPr lvl="1"/>
            <a:r>
              <a:rPr lang="en-GB"/>
              <a:t>Equivalent to protons 10-50MeV</a:t>
            </a:r>
          </a:p>
          <a:p>
            <a:pPr lvl="2"/>
            <a:r>
              <a:rPr lang="en-GB"/>
              <a:t>Via rigidity but also window/air energy loss calculation</a:t>
            </a:r>
          </a:p>
          <a:p>
            <a:pPr lvl="2"/>
            <a:r>
              <a:rPr lang="en-GB"/>
              <a:t>Tandem proton max energy is 28.75MeV</a:t>
            </a:r>
          </a:p>
          <a:p>
            <a:pPr lvl="1"/>
            <a:r>
              <a:rPr lang="en-GB"/>
              <a:t>1 day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2FAEF1-75F5-9B49-5311-65A8C72EBC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8BDF8B-858F-8B67-46E3-D3FA5EDB2B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S. Brooks, G. Mahler, D. Trbojevic, IPAC’26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134B87-1DE1-0344-A791-D75D0A599D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64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33632674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A picture containing equipment, worktable&#10;&#10;AI-generated content may be incorrect.">
            <a:extLst>
              <a:ext uri="{FF2B5EF4-FFF2-40B4-BE49-F238E27FC236}">
                <a16:creationId xmlns:a16="http://schemas.microsoft.com/office/drawing/2014/main" id="{0A34F471-6B12-FF9B-F07A-109B242A84D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135" b="18180"/>
          <a:stretch>
            <a:fillRect/>
          </a:stretch>
        </p:blipFill>
        <p:spPr>
          <a:xfrm>
            <a:off x="176093" y="1387812"/>
            <a:ext cx="8680657" cy="3625364"/>
          </a:xfrm>
        </p:spPr>
      </p:pic>
      <p:pic>
        <p:nvPicPr>
          <p:cNvPr id="10" name="Picture 9" descr="A picture containing worktable, miller&#10;&#10;AI-generated content may be incorrect.">
            <a:extLst>
              <a:ext uri="{FF2B5EF4-FFF2-40B4-BE49-F238E27FC236}">
                <a16:creationId xmlns:a16="http://schemas.microsoft.com/office/drawing/2014/main" id="{C7A410AF-05FD-0BC4-B24F-F4AB6140F91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528" t="31791"/>
          <a:stretch>
            <a:fillRect/>
          </a:stretch>
        </p:blipFill>
        <p:spPr>
          <a:xfrm>
            <a:off x="4662086" y="4079724"/>
            <a:ext cx="4483224" cy="278092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EE05C33-11A8-8EA3-B84A-0AC1F996DF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Camera and Beam Screen Plates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3FCE51-4116-E2E2-CF59-60CE93BC01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BE07B0-1CBF-469B-5138-F915CDEA70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S. Brooks, G. Mahler, D. Trbojevic, IPAC’26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D03C7B-13B2-1E06-0CB3-FAA80536A3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65</a:t>
            </a:fld>
            <a:endParaRPr lang="en-GB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79ECB62-105E-70B9-F999-3BBBD4A93248}"/>
              </a:ext>
            </a:extLst>
          </p:cNvPr>
          <p:cNvSpPr txBox="1"/>
          <p:nvPr/>
        </p:nvSpPr>
        <p:spPr>
          <a:xfrm>
            <a:off x="323528" y="5203020"/>
            <a:ext cx="41044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These were attached to both ends of the beamline.</a:t>
            </a:r>
          </a:p>
          <a:p>
            <a:r>
              <a:rPr lang="en-GB"/>
              <a:t>4 cameras and 4 screens in total.</a:t>
            </a:r>
          </a:p>
        </p:txBody>
      </p:sp>
    </p:spTree>
    <p:extLst>
      <p:ext uri="{BB962C8B-B14F-4D97-AF65-F5344CB8AC3E}">
        <p14:creationId xmlns:p14="http://schemas.microsoft.com/office/powerpoint/2010/main" val="694551485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897132-2A4F-D5F6-48CF-362D0FB10C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/>
          <a:lstStyle/>
          <a:p>
            <a:r>
              <a:rPr lang="en-GB"/>
              <a:t>NSRL All Energies</a:t>
            </a:r>
          </a:p>
        </p:txBody>
      </p:sp>
      <p:pic>
        <p:nvPicPr>
          <p:cNvPr id="8" name="Content Placeholder 7" descr="A picture containing text, electronics&#10;&#10;AI-generated content may be incorrect.">
            <a:extLst>
              <a:ext uri="{FF2B5EF4-FFF2-40B4-BE49-F238E27FC236}">
                <a16:creationId xmlns:a16="http://schemas.microsoft.com/office/drawing/2014/main" id="{13FA5B15-C7EE-7EE6-3C6D-FFE44D53242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3689" y="3640046"/>
            <a:ext cx="3614057" cy="2743200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F0569D-6B4A-67C1-A1B2-E329AF9142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17B68-1CE1-999B-D577-EA36582F18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S. Brooks, G. Mahler, D. Trbojevic, IPAC’26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A05E36-11A0-A9BF-848D-F0C63C20C5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66</a:t>
            </a:fld>
            <a:endParaRPr lang="en-GB" alt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54D1F76-8F9C-029E-8010-304860F838A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1575" y="896846"/>
            <a:ext cx="3541531" cy="2743200"/>
          </a:xfrm>
          <a:prstGeom prst="rect">
            <a:avLst/>
          </a:prstGeom>
        </p:spPr>
      </p:pic>
      <p:pic>
        <p:nvPicPr>
          <p:cNvPr id="12" name="Picture 11" descr="A picture containing text, light, dark&#10;&#10;AI-generated content may be incorrect.">
            <a:extLst>
              <a:ext uri="{FF2B5EF4-FFF2-40B4-BE49-F238E27FC236}">
                <a16:creationId xmlns:a16="http://schemas.microsoft.com/office/drawing/2014/main" id="{3D05282A-FAC2-4AAE-CD6F-BDBD425AF25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3688" y="900286"/>
            <a:ext cx="3614057" cy="27432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69C8D20-D4D4-9C35-D10C-EC9A1272208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3638128"/>
            <a:ext cx="3614057" cy="274320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A8E2B12C-5A2E-B22E-9B38-E0B88BCA581C}"/>
              </a:ext>
            </a:extLst>
          </p:cNvPr>
          <p:cNvSpPr txBox="1"/>
          <p:nvPr/>
        </p:nvSpPr>
        <p:spPr>
          <a:xfrm>
            <a:off x="130187" y="2101531"/>
            <a:ext cx="10310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Beam in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C144521-B84D-6253-901D-B80AA6EF76D0}"/>
              </a:ext>
            </a:extLst>
          </p:cNvPr>
          <p:cNvSpPr txBox="1"/>
          <p:nvPr/>
        </p:nvSpPr>
        <p:spPr>
          <a:xfrm>
            <a:off x="59655" y="4841541"/>
            <a:ext cx="1172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Beam out</a:t>
            </a:r>
          </a:p>
        </p:txBody>
      </p:sp>
    </p:spTree>
    <p:extLst>
      <p:ext uri="{BB962C8B-B14F-4D97-AF65-F5344CB8AC3E}">
        <p14:creationId xmlns:p14="http://schemas.microsoft.com/office/powerpoint/2010/main" val="634499497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2AEFAD-60F6-F26C-51CC-A8323DED1B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/>
          <a:lstStyle/>
          <a:p>
            <a:r>
              <a:rPr lang="en-GB"/>
              <a:t>Tandem All Energies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4ACC621C-1A79-3208-8975-07C205E3CC6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901634"/>
            <a:ext cx="3657600" cy="2743200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A3DDA8-2B9A-EDC1-7309-AA0295EFFB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22D9B3-251F-B411-41A8-D5E0EADEDD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S. Brooks, G. Mahler, D. Trbojevic, IPAC’26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60176A-FDFA-9DD2-3FDD-2BC2CEF3F2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67</a:t>
            </a:fld>
            <a:endParaRPr lang="en-GB" altLang="en-US"/>
          </a:p>
        </p:txBody>
      </p:sp>
      <p:pic>
        <p:nvPicPr>
          <p:cNvPr id="10" name="Picture 9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D25B8CC-BEF1-567C-B628-5AE12AC74F3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7232" y="900130"/>
            <a:ext cx="3657600" cy="2743200"/>
          </a:xfrm>
          <a:prstGeom prst="rect">
            <a:avLst/>
          </a:prstGeom>
        </p:spPr>
      </p:pic>
      <p:pic>
        <p:nvPicPr>
          <p:cNvPr id="12" name="Picture 1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057EEB11-5F1C-75AF-CB5F-D3502EB3AC3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3643330"/>
            <a:ext cx="3657600" cy="2743200"/>
          </a:xfrm>
          <a:prstGeom prst="rect">
            <a:avLst/>
          </a:prstGeom>
        </p:spPr>
      </p:pic>
      <p:pic>
        <p:nvPicPr>
          <p:cNvPr id="14" name="Picture 13" descr="A picture containing text, light, dark&#10;&#10;AI-generated content may be incorrect.">
            <a:extLst>
              <a:ext uri="{FF2B5EF4-FFF2-40B4-BE49-F238E27FC236}">
                <a16:creationId xmlns:a16="http://schemas.microsoft.com/office/drawing/2014/main" id="{42D64B18-AC51-2FF6-66A7-9880F7E2BDF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7232" y="3643330"/>
            <a:ext cx="3657600" cy="274320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8B247C45-DC78-C4F6-2D52-EF1B4853AFE5}"/>
              </a:ext>
            </a:extLst>
          </p:cNvPr>
          <p:cNvSpPr txBox="1"/>
          <p:nvPr/>
        </p:nvSpPr>
        <p:spPr>
          <a:xfrm>
            <a:off x="130187" y="2101531"/>
            <a:ext cx="10310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Beam in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1E6E714-691B-DB12-A287-A65394EF74C8}"/>
              </a:ext>
            </a:extLst>
          </p:cNvPr>
          <p:cNvSpPr txBox="1"/>
          <p:nvPr/>
        </p:nvSpPr>
        <p:spPr>
          <a:xfrm>
            <a:off x="59655" y="4841541"/>
            <a:ext cx="1172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Beam out</a:t>
            </a:r>
          </a:p>
        </p:txBody>
      </p:sp>
    </p:spTree>
    <p:extLst>
      <p:ext uri="{BB962C8B-B14F-4D97-AF65-F5344CB8AC3E}">
        <p14:creationId xmlns:p14="http://schemas.microsoft.com/office/powerpoint/2010/main" val="1210406084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2E8BC-021D-D482-7FB7-0B2B06A085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/>
          <a:lstStyle/>
          <a:p>
            <a:r>
              <a:rPr lang="en-GB"/>
              <a:t>All 12 Ellipses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D0AA42A7-7251-ECF9-C162-85BDC4102C1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3373" b="23373"/>
          <a:stretch>
            <a:fillRect/>
          </a:stretch>
        </p:blipFill>
        <p:spPr>
          <a:xfrm>
            <a:off x="1259632" y="894928"/>
            <a:ext cx="3657600" cy="2743200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1EFCD7-540D-7A1C-21E7-E491F17123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1A4191-10A3-4569-679C-AEDAE3AA48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S. Brooks, G. Mahler, D. Trbojevic, IPAC’26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4E6EF5-A60B-940F-9A02-500694C419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68</a:t>
            </a:fld>
            <a:endParaRPr lang="en-GB" alt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F7D34D7-708D-33D4-4134-4FC906CC59C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7232" y="894928"/>
            <a:ext cx="3657600" cy="2743200"/>
          </a:xfrm>
          <a:prstGeom prst="rect">
            <a:avLst/>
          </a:prstGeom>
        </p:spPr>
      </p:pic>
      <p:pic>
        <p:nvPicPr>
          <p:cNvPr id="12" name="Picture 11" descr="A picture containing text, indoor&#10;&#10;AI-generated content may be incorrect.">
            <a:extLst>
              <a:ext uri="{FF2B5EF4-FFF2-40B4-BE49-F238E27FC236}">
                <a16:creationId xmlns:a16="http://schemas.microsoft.com/office/drawing/2014/main" id="{257EAF20-73C1-45C1-E804-A6D439CE8C8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3638128"/>
            <a:ext cx="3657600" cy="27432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9677B5BE-1474-A272-B174-4279651EA37D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815" b="22815"/>
          <a:stretch>
            <a:fillRect/>
          </a:stretch>
        </p:blipFill>
        <p:spPr>
          <a:xfrm>
            <a:off x="4917232" y="3638128"/>
            <a:ext cx="3657600" cy="274320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AD96CB4E-FCC3-1E94-3A71-A8340B67FEB4}"/>
              </a:ext>
            </a:extLst>
          </p:cNvPr>
          <p:cNvSpPr txBox="1"/>
          <p:nvPr/>
        </p:nvSpPr>
        <p:spPr>
          <a:xfrm>
            <a:off x="130187" y="2101531"/>
            <a:ext cx="10310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Beam in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0C9048C-E24A-BD92-F0E8-8960DAD3F39E}"/>
              </a:ext>
            </a:extLst>
          </p:cNvPr>
          <p:cNvSpPr txBox="1"/>
          <p:nvPr/>
        </p:nvSpPr>
        <p:spPr>
          <a:xfrm>
            <a:off x="59655" y="4841541"/>
            <a:ext cx="1172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Beam out</a:t>
            </a:r>
          </a:p>
        </p:txBody>
      </p:sp>
    </p:spTree>
    <p:extLst>
      <p:ext uri="{BB962C8B-B14F-4D97-AF65-F5344CB8AC3E}">
        <p14:creationId xmlns:p14="http://schemas.microsoft.com/office/powerpoint/2010/main" val="1234921548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044A5E-905E-3BDE-F396-4D0D84EBE5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Corrected Centroid X Positions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2E57C133-CCAB-B2E6-FA28-9E321CB769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1619908"/>
            <a:ext cx="9144000" cy="33344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5486CB-0DA9-61E3-1E75-3DFA15E189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5CFDB9-C29F-9A06-002C-69A71274FD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S. Brooks, G. Mahler, D. Trbojevic, IPAC’26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3440E5-FE43-7C72-3031-1D0A806BC1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69</a:t>
            </a:fld>
            <a:endParaRPr lang="en-GB" alt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2E6F1F3-BEC8-47FD-9258-E8D7FF66FAA1}"/>
              </a:ext>
            </a:extLst>
          </p:cNvPr>
          <p:cNvSpPr txBox="1"/>
          <p:nvPr/>
        </p:nvSpPr>
        <p:spPr>
          <a:xfrm>
            <a:off x="1907704" y="1268760"/>
            <a:ext cx="10310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Beam in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C5D2370-E04A-8B63-0E16-AD660E17C415}"/>
              </a:ext>
            </a:extLst>
          </p:cNvPr>
          <p:cNvSpPr txBox="1"/>
          <p:nvPr/>
        </p:nvSpPr>
        <p:spPr>
          <a:xfrm>
            <a:off x="6447884" y="1268760"/>
            <a:ext cx="1172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Beam out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B57F340B-38C8-3242-820C-0B1BB2B4A44A}"/>
              </a:ext>
            </a:extLst>
          </p:cNvPr>
          <p:cNvSpPr txBox="1">
            <a:spLocks/>
          </p:cNvSpPr>
          <p:nvPr/>
        </p:nvSpPr>
        <p:spPr bwMode="auto">
          <a:xfrm>
            <a:off x="457200" y="4980309"/>
            <a:ext cx="8229600" cy="12570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lang="en-US" sz="2800" kern="1200">
                <a:solidFill>
                  <a:srgbClr val="0070C0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lang="en-US" sz="2400" kern="1200">
                <a:solidFill>
                  <a:srgbClr val="00B050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lang="en-US" sz="2000" kern="120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lang="en-GB" sz="2000" kern="1200">
                <a:solidFill>
                  <a:srgbClr val="C00000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Location tracks with energy as expected</a:t>
            </a:r>
          </a:p>
          <a:p>
            <a:r>
              <a:rPr lang="en-GB"/>
              <a:t>Alignment was “by hand”: 3-8mm input errors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7659819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50036D-0C64-4049-93A0-7068D93B45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Test Beamline Conclusion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811014-DD70-466C-BC67-1A14559D27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708525"/>
          </a:xfrm>
        </p:spPr>
        <p:txBody>
          <a:bodyPr>
            <a:normAutofit lnSpcReduction="10000"/>
          </a:bodyPr>
          <a:lstStyle/>
          <a:p>
            <a:r>
              <a:rPr lang="en-GB"/>
              <a:t>Beams at all energies were transmitted through the 4-cell test girder (22.5° or 1/8 arc)</a:t>
            </a:r>
          </a:p>
          <a:p>
            <a:pPr lvl="1"/>
            <a:r>
              <a:rPr lang="en-GB"/>
              <a:t>Protons at NSRL and deuterons at Tandem</a:t>
            </a:r>
          </a:p>
          <a:p>
            <a:r>
              <a:rPr lang="en-GB"/>
              <a:t>10-250MeV is a factor of 5.3× in momentum</a:t>
            </a:r>
          </a:p>
          <a:p>
            <a:pPr lvl="1"/>
            <a:r>
              <a:rPr lang="en-GB"/>
              <a:t>Very large for a non-scaling FFA</a:t>
            </a:r>
          </a:p>
          <a:p>
            <a:pPr lvl="1"/>
            <a:r>
              <a:rPr lang="en-GB"/>
              <a:t>CEBAF only requires a factor of 2×</a:t>
            </a:r>
          </a:p>
          <a:p>
            <a:r>
              <a:rPr lang="en-GB"/>
              <a:t>Beam ought to propagate several cells around a ring at the start of commissioning</a:t>
            </a:r>
          </a:p>
          <a:p>
            <a:pPr lvl="1"/>
            <a:r>
              <a:rPr lang="en-GB"/>
              <a:t>(even without magnet shimming/correction here)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48319C-48DF-4E81-BF39-A376AF6011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2026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8BE7A5-29D7-4619-BFA1-437247E02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S. Brooks, G. Mahler, D. Trbojevic, IPAC’26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506C80-619E-4577-8543-9216081A2C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70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5950876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D991B5B-3712-D6FC-FF79-DEB1092A30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03A82E77-DCCC-14DE-7D79-C436677FBD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90215" y="404664"/>
            <a:ext cx="7163571" cy="58434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019795-AAC7-90DD-FEE0-B87F7B3BE4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49B5FD-2611-93BF-00EC-2CD4B056AB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D96056-9F87-90D1-5D1F-8AE061DDB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71</a:t>
            </a:fld>
            <a:endParaRPr lang="en-GB" alt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C979434-008F-8148-DABF-5292A4848F41}"/>
              </a:ext>
            </a:extLst>
          </p:cNvPr>
          <p:cNvSpPr txBox="1"/>
          <p:nvPr/>
        </p:nvSpPr>
        <p:spPr>
          <a:xfrm>
            <a:off x="1043608" y="1916832"/>
            <a:ext cx="22658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Still 1.1GeV linacs</a:t>
            </a:r>
          </a:p>
          <a:p>
            <a:r>
              <a:rPr lang="en-GB">
                <a:solidFill>
                  <a:srgbClr val="00B050"/>
                </a:solidFill>
              </a:rPr>
              <a:t>6 </a:t>
            </a:r>
            <a:r>
              <a:rPr lang="en-GB">
                <a:solidFill>
                  <a:srgbClr val="00B050"/>
                </a:solidFill>
                <a:sym typeface="Wingdings" panose="05000000000000000000" pitchFamily="2" charset="2"/>
              </a:rPr>
              <a:t> 11 passes each</a:t>
            </a:r>
            <a:endParaRPr lang="en-GB">
              <a:solidFill>
                <a:srgbClr val="00B050"/>
              </a:solidFill>
            </a:endParaRPr>
          </a:p>
        </p:txBody>
      </p:sp>
      <p:sp>
        <p:nvSpPr>
          <p:cNvPr id="3" name="Arrow: Right 2">
            <a:extLst>
              <a:ext uri="{FF2B5EF4-FFF2-40B4-BE49-F238E27FC236}">
                <a16:creationId xmlns:a16="http://schemas.microsoft.com/office/drawing/2014/main" id="{13EB2214-86C3-83EF-298B-BAE39CBA5126}"/>
              </a:ext>
            </a:extLst>
          </p:cNvPr>
          <p:cNvSpPr/>
          <p:nvPr/>
        </p:nvSpPr>
        <p:spPr>
          <a:xfrm rot="13967053">
            <a:off x="5882677" y="2912790"/>
            <a:ext cx="648072" cy="288032"/>
          </a:xfrm>
          <a:prstGeom prst="righ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B884BE82-FCAE-5554-2F1A-17F07B45B312}"/>
              </a:ext>
            </a:extLst>
          </p:cNvPr>
          <p:cNvSpPr/>
          <p:nvPr/>
        </p:nvSpPr>
        <p:spPr>
          <a:xfrm rot="11493878">
            <a:off x="5314373" y="4571158"/>
            <a:ext cx="648072" cy="288032"/>
          </a:xfrm>
          <a:prstGeom prst="righ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14191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E62A9-FAD5-8761-F663-174CC69332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Linac-to-FFA Splitters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C08DB4-25CB-3EE4-7E9D-86261F2F76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Many parameters need to be matched:</a:t>
            </a:r>
          </a:p>
          <a:p>
            <a:pPr lvl="1"/>
            <a:r>
              <a:rPr lang="en-GB"/>
              <a:t>Orbit position and angle x, x’</a:t>
            </a:r>
          </a:p>
          <a:p>
            <a:pPr lvl="1"/>
            <a:r>
              <a:rPr lang="en-GB"/>
              <a:t>Dispersion D</a:t>
            </a:r>
            <a:r>
              <a:rPr lang="en-GB" baseline="-25000"/>
              <a:t>x</a:t>
            </a:r>
            <a:r>
              <a:rPr lang="en-GB"/>
              <a:t>, D</a:t>
            </a:r>
            <a:r>
              <a:rPr lang="en-GB" baseline="-25000"/>
              <a:t>x</a:t>
            </a:r>
            <a:r>
              <a:rPr lang="en-GB"/>
              <a:t>’</a:t>
            </a:r>
          </a:p>
          <a:p>
            <a:pPr lvl="1"/>
            <a:r>
              <a:rPr lang="en-GB"/>
              <a:t>Optical functions </a:t>
            </a:r>
            <a:r>
              <a:rPr lang="en-GB">
                <a:latin typeface="Symbol" panose="05050102010706020507" pitchFamily="18" charset="2"/>
              </a:rPr>
              <a:t>b</a:t>
            </a:r>
            <a:r>
              <a:rPr lang="en-GB" baseline="-25000"/>
              <a:t>x</a:t>
            </a:r>
            <a:r>
              <a:rPr lang="en-GB"/>
              <a:t>, </a:t>
            </a:r>
            <a:r>
              <a:rPr lang="en-GB">
                <a:latin typeface="Symbol" panose="05050102010706020507" pitchFamily="18" charset="2"/>
              </a:rPr>
              <a:t>b</a:t>
            </a:r>
            <a:r>
              <a:rPr lang="en-GB" baseline="-25000"/>
              <a:t>y</a:t>
            </a:r>
            <a:r>
              <a:rPr lang="en-GB"/>
              <a:t>, </a:t>
            </a:r>
            <a:r>
              <a:rPr lang="en-GB">
                <a:latin typeface="Symbol" panose="05050102010706020507" pitchFamily="18" charset="2"/>
              </a:rPr>
              <a:t>a</a:t>
            </a:r>
            <a:r>
              <a:rPr lang="en-GB" baseline="-25000"/>
              <a:t>x</a:t>
            </a:r>
            <a:r>
              <a:rPr lang="en-GB"/>
              <a:t>, </a:t>
            </a:r>
            <a:r>
              <a:rPr lang="en-GB">
                <a:latin typeface="Symbol" panose="05050102010706020507" pitchFamily="18" charset="2"/>
              </a:rPr>
              <a:t>a</a:t>
            </a:r>
            <a:r>
              <a:rPr lang="en-GB" baseline="-25000"/>
              <a:t>y</a:t>
            </a:r>
          </a:p>
          <a:p>
            <a:pPr lvl="1"/>
            <a:r>
              <a:rPr lang="en-GB"/>
              <a:t>Time of flight </a:t>
            </a:r>
            <a:r>
              <a:rPr lang="en-GB">
                <a:latin typeface="Symbol" panose="05050102010706020507" pitchFamily="18" charset="2"/>
              </a:rPr>
              <a:t>D</a:t>
            </a:r>
            <a:r>
              <a:rPr lang="en-GB"/>
              <a:t>t</a:t>
            </a:r>
          </a:p>
          <a:p>
            <a:pPr lvl="1"/>
            <a:r>
              <a:rPr lang="en-GB"/>
              <a:t>Energy derivative of time of flight R</a:t>
            </a:r>
            <a:r>
              <a:rPr lang="en-GB" baseline="-25000"/>
              <a:t>56</a:t>
            </a:r>
          </a:p>
          <a:p>
            <a:r>
              <a:rPr lang="en-GB"/>
              <a:t>The last two in particular require separated lines to vary path length for each energy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F00973-5D50-4133-2DE4-5BFD6CCE8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C15DAD-8221-51FA-8C9C-F157B047F1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AECF78-EBDC-E25B-3720-4C7F022272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72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34967605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689512-4BAF-E248-030F-C7B482E52C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Splitter Layout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0058E24D-E04B-E992-8B97-9A1360D7546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" y="1772816"/>
            <a:ext cx="8229600" cy="36809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7E68DF-EBCC-6E0D-4C00-77679429A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5E14E5-2BC0-885C-8BB7-9B8E07175D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841D31-ECE2-903B-2B3D-9685425CAC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73</a:t>
            </a:fld>
            <a:endParaRPr lang="en-GB" alt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7E14446-EB8B-9AEF-767F-6C12276E584E}"/>
              </a:ext>
            </a:extLst>
          </p:cNvPr>
          <p:cNvSpPr txBox="1"/>
          <p:nvPr/>
        </p:nvSpPr>
        <p:spPr>
          <a:xfrm>
            <a:off x="7164288" y="1052736"/>
            <a:ext cx="164215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by Ryan Bodenstein</a:t>
            </a:r>
            <a:endParaRPr lang="en-GB" sz="1200">
              <a:solidFill>
                <a:srgbClr val="00B050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0EB4E6E-6197-8A44-E9F8-4F6648E33F01}"/>
              </a:ext>
            </a:extLst>
          </p:cNvPr>
          <p:cNvSpPr txBox="1"/>
          <p:nvPr/>
        </p:nvSpPr>
        <p:spPr>
          <a:xfrm>
            <a:off x="755576" y="5548213"/>
            <a:ext cx="69621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>
                <a:solidFill>
                  <a:srgbClr val="0000FF"/>
                </a:solidFill>
              </a:rPr>
              <a:t>Blue</a:t>
            </a:r>
            <a:r>
              <a:rPr lang="en-GB"/>
              <a:t> = dipoles      </a:t>
            </a:r>
            <a:r>
              <a:rPr lang="en-GB">
                <a:solidFill>
                  <a:srgbClr val="FF0000"/>
                </a:solidFill>
              </a:rPr>
              <a:t>Red</a:t>
            </a:r>
            <a:r>
              <a:rPr lang="en-GB"/>
              <a:t> = quadrupoles      </a:t>
            </a:r>
            <a:r>
              <a:rPr lang="en-GB">
                <a:solidFill>
                  <a:srgbClr val="FFA000"/>
                </a:solidFill>
              </a:rPr>
              <a:t>Orange</a:t>
            </a:r>
            <a:r>
              <a:rPr lang="en-GB"/>
              <a:t> = extraction septa</a:t>
            </a:r>
          </a:p>
        </p:txBody>
      </p:sp>
    </p:spTree>
    <p:extLst>
      <p:ext uri="{BB962C8B-B14F-4D97-AF65-F5344CB8AC3E}">
        <p14:creationId xmlns:p14="http://schemas.microsoft.com/office/powerpoint/2010/main" val="1310299290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5828D-402D-6EC5-F7CB-D0407EE781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r>
              <a:rPr lang="en-GB"/>
              <a:t>Linac-to-FFA Splitter at CBETA ERL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F4F927-9BFD-D397-689E-289D16BBA4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82AF02-8B24-DFFA-B97D-42CBD95964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E412AA-2985-AE6E-55DB-17E0D334BA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74</a:t>
            </a:fld>
            <a:endParaRPr lang="en-GB" altLang="en-US"/>
          </a:p>
        </p:txBody>
      </p:sp>
      <p:pic>
        <p:nvPicPr>
          <p:cNvPr id="7" name="Content Placeholder 6" descr="A store inside of a building&#10;&#10;Description automatically generated">
            <a:extLst>
              <a:ext uri="{FF2B5EF4-FFF2-40B4-BE49-F238E27FC236}">
                <a16:creationId xmlns:a16="http://schemas.microsoft.com/office/drawing/2014/main" id="{01BFEC4C-88F6-4F3F-8FB6-0EA23769AEC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242" t="18481" r="1" b="24820"/>
          <a:stretch/>
        </p:blipFill>
        <p:spPr bwMode="auto">
          <a:xfrm>
            <a:off x="0" y="1282923"/>
            <a:ext cx="9144000" cy="55750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2533BD8-54C8-D753-078D-0970A15F419E}"/>
              </a:ext>
            </a:extLst>
          </p:cNvPr>
          <p:cNvSpPr txBox="1"/>
          <p:nvPr/>
        </p:nvSpPr>
        <p:spPr>
          <a:xfrm>
            <a:off x="6359860" y="5433020"/>
            <a:ext cx="2520279" cy="92333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/>
              <a:t>This machine only had 4 different energies, 42-150MeV electrons</a:t>
            </a:r>
          </a:p>
        </p:txBody>
      </p:sp>
    </p:spTree>
    <p:extLst>
      <p:ext uri="{BB962C8B-B14F-4D97-AF65-F5344CB8AC3E}">
        <p14:creationId xmlns:p14="http://schemas.microsoft.com/office/powerpoint/2010/main" val="2613758492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0C6E45-B7F2-9C48-C80F-DFD6858908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50F3B34C-4D1D-707E-5046-9EE656430F0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90215" y="404664"/>
            <a:ext cx="7163571" cy="58434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078683-10D5-45AC-E03B-DD08BB0F9A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28F26F-A2C5-2A4E-A9B6-F02B0904DA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8D0566-E4AA-00AC-18D2-4AA4608935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75</a:t>
            </a:fld>
            <a:endParaRPr lang="en-GB" alt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68BA3A2-7386-AF91-8434-88C2D462FFB1}"/>
              </a:ext>
            </a:extLst>
          </p:cNvPr>
          <p:cNvSpPr txBox="1"/>
          <p:nvPr/>
        </p:nvSpPr>
        <p:spPr>
          <a:xfrm>
            <a:off x="1043608" y="1916832"/>
            <a:ext cx="22658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Still 1.1GeV linacs</a:t>
            </a:r>
          </a:p>
          <a:p>
            <a:r>
              <a:rPr lang="en-GB">
                <a:solidFill>
                  <a:srgbClr val="00B050"/>
                </a:solidFill>
              </a:rPr>
              <a:t>6 </a:t>
            </a:r>
            <a:r>
              <a:rPr lang="en-GB">
                <a:solidFill>
                  <a:srgbClr val="00B050"/>
                </a:solidFill>
                <a:sym typeface="Wingdings" panose="05000000000000000000" pitchFamily="2" charset="2"/>
              </a:rPr>
              <a:t> 11 passes each</a:t>
            </a:r>
            <a:endParaRPr lang="en-GB">
              <a:solidFill>
                <a:srgbClr val="00B050"/>
              </a:solidFill>
            </a:endParaRPr>
          </a:p>
        </p:txBody>
      </p:sp>
      <p:sp>
        <p:nvSpPr>
          <p:cNvPr id="3" name="Arrow: Right 2">
            <a:extLst>
              <a:ext uri="{FF2B5EF4-FFF2-40B4-BE49-F238E27FC236}">
                <a16:creationId xmlns:a16="http://schemas.microsoft.com/office/drawing/2014/main" id="{507AA307-E396-3073-ECC3-41E4A1FC7E51}"/>
              </a:ext>
            </a:extLst>
          </p:cNvPr>
          <p:cNvSpPr/>
          <p:nvPr/>
        </p:nvSpPr>
        <p:spPr>
          <a:xfrm rot="11491051">
            <a:off x="3730134" y="3850840"/>
            <a:ext cx="648072" cy="288032"/>
          </a:xfrm>
          <a:prstGeom prst="righ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81523961-4B66-2F40-8148-0F767D1F9360}"/>
              </a:ext>
            </a:extLst>
          </p:cNvPr>
          <p:cNvSpPr/>
          <p:nvPr/>
        </p:nvSpPr>
        <p:spPr>
          <a:xfrm rot="14202668">
            <a:off x="7579801" y="3473937"/>
            <a:ext cx="648072" cy="288032"/>
          </a:xfrm>
          <a:prstGeom prst="righ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6187347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094C2E-0F86-DB85-6CB6-C6F5BFFC07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C63F2-91DE-EA72-70CE-6E0F7791B4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FFA-to-Linac Transitions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9346B8-E8A3-7D3E-9C10-6838EA6D06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To save money, only use a single line here</a:t>
            </a:r>
          </a:p>
          <a:p>
            <a:r>
              <a:rPr lang="en-GB"/>
              <a:t>Step 1: make all orbits coaxial by matching</a:t>
            </a:r>
          </a:p>
          <a:p>
            <a:pPr lvl="1"/>
            <a:r>
              <a:rPr lang="en-GB"/>
              <a:t>Orbit position and angle x, x’</a:t>
            </a:r>
          </a:p>
          <a:p>
            <a:pPr lvl="1"/>
            <a:r>
              <a:rPr lang="en-GB"/>
              <a:t>Dispersion D</a:t>
            </a:r>
            <a:r>
              <a:rPr lang="en-GB" baseline="-25000"/>
              <a:t>x</a:t>
            </a:r>
            <a:r>
              <a:rPr lang="en-GB"/>
              <a:t>, D</a:t>
            </a:r>
            <a:r>
              <a:rPr lang="en-GB" baseline="-25000"/>
              <a:t>x</a:t>
            </a:r>
            <a:r>
              <a:rPr lang="en-GB"/>
              <a:t>’</a:t>
            </a:r>
          </a:p>
          <a:p>
            <a:r>
              <a:rPr lang="en-GB"/>
              <a:t>Step 2: match all the optics simultanously</a:t>
            </a:r>
          </a:p>
          <a:p>
            <a:pPr lvl="1"/>
            <a:r>
              <a:rPr lang="en-GB"/>
              <a:t>Optical functions </a:t>
            </a:r>
            <a:r>
              <a:rPr lang="en-GB">
                <a:latin typeface="Symbol" panose="05050102010706020507" pitchFamily="18" charset="2"/>
              </a:rPr>
              <a:t>b</a:t>
            </a:r>
            <a:r>
              <a:rPr lang="en-GB" baseline="-25000"/>
              <a:t>x</a:t>
            </a:r>
            <a:r>
              <a:rPr lang="en-GB"/>
              <a:t>, </a:t>
            </a:r>
            <a:r>
              <a:rPr lang="en-GB">
                <a:latin typeface="Symbol" panose="05050102010706020507" pitchFamily="18" charset="2"/>
              </a:rPr>
              <a:t>b</a:t>
            </a:r>
            <a:r>
              <a:rPr lang="en-GB" baseline="-25000"/>
              <a:t>y</a:t>
            </a:r>
            <a:r>
              <a:rPr lang="en-GB"/>
              <a:t>, </a:t>
            </a:r>
            <a:r>
              <a:rPr lang="en-GB">
                <a:latin typeface="Symbol" panose="05050102010706020507" pitchFamily="18" charset="2"/>
              </a:rPr>
              <a:t>a</a:t>
            </a:r>
            <a:r>
              <a:rPr lang="en-GB" baseline="-25000"/>
              <a:t>x</a:t>
            </a:r>
            <a:r>
              <a:rPr lang="en-GB"/>
              <a:t>, </a:t>
            </a:r>
            <a:r>
              <a:rPr lang="en-GB">
                <a:latin typeface="Symbol" panose="05050102010706020507" pitchFamily="18" charset="2"/>
              </a:rPr>
              <a:t>a</a:t>
            </a:r>
            <a:r>
              <a:rPr lang="en-GB" baseline="-25000"/>
              <a:t>y</a:t>
            </a:r>
          </a:p>
          <a:p>
            <a:r>
              <a:rPr lang="en-GB"/>
              <a:t>Time of flight is dealt with in the splitter at the other end of the arc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CD10-AE99-EF5B-0812-D9256696A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E132DA-4106-0149-5CC1-E80B54A5DF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BA67AA-5E76-F19E-43EC-03DFEFE3FA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76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6742763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888037-3498-C36D-A85F-60A8A50284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1. Adiabatically Reduce Bending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F0D879-78FF-3714-C02F-8C3E70AB6C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1A56B0-8E3D-F61A-0509-C60A665F59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8FBA80-E674-1F92-C6FB-4B3B4658FF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77</a:t>
            </a:fld>
            <a:endParaRPr lang="en-GB" altLang="en-US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875149E9-8A0F-4177-9DD7-71F89048725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521" r="54641"/>
          <a:stretch>
            <a:fillRect/>
          </a:stretch>
        </p:blipFill>
        <p:spPr>
          <a:xfrm>
            <a:off x="4589379" y="4301037"/>
            <a:ext cx="3672408" cy="1945897"/>
          </a:xfrm>
          <a:prstGeom prst="rect">
            <a:avLst/>
          </a:prstGeom>
        </p:spPr>
      </p:pic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C9396DBB-E7C5-49F5-96A2-4725702D6EDC}"/>
              </a:ext>
            </a:extLst>
          </p:cNvPr>
          <p:cNvPicPr>
            <a:picLocks noGrp="1"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50"/>
          <a:stretch/>
        </p:blipFill>
        <p:spPr bwMode="auto">
          <a:xfrm>
            <a:off x="4515480" y="1340768"/>
            <a:ext cx="4628520" cy="29385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Content Placeholder 12">
            <a:extLst>
              <a:ext uri="{FF2B5EF4-FFF2-40B4-BE49-F238E27FC236}">
                <a16:creationId xmlns:a16="http://schemas.microsoft.com/office/drawing/2014/main" id="{11E88B85-A063-42ED-A8C1-DFE77F174654}"/>
              </a:ext>
            </a:extLst>
          </p:cNvPr>
          <p:cNvPicPr>
            <a:picLocks noGrp="1"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252536" y="2852936"/>
            <a:ext cx="5196490" cy="31088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8BC97FE-B6C5-B9C5-504A-97CABA53DD95}"/>
              </a:ext>
            </a:extLst>
          </p:cNvPr>
          <p:cNvSpPr txBox="1"/>
          <p:nvPr/>
        </p:nvSpPr>
        <p:spPr>
          <a:xfrm>
            <a:off x="617517" y="1628296"/>
            <a:ext cx="3456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This was also done successfully at CBETA for 4 energies</a:t>
            </a:r>
          </a:p>
        </p:txBody>
      </p:sp>
    </p:spTree>
    <p:extLst>
      <p:ext uri="{BB962C8B-B14F-4D97-AF65-F5344CB8AC3E}">
        <p14:creationId xmlns:p14="http://schemas.microsoft.com/office/powerpoint/2010/main" val="1831032267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EBAF6match60fps">
            <a:hlinkClick r:id="" action="ppaction://media"/>
            <a:extLst>
              <a:ext uri="{FF2B5EF4-FFF2-40B4-BE49-F238E27FC236}">
                <a16:creationId xmlns:a16="http://schemas.microsoft.com/office/drawing/2014/main" id="{A3776FB6-99B1-5578-F1CD-A594874D8132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6798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39F0B80-6BE9-7D54-5F39-31553E822F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r>
              <a:rPr lang="en-GB"/>
              <a:t>2. Six Energy Coaxial Optics Match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ACF9C9-59A9-1F7D-CF2C-D67B843AB4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82F9FE-5C57-B93A-27AC-988CC9904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A01566-F015-4A96-DB25-C92DBAA1A0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78</a:t>
            </a:fld>
            <a:endParaRPr lang="en-GB" alt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F26036-02A1-4E3A-795B-315F1FEA1453}"/>
              </a:ext>
            </a:extLst>
          </p:cNvPr>
          <p:cNvSpPr txBox="1"/>
          <p:nvPr/>
        </p:nvSpPr>
        <p:spPr>
          <a:xfrm>
            <a:off x="6302397" y="6036361"/>
            <a:ext cx="20868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Tricky optimisation</a:t>
            </a:r>
          </a:p>
        </p:txBody>
      </p:sp>
    </p:spTree>
    <p:extLst>
      <p:ext uri="{BB962C8B-B14F-4D97-AF65-F5344CB8AC3E}">
        <p14:creationId xmlns:p14="http://schemas.microsoft.com/office/powerpoint/2010/main" val="3522549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0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remove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EC709-63CF-BE85-4AB0-BE882C9649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Conclusion / Status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91B79-2E43-8CC6-A81B-F41D62C54C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Pre-CDR/‘white paper’ mostly written (65 pp.)</a:t>
            </a:r>
          </a:p>
          <a:p>
            <a:r>
              <a:rPr lang="en-US"/>
              <a:t>Permanent magnet irradiation studies in progress (see Ryan Bodenstein IPAC’26 paper)</a:t>
            </a:r>
          </a:p>
          <a:p>
            <a:r>
              <a:rPr lang="en-US"/>
              <a:t>Next steps are completing design of the splitters and transfer lines </a:t>
            </a:r>
            <a:r>
              <a:rPr lang="en-US">
                <a:sym typeface="Wingdings" panose="05000000000000000000" pitchFamily="2" charset="2"/>
              </a:rPr>
              <a:t> end-to-end simulation</a:t>
            </a:r>
          </a:p>
          <a:p>
            <a:r>
              <a:rPr lang="en-US">
                <a:sym typeface="Wingdings" panose="05000000000000000000" pitchFamily="2" charset="2"/>
              </a:rPr>
              <a:t>22GeV upgrade is quite far in the future as the Ce</a:t>
            </a:r>
            <a:r>
              <a:rPr lang="en-US" baseline="30000">
                <a:sym typeface="Wingdings" panose="05000000000000000000" pitchFamily="2" charset="2"/>
              </a:rPr>
              <a:t>+</a:t>
            </a:r>
            <a:r>
              <a:rPr lang="en-US">
                <a:sym typeface="Wingdings" panose="05000000000000000000" pitchFamily="2" charset="2"/>
              </a:rPr>
              <a:t>BAF positron upgrade will happen first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3F3BBD-3600-14EB-477D-1CAED26E8A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38769-6046-CE7E-7AFE-7F245B7C53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47AAFB-B3C5-C65A-7F1C-22EA47B46B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79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01924590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EA721BC2-8552-1D17-711B-8E0EF26AF72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BACKUP</a:t>
            </a:r>
            <a:endParaRPr lang="en-GB"/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4663E854-0085-FF34-20E6-5C107D42583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8009F6-75E3-0529-E6E2-1755E49792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B6C1F0-096B-1EF2-54F2-647BE64B09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F17C59-5F0C-B6DE-73CB-1BE7668B5C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80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50583669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185EA2-C762-F574-D6CB-411C486364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Tripole Magnet</a:t>
            </a:r>
            <a:endParaRPr lang="en-GB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F9B85758-5D46-DF65-18F0-A7B2CEBA7C3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1FECCA-9DF3-055C-00A5-09B3901526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D20162-9AEE-DD83-FB2D-A6BA846A7A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A39326-C2BB-5ABA-E6A3-24E1B8E29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81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85436513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4333F2-1759-44E9-99ED-FF83483C1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r>
              <a:rPr lang="en-GB"/>
              <a:t>Assembly Process Notes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9D9152-8F23-4963-946C-79C76D3ECC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r>
              <a:rPr lang="en-GB"/>
              <a:t>Insert one half of the blocks and then flip the spiders over and insert the other half</a:t>
            </a:r>
          </a:p>
          <a:p>
            <a:r>
              <a:rPr lang="en-GB"/>
              <a:t>Make sure each block is pushed all the way in because they can repel longitudinally</a:t>
            </a:r>
          </a:p>
          <a:p>
            <a:pPr lvl="1"/>
            <a:r>
              <a:rPr lang="en-GB"/>
              <a:t>Actually a mixture of attraction and repulsion</a:t>
            </a:r>
          </a:p>
          <a:p>
            <a:r>
              <a:rPr lang="en-GB"/>
              <a:t>The later blocks will be tighter fit but it was OK with the 0.3mm gaps (0.15mm larger mould)</a:t>
            </a:r>
          </a:p>
          <a:p>
            <a:pPr lvl="1"/>
            <a:r>
              <a:rPr lang="en-GB"/>
              <a:t>Small gaps between some magnets were visible after central plug removed (0.1-0.2mm), inserted brass shims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5B4E28-3C4C-4798-9D03-AFDA12000B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94DB19-1C51-4036-80E6-49FCD582C9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C438CE-4108-44CA-8C70-F08939413E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82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49593339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A6B46-14C9-47BB-964D-769D55540F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Run Sequence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C0D56F-D073-4FC7-9E6E-BE2DCEB0A9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/>
              <a:t>Run 1: bare magnet but bad wedge alignment</a:t>
            </a:r>
          </a:p>
          <a:p>
            <a:r>
              <a:rPr lang="en-GB"/>
              <a:t>Run 2: added brass shims between wedges (better alignment)</a:t>
            </a:r>
          </a:p>
          <a:p>
            <a:r>
              <a:rPr lang="en-GB"/>
              <a:t>Run 3: </a:t>
            </a:r>
            <a:r>
              <a:rPr lang="en-US"/>
              <a:t>added 26× 35mil Ø iron tuning rods but got X-axis direction definition wrong!</a:t>
            </a:r>
          </a:p>
          <a:p>
            <a:r>
              <a:rPr lang="en-US"/>
              <a:t>Run 4: tried first tuning iteration again with corrected X axis</a:t>
            </a:r>
          </a:p>
          <a:p>
            <a:r>
              <a:rPr lang="en-US"/>
              <a:t>Run 5: verify first tuning iteration with different rod holder but field changed</a:t>
            </a:r>
          </a:p>
          <a:p>
            <a:r>
              <a:rPr lang="en-US"/>
              <a:t>Run 6: investigate bare magnet without tuning rods again, field had changed, wedge alignment worse perhaps</a:t>
            </a:r>
          </a:p>
          <a:p>
            <a:r>
              <a:rPr lang="en-US"/>
              <a:t>Run 7: tuning rods first iteration based on run 6</a:t>
            </a:r>
          </a:p>
          <a:p>
            <a:r>
              <a:rPr lang="en-US"/>
              <a:t>Run 8: 2</a:t>
            </a:r>
            <a:r>
              <a:rPr lang="en-US" baseline="30000"/>
              <a:t>nd</a:t>
            </a:r>
            <a:r>
              <a:rPr lang="en-US"/>
              <a:t> tuning iteration from run 6</a:t>
            </a:r>
          </a:p>
          <a:p>
            <a:r>
              <a:rPr lang="en-US"/>
              <a:t>Run 9: 3</a:t>
            </a:r>
            <a:r>
              <a:rPr lang="en-US" baseline="30000"/>
              <a:t>rd</a:t>
            </a:r>
            <a:r>
              <a:rPr lang="en-US"/>
              <a:t> tuning iteration from run 6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DA87E2-7713-4808-8C5D-EE1C895D36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May 25, 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257ECF-54CF-4A30-873E-CCA2FE07D1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Stephen Brooks, ESS accelerator seminar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8133C4-B488-4E07-89A3-01C9CD4B7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19DEF3-38EA-44F2-924B-3AA3B76DF1B8}" type="slidenum">
              <a:rPr lang="en-GB" altLang="en-US" smtClean="0"/>
              <a:pPr>
                <a:defRPr/>
              </a:pPr>
              <a:t>83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552948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87421</TotalTime>
  <Words>2696</Words>
  <Application>Microsoft Office PowerPoint</Application>
  <PresentationFormat>On-screen Show (4:3)</PresentationFormat>
  <Paragraphs>623</Paragraphs>
  <Slides>83</Slides>
  <Notes>1</Notes>
  <HiddenSlides>0</HiddenSlides>
  <MMClips>4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83</vt:i4>
      </vt:variant>
    </vt:vector>
  </HeadingPairs>
  <TitlesOfParts>
    <vt:vector size="90" baseType="lpstr">
      <vt:lpstr>Arial</vt:lpstr>
      <vt:lpstr>Calibri</vt:lpstr>
      <vt:lpstr>Calibri Light</vt:lpstr>
      <vt:lpstr>Symbol</vt:lpstr>
      <vt:lpstr>Wingdings</vt:lpstr>
      <vt:lpstr>Office Theme</vt:lpstr>
      <vt:lpstr>1_Office Theme</vt:lpstr>
      <vt:lpstr>The CEBAF 22GeV Energy Upgrade</vt:lpstr>
      <vt:lpstr>The Site</vt:lpstr>
      <vt:lpstr>The Site</vt:lpstr>
      <vt:lpstr>6GeV “Original” CEBAF (2000)</vt:lpstr>
      <vt:lpstr>6  12GeV Upgrade (2017)</vt:lpstr>
      <vt:lpstr>PowerPoint Presentation</vt:lpstr>
      <vt:lpstr>Energies of Each Turn</vt:lpstr>
      <vt:lpstr>650MeV Injector Upgrade</vt:lpstr>
      <vt:lpstr>650MeV Injector Upgrade</vt:lpstr>
      <vt:lpstr>What is LERF?</vt:lpstr>
      <vt:lpstr>12GeV CEBAF in the Tunnel</vt:lpstr>
      <vt:lpstr>Stacked Quadrupoles</vt:lpstr>
      <vt:lpstr>Stacked Dipoles</vt:lpstr>
      <vt:lpstr>Stacked Drift Spaces</vt:lpstr>
      <vt:lpstr>CW Superconducting Linac</vt:lpstr>
      <vt:lpstr>Inter-tank Focussing Quadrupole</vt:lpstr>
      <vt:lpstr>Vertical Splitting Sections</vt:lpstr>
      <vt:lpstr>Vertical Splitting Sections</vt:lpstr>
      <vt:lpstr>Lines to the Halls</vt:lpstr>
      <vt:lpstr>Lines to the Halls</vt:lpstr>
      <vt:lpstr>PowerPoint Presentation</vt:lpstr>
      <vt:lpstr>Multi-Pass Linac Optics</vt:lpstr>
      <vt:lpstr>Lowest Energy Linac Passes</vt:lpstr>
      <vt:lpstr>Higher Energy Linac Passes</vt:lpstr>
      <vt:lpstr>PowerPoint Presentation</vt:lpstr>
      <vt:lpstr>The New FFA Arcs</vt:lpstr>
      <vt:lpstr>FFA Arc Lattice Cell</vt:lpstr>
      <vt:lpstr>Arc Cell Optics and Tunes</vt:lpstr>
      <vt:lpstr>Six Energies in FFA Arc Lattice</vt:lpstr>
      <vt:lpstr>Phase Spaces</vt:lpstr>
      <vt:lpstr>High-Field Combined Function Permanent Magnet</vt:lpstr>
      <vt:lpstr>Tooling Design</vt:lpstr>
      <vt:lpstr>Can 3D print all parts in place</vt:lpstr>
      <vt:lpstr>Point field measurement tool for Hall probe, also a “spider”</vt:lpstr>
      <vt:lpstr>Assembly Sandwich</vt:lpstr>
      <vt:lpstr>Assembly Process</vt:lpstr>
      <vt:lpstr>Half Assembled (Metal Frame)</vt:lpstr>
      <vt:lpstr>Assembled Magnet (Plastic+Metal)</vt:lpstr>
      <vt:lpstr>Assembled Magnet</vt:lpstr>
      <vt:lpstr>Endcaps for Safety (no shims here)</vt:lpstr>
      <vt:lpstr>High fields exist in aperture</vt:lpstr>
      <vt:lpstr>Fieldmap Measurement</vt:lpstr>
      <vt:lpstr>Fieldmap Measurement</vt:lpstr>
      <vt:lpstr>Graphical Fieldmap Plot</vt:lpstr>
      <vt:lpstr>Aperture after Brass Shims (Run 2)</vt:lpstr>
      <vt:lpstr>Magnet with Iron Tuning Rods</vt:lpstr>
      <vt:lpstr>Magnet with Iron Tuning Rods</vt:lpstr>
      <vt:lpstr>Maximum Field Error History</vt:lpstr>
      <vt:lpstr>Integrated Fields (Run 9)</vt:lpstr>
      <vt:lpstr>Integrated Field Error History</vt:lpstr>
      <vt:lpstr>Prototype Magnet Conclusion</vt:lpstr>
      <vt:lpstr>Similar Permanent Magnets Built in Industry and Tested with Beam</vt:lpstr>
      <vt:lpstr>Test Beamline Magnet Parameters</vt:lpstr>
      <vt:lpstr>Nonlinear Magnet Field Profiles</vt:lpstr>
      <vt:lpstr>Test Beamline Simulated Orbits</vt:lpstr>
      <vt:lpstr>Magnets Ordered from SABR Enterprises, LLC.</vt:lpstr>
      <vt:lpstr>Orbits within Magnet Models</vt:lpstr>
      <vt:lpstr>Test Beamline with Mounting</vt:lpstr>
      <vt:lpstr>Magnet Construction by Vendor</vt:lpstr>
      <vt:lpstr>Beamline Assembly</vt:lpstr>
      <vt:lpstr>Magnet Apertures</vt:lpstr>
      <vt:lpstr>Fieldmap of one magnet</vt:lpstr>
      <vt:lpstr>Measured Integrated Field</vt:lpstr>
      <vt:lpstr>Experiment at BNL beamlines</vt:lpstr>
      <vt:lpstr>Camera and Beam Screen Plates</vt:lpstr>
      <vt:lpstr>NSRL All Energies</vt:lpstr>
      <vt:lpstr>Tandem All Energies</vt:lpstr>
      <vt:lpstr>All 12 Ellipses</vt:lpstr>
      <vt:lpstr>Corrected Centroid X Positions</vt:lpstr>
      <vt:lpstr>Test Beamline Conclusion</vt:lpstr>
      <vt:lpstr>PowerPoint Presentation</vt:lpstr>
      <vt:lpstr>Linac-to-FFA Splitters</vt:lpstr>
      <vt:lpstr>Splitter Layout</vt:lpstr>
      <vt:lpstr>Linac-to-FFA Splitter at CBETA ERL</vt:lpstr>
      <vt:lpstr>PowerPoint Presentation</vt:lpstr>
      <vt:lpstr>FFA-to-Linac Transitions</vt:lpstr>
      <vt:lpstr>1. Adiabatically Reduce Bending</vt:lpstr>
      <vt:lpstr>2. Six Energy Coaxial Optics Match</vt:lpstr>
      <vt:lpstr>Conclusion / Status</vt:lpstr>
      <vt:lpstr>BACKUP</vt:lpstr>
      <vt:lpstr>Tripole Magnet</vt:lpstr>
      <vt:lpstr>Assembly Process Notes</vt:lpstr>
      <vt:lpstr>Run Sequence</vt:lpstr>
    </vt:vector>
  </TitlesOfParts>
  <Company>STFC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Magnet?</dc:title>
  <dc:creator>Stephen Brooks</dc:creator>
  <cp:lastModifiedBy>Brooks, Stephen</cp:lastModifiedBy>
  <cp:revision>1610</cp:revision>
  <dcterms:created xsi:type="dcterms:W3CDTF">2012-11-14T19:21:06Z</dcterms:created>
  <dcterms:modified xsi:type="dcterms:W3CDTF">2026-05-12T20:00:26Z</dcterms:modified>
</cp:coreProperties>
</file>