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69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17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7"/>
          <p:cNvSpPr>
            <a:spLocks noGrp="1"/>
          </p:cNvSpPr>
          <p:nvPr>
            <p:ph type="title"/>
          </p:nvPr>
        </p:nvSpPr>
        <p:spPr>
          <a:xfrm>
            <a:off x="2087355" y="11240"/>
            <a:ext cx="5378542" cy="594335"/>
          </a:xfrm>
          <a:prstGeom prst="rect">
            <a:avLst/>
          </a:prstGeom>
          <a:ln w="0">
            <a:solidFill>
              <a:schemeClr val="bg1"/>
            </a:solidFill>
          </a:ln>
        </p:spPr>
        <p:txBody>
          <a:bodyPr lIns="0" tIns="0" rIns="0" bIns="0" anchor="ctr"/>
          <a:lstStyle/>
          <a:p>
            <a:r>
              <a:rPr lang="en-US" dirty="0">
                <a:latin typeface="Calibri"/>
              </a:rPr>
              <a:t>Click to edit the title text format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3686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8335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7"/>
          <p:cNvSpPr>
            <a:spLocks noGrp="1"/>
          </p:cNvSpPr>
          <p:nvPr>
            <p:ph type="title"/>
          </p:nvPr>
        </p:nvSpPr>
        <p:spPr>
          <a:xfrm>
            <a:off x="2087355" y="11240"/>
            <a:ext cx="5378542" cy="594335"/>
          </a:xfrm>
          <a:prstGeom prst="rect">
            <a:avLst/>
          </a:prstGeom>
          <a:ln w="0">
            <a:solidFill>
              <a:schemeClr val="bg1"/>
            </a:solidFill>
          </a:ln>
        </p:spPr>
        <p:txBody>
          <a:bodyPr lIns="0" tIns="0" rIns="0" bIns="0" anchor="ctr"/>
          <a:lstStyle/>
          <a:p>
            <a:r>
              <a:rPr lang="en-US" dirty="0">
                <a:latin typeface="Calibri"/>
              </a:rPr>
              <a:t>Click to edit the title text format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88959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7"/>
          <p:cNvSpPr>
            <a:spLocks noGrp="1"/>
          </p:cNvSpPr>
          <p:nvPr>
            <p:ph type="title"/>
          </p:nvPr>
        </p:nvSpPr>
        <p:spPr>
          <a:xfrm>
            <a:off x="2087355" y="11240"/>
            <a:ext cx="5378542" cy="594335"/>
          </a:xfrm>
          <a:prstGeom prst="rect">
            <a:avLst/>
          </a:prstGeom>
          <a:ln w="0">
            <a:solidFill>
              <a:schemeClr val="bg1"/>
            </a:solidFill>
          </a:ln>
        </p:spPr>
        <p:txBody>
          <a:bodyPr lIns="0" tIns="0" rIns="0" bIns="0" anchor="ctr"/>
          <a:lstStyle/>
          <a:p>
            <a:r>
              <a:rPr lang="en-US" dirty="0">
                <a:latin typeface="Calibri"/>
              </a:rPr>
              <a:t>Click to edit the title text format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722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7"/>
          <p:cNvSpPr>
            <a:spLocks noGrp="1"/>
          </p:cNvSpPr>
          <p:nvPr>
            <p:ph type="title"/>
          </p:nvPr>
        </p:nvSpPr>
        <p:spPr>
          <a:xfrm>
            <a:off x="2087355" y="11240"/>
            <a:ext cx="5378542" cy="594335"/>
          </a:xfrm>
          <a:prstGeom prst="rect">
            <a:avLst/>
          </a:prstGeom>
          <a:ln w="0">
            <a:solidFill>
              <a:schemeClr val="bg1"/>
            </a:solidFill>
          </a:ln>
        </p:spPr>
        <p:txBody>
          <a:bodyPr lIns="0" tIns="0" rIns="0" bIns="0" anchor="ctr"/>
          <a:lstStyle/>
          <a:p>
            <a:r>
              <a:rPr lang="en-US" dirty="0">
                <a:latin typeface="Calibri"/>
              </a:rPr>
              <a:t>Click to edit the title text format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4903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7"/>
          <p:cNvSpPr>
            <a:spLocks noGrp="1"/>
          </p:cNvSpPr>
          <p:nvPr>
            <p:ph type="title"/>
          </p:nvPr>
        </p:nvSpPr>
        <p:spPr>
          <a:xfrm>
            <a:off x="2087355" y="11240"/>
            <a:ext cx="5378542" cy="594335"/>
          </a:xfrm>
          <a:prstGeom prst="rect">
            <a:avLst/>
          </a:prstGeom>
          <a:ln w="0">
            <a:solidFill>
              <a:schemeClr val="bg1"/>
            </a:solidFill>
          </a:ln>
        </p:spPr>
        <p:txBody>
          <a:bodyPr lIns="0" tIns="0" rIns="0" bIns="0" anchor="ctr"/>
          <a:lstStyle/>
          <a:p>
            <a:r>
              <a:rPr lang="en-US" dirty="0">
                <a:latin typeface="Calibri"/>
              </a:rPr>
              <a:t>Click to edit the title text format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43632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99"/>
          <a:stretch/>
        </p:blipFill>
        <p:spPr>
          <a:xfrm>
            <a:off x="7038896" y="127591"/>
            <a:ext cx="1973348" cy="547913"/>
          </a:xfrm>
          <a:prstGeom prst="rect">
            <a:avLst/>
          </a:prstGeom>
        </p:spPr>
      </p:pic>
      <p:sp>
        <p:nvSpPr>
          <p:cNvPr id="15" name="CustomShape 4"/>
          <p:cNvSpPr/>
          <p:nvPr userDrawn="1"/>
        </p:nvSpPr>
        <p:spPr>
          <a:xfrm>
            <a:off x="3392640" y="6515132"/>
            <a:ext cx="2358720" cy="27288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 algn="ctr" defTabSz="457200"/>
            <a:r>
              <a:rPr lang="en-US" sz="1200" dirty="0" smtClean="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</a:rPr>
              <a:t>Stephen Brooks</a:t>
            </a:r>
            <a:endParaRPr dirty="0">
              <a:solidFill>
                <a:prstClr val="black"/>
              </a:solidFill>
              <a:latin typeface="Gill Sans" charset="0"/>
              <a:ea typeface="Gill Sans" charset="0"/>
              <a:cs typeface="Gill Sans" charset="0"/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0" y="772434"/>
            <a:ext cx="9144000" cy="13447"/>
          </a:xfrm>
          <a:prstGeom prst="line">
            <a:avLst/>
          </a:prstGeom>
          <a:ln w="28575">
            <a:solidFill>
              <a:srgbClr val="B31B1B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stomShape 3"/>
          <p:cNvSpPr/>
          <p:nvPr userDrawn="1"/>
        </p:nvSpPr>
        <p:spPr>
          <a:xfrm>
            <a:off x="8551692" y="6449816"/>
            <a:ext cx="592308" cy="27288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 defTabSz="457200"/>
            <a:fld id="{8B6CE713-D777-4EC2-A412-BBD244B64F30}" type="slidenum">
              <a:rPr lang="en-US" sz="1200">
                <a:solidFill>
                  <a:srgbClr val="000000"/>
                </a:solidFill>
                <a:latin typeface="Gill Sans" charset="0"/>
                <a:ea typeface="Gill Sans" charset="0"/>
                <a:cs typeface="Gill Sans" charset="0"/>
              </a:rPr>
              <a:pPr defTabSz="457200"/>
              <a:t>‹#›</a:t>
            </a:fld>
            <a:endParaRPr dirty="0">
              <a:solidFill>
                <a:prstClr val="black"/>
              </a:solidFill>
              <a:latin typeface="Gill Sans" charset="0"/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705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txStyles>
    <p:titleStyle>
      <a:lvl1pPr algn="ctr">
        <a:defRPr sz="2400" b="1" i="0" baseline="0">
          <a:latin typeface="+mn-lt"/>
        </a:defRPr>
      </a:lvl1pPr>
    </p:titleStyle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919" y="143905"/>
            <a:ext cx="6854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800" dirty="0">
                <a:solidFill>
                  <a:prstClr val="black"/>
                </a:solidFill>
                <a:latin typeface="Palatino"/>
                <a:cs typeface="Palatino"/>
              </a:rPr>
              <a:t>Bunch Structure (through </a:t>
            </a:r>
            <a:r>
              <a:rPr lang="en-US" sz="2800" dirty="0" err="1">
                <a:solidFill>
                  <a:prstClr val="black"/>
                </a:solidFill>
                <a:latin typeface="Palatino"/>
                <a:cs typeface="Palatino"/>
              </a:rPr>
              <a:t>linac</a:t>
            </a:r>
            <a:r>
              <a:rPr lang="en-US" sz="2800" dirty="0">
                <a:solidFill>
                  <a:prstClr val="black"/>
                </a:solidFill>
                <a:latin typeface="Palatino"/>
                <a:cs typeface="Palatino"/>
              </a:rPr>
              <a:t>)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90280" y="4830872"/>
            <a:ext cx="74351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919" y="983073"/>
            <a:ext cx="256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b="1" dirty="0">
                <a:solidFill>
                  <a:prstClr val="black"/>
                </a:solidFill>
                <a:latin typeface="Palatino"/>
                <a:cs typeface="Palatino"/>
              </a:rPr>
              <a:t>Energy</a:t>
            </a:r>
            <a:r>
              <a:rPr lang="en-US" sz="2800" dirty="0">
                <a:solidFill>
                  <a:prstClr val="black"/>
                </a:solidFill>
                <a:latin typeface="Palatino"/>
                <a:cs typeface="Palatino"/>
              </a:rPr>
              <a:t> (MeV)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80660" y="5062896"/>
            <a:ext cx="35635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800" b="1" dirty="0">
                <a:solidFill>
                  <a:prstClr val="black"/>
                </a:solidFill>
                <a:latin typeface="Palatino"/>
                <a:cs typeface="Palatino"/>
              </a:rPr>
              <a:t>Time</a:t>
            </a:r>
          </a:p>
          <a:p>
            <a:pPr algn="r" defTabSz="457200"/>
            <a:r>
              <a:rPr lang="en-US" sz="2800" dirty="0">
                <a:solidFill>
                  <a:prstClr val="black"/>
                </a:solidFill>
                <a:latin typeface="Palatino"/>
                <a:cs typeface="Palatino"/>
              </a:rPr>
              <a:t>(1.3GHz RF periods)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704538" y="464108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04538" y="3968521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4534" y="329615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04538" y="2623592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4538" y="1950847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704538" y="1603948"/>
            <a:ext cx="0" cy="3237875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-54011" y="444171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54012" y="376865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42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-54009" y="3096095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78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-54013" y="2423537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114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54009" y="1750792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150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1017821" y="1951034"/>
            <a:ext cx="1319734" cy="2690232"/>
            <a:chOff x="1017821" y="1951034"/>
            <a:chExt cx="1319734" cy="2690232"/>
          </a:xfrm>
        </p:grpSpPr>
        <p:sp>
          <p:nvSpPr>
            <p:cNvPr id="23" name="Up Arrow 2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5" name="Up Arrow 2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6" name="Up Arrow 2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7" name="Up Arrow 2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8" name="Up Arrow 2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9" name="Up Arrow 2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0" name="Up Arrow 2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1" name="Up Arrow 3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474147" y="1951913"/>
            <a:ext cx="1319734" cy="2690232"/>
            <a:chOff x="1017821" y="1951034"/>
            <a:chExt cx="1319734" cy="2690232"/>
          </a:xfrm>
        </p:grpSpPr>
        <p:sp>
          <p:nvSpPr>
            <p:cNvPr id="34" name="Up Arrow 33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5" name="Up Arrow 3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6" name="Up Arrow 3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7" name="Up Arrow 3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8" name="Up Arrow 3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9" name="Up Arrow 3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40" name="Up Arrow 3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41" name="Up Arrow 4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940011" y="1950847"/>
            <a:ext cx="1319734" cy="2690232"/>
            <a:chOff x="1017821" y="1951034"/>
            <a:chExt cx="1319734" cy="2690232"/>
          </a:xfrm>
        </p:grpSpPr>
        <p:sp>
          <p:nvSpPr>
            <p:cNvPr id="43" name="Up Arrow 4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44" name="Up Arrow 43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45" name="Up Arrow 44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46" name="Up Arrow 45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47" name="Up Arrow 46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48" name="Up Arrow 47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49" name="Up Arrow 48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50" name="Up Arrow 49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cxnSp>
        <p:nvCxnSpPr>
          <p:cNvPr id="51" name="Straight Arrow Connector 50"/>
          <p:cNvCxnSpPr/>
          <p:nvPr/>
        </p:nvCxnSpPr>
        <p:spPr>
          <a:xfrm>
            <a:off x="3479943" y="4983272"/>
            <a:ext cx="242596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3411604" y="4986488"/>
            <a:ext cx="3792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2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3978824" y="1810885"/>
            <a:ext cx="341153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868098" y="1435459"/>
            <a:ext cx="5626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3.5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1040479" y="4986488"/>
            <a:ext cx="2442713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1995840" y="4997324"/>
            <a:ext cx="548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31</a:t>
            </a:r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5940011" y="4983272"/>
            <a:ext cx="1319734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6260488" y="4983272"/>
            <a:ext cx="6787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15.5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57387" y="5388864"/>
            <a:ext cx="50918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Full ring contains space for 11 trains, each at 31*11=341 injection subharmonic.</a:t>
            </a:r>
          </a:p>
          <a:p>
            <a:pPr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Ring has h=343 for slip of 2 per turn.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195714" y="4184626"/>
            <a:ext cx="8117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1400" dirty="0">
                <a:solidFill>
                  <a:srgbClr val="4BACC6"/>
                </a:solidFill>
                <a:latin typeface="Palatino"/>
                <a:cs typeface="Palatino"/>
              </a:rPr>
              <a:t>newest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582623" y="3497451"/>
            <a:ext cx="5582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1400" dirty="0">
                <a:solidFill>
                  <a:srgbClr val="4BACC6"/>
                </a:solidFill>
                <a:latin typeface="Palatino"/>
                <a:cs typeface="Palatino"/>
              </a:rPr>
              <a:t>2nd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747357" y="2823647"/>
            <a:ext cx="5582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1400" dirty="0">
                <a:solidFill>
                  <a:srgbClr val="4BACC6"/>
                </a:solidFill>
                <a:latin typeface="Palatino"/>
                <a:cs typeface="Palatino"/>
              </a:rPr>
              <a:t>3rd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192289" y="4184626"/>
            <a:ext cx="8117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dirty="0">
                <a:solidFill>
                  <a:srgbClr val="4BACC6"/>
                </a:solidFill>
                <a:latin typeface="Palatino"/>
                <a:cs typeface="Palatino"/>
              </a:rPr>
              <a:t>oldest</a:t>
            </a:r>
          </a:p>
        </p:txBody>
      </p:sp>
    </p:spTree>
    <p:extLst>
      <p:ext uri="{BB962C8B-B14F-4D97-AF65-F5344CB8AC3E}">
        <p14:creationId xmlns:p14="http://schemas.microsoft.com/office/powerpoint/2010/main" val="3702821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919" y="143905"/>
            <a:ext cx="6854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800" dirty="0" smtClean="0">
                <a:solidFill>
                  <a:prstClr val="black"/>
                </a:solidFill>
                <a:latin typeface="Palatino"/>
                <a:cs typeface="Palatino"/>
              </a:rPr>
              <a:t>Full Turn including Probe Bunches (1/4)</a:t>
            </a:r>
            <a:endParaRPr lang="en-US" sz="28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90280" y="4830872"/>
            <a:ext cx="74351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919" y="983073"/>
            <a:ext cx="256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b="1" dirty="0">
                <a:solidFill>
                  <a:prstClr val="black"/>
                </a:solidFill>
                <a:latin typeface="Palatino"/>
                <a:cs typeface="Palatino"/>
              </a:rPr>
              <a:t>Energy</a:t>
            </a:r>
            <a:r>
              <a:rPr lang="en-US" sz="2800" dirty="0">
                <a:solidFill>
                  <a:prstClr val="black"/>
                </a:solidFill>
                <a:latin typeface="Palatino"/>
                <a:cs typeface="Palatino"/>
              </a:rPr>
              <a:t> (MeV)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91880" y="4830872"/>
            <a:ext cx="3563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b="1" dirty="0" smtClean="0">
                <a:solidFill>
                  <a:prstClr val="black"/>
                </a:solidFill>
                <a:latin typeface="Palatino"/>
                <a:cs typeface="Palatino"/>
              </a:rPr>
              <a:t>Time </a:t>
            </a:r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(</a:t>
            </a:r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1.3GHz RF periods</a:t>
            </a:r>
            <a:r>
              <a:rPr lang="en-US" sz="1600" dirty="0" smtClean="0">
                <a:solidFill>
                  <a:prstClr val="black"/>
                </a:solidFill>
                <a:latin typeface="Palatino"/>
                <a:cs typeface="Palatino"/>
              </a:rPr>
              <a:t>)</a:t>
            </a:r>
            <a:endParaRPr lang="en-US" sz="16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704538" y="464108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04538" y="3968521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4534" y="329615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04538" y="2623592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4538" y="1950847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704538" y="1603948"/>
            <a:ext cx="0" cy="3237875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-54011" y="444171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54012" y="376865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42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-54009" y="3096095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78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-54013" y="2423537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114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54009" y="1750792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150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1017821" y="1951034"/>
            <a:ext cx="365622" cy="2690232"/>
            <a:chOff x="1017821" y="1951034"/>
            <a:chExt cx="1319734" cy="2690232"/>
          </a:xfrm>
        </p:grpSpPr>
        <p:sp>
          <p:nvSpPr>
            <p:cNvPr id="23" name="Up Arrow 2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5" name="Up Arrow 2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6" name="Up Arrow 2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7" name="Up Arrow 2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8" name="Up Arrow 2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9" name="Up Arrow 2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0" name="Up Arrow 2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1" name="Up Arrow 3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257387" y="5388864"/>
            <a:ext cx="50918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10 full trains plus 1 diagnostic train with one up and one down bunch.</a:t>
            </a:r>
          </a:p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Separation is 9.5 RF periods = 7.3ns</a:t>
            </a:r>
            <a:endParaRPr lang="en-US" sz="20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1654070" y="1951536"/>
            <a:ext cx="365622" cy="2690232"/>
            <a:chOff x="1017821" y="1951034"/>
            <a:chExt cx="1319734" cy="2690232"/>
          </a:xfrm>
        </p:grpSpPr>
        <p:sp>
          <p:nvSpPr>
            <p:cNvPr id="60" name="Up Arrow 59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2" name="Up Arrow 61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9" name="Up Arrow 68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0" name="Up Arrow 69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1" name="Up Arrow 70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2" name="Up Arrow 71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3" name="Up Arrow 72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4" name="Up Arrow 73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290319" y="1951536"/>
            <a:ext cx="365622" cy="2690232"/>
            <a:chOff x="1017821" y="1951034"/>
            <a:chExt cx="1319734" cy="2690232"/>
          </a:xfrm>
        </p:grpSpPr>
        <p:sp>
          <p:nvSpPr>
            <p:cNvPr id="76" name="Up Arrow 75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7" name="Up Arrow 76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8" name="Up Arrow 77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9" name="Up Arrow 78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0" name="Up Arrow 79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1" name="Up Arrow 80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2" name="Up Arrow 81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3" name="Up Arrow 82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926568" y="1951034"/>
            <a:ext cx="365622" cy="2690232"/>
            <a:chOff x="1017821" y="1951034"/>
            <a:chExt cx="1319734" cy="2690232"/>
          </a:xfrm>
        </p:grpSpPr>
        <p:sp>
          <p:nvSpPr>
            <p:cNvPr id="85" name="Up Arrow 84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6" name="Up Arrow 85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7" name="Up Arrow 86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8" name="Up Arrow 87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9" name="Up Arrow 88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0" name="Up Arrow 89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1" name="Up Arrow 90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2" name="Up Arrow 91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562817" y="1951536"/>
            <a:ext cx="365622" cy="2690232"/>
            <a:chOff x="1017821" y="1951034"/>
            <a:chExt cx="1319734" cy="2690232"/>
          </a:xfrm>
        </p:grpSpPr>
        <p:sp>
          <p:nvSpPr>
            <p:cNvPr id="94" name="Up Arrow 93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5" name="Up Arrow 9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6" name="Up Arrow 9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7" name="Up Arrow 9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8" name="Up Arrow 9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9" name="Up Arrow 9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0" name="Up Arrow 9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1" name="Up Arrow 10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99066" y="1951536"/>
            <a:ext cx="365622" cy="2690232"/>
            <a:chOff x="1017821" y="1951034"/>
            <a:chExt cx="1319734" cy="2690232"/>
          </a:xfrm>
        </p:grpSpPr>
        <p:sp>
          <p:nvSpPr>
            <p:cNvPr id="103" name="Up Arrow 10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4" name="Up Arrow 103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5" name="Up Arrow 104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6" name="Up Arrow 105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7" name="Up Arrow 106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8" name="Up Arrow 107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9" name="Up Arrow 108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0" name="Up Arrow 109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4835315" y="1951034"/>
            <a:ext cx="242969" cy="2690232"/>
            <a:chOff x="1017821" y="1951034"/>
            <a:chExt cx="877010" cy="2690232"/>
          </a:xfrm>
        </p:grpSpPr>
        <p:sp>
          <p:nvSpPr>
            <p:cNvPr id="112" name="Up Arrow 111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6" name="Up Arrow 115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5471564" y="1951536"/>
            <a:ext cx="365622" cy="2690232"/>
            <a:chOff x="1017821" y="1951034"/>
            <a:chExt cx="1319734" cy="2690232"/>
          </a:xfrm>
        </p:grpSpPr>
        <p:sp>
          <p:nvSpPr>
            <p:cNvPr id="121" name="Up Arrow 120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2" name="Up Arrow 121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3" name="Up Arrow 122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4" name="Up Arrow 123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5" name="Up Arrow 124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6" name="Up Arrow 125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7" name="Up Arrow 126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8" name="Up Arrow 127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6107813" y="1951536"/>
            <a:ext cx="365622" cy="2690232"/>
            <a:chOff x="1017821" y="1951034"/>
            <a:chExt cx="1319734" cy="2690232"/>
          </a:xfrm>
        </p:grpSpPr>
        <p:sp>
          <p:nvSpPr>
            <p:cNvPr id="130" name="Up Arrow 129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1" name="Up Arrow 130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2" name="Up Arrow 131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3" name="Up Arrow 132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4" name="Up Arrow 133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5" name="Up Arrow 134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6" name="Up Arrow 135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7" name="Up Arrow 136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6744062" y="1951536"/>
            <a:ext cx="365622" cy="2690232"/>
            <a:chOff x="1017821" y="1951034"/>
            <a:chExt cx="1319734" cy="2690232"/>
          </a:xfrm>
        </p:grpSpPr>
        <p:sp>
          <p:nvSpPr>
            <p:cNvPr id="139" name="Up Arrow 138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0" name="Up Arrow 139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1" name="Up Arrow 140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2" name="Up Arrow 141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3" name="Up Arrow 142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4" name="Up Arrow 143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5" name="Up Arrow 144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6" name="Up Arrow 145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7380312" y="1951536"/>
            <a:ext cx="365622" cy="2690232"/>
            <a:chOff x="1017821" y="1951034"/>
            <a:chExt cx="1319734" cy="2690232"/>
          </a:xfrm>
        </p:grpSpPr>
        <p:sp>
          <p:nvSpPr>
            <p:cNvPr id="148" name="Up Arrow 147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9" name="Up Arrow 148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0" name="Up Arrow 149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1" name="Up Arrow 150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2" name="Up Arrow 151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3" name="Up Arrow 152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4" name="Up Arrow 153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5" name="Up Arrow 154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192" name="TextBox 191"/>
          <p:cNvSpPr txBox="1"/>
          <p:nvPr/>
        </p:nvSpPr>
        <p:spPr>
          <a:xfrm>
            <a:off x="4433664" y="1106160"/>
            <a:ext cx="12434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dirty="0" smtClean="0">
                <a:solidFill>
                  <a:srgbClr val="4BACC6"/>
                </a:solidFill>
                <a:latin typeface="Palatino"/>
                <a:cs typeface="Palatino"/>
              </a:rPr>
              <a:t>Only injected every 4</a:t>
            </a:r>
            <a:r>
              <a:rPr lang="en-US" sz="1400" baseline="30000" dirty="0" smtClean="0">
                <a:solidFill>
                  <a:srgbClr val="4BACC6"/>
                </a:solidFill>
                <a:latin typeface="Palatino"/>
                <a:cs typeface="Palatino"/>
              </a:rPr>
              <a:t>th</a:t>
            </a:r>
            <a:r>
              <a:rPr lang="en-US" sz="1400" dirty="0" smtClean="0">
                <a:solidFill>
                  <a:srgbClr val="4BACC6"/>
                </a:solidFill>
                <a:latin typeface="Palatino"/>
                <a:cs typeface="Palatino"/>
              </a:rPr>
              <a:t> turn in this train</a:t>
            </a:r>
            <a:endParaRPr lang="en-US" sz="1400" dirty="0">
              <a:solidFill>
                <a:srgbClr val="4BACC6"/>
              </a:solidFill>
              <a:latin typeface="Palatino"/>
              <a:cs typeface="Palatino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762250" y="4862841"/>
            <a:ext cx="548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0</a:t>
            </a:r>
            <a:endParaRPr lang="en-US" sz="20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1397534" y="4862841"/>
            <a:ext cx="548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31</a:t>
            </a:r>
            <a:endParaRPr lang="en-US" sz="20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2034748" y="4862841"/>
            <a:ext cx="548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62</a:t>
            </a:r>
            <a:endParaRPr lang="en-US" sz="20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2670997" y="4862841"/>
            <a:ext cx="548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93</a:t>
            </a:r>
            <a:endParaRPr lang="en-US" sz="20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7069977" y="4862841"/>
            <a:ext cx="6597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310</a:t>
            </a:r>
            <a:endParaRPr lang="en-US" sz="20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740352" y="4862841"/>
            <a:ext cx="10969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341=0 (wrap)</a:t>
            </a:r>
            <a:endParaRPr lang="en-US" sz="20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565342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919" y="143905"/>
            <a:ext cx="6854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800" dirty="0" smtClean="0">
                <a:solidFill>
                  <a:prstClr val="black"/>
                </a:solidFill>
                <a:latin typeface="Palatino"/>
                <a:cs typeface="Palatino"/>
              </a:rPr>
              <a:t>Full Turn including Probe Bunches (2/4)</a:t>
            </a:r>
            <a:endParaRPr lang="en-US" sz="28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90280" y="4830872"/>
            <a:ext cx="74351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919" y="983073"/>
            <a:ext cx="256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b="1" dirty="0">
                <a:solidFill>
                  <a:prstClr val="black"/>
                </a:solidFill>
                <a:latin typeface="Palatino"/>
                <a:cs typeface="Palatino"/>
              </a:rPr>
              <a:t>Energy</a:t>
            </a:r>
            <a:r>
              <a:rPr lang="en-US" sz="2800" dirty="0">
                <a:solidFill>
                  <a:prstClr val="black"/>
                </a:solidFill>
                <a:latin typeface="Palatino"/>
                <a:cs typeface="Palatino"/>
              </a:rPr>
              <a:t> (MeV)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80660" y="5062896"/>
            <a:ext cx="3563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800" b="1" dirty="0" smtClean="0">
                <a:solidFill>
                  <a:prstClr val="black"/>
                </a:solidFill>
                <a:latin typeface="Palatino"/>
                <a:cs typeface="Palatino"/>
              </a:rPr>
              <a:t>Time</a:t>
            </a:r>
            <a:endParaRPr lang="en-US" sz="28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704538" y="464108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04538" y="3968521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4534" y="329615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04538" y="2623592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4538" y="1950847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704538" y="1603948"/>
            <a:ext cx="0" cy="3237875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-54011" y="444171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54012" y="376865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42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-54009" y="3096095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78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-54013" y="2423537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114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54009" y="1750792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150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1017821" y="1951034"/>
            <a:ext cx="365622" cy="2690232"/>
            <a:chOff x="1017821" y="1951034"/>
            <a:chExt cx="1319734" cy="2690232"/>
          </a:xfrm>
        </p:grpSpPr>
        <p:sp>
          <p:nvSpPr>
            <p:cNvPr id="23" name="Up Arrow 2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5" name="Up Arrow 2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6" name="Up Arrow 2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7" name="Up Arrow 2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8" name="Up Arrow 2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9" name="Up Arrow 2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0" name="Up Arrow 2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1" name="Up Arrow 3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1654070" y="1951536"/>
            <a:ext cx="365622" cy="2690232"/>
            <a:chOff x="1017821" y="1951034"/>
            <a:chExt cx="1319734" cy="2690232"/>
          </a:xfrm>
        </p:grpSpPr>
        <p:sp>
          <p:nvSpPr>
            <p:cNvPr id="60" name="Up Arrow 59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2" name="Up Arrow 61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9" name="Up Arrow 68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0" name="Up Arrow 69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1" name="Up Arrow 70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2" name="Up Arrow 71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3" name="Up Arrow 72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4" name="Up Arrow 73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290319" y="1951536"/>
            <a:ext cx="365622" cy="2690232"/>
            <a:chOff x="1017821" y="1951034"/>
            <a:chExt cx="1319734" cy="2690232"/>
          </a:xfrm>
        </p:grpSpPr>
        <p:sp>
          <p:nvSpPr>
            <p:cNvPr id="76" name="Up Arrow 75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7" name="Up Arrow 76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8" name="Up Arrow 77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9" name="Up Arrow 78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0" name="Up Arrow 79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1" name="Up Arrow 80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2" name="Up Arrow 81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3" name="Up Arrow 82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926568" y="1951034"/>
            <a:ext cx="365622" cy="2690232"/>
            <a:chOff x="1017821" y="1951034"/>
            <a:chExt cx="1319734" cy="2690232"/>
          </a:xfrm>
        </p:grpSpPr>
        <p:sp>
          <p:nvSpPr>
            <p:cNvPr id="85" name="Up Arrow 84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6" name="Up Arrow 85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7" name="Up Arrow 86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8" name="Up Arrow 87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9" name="Up Arrow 88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0" name="Up Arrow 89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1" name="Up Arrow 90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2" name="Up Arrow 91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562817" y="1951536"/>
            <a:ext cx="365622" cy="2690232"/>
            <a:chOff x="1017821" y="1951034"/>
            <a:chExt cx="1319734" cy="2690232"/>
          </a:xfrm>
        </p:grpSpPr>
        <p:sp>
          <p:nvSpPr>
            <p:cNvPr id="94" name="Up Arrow 93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5" name="Up Arrow 9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6" name="Up Arrow 9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7" name="Up Arrow 9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8" name="Up Arrow 9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9" name="Up Arrow 9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0" name="Up Arrow 9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1" name="Up Arrow 10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99066" y="1951536"/>
            <a:ext cx="365622" cy="2690232"/>
            <a:chOff x="1017821" y="1951034"/>
            <a:chExt cx="1319734" cy="2690232"/>
          </a:xfrm>
        </p:grpSpPr>
        <p:sp>
          <p:nvSpPr>
            <p:cNvPr id="103" name="Up Arrow 10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4" name="Up Arrow 103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5" name="Up Arrow 104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6" name="Up Arrow 105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7" name="Up Arrow 106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8" name="Up Arrow 107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9" name="Up Arrow 108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0" name="Up Arrow 109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4875698" y="2623405"/>
            <a:ext cx="243310" cy="1345303"/>
            <a:chOff x="1163588" y="2623405"/>
            <a:chExt cx="878243" cy="1345303"/>
          </a:xfrm>
        </p:grpSpPr>
        <p:sp>
          <p:nvSpPr>
            <p:cNvPr id="113" name="Up Arrow 112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7" name="Up Arrow 116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5471564" y="1951536"/>
            <a:ext cx="365622" cy="2690232"/>
            <a:chOff x="1017821" y="1951034"/>
            <a:chExt cx="1319734" cy="2690232"/>
          </a:xfrm>
        </p:grpSpPr>
        <p:sp>
          <p:nvSpPr>
            <p:cNvPr id="121" name="Up Arrow 120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2" name="Up Arrow 121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3" name="Up Arrow 122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4" name="Up Arrow 123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5" name="Up Arrow 124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6" name="Up Arrow 125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7" name="Up Arrow 126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8" name="Up Arrow 127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6107813" y="1951536"/>
            <a:ext cx="365622" cy="2690232"/>
            <a:chOff x="1017821" y="1951034"/>
            <a:chExt cx="1319734" cy="2690232"/>
          </a:xfrm>
        </p:grpSpPr>
        <p:sp>
          <p:nvSpPr>
            <p:cNvPr id="130" name="Up Arrow 129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1" name="Up Arrow 130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2" name="Up Arrow 131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3" name="Up Arrow 132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4" name="Up Arrow 133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5" name="Up Arrow 134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6" name="Up Arrow 135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7" name="Up Arrow 136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6744062" y="1951536"/>
            <a:ext cx="365622" cy="2690232"/>
            <a:chOff x="1017821" y="1951034"/>
            <a:chExt cx="1319734" cy="2690232"/>
          </a:xfrm>
        </p:grpSpPr>
        <p:sp>
          <p:nvSpPr>
            <p:cNvPr id="139" name="Up Arrow 138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0" name="Up Arrow 139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1" name="Up Arrow 140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2" name="Up Arrow 141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3" name="Up Arrow 142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4" name="Up Arrow 143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5" name="Up Arrow 144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6" name="Up Arrow 145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7380312" y="1951536"/>
            <a:ext cx="365622" cy="2690232"/>
            <a:chOff x="1017821" y="1951034"/>
            <a:chExt cx="1319734" cy="2690232"/>
          </a:xfrm>
        </p:grpSpPr>
        <p:sp>
          <p:nvSpPr>
            <p:cNvPr id="148" name="Up Arrow 147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9" name="Up Arrow 148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0" name="Up Arrow 149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1" name="Up Arrow 150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2" name="Up Arrow 151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3" name="Up Arrow 152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4" name="Up Arrow 153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5" name="Up Arrow 154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156" name="TextBox 155"/>
          <p:cNvSpPr txBox="1"/>
          <p:nvPr/>
        </p:nvSpPr>
        <p:spPr>
          <a:xfrm>
            <a:off x="257387" y="5388864"/>
            <a:ext cx="50918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10 full trains plus 1 diagnostic train with one up and one down bunch.</a:t>
            </a:r>
          </a:p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Separation is 9.5 RF periods = 7.3ns</a:t>
            </a:r>
            <a:endParaRPr lang="en-US" sz="20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704974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919" y="143905"/>
            <a:ext cx="6854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800" dirty="0" smtClean="0">
                <a:solidFill>
                  <a:prstClr val="black"/>
                </a:solidFill>
                <a:latin typeface="Palatino"/>
                <a:cs typeface="Palatino"/>
              </a:rPr>
              <a:t>Full Turn including Probe Bunches (3/4)</a:t>
            </a:r>
            <a:endParaRPr lang="en-US" sz="28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90280" y="4830872"/>
            <a:ext cx="74351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919" y="983073"/>
            <a:ext cx="256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b="1" dirty="0">
                <a:solidFill>
                  <a:prstClr val="black"/>
                </a:solidFill>
                <a:latin typeface="Palatino"/>
                <a:cs typeface="Palatino"/>
              </a:rPr>
              <a:t>Energy</a:t>
            </a:r>
            <a:r>
              <a:rPr lang="en-US" sz="2800" dirty="0">
                <a:solidFill>
                  <a:prstClr val="black"/>
                </a:solidFill>
                <a:latin typeface="Palatino"/>
                <a:cs typeface="Palatino"/>
              </a:rPr>
              <a:t> (MeV)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80660" y="5062896"/>
            <a:ext cx="3563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800" b="1" dirty="0" smtClean="0">
                <a:solidFill>
                  <a:prstClr val="black"/>
                </a:solidFill>
                <a:latin typeface="Palatino"/>
                <a:cs typeface="Palatino"/>
              </a:rPr>
              <a:t>Time</a:t>
            </a:r>
            <a:endParaRPr lang="en-US" sz="28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704538" y="464108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04538" y="3968521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4534" y="329615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04538" y="2623592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4538" y="1950847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704538" y="1603948"/>
            <a:ext cx="0" cy="3237875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-54011" y="444171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54012" y="376865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42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-54009" y="3096095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78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-54013" y="2423537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114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54009" y="1750792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150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1017821" y="1951034"/>
            <a:ext cx="365622" cy="2690232"/>
            <a:chOff x="1017821" y="1951034"/>
            <a:chExt cx="1319734" cy="2690232"/>
          </a:xfrm>
        </p:grpSpPr>
        <p:sp>
          <p:nvSpPr>
            <p:cNvPr id="23" name="Up Arrow 2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5" name="Up Arrow 2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6" name="Up Arrow 2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7" name="Up Arrow 2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8" name="Up Arrow 2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9" name="Up Arrow 2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0" name="Up Arrow 2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1" name="Up Arrow 3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1654070" y="1951536"/>
            <a:ext cx="365622" cy="2690232"/>
            <a:chOff x="1017821" y="1951034"/>
            <a:chExt cx="1319734" cy="2690232"/>
          </a:xfrm>
        </p:grpSpPr>
        <p:sp>
          <p:nvSpPr>
            <p:cNvPr id="60" name="Up Arrow 59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2" name="Up Arrow 61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9" name="Up Arrow 68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0" name="Up Arrow 69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1" name="Up Arrow 70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2" name="Up Arrow 71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3" name="Up Arrow 72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4" name="Up Arrow 73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290319" y="1951536"/>
            <a:ext cx="365622" cy="2690232"/>
            <a:chOff x="1017821" y="1951034"/>
            <a:chExt cx="1319734" cy="2690232"/>
          </a:xfrm>
        </p:grpSpPr>
        <p:sp>
          <p:nvSpPr>
            <p:cNvPr id="76" name="Up Arrow 75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7" name="Up Arrow 76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8" name="Up Arrow 77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9" name="Up Arrow 78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0" name="Up Arrow 79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1" name="Up Arrow 80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2" name="Up Arrow 81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3" name="Up Arrow 82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926568" y="1951034"/>
            <a:ext cx="365622" cy="2690232"/>
            <a:chOff x="1017821" y="1951034"/>
            <a:chExt cx="1319734" cy="2690232"/>
          </a:xfrm>
        </p:grpSpPr>
        <p:sp>
          <p:nvSpPr>
            <p:cNvPr id="85" name="Up Arrow 84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6" name="Up Arrow 85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7" name="Up Arrow 86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8" name="Up Arrow 87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9" name="Up Arrow 88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0" name="Up Arrow 89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1" name="Up Arrow 90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2" name="Up Arrow 91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562817" y="1951536"/>
            <a:ext cx="365622" cy="2690232"/>
            <a:chOff x="1017821" y="1951034"/>
            <a:chExt cx="1319734" cy="2690232"/>
          </a:xfrm>
        </p:grpSpPr>
        <p:sp>
          <p:nvSpPr>
            <p:cNvPr id="94" name="Up Arrow 93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5" name="Up Arrow 9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6" name="Up Arrow 9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7" name="Up Arrow 9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8" name="Up Arrow 9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9" name="Up Arrow 9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0" name="Up Arrow 9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1" name="Up Arrow 10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99066" y="1951536"/>
            <a:ext cx="365622" cy="2690232"/>
            <a:chOff x="1017821" y="1951034"/>
            <a:chExt cx="1319734" cy="2690232"/>
          </a:xfrm>
        </p:grpSpPr>
        <p:sp>
          <p:nvSpPr>
            <p:cNvPr id="103" name="Up Arrow 10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4" name="Up Arrow 103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5" name="Up Arrow 104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6" name="Up Arrow 105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7" name="Up Arrow 106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8" name="Up Arrow 107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9" name="Up Arrow 108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0" name="Up Arrow 109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4917919" y="2623592"/>
            <a:ext cx="243310" cy="1344929"/>
            <a:chOff x="1315988" y="2623592"/>
            <a:chExt cx="878242" cy="1344929"/>
          </a:xfrm>
        </p:grpSpPr>
        <p:sp>
          <p:nvSpPr>
            <p:cNvPr id="114" name="Up Arrow 113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8" name="Up Arrow 117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5471564" y="1951536"/>
            <a:ext cx="365622" cy="2690232"/>
            <a:chOff x="1017821" y="1951034"/>
            <a:chExt cx="1319734" cy="2690232"/>
          </a:xfrm>
        </p:grpSpPr>
        <p:sp>
          <p:nvSpPr>
            <p:cNvPr id="121" name="Up Arrow 120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2" name="Up Arrow 121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3" name="Up Arrow 122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4" name="Up Arrow 123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5" name="Up Arrow 124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6" name="Up Arrow 125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7" name="Up Arrow 126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8" name="Up Arrow 127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6107813" y="1951536"/>
            <a:ext cx="365622" cy="2690232"/>
            <a:chOff x="1017821" y="1951034"/>
            <a:chExt cx="1319734" cy="2690232"/>
          </a:xfrm>
        </p:grpSpPr>
        <p:sp>
          <p:nvSpPr>
            <p:cNvPr id="130" name="Up Arrow 129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1" name="Up Arrow 130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2" name="Up Arrow 131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3" name="Up Arrow 132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4" name="Up Arrow 133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5" name="Up Arrow 134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6" name="Up Arrow 135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7" name="Up Arrow 136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6744062" y="1951536"/>
            <a:ext cx="365622" cy="2690232"/>
            <a:chOff x="1017821" y="1951034"/>
            <a:chExt cx="1319734" cy="2690232"/>
          </a:xfrm>
        </p:grpSpPr>
        <p:sp>
          <p:nvSpPr>
            <p:cNvPr id="139" name="Up Arrow 138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0" name="Up Arrow 139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1" name="Up Arrow 140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2" name="Up Arrow 141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3" name="Up Arrow 142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4" name="Up Arrow 143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5" name="Up Arrow 144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6" name="Up Arrow 145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7380312" y="1951536"/>
            <a:ext cx="365622" cy="2690232"/>
            <a:chOff x="1017821" y="1951034"/>
            <a:chExt cx="1319734" cy="2690232"/>
          </a:xfrm>
        </p:grpSpPr>
        <p:sp>
          <p:nvSpPr>
            <p:cNvPr id="148" name="Up Arrow 147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9" name="Up Arrow 148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0" name="Up Arrow 149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1" name="Up Arrow 150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2" name="Up Arrow 151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3" name="Up Arrow 152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4" name="Up Arrow 153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5" name="Up Arrow 154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156" name="TextBox 155"/>
          <p:cNvSpPr txBox="1"/>
          <p:nvPr/>
        </p:nvSpPr>
        <p:spPr>
          <a:xfrm>
            <a:off x="257387" y="5388864"/>
            <a:ext cx="50918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10 full trains plus 1 diagnostic train with one up and one down bunch.</a:t>
            </a:r>
          </a:p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Separation is 9.5 RF periods = 7.3ns</a:t>
            </a:r>
            <a:endParaRPr lang="en-US" sz="20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704974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919" y="143905"/>
            <a:ext cx="6854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800" dirty="0" smtClean="0">
                <a:solidFill>
                  <a:prstClr val="black"/>
                </a:solidFill>
                <a:latin typeface="Palatino"/>
                <a:cs typeface="Palatino"/>
              </a:rPr>
              <a:t>Full Turn including Probe Bunches (4/4)</a:t>
            </a:r>
            <a:endParaRPr lang="en-US" sz="28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90280" y="4830872"/>
            <a:ext cx="74351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919" y="983073"/>
            <a:ext cx="256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b="1" dirty="0">
                <a:solidFill>
                  <a:prstClr val="black"/>
                </a:solidFill>
                <a:latin typeface="Palatino"/>
                <a:cs typeface="Palatino"/>
              </a:rPr>
              <a:t>Energy</a:t>
            </a:r>
            <a:r>
              <a:rPr lang="en-US" sz="2800" dirty="0">
                <a:solidFill>
                  <a:prstClr val="black"/>
                </a:solidFill>
                <a:latin typeface="Palatino"/>
                <a:cs typeface="Palatino"/>
              </a:rPr>
              <a:t> (MeV)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80660" y="5062896"/>
            <a:ext cx="3563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800" b="1" dirty="0" smtClean="0">
                <a:solidFill>
                  <a:prstClr val="black"/>
                </a:solidFill>
                <a:latin typeface="Palatino"/>
                <a:cs typeface="Palatino"/>
              </a:rPr>
              <a:t>Time</a:t>
            </a:r>
            <a:endParaRPr lang="en-US" sz="28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704538" y="464108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04538" y="3968521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4534" y="329615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04538" y="2623592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4538" y="1950847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704538" y="1603948"/>
            <a:ext cx="0" cy="3237875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-54011" y="444171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54012" y="376865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42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-54009" y="3096095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78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-54013" y="2423537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114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54009" y="1750792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150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1017821" y="1951034"/>
            <a:ext cx="365622" cy="2690232"/>
            <a:chOff x="1017821" y="1951034"/>
            <a:chExt cx="1319734" cy="2690232"/>
          </a:xfrm>
        </p:grpSpPr>
        <p:sp>
          <p:nvSpPr>
            <p:cNvPr id="23" name="Up Arrow 2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5" name="Up Arrow 2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6" name="Up Arrow 2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7" name="Up Arrow 2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8" name="Up Arrow 2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9" name="Up Arrow 2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0" name="Up Arrow 2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1" name="Up Arrow 3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1654070" y="1951536"/>
            <a:ext cx="365622" cy="2690232"/>
            <a:chOff x="1017821" y="1951034"/>
            <a:chExt cx="1319734" cy="2690232"/>
          </a:xfrm>
        </p:grpSpPr>
        <p:sp>
          <p:nvSpPr>
            <p:cNvPr id="60" name="Up Arrow 59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2" name="Up Arrow 61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9" name="Up Arrow 68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0" name="Up Arrow 69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1" name="Up Arrow 70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2" name="Up Arrow 71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3" name="Up Arrow 72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4" name="Up Arrow 73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290319" y="1951536"/>
            <a:ext cx="365622" cy="2690232"/>
            <a:chOff x="1017821" y="1951034"/>
            <a:chExt cx="1319734" cy="2690232"/>
          </a:xfrm>
        </p:grpSpPr>
        <p:sp>
          <p:nvSpPr>
            <p:cNvPr id="76" name="Up Arrow 75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7" name="Up Arrow 76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8" name="Up Arrow 77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9" name="Up Arrow 78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0" name="Up Arrow 79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1" name="Up Arrow 80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2" name="Up Arrow 81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3" name="Up Arrow 82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926568" y="1951034"/>
            <a:ext cx="365622" cy="2690232"/>
            <a:chOff x="1017821" y="1951034"/>
            <a:chExt cx="1319734" cy="2690232"/>
          </a:xfrm>
        </p:grpSpPr>
        <p:sp>
          <p:nvSpPr>
            <p:cNvPr id="85" name="Up Arrow 84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6" name="Up Arrow 85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7" name="Up Arrow 86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8" name="Up Arrow 87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9" name="Up Arrow 88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0" name="Up Arrow 89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1" name="Up Arrow 90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2" name="Up Arrow 91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562817" y="1951536"/>
            <a:ext cx="365622" cy="2690232"/>
            <a:chOff x="1017821" y="1951034"/>
            <a:chExt cx="1319734" cy="2690232"/>
          </a:xfrm>
        </p:grpSpPr>
        <p:sp>
          <p:nvSpPr>
            <p:cNvPr id="94" name="Up Arrow 93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5" name="Up Arrow 9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6" name="Up Arrow 9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7" name="Up Arrow 9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8" name="Up Arrow 9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9" name="Up Arrow 9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0" name="Up Arrow 9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1" name="Up Arrow 10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99066" y="1951536"/>
            <a:ext cx="365622" cy="2690232"/>
            <a:chOff x="1017821" y="1951034"/>
            <a:chExt cx="1319734" cy="2690232"/>
          </a:xfrm>
        </p:grpSpPr>
        <p:sp>
          <p:nvSpPr>
            <p:cNvPr id="103" name="Up Arrow 10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4" name="Up Arrow 103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5" name="Up Arrow 104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6" name="Up Arrow 105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7" name="Up Arrow 106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8" name="Up Arrow 107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9" name="Up Arrow 108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0" name="Up Arrow 109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4961309" y="1951034"/>
            <a:ext cx="239626" cy="2690045"/>
            <a:chOff x="1472609" y="1951034"/>
            <a:chExt cx="864946" cy="2690045"/>
          </a:xfrm>
        </p:grpSpPr>
        <p:sp>
          <p:nvSpPr>
            <p:cNvPr id="115" name="Up Arrow 114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9" name="Up Arrow 118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5471564" y="1951536"/>
            <a:ext cx="365622" cy="2690232"/>
            <a:chOff x="1017821" y="1951034"/>
            <a:chExt cx="1319734" cy="2690232"/>
          </a:xfrm>
        </p:grpSpPr>
        <p:sp>
          <p:nvSpPr>
            <p:cNvPr id="121" name="Up Arrow 120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2" name="Up Arrow 121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3" name="Up Arrow 122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4" name="Up Arrow 123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5" name="Up Arrow 124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6" name="Up Arrow 125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7" name="Up Arrow 126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8" name="Up Arrow 127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6107813" y="1951536"/>
            <a:ext cx="365622" cy="2690232"/>
            <a:chOff x="1017821" y="1951034"/>
            <a:chExt cx="1319734" cy="2690232"/>
          </a:xfrm>
        </p:grpSpPr>
        <p:sp>
          <p:nvSpPr>
            <p:cNvPr id="130" name="Up Arrow 129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1" name="Up Arrow 130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2" name="Up Arrow 131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3" name="Up Arrow 132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4" name="Up Arrow 133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5" name="Up Arrow 134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6" name="Up Arrow 135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7" name="Up Arrow 136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6744062" y="1951536"/>
            <a:ext cx="365622" cy="2690232"/>
            <a:chOff x="1017821" y="1951034"/>
            <a:chExt cx="1319734" cy="2690232"/>
          </a:xfrm>
        </p:grpSpPr>
        <p:sp>
          <p:nvSpPr>
            <p:cNvPr id="139" name="Up Arrow 138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0" name="Up Arrow 139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1" name="Up Arrow 140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2" name="Up Arrow 141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3" name="Up Arrow 142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4" name="Up Arrow 143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5" name="Up Arrow 144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6" name="Up Arrow 145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7380312" y="1951536"/>
            <a:ext cx="365622" cy="2690232"/>
            <a:chOff x="1017821" y="1951034"/>
            <a:chExt cx="1319734" cy="2690232"/>
          </a:xfrm>
        </p:grpSpPr>
        <p:sp>
          <p:nvSpPr>
            <p:cNvPr id="148" name="Up Arrow 147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9" name="Up Arrow 148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0" name="Up Arrow 149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1" name="Up Arrow 150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2" name="Up Arrow 151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3" name="Up Arrow 152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4" name="Up Arrow 153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5" name="Up Arrow 154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156" name="TextBox 155"/>
          <p:cNvSpPr txBox="1"/>
          <p:nvPr/>
        </p:nvSpPr>
        <p:spPr>
          <a:xfrm>
            <a:off x="257387" y="5388864"/>
            <a:ext cx="50918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10 full trains plus 1 diagnostic train with one up and one down bunch.</a:t>
            </a:r>
          </a:p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Separation is 9.5 RF periods = 7.3ns</a:t>
            </a:r>
            <a:endParaRPr lang="en-US" sz="20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704974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919" y="143905"/>
            <a:ext cx="6854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800" dirty="0" smtClean="0">
                <a:solidFill>
                  <a:prstClr val="black"/>
                </a:solidFill>
                <a:latin typeface="Palatino"/>
                <a:cs typeface="Palatino"/>
              </a:rPr>
              <a:t>Full Turn including Probe Bunches (1/4)</a:t>
            </a:r>
            <a:endParaRPr lang="en-US" sz="28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90280" y="4830872"/>
            <a:ext cx="74351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919" y="983073"/>
            <a:ext cx="256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b="1" dirty="0">
                <a:solidFill>
                  <a:prstClr val="black"/>
                </a:solidFill>
                <a:latin typeface="Palatino"/>
                <a:cs typeface="Palatino"/>
              </a:rPr>
              <a:t>Energy</a:t>
            </a:r>
            <a:r>
              <a:rPr lang="en-US" sz="2800" dirty="0">
                <a:solidFill>
                  <a:prstClr val="black"/>
                </a:solidFill>
                <a:latin typeface="Palatino"/>
                <a:cs typeface="Palatino"/>
              </a:rPr>
              <a:t> (MeV)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80660" y="5062896"/>
            <a:ext cx="3563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800" b="1" dirty="0" smtClean="0">
                <a:solidFill>
                  <a:prstClr val="black"/>
                </a:solidFill>
                <a:latin typeface="Palatino"/>
                <a:cs typeface="Palatino"/>
              </a:rPr>
              <a:t>Time</a:t>
            </a:r>
            <a:endParaRPr lang="en-US" sz="28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704538" y="464108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04538" y="3968521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4534" y="329615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04538" y="2623592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4538" y="1950847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704538" y="1603948"/>
            <a:ext cx="0" cy="3237875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-54011" y="444171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54012" y="376865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42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-54009" y="3096095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78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-54013" y="2423537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114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54009" y="1750792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150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1017821" y="1951034"/>
            <a:ext cx="365622" cy="2690232"/>
            <a:chOff x="1017821" y="1951034"/>
            <a:chExt cx="1319734" cy="2690232"/>
          </a:xfrm>
        </p:grpSpPr>
        <p:sp>
          <p:nvSpPr>
            <p:cNvPr id="23" name="Up Arrow 2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5" name="Up Arrow 2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6" name="Up Arrow 2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7" name="Up Arrow 2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8" name="Up Arrow 2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9" name="Up Arrow 2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0" name="Up Arrow 2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1" name="Up Arrow 3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257387" y="5388864"/>
            <a:ext cx="50918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10 full trains plus 1 diagnostic train with one up and one down bunch.</a:t>
            </a:r>
          </a:p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Separation is 9.5 RF periods = 7.3ns</a:t>
            </a:r>
            <a:endParaRPr lang="en-US" sz="20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1654070" y="1951536"/>
            <a:ext cx="365622" cy="2690232"/>
            <a:chOff x="1017821" y="1951034"/>
            <a:chExt cx="1319734" cy="2690232"/>
          </a:xfrm>
        </p:grpSpPr>
        <p:sp>
          <p:nvSpPr>
            <p:cNvPr id="60" name="Up Arrow 59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2" name="Up Arrow 61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9" name="Up Arrow 68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0" name="Up Arrow 69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1" name="Up Arrow 70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2" name="Up Arrow 71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3" name="Up Arrow 72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4" name="Up Arrow 73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290319" y="1951536"/>
            <a:ext cx="365622" cy="2690232"/>
            <a:chOff x="1017821" y="1951034"/>
            <a:chExt cx="1319734" cy="2690232"/>
          </a:xfrm>
        </p:grpSpPr>
        <p:sp>
          <p:nvSpPr>
            <p:cNvPr id="76" name="Up Arrow 75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7" name="Up Arrow 76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8" name="Up Arrow 77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9" name="Up Arrow 78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0" name="Up Arrow 79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1" name="Up Arrow 80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2" name="Up Arrow 81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3" name="Up Arrow 82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926568" y="1951034"/>
            <a:ext cx="365622" cy="2690232"/>
            <a:chOff x="1017821" y="1951034"/>
            <a:chExt cx="1319734" cy="2690232"/>
          </a:xfrm>
        </p:grpSpPr>
        <p:sp>
          <p:nvSpPr>
            <p:cNvPr id="85" name="Up Arrow 84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6" name="Up Arrow 85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7" name="Up Arrow 86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8" name="Up Arrow 87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9" name="Up Arrow 88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0" name="Up Arrow 89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1" name="Up Arrow 90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2" name="Up Arrow 91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562817" y="1951536"/>
            <a:ext cx="365622" cy="2690232"/>
            <a:chOff x="1017821" y="1951034"/>
            <a:chExt cx="1319734" cy="2690232"/>
          </a:xfrm>
        </p:grpSpPr>
        <p:sp>
          <p:nvSpPr>
            <p:cNvPr id="94" name="Up Arrow 93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5" name="Up Arrow 9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6" name="Up Arrow 9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7" name="Up Arrow 9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8" name="Up Arrow 9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9" name="Up Arrow 9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0" name="Up Arrow 9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1" name="Up Arrow 10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99066" y="1951536"/>
            <a:ext cx="365622" cy="2690232"/>
            <a:chOff x="1017821" y="1951034"/>
            <a:chExt cx="1319734" cy="2690232"/>
          </a:xfrm>
        </p:grpSpPr>
        <p:sp>
          <p:nvSpPr>
            <p:cNvPr id="103" name="Up Arrow 10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4" name="Up Arrow 103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5" name="Up Arrow 104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6" name="Up Arrow 105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7" name="Up Arrow 106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8" name="Up Arrow 107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9" name="Up Arrow 108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0" name="Up Arrow 109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4835315" y="1951034"/>
            <a:ext cx="242969" cy="2690232"/>
            <a:chOff x="1017821" y="1951034"/>
            <a:chExt cx="877010" cy="2690232"/>
          </a:xfrm>
        </p:grpSpPr>
        <p:sp>
          <p:nvSpPr>
            <p:cNvPr id="112" name="Up Arrow 111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6" name="Up Arrow 115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5471564" y="1951536"/>
            <a:ext cx="365622" cy="2690232"/>
            <a:chOff x="1017821" y="1951034"/>
            <a:chExt cx="1319734" cy="2690232"/>
          </a:xfrm>
        </p:grpSpPr>
        <p:sp>
          <p:nvSpPr>
            <p:cNvPr id="121" name="Up Arrow 120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2" name="Up Arrow 121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3" name="Up Arrow 122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4" name="Up Arrow 123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5" name="Up Arrow 124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6" name="Up Arrow 125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7" name="Up Arrow 126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8" name="Up Arrow 127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6107813" y="1951536"/>
            <a:ext cx="365622" cy="2690232"/>
            <a:chOff x="1017821" y="1951034"/>
            <a:chExt cx="1319734" cy="2690232"/>
          </a:xfrm>
        </p:grpSpPr>
        <p:sp>
          <p:nvSpPr>
            <p:cNvPr id="130" name="Up Arrow 129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1" name="Up Arrow 130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2" name="Up Arrow 131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3" name="Up Arrow 132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4" name="Up Arrow 133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5" name="Up Arrow 134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6" name="Up Arrow 135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7" name="Up Arrow 136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6744062" y="1951536"/>
            <a:ext cx="365622" cy="2690232"/>
            <a:chOff x="1017821" y="1951034"/>
            <a:chExt cx="1319734" cy="2690232"/>
          </a:xfrm>
        </p:grpSpPr>
        <p:sp>
          <p:nvSpPr>
            <p:cNvPr id="139" name="Up Arrow 138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0" name="Up Arrow 139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1" name="Up Arrow 140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2" name="Up Arrow 141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3" name="Up Arrow 142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4" name="Up Arrow 143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5" name="Up Arrow 144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6" name="Up Arrow 145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7380312" y="1951536"/>
            <a:ext cx="365622" cy="2690232"/>
            <a:chOff x="1017821" y="1951034"/>
            <a:chExt cx="1319734" cy="2690232"/>
          </a:xfrm>
        </p:grpSpPr>
        <p:sp>
          <p:nvSpPr>
            <p:cNvPr id="148" name="Up Arrow 147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9" name="Up Arrow 148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0" name="Up Arrow 149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1" name="Up Arrow 150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2" name="Up Arrow 151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3" name="Up Arrow 152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4" name="Up Arrow 153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5" name="Up Arrow 154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192" name="TextBox 191"/>
          <p:cNvSpPr txBox="1"/>
          <p:nvPr/>
        </p:nvSpPr>
        <p:spPr>
          <a:xfrm>
            <a:off x="4433664" y="1106160"/>
            <a:ext cx="12434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dirty="0" smtClean="0">
                <a:solidFill>
                  <a:srgbClr val="4BACC6"/>
                </a:solidFill>
                <a:latin typeface="Palatino"/>
                <a:cs typeface="Palatino"/>
              </a:rPr>
              <a:t>Only injected every 4</a:t>
            </a:r>
            <a:r>
              <a:rPr lang="en-US" sz="1400" baseline="30000" dirty="0" smtClean="0">
                <a:solidFill>
                  <a:srgbClr val="4BACC6"/>
                </a:solidFill>
                <a:latin typeface="Palatino"/>
                <a:cs typeface="Palatino"/>
              </a:rPr>
              <a:t>th</a:t>
            </a:r>
            <a:r>
              <a:rPr lang="en-US" sz="1400" dirty="0" smtClean="0">
                <a:solidFill>
                  <a:srgbClr val="4BACC6"/>
                </a:solidFill>
                <a:latin typeface="Palatino"/>
                <a:cs typeface="Palatino"/>
              </a:rPr>
              <a:t> turn in this train</a:t>
            </a:r>
            <a:endParaRPr lang="en-US" sz="1400" dirty="0">
              <a:solidFill>
                <a:srgbClr val="4BACC6"/>
              </a:solidFill>
              <a:latin typeface="Palatino"/>
              <a:cs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3422979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919" y="143905"/>
            <a:ext cx="6854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800" dirty="0" smtClean="0">
                <a:solidFill>
                  <a:prstClr val="black"/>
                </a:solidFill>
                <a:latin typeface="Palatino"/>
                <a:cs typeface="Palatino"/>
              </a:rPr>
              <a:t>Full Turn including Probe Bunches (2/4)</a:t>
            </a:r>
            <a:endParaRPr lang="en-US" sz="28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90280" y="4830872"/>
            <a:ext cx="74351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919" y="983073"/>
            <a:ext cx="256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b="1" dirty="0">
                <a:solidFill>
                  <a:prstClr val="black"/>
                </a:solidFill>
                <a:latin typeface="Palatino"/>
                <a:cs typeface="Palatino"/>
              </a:rPr>
              <a:t>Energy</a:t>
            </a:r>
            <a:r>
              <a:rPr lang="en-US" sz="2800" dirty="0">
                <a:solidFill>
                  <a:prstClr val="black"/>
                </a:solidFill>
                <a:latin typeface="Palatino"/>
                <a:cs typeface="Palatino"/>
              </a:rPr>
              <a:t> (MeV)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80660" y="5062896"/>
            <a:ext cx="3563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800" b="1" dirty="0" smtClean="0">
                <a:solidFill>
                  <a:prstClr val="black"/>
                </a:solidFill>
                <a:latin typeface="Palatino"/>
                <a:cs typeface="Palatino"/>
              </a:rPr>
              <a:t>Time</a:t>
            </a:r>
            <a:endParaRPr lang="en-US" sz="28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704538" y="464108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04538" y="3968521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4534" y="329615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04538" y="2623592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4538" y="1950847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704538" y="1603948"/>
            <a:ext cx="0" cy="3237875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-54011" y="444171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54012" y="376865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42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-54009" y="3096095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78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-54013" y="2423537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114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54009" y="1750792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150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1017821" y="1951034"/>
            <a:ext cx="365622" cy="2690232"/>
            <a:chOff x="1017821" y="1951034"/>
            <a:chExt cx="1319734" cy="2690232"/>
          </a:xfrm>
        </p:grpSpPr>
        <p:sp>
          <p:nvSpPr>
            <p:cNvPr id="23" name="Up Arrow 2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5" name="Up Arrow 2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6" name="Up Arrow 2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7" name="Up Arrow 2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8" name="Up Arrow 2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9" name="Up Arrow 2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0" name="Up Arrow 2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1" name="Up Arrow 3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1654070" y="1951536"/>
            <a:ext cx="365622" cy="2690232"/>
            <a:chOff x="1017821" y="1951034"/>
            <a:chExt cx="1319734" cy="2690232"/>
          </a:xfrm>
        </p:grpSpPr>
        <p:sp>
          <p:nvSpPr>
            <p:cNvPr id="60" name="Up Arrow 59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2" name="Up Arrow 61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9" name="Up Arrow 68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0" name="Up Arrow 69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1" name="Up Arrow 70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2" name="Up Arrow 71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3" name="Up Arrow 72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4" name="Up Arrow 73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290319" y="1951536"/>
            <a:ext cx="365622" cy="2690232"/>
            <a:chOff x="1017821" y="1951034"/>
            <a:chExt cx="1319734" cy="2690232"/>
          </a:xfrm>
        </p:grpSpPr>
        <p:sp>
          <p:nvSpPr>
            <p:cNvPr id="76" name="Up Arrow 75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7" name="Up Arrow 76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8" name="Up Arrow 77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9" name="Up Arrow 78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0" name="Up Arrow 79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1" name="Up Arrow 80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2" name="Up Arrow 81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3" name="Up Arrow 82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926568" y="1951034"/>
            <a:ext cx="365622" cy="2690232"/>
            <a:chOff x="1017821" y="1951034"/>
            <a:chExt cx="1319734" cy="2690232"/>
          </a:xfrm>
        </p:grpSpPr>
        <p:sp>
          <p:nvSpPr>
            <p:cNvPr id="85" name="Up Arrow 84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6" name="Up Arrow 85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7" name="Up Arrow 86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8" name="Up Arrow 87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9" name="Up Arrow 88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0" name="Up Arrow 89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1" name="Up Arrow 90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2" name="Up Arrow 91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562817" y="1951536"/>
            <a:ext cx="365622" cy="2690232"/>
            <a:chOff x="1017821" y="1951034"/>
            <a:chExt cx="1319734" cy="2690232"/>
          </a:xfrm>
        </p:grpSpPr>
        <p:sp>
          <p:nvSpPr>
            <p:cNvPr id="94" name="Up Arrow 93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5" name="Up Arrow 9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6" name="Up Arrow 9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7" name="Up Arrow 9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8" name="Up Arrow 9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9" name="Up Arrow 9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0" name="Up Arrow 9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1" name="Up Arrow 10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99066" y="1951536"/>
            <a:ext cx="365622" cy="2690232"/>
            <a:chOff x="1017821" y="1951034"/>
            <a:chExt cx="1319734" cy="2690232"/>
          </a:xfrm>
        </p:grpSpPr>
        <p:sp>
          <p:nvSpPr>
            <p:cNvPr id="103" name="Up Arrow 10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4" name="Up Arrow 103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5" name="Up Arrow 104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6" name="Up Arrow 105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7" name="Up Arrow 106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8" name="Up Arrow 107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9" name="Up Arrow 108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0" name="Up Arrow 109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4875698" y="2623405"/>
            <a:ext cx="243310" cy="1345303"/>
            <a:chOff x="1163588" y="2623405"/>
            <a:chExt cx="878243" cy="1345303"/>
          </a:xfrm>
        </p:grpSpPr>
        <p:sp>
          <p:nvSpPr>
            <p:cNvPr id="113" name="Up Arrow 112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7" name="Up Arrow 116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5471564" y="1951536"/>
            <a:ext cx="365622" cy="2690232"/>
            <a:chOff x="1017821" y="1951034"/>
            <a:chExt cx="1319734" cy="2690232"/>
          </a:xfrm>
        </p:grpSpPr>
        <p:sp>
          <p:nvSpPr>
            <p:cNvPr id="121" name="Up Arrow 120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2" name="Up Arrow 121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3" name="Up Arrow 122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4" name="Up Arrow 123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5" name="Up Arrow 124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6" name="Up Arrow 125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7" name="Up Arrow 126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8" name="Up Arrow 127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6107813" y="1951536"/>
            <a:ext cx="365622" cy="2690232"/>
            <a:chOff x="1017821" y="1951034"/>
            <a:chExt cx="1319734" cy="2690232"/>
          </a:xfrm>
        </p:grpSpPr>
        <p:sp>
          <p:nvSpPr>
            <p:cNvPr id="130" name="Up Arrow 129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1" name="Up Arrow 130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2" name="Up Arrow 131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3" name="Up Arrow 132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4" name="Up Arrow 133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5" name="Up Arrow 134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6" name="Up Arrow 135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7" name="Up Arrow 136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6744062" y="1951536"/>
            <a:ext cx="365622" cy="2690232"/>
            <a:chOff x="1017821" y="1951034"/>
            <a:chExt cx="1319734" cy="2690232"/>
          </a:xfrm>
        </p:grpSpPr>
        <p:sp>
          <p:nvSpPr>
            <p:cNvPr id="139" name="Up Arrow 138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0" name="Up Arrow 139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1" name="Up Arrow 140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2" name="Up Arrow 141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3" name="Up Arrow 142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4" name="Up Arrow 143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5" name="Up Arrow 144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6" name="Up Arrow 145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7380312" y="1951536"/>
            <a:ext cx="365622" cy="2690232"/>
            <a:chOff x="1017821" y="1951034"/>
            <a:chExt cx="1319734" cy="2690232"/>
          </a:xfrm>
        </p:grpSpPr>
        <p:sp>
          <p:nvSpPr>
            <p:cNvPr id="148" name="Up Arrow 147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9" name="Up Arrow 148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0" name="Up Arrow 149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1" name="Up Arrow 150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2" name="Up Arrow 151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3" name="Up Arrow 152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4" name="Up Arrow 153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5" name="Up Arrow 154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156" name="TextBox 155"/>
          <p:cNvSpPr txBox="1"/>
          <p:nvPr/>
        </p:nvSpPr>
        <p:spPr>
          <a:xfrm>
            <a:off x="257387" y="5388864"/>
            <a:ext cx="50918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10 full trains plus 1 diagnostic train with one up and one down bunch.</a:t>
            </a:r>
          </a:p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Separation is 9.5 RF periods = 7.3ns</a:t>
            </a:r>
            <a:endParaRPr lang="en-US" sz="20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159315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919" y="143905"/>
            <a:ext cx="6854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800" dirty="0" smtClean="0">
                <a:solidFill>
                  <a:prstClr val="black"/>
                </a:solidFill>
                <a:latin typeface="Palatino"/>
                <a:cs typeface="Palatino"/>
              </a:rPr>
              <a:t>Full Turn including Probe Bunches (3/4)</a:t>
            </a:r>
            <a:endParaRPr lang="en-US" sz="28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90280" y="4830872"/>
            <a:ext cx="74351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919" y="983073"/>
            <a:ext cx="256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b="1" dirty="0">
                <a:solidFill>
                  <a:prstClr val="black"/>
                </a:solidFill>
                <a:latin typeface="Palatino"/>
                <a:cs typeface="Palatino"/>
              </a:rPr>
              <a:t>Energy</a:t>
            </a:r>
            <a:r>
              <a:rPr lang="en-US" sz="2800" dirty="0">
                <a:solidFill>
                  <a:prstClr val="black"/>
                </a:solidFill>
                <a:latin typeface="Palatino"/>
                <a:cs typeface="Palatino"/>
              </a:rPr>
              <a:t> (MeV)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80660" y="5062896"/>
            <a:ext cx="3563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800" b="1" dirty="0" smtClean="0">
                <a:solidFill>
                  <a:prstClr val="black"/>
                </a:solidFill>
                <a:latin typeface="Palatino"/>
                <a:cs typeface="Palatino"/>
              </a:rPr>
              <a:t>Time</a:t>
            </a:r>
            <a:endParaRPr lang="en-US" sz="28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704538" y="464108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04538" y="3968521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4534" y="329615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04538" y="2623592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4538" y="1950847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704538" y="1603948"/>
            <a:ext cx="0" cy="3237875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-54011" y="444171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54012" y="376865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42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-54009" y="3096095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78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-54013" y="2423537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114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54009" y="1750792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150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1017821" y="1951034"/>
            <a:ext cx="365622" cy="2690232"/>
            <a:chOff x="1017821" y="1951034"/>
            <a:chExt cx="1319734" cy="2690232"/>
          </a:xfrm>
        </p:grpSpPr>
        <p:sp>
          <p:nvSpPr>
            <p:cNvPr id="23" name="Up Arrow 2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5" name="Up Arrow 2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6" name="Up Arrow 2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7" name="Up Arrow 2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8" name="Up Arrow 2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9" name="Up Arrow 2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0" name="Up Arrow 2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1" name="Up Arrow 3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1654070" y="1951536"/>
            <a:ext cx="365622" cy="2690232"/>
            <a:chOff x="1017821" y="1951034"/>
            <a:chExt cx="1319734" cy="2690232"/>
          </a:xfrm>
        </p:grpSpPr>
        <p:sp>
          <p:nvSpPr>
            <p:cNvPr id="60" name="Up Arrow 59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2" name="Up Arrow 61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9" name="Up Arrow 68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0" name="Up Arrow 69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1" name="Up Arrow 70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2" name="Up Arrow 71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3" name="Up Arrow 72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4" name="Up Arrow 73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290319" y="1951536"/>
            <a:ext cx="365622" cy="2690232"/>
            <a:chOff x="1017821" y="1951034"/>
            <a:chExt cx="1319734" cy="2690232"/>
          </a:xfrm>
        </p:grpSpPr>
        <p:sp>
          <p:nvSpPr>
            <p:cNvPr id="76" name="Up Arrow 75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7" name="Up Arrow 76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8" name="Up Arrow 77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9" name="Up Arrow 78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0" name="Up Arrow 79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1" name="Up Arrow 80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2" name="Up Arrow 81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3" name="Up Arrow 82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926568" y="1951034"/>
            <a:ext cx="365622" cy="2690232"/>
            <a:chOff x="1017821" y="1951034"/>
            <a:chExt cx="1319734" cy="2690232"/>
          </a:xfrm>
        </p:grpSpPr>
        <p:sp>
          <p:nvSpPr>
            <p:cNvPr id="85" name="Up Arrow 84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6" name="Up Arrow 85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7" name="Up Arrow 86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8" name="Up Arrow 87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9" name="Up Arrow 88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0" name="Up Arrow 89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1" name="Up Arrow 90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2" name="Up Arrow 91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562817" y="1951536"/>
            <a:ext cx="365622" cy="2690232"/>
            <a:chOff x="1017821" y="1951034"/>
            <a:chExt cx="1319734" cy="2690232"/>
          </a:xfrm>
        </p:grpSpPr>
        <p:sp>
          <p:nvSpPr>
            <p:cNvPr id="94" name="Up Arrow 93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5" name="Up Arrow 9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6" name="Up Arrow 9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7" name="Up Arrow 9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8" name="Up Arrow 9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9" name="Up Arrow 9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0" name="Up Arrow 9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1" name="Up Arrow 10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99066" y="1951536"/>
            <a:ext cx="365622" cy="2690232"/>
            <a:chOff x="1017821" y="1951034"/>
            <a:chExt cx="1319734" cy="2690232"/>
          </a:xfrm>
        </p:grpSpPr>
        <p:sp>
          <p:nvSpPr>
            <p:cNvPr id="103" name="Up Arrow 10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4" name="Up Arrow 103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5" name="Up Arrow 104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6" name="Up Arrow 105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7" name="Up Arrow 106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8" name="Up Arrow 107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9" name="Up Arrow 108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0" name="Up Arrow 109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4917919" y="2623592"/>
            <a:ext cx="243310" cy="1344929"/>
            <a:chOff x="1315988" y="2623592"/>
            <a:chExt cx="878242" cy="1344929"/>
          </a:xfrm>
        </p:grpSpPr>
        <p:sp>
          <p:nvSpPr>
            <p:cNvPr id="114" name="Up Arrow 113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8" name="Up Arrow 117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5471564" y="1951536"/>
            <a:ext cx="365622" cy="2690232"/>
            <a:chOff x="1017821" y="1951034"/>
            <a:chExt cx="1319734" cy="2690232"/>
          </a:xfrm>
        </p:grpSpPr>
        <p:sp>
          <p:nvSpPr>
            <p:cNvPr id="121" name="Up Arrow 120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2" name="Up Arrow 121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3" name="Up Arrow 122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4" name="Up Arrow 123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5" name="Up Arrow 124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6" name="Up Arrow 125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7" name="Up Arrow 126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8" name="Up Arrow 127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6107813" y="1951536"/>
            <a:ext cx="365622" cy="2690232"/>
            <a:chOff x="1017821" y="1951034"/>
            <a:chExt cx="1319734" cy="2690232"/>
          </a:xfrm>
        </p:grpSpPr>
        <p:sp>
          <p:nvSpPr>
            <p:cNvPr id="130" name="Up Arrow 129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1" name="Up Arrow 130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2" name="Up Arrow 131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3" name="Up Arrow 132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4" name="Up Arrow 133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5" name="Up Arrow 134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6" name="Up Arrow 135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7" name="Up Arrow 136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6744062" y="1951536"/>
            <a:ext cx="365622" cy="2690232"/>
            <a:chOff x="1017821" y="1951034"/>
            <a:chExt cx="1319734" cy="2690232"/>
          </a:xfrm>
        </p:grpSpPr>
        <p:sp>
          <p:nvSpPr>
            <p:cNvPr id="139" name="Up Arrow 138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0" name="Up Arrow 139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1" name="Up Arrow 140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2" name="Up Arrow 141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3" name="Up Arrow 142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4" name="Up Arrow 143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5" name="Up Arrow 144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6" name="Up Arrow 145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7380312" y="1951536"/>
            <a:ext cx="365622" cy="2690232"/>
            <a:chOff x="1017821" y="1951034"/>
            <a:chExt cx="1319734" cy="2690232"/>
          </a:xfrm>
        </p:grpSpPr>
        <p:sp>
          <p:nvSpPr>
            <p:cNvPr id="148" name="Up Arrow 147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9" name="Up Arrow 148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0" name="Up Arrow 149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1" name="Up Arrow 150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2" name="Up Arrow 151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3" name="Up Arrow 152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4" name="Up Arrow 153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5" name="Up Arrow 154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156" name="TextBox 155"/>
          <p:cNvSpPr txBox="1"/>
          <p:nvPr/>
        </p:nvSpPr>
        <p:spPr>
          <a:xfrm>
            <a:off x="257387" y="5388864"/>
            <a:ext cx="50918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10 full trains plus 1 diagnostic train with one up and one down bunch.</a:t>
            </a:r>
          </a:p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Separation is 9.5 RF periods = 7.3ns</a:t>
            </a:r>
            <a:endParaRPr lang="en-US" sz="20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1254393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919" y="143905"/>
            <a:ext cx="6854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800" dirty="0" smtClean="0">
                <a:solidFill>
                  <a:prstClr val="black"/>
                </a:solidFill>
                <a:latin typeface="Palatino"/>
                <a:cs typeface="Palatino"/>
              </a:rPr>
              <a:t>Full Turn including Probe Bunches (4/4)</a:t>
            </a:r>
            <a:endParaRPr lang="en-US" sz="28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90280" y="4830872"/>
            <a:ext cx="743512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919" y="983073"/>
            <a:ext cx="256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b="1" dirty="0">
                <a:solidFill>
                  <a:prstClr val="black"/>
                </a:solidFill>
                <a:latin typeface="Palatino"/>
                <a:cs typeface="Palatino"/>
              </a:rPr>
              <a:t>Energy</a:t>
            </a:r>
            <a:r>
              <a:rPr lang="en-US" sz="2800" dirty="0">
                <a:solidFill>
                  <a:prstClr val="black"/>
                </a:solidFill>
                <a:latin typeface="Palatino"/>
                <a:cs typeface="Palatino"/>
              </a:rPr>
              <a:t> (MeV)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80660" y="5062896"/>
            <a:ext cx="3563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800" b="1" dirty="0" smtClean="0">
                <a:solidFill>
                  <a:prstClr val="black"/>
                </a:solidFill>
                <a:latin typeface="Palatino"/>
                <a:cs typeface="Palatino"/>
              </a:rPr>
              <a:t>Time</a:t>
            </a:r>
            <a:endParaRPr lang="en-US" sz="28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704538" y="464108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04538" y="3968521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4534" y="3296150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04538" y="2623592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4538" y="1950847"/>
            <a:ext cx="7352675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704538" y="1603948"/>
            <a:ext cx="0" cy="3237875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-54011" y="444171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54012" y="3768653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42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-54009" y="3096095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78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-54013" y="2423537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114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54009" y="1750792"/>
            <a:ext cx="7585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457200"/>
            <a:r>
              <a:rPr lang="en-US" sz="2000" dirty="0">
                <a:solidFill>
                  <a:prstClr val="black"/>
                </a:solidFill>
                <a:latin typeface="Palatino"/>
                <a:cs typeface="Palatino"/>
              </a:rPr>
              <a:t>150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1017821" y="1951034"/>
            <a:ext cx="365622" cy="2690232"/>
            <a:chOff x="1017821" y="1951034"/>
            <a:chExt cx="1319734" cy="2690232"/>
          </a:xfrm>
        </p:grpSpPr>
        <p:sp>
          <p:nvSpPr>
            <p:cNvPr id="23" name="Up Arrow 2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5" name="Up Arrow 2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6" name="Up Arrow 2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7" name="Up Arrow 2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8" name="Up Arrow 2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29" name="Up Arrow 2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0" name="Up Arrow 2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31" name="Up Arrow 3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1654070" y="1951536"/>
            <a:ext cx="365622" cy="2690232"/>
            <a:chOff x="1017821" y="1951034"/>
            <a:chExt cx="1319734" cy="2690232"/>
          </a:xfrm>
        </p:grpSpPr>
        <p:sp>
          <p:nvSpPr>
            <p:cNvPr id="60" name="Up Arrow 59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2" name="Up Arrow 61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69" name="Up Arrow 68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0" name="Up Arrow 69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1" name="Up Arrow 70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2" name="Up Arrow 71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3" name="Up Arrow 72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4" name="Up Arrow 73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290319" y="1951536"/>
            <a:ext cx="365622" cy="2690232"/>
            <a:chOff x="1017821" y="1951034"/>
            <a:chExt cx="1319734" cy="2690232"/>
          </a:xfrm>
        </p:grpSpPr>
        <p:sp>
          <p:nvSpPr>
            <p:cNvPr id="76" name="Up Arrow 75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7" name="Up Arrow 76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8" name="Up Arrow 77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9" name="Up Arrow 78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0" name="Up Arrow 79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1" name="Up Arrow 80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2" name="Up Arrow 81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3" name="Up Arrow 82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926568" y="1951034"/>
            <a:ext cx="365622" cy="2690232"/>
            <a:chOff x="1017821" y="1951034"/>
            <a:chExt cx="1319734" cy="2690232"/>
          </a:xfrm>
        </p:grpSpPr>
        <p:sp>
          <p:nvSpPr>
            <p:cNvPr id="85" name="Up Arrow 84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6" name="Up Arrow 85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7" name="Up Arrow 86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8" name="Up Arrow 87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9" name="Up Arrow 88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0" name="Up Arrow 89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1" name="Up Arrow 90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2" name="Up Arrow 91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562817" y="1951536"/>
            <a:ext cx="365622" cy="2690232"/>
            <a:chOff x="1017821" y="1951034"/>
            <a:chExt cx="1319734" cy="2690232"/>
          </a:xfrm>
        </p:grpSpPr>
        <p:sp>
          <p:nvSpPr>
            <p:cNvPr id="94" name="Up Arrow 93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5" name="Up Arrow 94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6" name="Up Arrow 95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7" name="Up Arrow 96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8" name="Up Arrow 97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9" name="Up Arrow 98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0" name="Up Arrow 99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1" name="Up Arrow 100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99066" y="1951536"/>
            <a:ext cx="365622" cy="2690232"/>
            <a:chOff x="1017821" y="1951034"/>
            <a:chExt cx="1319734" cy="2690232"/>
          </a:xfrm>
        </p:grpSpPr>
        <p:sp>
          <p:nvSpPr>
            <p:cNvPr id="103" name="Up Arrow 102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4" name="Up Arrow 103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5" name="Up Arrow 104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6" name="Up Arrow 105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7" name="Up Arrow 106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8" name="Up Arrow 107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9" name="Up Arrow 108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0" name="Up Arrow 109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4961309" y="1951034"/>
            <a:ext cx="239626" cy="2690045"/>
            <a:chOff x="1472609" y="1951034"/>
            <a:chExt cx="864946" cy="2690045"/>
          </a:xfrm>
        </p:grpSpPr>
        <p:sp>
          <p:nvSpPr>
            <p:cNvPr id="115" name="Up Arrow 114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19" name="Up Arrow 118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5471564" y="1951536"/>
            <a:ext cx="365622" cy="2690232"/>
            <a:chOff x="1017821" y="1951034"/>
            <a:chExt cx="1319734" cy="2690232"/>
          </a:xfrm>
        </p:grpSpPr>
        <p:sp>
          <p:nvSpPr>
            <p:cNvPr id="121" name="Up Arrow 120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2" name="Up Arrow 121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3" name="Up Arrow 122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4" name="Up Arrow 123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5" name="Up Arrow 124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6" name="Up Arrow 125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7" name="Up Arrow 126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28" name="Up Arrow 127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6107813" y="1951536"/>
            <a:ext cx="365622" cy="2690232"/>
            <a:chOff x="1017821" y="1951034"/>
            <a:chExt cx="1319734" cy="2690232"/>
          </a:xfrm>
        </p:grpSpPr>
        <p:sp>
          <p:nvSpPr>
            <p:cNvPr id="130" name="Up Arrow 129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1" name="Up Arrow 130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2" name="Up Arrow 131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3" name="Up Arrow 132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4" name="Up Arrow 133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5" name="Up Arrow 134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6" name="Up Arrow 135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37" name="Up Arrow 136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6744062" y="1951536"/>
            <a:ext cx="365622" cy="2690232"/>
            <a:chOff x="1017821" y="1951034"/>
            <a:chExt cx="1319734" cy="2690232"/>
          </a:xfrm>
        </p:grpSpPr>
        <p:sp>
          <p:nvSpPr>
            <p:cNvPr id="139" name="Up Arrow 138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0" name="Up Arrow 139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1" name="Up Arrow 140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2" name="Up Arrow 141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3" name="Up Arrow 142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4" name="Up Arrow 143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5" name="Up Arrow 144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6" name="Up Arrow 145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7380312" y="1951536"/>
            <a:ext cx="365622" cy="2690232"/>
            <a:chOff x="1017821" y="1951034"/>
            <a:chExt cx="1319734" cy="2690232"/>
          </a:xfrm>
        </p:grpSpPr>
        <p:sp>
          <p:nvSpPr>
            <p:cNvPr id="148" name="Up Arrow 147"/>
            <p:cNvSpPr/>
            <p:nvPr/>
          </p:nvSpPr>
          <p:spPr>
            <a:xfrm>
              <a:off x="1017821" y="3968708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49" name="Up Arrow 148"/>
            <p:cNvSpPr/>
            <p:nvPr/>
          </p:nvSpPr>
          <p:spPr>
            <a:xfrm>
              <a:off x="1163588" y="3296150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0" name="Up Arrow 149"/>
            <p:cNvSpPr/>
            <p:nvPr/>
          </p:nvSpPr>
          <p:spPr>
            <a:xfrm>
              <a:off x="1315988" y="2623592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1" name="Up Arrow 150"/>
            <p:cNvSpPr/>
            <p:nvPr/>
          </p:nvSpPr>
          <p:spPr>
            <a:xfrm>
              <a:off x="1472609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2" name="Up Arrow 151"/>
            <p:cNvSpPr/>
            <p:nvPr/>
          </p:nvSpPr>
          <p:spPr>
            <a:xfrm rot="10800000">
              <a:off x="1759920" y="1951034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3" name="Up Arrow 152"/>
            <p:cNvSpPr/>
            <p:nvPr/>
          </p:nvSpPr>
          <p:spPr>
            <a:xfrm rot="10800000">
              <a:off x="1906920" y="2623405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4" name="Up Arrow 153"/>
            <p:cNvSpPr/>
            <p:nvPr/>
          </p:nvSpPr>
          <p:spPr>
            <a:xfrm rot="10800000">
              <a:off x="2059319" y="3295963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55" name="Up Arrow 154"/>
            <p:cNvSpPr/>
            <p:nvPr/>
          </p:nvSpPr>
          <p:spPr>
            <a:xfrm rot="10800000">
              <a:off x="2202644" y="3968521"/>
              <a:ext cx="134911" cy="672558"/>
            </a:xfrm>
            <a:prstGeom prst="upArrow">
              <a:avLst>
                <a:gd name="adj1" fmla="val 50000"/>
                <a:gd name="adj2" fmla="val 88126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156" name="TextBox 155"/>
          <p:cNvSpPr txBox="1"/>
          <p:nvPr/>
        </p:nvSpPr>
        <p:spPr>
          <a:xfrm>
            <a:off x="257387" y="5388864"/>
            <a:ext cx="50918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10 full trains plus 1 diagnostic train with one up and one down bunch.</a:t>
            </a:r>
          </a:p>
          <a:p>
            <a:pPr defTabSz="457200"/>
            <a:r>
              <a:rPr lang="en-US" sz="2000" dirty="0" smtClean="0">
                <a:solidFill>
                  <a:prstClr val="black"/>
                </a:solidFill>
                <a:latin typeface="Palatino"/>
                <a:cs typeface="Palatino"/>
              </a:rPr>
              <a:t>Separation is 9.5 RF periods = 7.3ns</a:t>
            </a:r>
            <a:endParaRPr lang="en-US" sz="2000" dirty="0">
              <a:solidFill>
                <a:prstClr val="black"/>
              </a:solidFill>
              <a:latin typeface="Palatino"/>
              <a:cs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62805405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403</Words>
  <Application>Microsoft Office PowerPoint</Application>
  <PresentationFormat>On-screen Show (4:3)</PresentationFormat>
  <Paragraphs>107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Brooks</dc:creator>
  <cp:lastModifiedBy>Stephen Brooks</cp:lastModifiedBy>
  <cp:revision>6</cp:revision>
  <dcterms:created xsi:type="dcterms:W3CDTF">2016-08-31T17:39:17Z</dcterms:created>
  <dcterms:modified xsi:type="dcterms:W3CDTF">2017-01-09T18:49:41Z</dcterms:modified>
</cp:coreProperties>
</file>