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1" r:id="rId2"/>
  </p:sldMasterIdLst>
  <p:notesMasterIdLst>
    <p:notesMasterId r:id="rId72"/>
  </p:notesMasterIdLst>
  <p:handoutMasterIdLst>
    <p:handoutMasterId r:id="rId73"/>
  </p:handoutMasterIdLst>
  <p:sldIdLst>
    <p:sldId id="628" r:id="rId3"/>
    <p:sldId id="631" r:id="rId4"/>
    <p:sldId id="629" r:id="rId5"/>
    <p:sldId id="630" r:id="rId6"/>
    <p:sldId id="511" r:id="rId7"/>
    <p:sldId id="564" r:id="rId8"/>
    <p:sldId id="606" r:id="rId9"/>
    <p:sldId id="605" r:id="rId10"/>
    <p:sldId id="608" r:id="rId11"/>
    <p:sldId id="607" r:id="rId12"/>
    <p:sldId id="609" r:id="rId13"/>
    <p:sldId id="613" r:id="rId14"/>
    <p:sldId id="614" r:id="rId15"/>
    <p:sldId id="615" r:id="rId16"/>
    <p:sldId id="616" r:id="rId17"/>
    <p:sldId id="617" r:id="rId18"/>
    <p:sldId id="622" r:id="rId19"/>
    <p:sldId id="618" r:id="rId20"/>
    <p:sldId id="621" r:id="rId21"/>
    <p:sldId id="619" r:id="rId22"/>
    <p:sldId id="620" r:id="rId23"/>
    <p:sldId id="623" r:id="rId24"/>
    <p:sldId id="626" r:id="rId25"/>
    <p:sldId id="624" r:id="rId26"/>
    <p:sldId id="625" r:id="rId27"/>
    <p:sldId id="627" r:id="rId28"/>
    <p:sldId id="565" r:id="rId29"/>
    <p:sldId id="610" r:id="rId30"/>
    <p:sldId id="611" r:id="rId31"/>
    <p:sldId id="612" r:id="rId32"/>
    <p:sldId id="566" r:id="rId33"/>
    <p:sldId id="567" r:id="rId34"/>
    <p:sldId id="568" r:id="rId35"/>
    <p:sldId id="569" r:id="rId36"/>
    <p:sldId id="570" r:id="rId37"/>
    <p:sldId id="571" r:id="rId38"/>
    <p:sldId id="572" r:id="rId39"/>
    <p:sldId id="573" r:id="rId40"/>
    <p:sldId id="574" r:id="rId41"/>
    <p:sldId id="575" r:id="rId42"/>
    <p:sldId id="576" r:id="rId43"/>
    <p:sldId id="577" r:id="rId44"/>
    <p:sldId id="578" r:id="rId45"/>
    <p:sldId id="579" r:id="rId46"/>
    <p:sldId id="580" r:id="rId47"/>
    <p:sldId id="581" r:id="rId48"/>
    <p:sldId id="582" r:id="rId49"/>
    <p:sldId id="583" r:id="rId50"/>
    <p:sldId id="584" r:id="rId51"/>
    <p:sldId id="585" r:id="rId52"/>
    <p:sldId id="586" r:id="rId53"/>
    <p:sldId id="587" r:id="rId54"/>
    <p:sldId id="588" r:id="rId55"/>
    <p:sldId id="589" r:id="rId56"/>
    <p:sldId id="590" r:id="rId57"/>
    <p:sldId id="591" r:id="rId58"/>
    <p:sldId id="592" r:id="rId59"/>
    <p:sldId id="593" r:id="rId60"/>
    <p:sldId id="594" r:id="rId61"/>
    <p:sldId id="595" r:id="rId62"/>
    <p:sldId id="596" r:id="rId63"/>
    <p:sldId id="597" r:id="rId64"/>
    <p:sldId id="598" r:id="rId65"/>
    <p:sldId id="599" r:id="rId66"/>
    <p:sldId id="600" r:id="rId67"/>
    <p:sldId id="601" r:id="rId68"/>
    <p:sldId id="602" r:id="rId69"/>
    <p:sldId id="603" r:id="rId70"/>
    <p:sldId id="604" r:id="rId71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BBB59"/>
    <a:srgbClr val="DAEFC3"/>
    <a:srgbClr val="C4E59F"/>
    <a:srgbClr val="CCECFF"/>
    <a:srgbClr val="9900FF"/>
    <a:srgbClr val="C000C0"/>
    <a:srgbClr val="0000FF"/>
    <a:srgbClr val="FFFFFF"/>
    <a:srgbClr val="66FFFF"/>
    <a:srgbClr val="C0C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227" autoAdjust="0"/>
    <p:restoredTop sz="94433" autoAdjust="0"/>
  </p:normalViewPr>
  <p:slideViewPr>
    <p:cSldViewPr>
      <p:cViewPr>
        <p:scale>
          <a:sx n="101" d="100"/>
          <a:sy n="101" d="100"/>
        </p:scale>
        <p:origin x="-86" y="-2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53" y="119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>
      <p:cViewPr varScale="1">
        <p:scale>
          <a:sx n="58" d="100"/>
          <a:sy n="58" d="100"/>
        </p:scale>
        <p:origin x="-3012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theme" Target="theme/theme1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EE8CE96F-9641-4202-B9F0-B2E2AD14F4BD}" type="datetimeFigureOut">
              <a:rPr lang="en-US"/>
              <a:pPr>
                <a:defRPr/>
              </a:pPr>
              <a:t>2017-Jun-15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2F2E411-6695-4ACB-AE03-92CB8347E17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324370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DF3A463C-B3F1-4D95-AAE7-A01F53C12740}" type="datetimeFigureOut">
              <a:rPr lang="en-GB"/>
              <a:pPr>
                <a:defRPr/>
              </a:pPr>
              <a:t>15/06/2017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7967DA4B-B3FA-4324-8CF5-89A932D8686A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48007123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67DA4B-B3FA-4324-8CF5-89A932D8686A}" type="slidenum">
              <a:rPr lang="en-GB" altLang="en-US" smtClean="0"/>
              <a:pPr>
                <a:defRPr/>
              </a:pPr>
              <a:t>35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2357688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67DA4B-B3FA-4324-8CF5-89A932D8686A}" type="slidenum">
              <a:rPr lang="en-GB" altLang="en-US" smtClean="0"/>
              <a:pPr>
                <a:defRPr/>
              </a:pPr>
              <a:t>68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0475177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June 8, 2017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Stephen Brooks, CBETA Collab. Meeting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DAA19B-55B7-43F6-A431-B5698B9D349F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8590157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7030A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defRPr>
                <a:solidFill>
                  <a:srgbClr val="0070C0"/>
                </a:solidFill>
              </a:defRPr>
            </a:lvl2pPr>
            <a:lvl3pPr>
              <a:defRPr>
                <a:solidFill>
                  <a:srgbClr val="00B050"/>
                </a:solidFill>
              </a:defRPr>
            </a:lvl3pPr>
            <a:lvl4pPr>
              <a:defRPr>
                <a:solidFill>
                  <a:schemeClr val="accent6">
                    <a:lumMod val="75000"/>
                  </a:schemeClr>
                </a:solidFill>
              </a:defRPr>
            </a:lvl4pPr>
            <a:lvl5pPr>
              <a:defRPr>
                <a:solidFill>
                  <a:srgbClr val="C0000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June 8, 2017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Stephen Brooks, CBETA Collab. Meeting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19DEF3-38EA-44F2-924B-3AA3B76DF1B8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7516515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June 8, 2017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Stephen Brooks, CBETA Collab. Meeting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86EC0D4-8825-4044-B0BB-F1A0F464EC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6203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886200" y="0"/>
            <a:ext cx="5257800" cy="1066800"/>
          </a:xfrm>
          <a:prstGeom prst="rect">
            <a:avLst/>
          </a:prstGeom>
          <a:noFill/>
          <a:effectLst/>
          <a:scene3d>
            <a:camera prst="orthographicFront"/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dk1">
                <a:satMod val="300000"/>
              </a:schemeClr>
            </a:contourClr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none"/>
        </p:style>
        <p:txBody>
          <a:bodyPr anchor="t">
            <a:normAutofit/>
          </a:bodyPr>
          <a:lstStyle>
            <a:lvl1pPr algn="r">
              <a:defRPr sz="3200">
                <a:ln>
                  <a:noFill/>
                </a:ln>
                <a:solidFill>
                  <a:srgbClr val="FFFFCC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8077200" y="6492875"/>
            <a:ext cx="1066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99FF99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FFFFCC"/>
                </a:solidFill>
                <a:latin typeface="+mj-lt"/>
              </a:rPr>
              <a:t> Page </a:t>
            </a:r>
            <a:fld id="{77AA60D7-E052-4FF8-8EB3-82792E6B1490}" type="slidenum">
              <a:rPr lang="en-US" smtClean="0">
                <a:solidFill>
                  <a:srgbClr val="FFFFCC"/>
                </a:solidFill>
                <a:latin typeface="+mj-lt"/>
              </a:rPr>
              <a:pPr/>
              <a:t>‹#›</a:t>
            </a:fld>
            <a:endParaRPr lang="en-US" dirty="0">
              <a:solidFill>
                <a:srgbClr val="FFFFCC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898809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June 8, 2017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Stephen Brooks, CBETA Collab. Meeting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6EC404-890E-41D9-B785-78F74B1E75A9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5723170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A080C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defRPr>
                <a:solidFill>
                  <a:srgbClr val="00B0F0"/>
                </a:solidFill>
              </a:defRPr>
            </a:lvl2pPr>
            <a:lvl3pPr>
              <a:defRPr>
                <a:solidFill>
                  <a:srgbClr val="00DC64"/>
                </a:solidFill>
              </a:defRPr>
            </a:lvl3pPr>
            <a:lvl4pPr>
              <a:defRPr>
                <a:solidFill>
                  <a:schemeClr val="accent6">
                    <a:lumMod val="75000"/>
                  </a:schemeClr>
                </a:solidFill>
              </a:defRPr>
            </a:lvl4pPr>
            <a:lvl5pPr>
              <a:defRPr>
                <a:solidFill>
                  <a:srgbClr val="C0000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June 8, 2017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Stephen Brooks, CBETA Collab. Meeting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CE1426-49D9-4400-AE85-1D8D350657F9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8913807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 rot="10800000">
            <a:off x="7596188" y="0"/>
            <a:ext cx="1547812" cy="6858000"/>
          </a:xfrm>
          <a:prstGeom prst="rect">
            <a:avLst/>
          </a:prstGeom>
          <a:gradFill>
            <a:gsLst>
              <a:gs pos="0">
                <a:schemeClr val="accent5">
                  <a:lumMod val="40000"/>
                  <a:lumOff val="60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1547813" cy="6858000"/>
          </a:xfrm>
          <a:prstGeom prst="rect">
            <a:avLst/>
          </a:prstGeom>
          <a:gradFill>
            <a:gsLst>
              <a:gs pos="0">
                <a:schemeClr val="accent5">
                  <a:lumMod val="40000"/>
                  <a:lumOff val="60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GB" altLang="en-US" smtClean="0"/>
          </a:p>
        </p:txBody>
      </p:sp>
      <p:sp>
        <p:nvSpPr>
          <p:cNvPr id="102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en-GB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June 8, 2017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Stephen Brooks, CBETA Collab. Meeting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9D7176B4-3FF4-42B2-A64D-8907BC728C1E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2" r:id="rId3"/>
    <p:sldLayoutId id="2147483663" r:id="rId4"/>
  </p:sldLayoutIdLst>
  <p:timing>
    <p:tnLst>
      <p:par>
        <p:cTn id="1" dur="indefinite" restart="never" nodeType="tmRoot"/>
      </p:par>
    </p:tnLst>
  </p:timing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lang="en-GB" sz="4400" kern="1200" dirty="0">
          <a:solidFill>
            <a:srgbClr val="7030A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7030A0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7030A0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7030A0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7030A0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lang="en-US" sz="2800" kern="1200" dirty="0">
          <a:solidFill>
            <a:srgbClr val="0070C0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lang="en-US" sz="2400" kern="1200" dirty="0">
          <a:solidFill>
            <a:srgbClr val="00B050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lang="en-US" sz="2000" kern="1200" dirty="0">
          <a:solidFill>
            <a:srgbClr val="E46C0A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lang="en-GB" sz="2000" kern="1200" dirty="0">
          <a:solidFill>
            <a:srgbClr val="C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 rot="10800000">
            <a:off x="7596188" y="0"/>
            <a:ext cx="1547812" cy="6858000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chemeClr val="tx2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1547813" cy="6858000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chemeClr val="tx2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205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GB" altLang="en-US" smtClean="0"/>
          </a:p>
        </p:txBody>
      </p:sp>
      <p:sp>
        <p:nvSpPr>
          <p:cNvPr id="205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en-GB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June 8, 2017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Stephen Brooks, CBETA Collab. Meeting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 Light" pitchFamily="34" charset="0"/>
              </a:defRPr>
            </a:lvl1pPr>
          </a:lstStyle>
          <a:p>
            <a:pPr>
              <a:defRPr/>
            </a:pPr>
            <a:fld id="{6FD7CC7B-9D0C-4FC1-993A-D4FA53C1AD4A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</p:sldLayoutIdLst>
  <p:timing>
    <p:tnLst>
      <p:par>
        <p:cTn id="1" dur="indefinite" restart="never" nodeType="tmRoot"/>
      </p:par>
    </p:tnLst>
  </p:timing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lang="en-GB" sz="4400" kern="1200" dirty="0">
          <a:solidFill>
            <a:srgbClr val="A080C0"/>
          </a:solidFill>
          <a:latin typeface="Calibri Light" panose="020F0302020204030204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080C0"/>
          </a:solidFill>
          <a:latin typeface="Calibri Light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080C0"/>
          </a:solidFill>
          <a:latin typeface="Calibri Light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080C0"/>
          </a:solidFill>
          <a:latin typeface="Calibri Light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080C0"/>
          </a:solidFill>
          <a:latin typeface="Calibri Light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bg1"/>
          </a:solidFill>
          <a:latin typeface="Calibri Light" panose="020F0302020204030204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lang="en-US" sz="2800" kern="1200" dirty="0">
          <a:solidFill>
            <a:srgbClr val="00B0F0"/>
          </a:solidFill>
          <a:latin typeface="Calibri Light" panose="020F0302020204030204" pitchFamily="34" charset="0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lang="en-US" sz="2400" kern="1200" dirty="0">
          <a:solidFill>
            <a:srgbClr val="00DC64"/>
          </a:solidFill>
          <a:latin typeface="Calibri Light" panose="020F0302020204030204" pitchFamily="34" charset="0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lang="en-US" sz="2000" kern="1200" dirty="0">
          <a:solidFill>
            <a:srgbClr val="E46C0A"/>
          </a:solidFill>
          <a:latin typeface="Calibri Light" panose="020F0302020204030204" pitchFamily="34" charset="0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lang="en-GB" sz="2000" kern="1200" dirty="0">
          <a:solidFill>
            <a:srgbClr val="C00000"/>
          </a:solidFill>
          <a:latin typeface="Calibri Light" panose="020F0302020204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000" y="1340768"/>
            <a:ext cx="6840000" cy="4966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Rotating Coil Results Summary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June 15, 2017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Stephen Brooks, CBETA Meeting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1</a:t>
            </a:fld>
            <a:endParaRPr lang="en-GB" altLang="en-US"/>
          </a:p>
        </p:txBody>
      </p:sp>
      <p:sp>
        <p:nvSpPr>
          <p:cNvPr id="7" name="TextBox 6"/>
          <p:cNvSpPr txBox="1"/>
          <p:nvPr/>
        </p:nvSpPr>
        <p:spPr>
          <a:xfrm>
            <a:off x="1907908" y="4005064"/>
            <a:ext cx="287258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1200" dirty="0" smtClean="0"/>
              <a:t>A</a:t>
            </a:r>
            <a:endParaRPr lang="en-GB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3707904" y="4725144"/>
            <a:ext cx="287258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1200" dirty="0" smtClean="0"/>
              <a:t>A</a:t>
            </a:r>
            <a:endParaRPr lang="en-GB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4788024" y="3140968"/>
            <a:ext cx="287258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1200" dirty="0" smtClean="0"/>
              <a:t>B</a:t>
            </a:r>
            <a:endParaRPr lang="en-GB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5868144" y="3293368"/>
            <a:ext cx="287258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1200" dirty="0" smtClean="0"/>
              <a:t>B</a:t>
            </a:r>
            <a:endParaRPr lang="en-GB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6516216" y="1484784"/>
            <a:ext cx="2412455" cy="138499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A = Shimmed with 64x 63mil wires, to arbitrary quad strength</a:t>
            </a:r>
          </a:p>
          <a:p>
            <a:endParaRPr lang="en-GB" sz="1200" dirty="0" smtClean="0"/>
          </a:p>
          <a:p>
            <a:r>
              <a:rPr lang="en-GB" sz="1200" dirty="0" smtClean="0"/>
              <a:t>B = Shimmed with 64x 80mil wires, to approximate final strength up to temperature variations in bldg. 902 hall</a:t>
            </a:r>
            <a:endParaRPr lang="en-GB" sz="1200" dirty="0"/>
          </a:p>
        </p:txBody>
      </p:sp>
      <p:sp>
        <p:nvSpPr>
          <p:cNvPr id="14" name="TextBox 13"/>
          <p:cNvSpPr txBox="1"/>
          <p:nvPr/>
        </p:nvSpPr>
        <p:spPr>
          <a:xfrm>
            <a:off x="3131840" y="3212976"/>
            <a:ext cx="287258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1200" dirty="0" smtClean="0"/>
              <a:t>B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35339516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“Panel Gap” Problem (BD2)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June 8, 2017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Stephen Brooks, CBETA Collab. Meeting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10</a:t>
            </a:fld>
            <a:endParaRPr lang="en-GB" altLang="en-US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  <p:sp>
        <p:nvSpPr>
          <p:cNvPr id="12" name="TextBox 11"/>
          <p:cNvSpPr txBox="1"/>
          <p:nvPr/>
        </p:nvSpPr>
        <p:spPr>
          <a:xfrm>
            <a:off x="6948264" y="1268760"/>
            <a:ext cx="2081467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1200" dirty="0" smtClean="0"/>
              <a:t>Steve </a:t>
            </a:r>
            <a:r>
              <a:rPr lang="en-GB" sz="1200" dirty="0" err="1" smtClean="0"/>
              <a:t>Bellavia’s</a:t>
            </a:r>
            <a:r>
              <a:rPr lang="en-GB" sz="1200" dirty="0" smtClean="0"/>
              <a:t> photograph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2333676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“Panel Gap” Problem (BD2 zoom)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June 8, 2017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Stephen Brooks, CBETA Collab. Meeting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11</a:t>
            </a:fld>
            <a:endParaRPr lang="en-GB" altLang="en-US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08920" y="1412776"/>
            <a:ext cx="16989138" cy="11326090"/>
          </a:xfrm>
        </p:spPr>
      </p:pic>
    </p:spTree>
    <p:extLst>
      <p:ext uri="{BB962C8B-B14F-4D97-AF65-F5344CB8AC3E}">
        <p14:creationId xmlns:p14="http://schemas.microsoft.com/office/powerpoint/2010/main" val="641294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Gap Size from Photography</a:t>
            </a:r>
            <a:endParaRPr lang="en-GB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124" y="1600200"/>
            <a:ext cx="6661751" cy="4525963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June 8, 2017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Stephen Brooks, CBETA Collab. Meeting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12</a:t>
            </a:fld>
            <a:endParaRPr lang="en-GB" altLang="en-US"/>
          </a:p>
        </p:txBody>
      </p:sp>
      <p:sp>
        <p:nvSpPr>
          <p:cNvPr id="8" name="TextBox 7"/>
          <p:cNvSpPr txBox="1"/>
          <p:nvPr/>
        </p:nvSpPr>
        <p:spPr>
          <a:xfrm>
            <a:off x="8028384" y="3284984"/>
            <a:ext cx="739305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1200" dirty="0" smtClean="0"/>
              <a:t>1.42mm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12320158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Fault Tree Investigated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Aluminium halves not touching</a:t>
            </a:r>
          </a:p>
          <a:p>
            <a:pPr lvl="1"/>
            <a:r>
              <a:rPr lang="en-GB" dirty="0" smtClean="0"/>
              <a:t>Jammed on alignment pins?  No (can happen but fixes itself under force)</a:t>
            </a:r>
          </a:p>
          <a:p>
            <a:pPr lvl="1"/>
            <a:r>
              <a:rPr lang="en-GB" dirty="0" smtClean="0"/>
              <a:t>Dirt or glue between halves?  Some, but gap remained after careful cleaning of surfaces</a:t>
            </a:r>
          </a:p>
          <a:p>
            <a:pPr lvl="1"/>
            <a:r>
              <a:rPr lang="en-GB" dirty="0" smtClean="0"/>
              <a:t>Permanent magnets protruding?  </a:t>
            </a:r>
            <a:r>
              <a:rPr lang="en-GB" b="1" dirty="0" smtClean="0"/>
              <a:t>Yes</a:t>
            </a:r>
            <a:r>
              <a:rPr lang="en-GB" dirty="0" smtClean="0"/>
              <a:t>: halves are resting on corners/sides of end magnets</a:t>
            </a:r>
          </a:p>
          <a:p>
            <a:pPr lvl="2"/>
            <a:r>
              <a:rPr lang="en-GB" dirty="0" smtClean="0"/>
              <a:t>Gradual creep of epoxy glue?  No, as far as we can tell</a:t>
            </a:r>
          </a:p>
          <a:p>
            <a:pPr lvl="2"/>
            <a:r>
              <a:rPr lang="en-GB" dirty="0" smtClean="0"/>
              <a:t>Misplacement during gluing?  Most likely explanation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June 8, 2017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Stephen Brooks, CBETA Collab. Meeting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13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7015212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Misplacement During Gluing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June 8, 2017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Stephen Brooks, CBETA Collab. Meeting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14</a:t>
            </a:fld>
            <a:endParaRPr lang="en-GB" altLang="en-US"/>
          </a:p>
        </p:txBody>
      </p:sp>
      <p:sp>
        <p:nvSpPr>
          <p:cNvPr id="7" name="TextBox 6"/>
          <p:cNvSpPr txBox="1"/>
          <p:nvPr/>
        </p:nvSpPr>
        <p:spPr>
          <a:xfrm>
            <a:off x="1117429" y="1340768"/>
            <a:ext cx="2300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What should happen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5021884" y="1350539"/>
            <a:ext cx="35702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What did happen (current theory)</a:t>
            </a:r>
            <a:endParaRPr lang="en-GB" dirty="0"/>
          </a:p>
        </p:txBody>
      </p:sp>
      <p:grpSp>
        <p:nvGrpSpPr>
          <p:cNvPr id="1032" name="Group 1031"/>
          <p:cNvGrpSpPr/>
          <p:nvPr/>
        </p:nvGrpSpPr>
        <p:grpSpPr>
          <a:xfrm>
            <a:off x="323528" y="1916832"/>
            <a:ext cx="3888432" cy="3528392"/>
            <a:chOff x="323528" y="2276872"/>
            <a:chExt cx="3888432" cy="3528392"/>
          </a:xfrm>
        </p:grpSpPr>
        <p:sp>
          <p:nvSpPr>
            <p:cNvPr id="14" name="Rectangle 13"/>
            <p:cNvSpPr/>
            <p:nvPr/>
          </p:nvSpPr>
          <p:spPr>
            <a:xfrm>
              <a:off x="323528" y="2276872"/>
              <a:ext cx="3888432" cy="194405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8-Point Star 12"/>
            <p:cNvSpPr/>
            <p:nvPr/>
          </p:nvSpPr>
          <p:spPr>
            <a:xfrm>
              <a:off x="827584" y="2780928"/>
              <a:ext cx="2880000" cy="2880000"/>
            </a:xfrm>
            <a:prstGeom prst="star8">
              <a:avLst>
                <a:gd name="adj" fmla="val 50000"/>
              </a:avLst>
            </a:prstGeom>
            <a:solidFill>
              <a:schemeClr val="tx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8-Point Star 15"/>
            <p:cNvSpPr/>
            <p:nvPr/>
          </p:nvSpPr>
          <p:spPr>
            <a:xfrm>
              <a:off x="1367744" y="3320928"/>
              <a:ext cx="1800000" cy="1800000"/>
            </a:xfrm>
            <a:prstGeom prst="star8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323528" y="4401028"/>
              <a:ext cx="3888432" cy="14042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323528" y="4220928"/>
              <a:ext cx="3888432" cy="3602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9" name="Straight Connector 18"/>
            <p:cNvCxnSpPr>
              <a:stCxn id="16" idx="7"/>
              <a:endCxn id="13" idx="7"/>
            </p:cNvCxnSpPr>
            <p:nvPr/>
          </p:nvCxnSpPr>
          <p:spPr>
            <a:xfrm flipV="1">
              <a:off x="2904140" y="3202694"/>
              <a:ext cx="381678" cy="381838"/>
            </a:xfrm>
            <a:prstGeom prst="line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1" name="Straight Connector 20"/>
            <p:cNvCxnSpPr>
              <a:stCxn id="16" idx="5"/>
              <a:endCxn id="13" idx="5"/>
            </p:cNvCxnSpPr>
            <p:nvPr/>
          </p:nvCxnSpPr>
          <p:spPr>
            <a:xfrm flipH="1" flipV="1">
              <a:off x="1249350" y="3202694"/>
              <a:ext cx="381998" cy="381838"/>
            </a:xfrm>
            <a:prstGeom prst="line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4" name="Straight Connector 23"/>
            <p:cNvCxnSpPr>
              <a:stCxn id="16" idx="6"/>
              <a:endCxn id="13" idx="6"/>
            </p:cNvCxnSpPr>
            <p:nvPr/>
          </p:nvCxnSpPr>
          <p:spPr>
            <a:xfrm flipH="1" flipV="1">
              <a:off x="2267584" y="2780928"/>
              <a:ext cx="160" cy="540000"/>
            </a:xfrm>
            <a:prstGeom prst="line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flipV="1">
              <a:off x="2621280" y="2891790"/>
              <a:ext cx="201930" cy="510540"/>
            </a:xfrm>
            <a:prstGeom prst="line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flipH="1" flipV="1">
              <a:off x="1714500" y="2891790"/>
              <a:ext cx="217170" cy="502920"/>
            </a:xfrm>
            <a:prstGeom prst="line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flipH="1" flipV="1">
              <a:off x="937260" y="3672840"/>
              <a:ext cx="502920" cy="209550"/>
            </a:xfrm>
            <a:prstGeom prst="line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flipV="1">
              <a:off x="3097530" y="3672840"/>
              <a:ext cx="502920" cy="205740"/>
            </a:xfrm>
            <a:prstGeom prst="line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45" name="Rectangle 44"/>
          <p:cNvSpPr/>
          <p:nvPr/>
        </p:nvSpPr>
        <p:spPr>
          <a:xfrm>
            <a:off x="4860032" y="1916832"/>
            <a:ext cx="3888432" cy="194405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8-Point Star 45"/>
          <p:cNvSpPr/>
          <p:nvPr/>
        </p:nvSpPr>
        <p:spPr>
          <a:xfrm>
            <a:off x="5364088" y="2420888"/>
            <a:ext cx="2880000" cy="2880000"/>
          </a:xfrm>
          <a:prstGeom prst="star8">
            <a:avLst>
              <a:gd name="adj" fmla="val 50000"/>
            </a:avLst>
          </a:prstGeom>
          <a:solidFill>
            <a:schemeClr val="tx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8-Point Star 46"/>
          <p:cNvSpPr/>
          <p:nvPr/>
        </p:nvSpPr>
        <p:spPr>
          <a:xfrm>
            <a:off x="5904248" y="2960888"/>
            <a:ext cx="1800000" cy="1800000"/>
          </a:xfrm>
          <a:prstGeom prst="star8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34" name="Parallelogram 1033"/>
          <p:cNvSpPr/>
          <p:nvPr/>
        </p:nvSpPr>
        <p:spPr>
          <a:xfrm rot="6060000">
            <a:off x="5149160" y="3586875"/>
            <a:ext cx="1152128" cy="720240"/>
          </a:xfrm>
          <a:prstGeom prst="parallelogram">
            <a:avLst>
              <a:gd name="adj" fmla="val 2084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Rectangle 47"/>
          <p:cNvSpPr/>
          <p:nvPr/>
        </p:nvSpPr>
        <p:spPr>
          <a:xfrm>
            <a:off x="4860032" y="4040988"/>
            <a:ext cx="3888432" cy="14042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" name="Parallelogram 59"/>
          <p:cNvSpPr/>
          <p:nvPr/>
        </p:nvSpPr>
        <p:spPr>
          <a:xfrm rot="-6120000" flipV="1">
            <a:off x="7312988" y="3590824"/>
            <a:ext cx="1152128" cy="731551"/>
          </a:xfrm>
          <a:prstGeom prst="parallelogram">
            <a:avLst>
              <a:gd name="adj" fmla="val 1857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Rectangle 48"/>
          <p:cNvSpPr/>
          <p:nvPr/>
        </p:nvSpPr>
        <p:spPr>
          <a:xfrm>
            <a:off x="4859872" y="4011898"/>
            <a:ext cx="3894233" cy="3602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50" name="Straight Connector 49"/>
          <p:cNvCxnSpPr>
            <a:stCxn id="47" idx="7"/>
            <a:endCxn id="46" idx="7"/>
          </p:cNvCxnSpPr>
          <p:nvPr/>
        </p:nvCxnSpPr>
        <p:spPr>
          <a:xfrm flipV="1">
            <a:off x="7440644" y="2842654"/>
            <a:ext cx="381678" cy="381838"/>
          </a:xfrm>
          <a:prstGeom prst="line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51" name="Straight Connector 50"/>
          <p:cNvCxnSpPr>
            <a:stCxn id="47" idx="5"/>
            <a:endCxn id="46" idx="5"/>
          </p:cNvCxnSpPr>
          <p:nvPr/>
        </p:nvCxnSpPr>
        <p:spPr>
          <a:xfrm flipH="1" flipV="1">
            <a:off x="5785854" y="2842654"/>
            <a:ext cx="381998" cy="381838"/>
          </a:xfrm>
          <a:prstGeom prst="line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52" name="Straight Connector 51"/>
          <p:cNvCxnSpPr>
            <a:stCxn id="47" idx="6"/>
            <a:endCxn id="46" idx="6"/>
          </p:cNvCxnSpPr>
          <p:nvPr/>
        </p:nvCxnSpPr>
        <p:spPr>
          <a:xfrm flipH="1" flipV="1">
            <a:off x="6804088" y="2420888"/>
            <a:ext cx="160" cy="540000"/>
          </a:xfrm>
          <a:prstGeom prst="line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53" name="Straight Connector 52"/>
          <p:cNvCxnSpPr/>
          <p:nvPr/>
        </p:nvCxnSpPr>
        <p:spPr>
          <a:xfrm flipV="1">
            <a:off x="7157784" y="2531750"/>
            <a:ext cx="201930" cy="510540"/>
          </a:xfrm>
          <a:prstGeom prst="line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54" name="Straight Connector 53"/>
          <p:cNvCxnSpPr/>
          <p:nvPr/>
        </p:nvCxnSpPr>
        <p:spPr>
          <a:xfrm flipH="1" flipV="1">
            <a:off x="6251004" y="2531750"/>
            <a:ext cx="217170" cy="502920"/>
          </a:xfrm>
          <a:prstGeom prst="line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55" name="Straight Connector 54"/>
          <p:cNvCxnSpPr/>
          <p:nvPr/>
        </p:nvCxnSpPr>
        <p:spPr>
          <a:xfrm flipH="1" flipV="1">
            <a:off x="5473764" y="3312800"/>
            <a:ext cx="502920" cy="209550"/>
          </a:xfrm>
          <a:prstGeom prst="line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56" name="Straight Connector 55"/>
          <p:cNvCxnSpPr/>
          <p:nvPr/>
        </p:nvCxnSpPr>
        <p:spPr>
          <a:xfrm flipV="1">
            <a:off x="7634034" y="3312800"/>
            <a:ext cx="502920" cy="205740"/>
          </a:xfrm>
          <a:prstGeom prst="line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57" name="Rectangle 56"/>
          <p:cNvSpPr/>
          <p:nvPr/>
        </p:nvSpPr>
        <p:spPr>
          <a:xfrm>
            <a:off x="4859872" y="3860888"/>
            <a:ext cx="3888432" cy="1510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35" name="Trapezoid 1034"/>
          <p:cNvSpPr/>
          <p:nvPr/>
        </p:nvSpPr>
        <p:spPr>
          <a:xfrm rot="15118741">
            <a:off x="7642322" y="3432874"/>
            <a:ext cx="558684" cy="529134"/>
          </a:xfrm>
          <a:prstGeom prst="trapezoid">
            <a:avLst>
              <a:gd name="adj" fmla="val 18885"/>
            </a:avLst>
          </a:prstGeom>
          <a:solidFill>
            <a:schemeClr val="tx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" name="Trapezoid 61"/>
          <p:cNvSpPr/>
          <p:nvPr/>
        </p:nvSpPr>
        <p:spPr>
          <a:xfrm rot="6457881">
            <a:off x="5419618" y="3421767"/>
            <a:ext cx="558684" cy="529134"/>
          </a:xfrm>
          <a:prstGeom prst="trapezoid">
            <a:avLst>
              <a:gd name="adj" fmla="val 18885"/>
            </a:avLst>
          </a:prstGeom>
          <a:solidFill>
            <a:schemeClr val="tx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" name="TextBox 62"/>
          <p:cNvSpPr txBox="1"/>
          <p:nvPr/>
        </p:nvSpPr>
        <p:spPr>
          <a:xfrm>
            <a:off x="4860033" y="4449886"/>
            <a:ext cx="38882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Blue layer is ~1/8” Teflon added to prevent glue adhering to the ½” aluminium plate below </a:t>
            </a:r>
            <a:endParaRPr lang="en-GB" dirty="0"/>
          </a:p>
        </p:txBody>
      </p:sp>
      <p:sp>
        <p:nvSpPr>
          <p:cNvPr id="64" name="TextBox 63"/>
          <p:cNvSpPr txBox="1"/>
          <p:nvPr/>
        </p:nvSpPr>
        <p:spPr>
          <a:xfrm>
            <a:off x="323528" y="5589240"/>
            <a:ext cx="8424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With the two end blocks allowed to move outwards, the rest of the blocks are no longer packed tightly (with the brass shims) so position errors can be everywhere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804962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Rotating Coil Results Summary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June 8, 2017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Stephen Brooks, CBETA Collab. Meeting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15</a:t>
            </a:fld>
            <a:endParaRPr lang="en-GB" altLang="en-US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000" y="1340768"/>
            <a:ext cx="6840000" cy="4966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146439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000" y="1340768"/>
            <a:ext cx="6840000" cy="4966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Rotating Coil Results Summary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June 8, 2017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Stephen Brooks, CBETA Collab. Meeting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16</a:t>
            </a:fld>
            <a:endParaRPr lang="en-GB" altLang="en-US"/>
          </a:p>
        </p:txBody>
      </p:sp>
      <p:sp>
        <p:nvSpPr>
          <p:cNvPr id="7" name="TextBox 6"/>
          <p:cNvSpPr txBox="1"/>
          <p:nvPr/>
        </p:nvSpPr>
        <p:spPr>
          <a:xfrm>
            <a:off x="1907908" y="4005064"/>
            <a:ext cx="287258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1200" dirty="0" smtClean="0"/>
              <a:t>A</a:t>
            </a:r>
            <a:endParaRPr lang="en-GB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3707904" y="4725144"/>
            <a:ext cx="287258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1200" dirty="0" smtClean="0"/>
              <a:t>A</a:t>
            </a:r>
            <a:endParaRPr lang="en-GB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4788024" y="3140968"/>
            <a:ext cx="287258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1200" dirty="0" smtClean="0"/>
              <a:t>B</a:t>
            </a:r>
            <a:endParaRPr lang="en-GB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5868144" y="3293368"/>
            <a:ext cx="287258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1200" dirty="0" smtClean="0"/>
              <a:t>B</a:t>
            </a:r>
            <a:endParaRPr lang="en-GB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6516216" y="1484784"/>
            <a:ext cx="2412455" cy="138499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A = Shimmed with 64x 63mil wires, to arbitrary quad strength</a:t>
            </a:r>
          </a:p>
          <a:p>
            <a:endParaRPr lang="en-GB" sz="1200" dirty="0" smtClean="0"/>
          </a:p>
          <a:p>
            <a:r>
              <a:rPr lang="en-GB" sz="1200" dirty="0" smtClean="0"/>
              <a:t>B = Shimmed with 64x 80mil wires, to approximate final strength up to temperature variations in bldg. 902 hall</a:t>
            </a:r>
            <a:endParaRPr lang="en-GB" sz="1200" dirty="0"/>
          </a:p>
        </p:txBody>
      </p:sp>
      <p:sp>
        <p:nvSpPr>
          <p:cNvPr id="14" name="TextBox 13"/>
          <p:cNvSpPr txBox="1"/>
          <p:nvPr/>
        </p:nvSpPr>
        <p:spPr>
          <a:xfrm>
            <a:off x="3131840" y="3212976"/>
            <a:ext cx="287258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1200" dirty="0" smtClean="0"/>
              <a:t>B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33765433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“Panel Gap” Problem (QF4)</a:t>
            </a:r>
            <a:endParaRPr lang="en-GB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396" y="1600200"/>
            <a:ext cx="8057208" cy="4525963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June 8, 2017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Stephen Brooks, CBETA Collab. Meeting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17</a:t>
            </a:fld>
            <a:endParaRPr lang="en-GB" altLang="en-US"/>
          </a:p>
        </p:txBody>
      </p:sp>
      <p:sp>
        <p:nvSpPr>
          <p:cNvPr id="8" name="TextBox 7"/>
          <p:cNvSpPr txBox="1"/>
          <p:nvPr/>
        </p:nvSpPr>
        <p:spPr>
          <a:xfrm>
            <a:off x="6228184" y="2060848"/>
            <a:ext cx="1800200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This is why reassembly relying on the alignment pins didn’t work well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1183188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000" y="1340768"/>
            <a:ext cx="6840000" cy="4966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Quadrupole Strength Errors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June 8, 2017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Stephen Brooks, CBETA Collab. Meeting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18</a:t>
            </a:fld>
            <a:endParaRPr lang="en-GB" altLang="en-US"/>
          </a:p>
        </p:txBody>
      </p:sp>
      <p:sp>
        <p:nvSpPr>
          <p:cNvPr id="9" name="TextBox 8"/>
          <p:cNvSpPr txBox="1"/>
          <p:nvPr/>
        </p:nvSpPr>
        <p:spPr>
          <a:xfrm>
            <a:off x="2195166" y="3074476"/>
            <a:ext cx="287258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1200" dirty="0" smtClean="0"/>
              <a:t>A</a:t>
            </a:r>
            <a:endParaRPr lang="en-GB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3779912" y="3431867"/>
            <a:ext cx="287258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1200" dirty="0" smtClean="0"/>
              <a:t>A</a:t>
            </a:r>
            <a:endParaRPr lang="en-GB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4883227" y="3640005"/>
            <a:ext cx="287258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1200" dirty="0" smtClean="0"/>
              <a:t>B</a:t>
            </a:r>
            <a:endParaRPr lang="en-GB" sz="1200" dirty="0"/>
          </a:p>
        </p:txBody>
      </p:sp>
      <p:sp>
        <p:nvSpPr>
          <p:cNvPr id="12" name="TextBox 11"/>
          <p:cNvSpPr txBox="1"/>
          <p:nvPr/>
        </p:nvSpPr>
        <p:spPr>
          <a:xfrm>
            <a:off x="5940152" y="3212976"/>
            <a:ext cx="287258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1200" dirty="0" smtClean="0"/>
              <a:t>B</a:t>
            </a:r>
            <a:endParaRPr lang="en-GB" sz="1200" dirty="0"/>
          </a:p>
        </p:txBody>
      </p:sp>
      <p:sp>
        <p:nvSpPr>
          <p:cNvPr id="17" name="TextBox 16"/>
          <p:cNvSpPr txBox="1"/>
          <p:nvPr/>
        </p:nvSpPr>
        <p:spPr>
          <a:xfrm>
            <a:off x="6516216" y="1484784"/>
            <a:ext cx="2412455" cy="138499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A = Shimmed with 64x 63mil wires, to arbitrary quad strength</a:t>
            </a:r>
          </a:p>
          <a:p>
            <a:endParaRPr lang="en-GB" sz="1200" dirty="0" smtClean="0"/>
          </a:p>
          <a:p>
            <a:r>
              <a:rPr lang="en-GB" sz="1200" dirty="0" smtClean="0"/>
              <a:t>B = Shimmed with 64x 80mil wires, to approximate final strength up to temperature variations in bldg. 902 hall</a:t>
            </a:r>
            <a:endParaRPr lang="en-GB" sz="1200" dirty="0"/>
          </a:p>
        </p:txBody>
      </p:sp>
      <p:sp>
        <p:nvSpPr>
          <p:cNvPr id="13" name="TextBox 12"/>
          <p:cNvSpPr txBox="1"/>
          <p:nvPr/>
        </p:nvSpPr>
        <p:spPr>
          <a:xfrm>
            <a:off x="3204622" y="3501008"/>
            <a:ext cx="287258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1200" dirty="0" smtClean="0"/>
              <a:t>B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42144308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Conclusions (whole magnets)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Iron wire tuning works well as long as the original magnet is “within range”</a:t>
            </a:r>
          </a:p>
          <a:p>
            <a:r>
              <a:rPr lang="en-GB" dirty="0" smtClean="0"/>
              <a:t>Reassembly won’t be repeatable until we have better construction</a:t>
            </a:r>
          </a:p>
          <a:p>
            <a:r>
              <a:rPr lang="en-GB" dirty="0" smtClean="0"/>
              <a:t>To-do:</a:t>
            </a:r>
            <a:endParaRPr lang="en-GB" dirty="0"/>
          </a:p>
          <a:p>
            <a:pPr lvl="1"/>
            <a:r>
              <a:rPr lang="en-GB" dirty="0" smtClean="0"/>
              <a:t>Water cooling test (time constant, ripple)</a:t>
            </a:r>
          </a:p>
          <a:p>
            <a:pPr lvl="1"/>
            <a:r>
              <a:rPr lang="en-GB" dirty="0" smtClean="0"/>
              <a:t>Absolute strength tuning (requires water cooling)</a:t>
            </a:r>
          </a:p>
          <a:p>
            <a:pPr lvl="1"/>
            <a:r>
              <a:rPr lang="en-GB" dirty="0" smtClean="0"/>
              <a:t>Possible rebuild/modification of a magnet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June 8, 2017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Stephen Brooks, CBETA Collab. Meeting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19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3384569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000" y="553817"/>
            <a:ext cx="7920000" cy="5750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June 8, 2017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Stephen Brooks, CBETA Collab. Meeting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2</a:t>
            </a:fld>
            <a:endParaRPr lang="en-GB" altLang="en-US"/>
          </a:p>
        </p:txBody>
      </p:sp>
      <p:sp>
        <p:nvSpPr>
          <p:cNvPr id="9" name="TextBox 8"/>
          <p:cNvSpPr txBox="1"/>
          <p:nvPr/>
        </p:nvSpPr>
        <p:spPr>
          <a:xfrm>
            <a:off x="1907705" y="1157668"/>
            <a:ext cx="5832648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This excludes quadrupole drift from the currently-uncontrolled temperature.</a:t>
            </a:r>
          </a:p>
          <a:p>
            <a:r>
              <a:rPr lang="en-GB" sz="1200" dirty="0" smtClean="0"/>
              <a:t>Difference from previous chart comes from taking the max. error on a line rather than </a:t>
            </a:r>
            <a:r>
              <a:rPr lang="en-GB" sz="1200" dirty="0" smtClean="0">
                <a:sym typeface="Symbol"/>
              </a:rPr>
              <a:t></a:t>
            </a:r>
            <a:r>
              <a:rPr lang="en-GB" sz="1200" dirty="0" smtClean="0"/>
              <a:t>2*RMS on a circle.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4793686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Helmholtz Tests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All the individual PM blocks for the first girder were measured in a 3-axis Helmholtz coil</a:t>
            </a:r>
          </a:p>
          <a:p>
            <a:r>
              <a:rPr lang="en-GB" dirty="0" smtClean="0"/>
              <a:t>32 blocks per magnet * 12 magnets = 384 blocks (we had spares)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June 8, 2017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Stephen Brooks, CBETA Collab. Meeting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20</a:t>
            </a:fld>
            <a:endParaRPr lang="en-GB" altLang="en-US"/>
          </a:p>
        </p:txBody>
      </p:sp>
      <p:sp>
        <p:nvSpPr>
          <p:cNvPr id="7" name="TextBox 6"/>
          <p:cNvSpPr txBox="1"/>
          <p:nvPr/>
        </p:nvSpPr>
        <p:spPr>
          <a:xfrm>
            <a:off x="6948264" y="1268760"/>
            <a:ext cx="2037289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1200" dirty="0" smtClean="0"/>
              <a:t>Thanks to Steve </a:t>
            </a:r>
            <a:r>
              <a:rPr lang="en-GB" sz="1200" dirty="0" err="1" smtClean="0"/>
              <a:t>Trabocchi</a:t>
            </a:r>
            <a:endParaRPr lang="en-GB" sz="1200" dirty="0"/>
          </a:p>
        </p:txBody>
      </p:sp>
      <p:pic>
        <p:nvPicPr>
          <p:cNvPr id="7170" name="Picture 2" descr="D:\sbrooks\magnet\CBETA\Photos\FirstGirder\WP_20170331_16_13_30_Pr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852158"/>
            <a:ext cx="4320480" cy="2426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950223" y="4077072"/>
            <a:ext cx="1503784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3D printed holders for each block type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3757190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Magnetisation Angle Errors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June 8, 2017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Stephen Brooks, CBETA Collab. Meeting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21</a:t>
            </a:fld>
            <a:endParaRPr lang="en-GB" altLang="en-US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000" y="1340768"/>
            <a:ext cx="6840000" cy="4966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34531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Magnetisation Strength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June 8, 2017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Stephen Brooks, CBETA Collab. Meeting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22</a:t>
            </a:fld>
            <a:endParaRPr lang="en-GB" altLang="en-US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000" y="1340768"/>
            <a:ext cx="6840000" cy="4966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49627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Flux Vector (BD pieces)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June 8, 2017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Stephen Brooks, CBETA Collab. Meeting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23</a:t>
            </a:fld>
            <a:endParaRPr lang="en-GB" altLang="en-US"/>
          </a:p>
        </p:txBody>
      </p:sp>
      <p:pic>
        <p:nvPicPr>
          <p:cNvPr id="614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000" y="1340768"/>
            <a:ext cx="6840000" cy="4966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92805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Expected vs. Spec</a:t>
            </a:r>
            <a:endParaRPr lang="en-GB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4408541"/>
              </p:ext>
            </p:extLst>
          </p:nvPr>
        </p:nvGraphicFramePr>
        <p:xfrm>
          <a:off x="457200" y="1600200"/>
          <a:ext cx="8229600" cy="3952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34480"/>
                <a:gridCol w="1508720"/>
                <a:gridCol w="1371600"/>
                <a:gridCol w="1371600"/>
                <a:gridCol w="1371600"/>
                <a:gridCol w="1371600"/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Block Type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Quantity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Average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err="1" smtClean="0"/>
                        <a:t>St.Dev</a:t>
                      </a:r>
                      <a:r>
                        <a:rPr lang="en-GB" dirty="0" smtClean="0"/>
                        <a:t>.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RMS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Spec.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QF all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Strength (T)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1.18275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0.00508</a:t>
                      </a:r>
                    </a:p>
                    <a:p>
                      <a:r>
                        <a:rPr lang="en-GB" dirty="0" smtClean="0"/>
                        <a:t>(0.429%)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n/a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Average</a:t>
                      </a:r>
                      <a:r>
                        <a:rPr lang="en-GB" baseline="0" dirty="0" smtClean="0"/>
                        <a:t> 1.17—1.22</a:t>
                      </a:r>
                    </a:p>
                    <a:p>
                      <a:r>
                        <a:rPr lang="en-GB" baseline="0" dirty="0" smtClean="0">
                          <a:latin typeface="Symbol" panose="05050102010706020507" pitchFamily="18" charset="2"/>
                        </a:rPr>
                        <a:t>s</a:t>
                      </a:r>
                      <a:r>
                        <a:rPr lang="en-GB" baseline="0" dirty="0" smtClean="0"/>
                        <a:t> ≤ 0.6%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QF all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Angle error (°)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-0.70164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0.61195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0.92996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RMS </a:t>
                      </a:r>
                      <a:r>
                        <a:rPr lang="en-GB" baseline="0" dirty="0" smtClean="0"/>
                        <a:t>≤</a:t>
                      </a:r>
                      <a:r>
                        <a:rPr lang="en-GB" dirty="0" smtClean="0"/>
                        <a:t> 1%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BD (P1-12)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Strength (T)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1.18495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0.00553</a:t>
                      </a:r>
                    </a:p>
                    <a:p>
                      <a:r>
                        <a:rPr lang="en-GB" dirty="0" smtClean="0"/>
                        <a:t>(0.466%)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n/a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Average</a:t>
                      </a:r>
                      <a:r>
                        <a:rPr lang="en-GB" baseline="0" dirty="0" smtClean="0"/>
                        <a:t> 1.17—1.22</a:t>
                      </a:r>
                    </a:p>
                    <a:p>
                      <a:r>
                        <a:rPr lang="en-GB" baseline="0" dirty="0" smtClean="0">
                          <a:latin typeface="Symbol" panose="05050102010706020507" pitchFamily="18" charset="2"/>
                        </a:rPr>
                        <a:t>s</a:t>
                      </a:r>
                      <a:r>
                        <a:rPr lang="en-GB" baseline="0" dirty="0" smtClean="0"/>
                        <a:t> ≤ 0.6%</a:t>
                      </a:r>
                      <a:endParaRPr lang="en-GB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BD (P1-12)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Angle error (°)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0.18826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0.47064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0.50537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RMS </a:t>
                      </a:r>
                      <a:r>
                        <a:rPr lang="en-GB" baseline="0" dirty="0" smtClean="0"/>
                        <a:t>≤</a:t>
                      </a:r>
                      <a:r>
                        <a:rPr lang="en-GB" dirty="0" smtClean="0"/>
                        <a:t> 1%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BD all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Strength (T)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1.18109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0.00892</a:t>
                      </a:r>
                    </a:p>
                    <a:p>
                      <a:r>
                        <a:rPr lang="en-GB" dirty="0" smtClean="0"/>
                        <a:t>(0.756%)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n/a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Relax on </a:t>
                      </a:r>
                      <a:r>
                        <a:rPr lang="en-GB" sz="1400" baseline="0" dirty="0" smtClean="0"/>
                        <a:t>smallest blocks</a:t>
                      </a:r>
                      <a:endParaRPr lang="en-GB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BD all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Angle error (°)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-0.24124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0.96941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0.99652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June 8, 2017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Stephen Brooks, CBETA Collab. Meeting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24</a:t>
            </a:fld>
            <a:endParaRPr lang="en-GB" altLang="en-US"/>
          </a:p>
        </p:txBody>
      </p:sp>
      <p:sp>
        <p:nvSpPr>
          <p:cNvPr id="8" name="TextBox 7"/>
          <p:cNvSpPr txBox="1"/>
          <p:nvPr/>
        </p:nvSpPr>
        <p:spPr>
          <a:xfrm>
            <a:off x="611560" y="5791619"/>
            <a:ext cx="2505173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1200" dirty="0" smtClean="0"/>
              <a:t>Spec. values from CBETA note 10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41419318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Conclusions (Helmholtz)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Results were good</a:t>
            </a:r>
          </a:p>
          <a:p>
            <a:pPr lvl="1"/>
            <a:r>
              <a:rPr lang="en-GB" dirty="0"/>
              <a:t>Mean and standard deviation as expected</a:t>
            </a:r>
          </a:p>
          <a:p>
            <a:pPr lvl="1"/>
            <a:r>
              <a:rPr lang="en-GB" dirty="0"/>
              <a:t>In both block strength and magnetisation angle</a:t>
            </a:r>
          </a:p>
          <a:p>
            <a:pPr lvl="1"/>
            <a:r>
              <a:rPr lang="en-GB" dirty="0"/>
              <a:t>No weird long tails: normal distribution or better</a:t>
            </a:r>
          </a:p>
          <a:p>
            <a:r>
              <a:rPr lang="en-GB" dirty="0" smtClean="0"/>
              <a:t>Iron wire tuning should work fine</a:t>
            </a:r>
          </a:p>
          <a:p>
            <a:r>
              <a:rPr lang="en-GB" dirty="0" smtClean="0"/>
              <a:t>The part we messed up in these magnets is construction, which is the part BNL is </a:t>
            </a:r>
            <a:r>
              <a:rPr lang="en-GB" b="1" dirty="0" smtClean="0"/>
              <a:t>not</a:t>
            </a:r>
            <a:r>
              <a:rPr lang="en-GB" dirty="0" smtClean="0"/>
              <a:t> going to do (the vendor will)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June 8, 2017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Stephen Brooks, CBETA Collab. Meeting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25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8305264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Production Testing Plan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Helmholtz measurements of at least ~10% of individual blocks</a:t>
            </a:r>
          </a:p>
          <a:p>
            <a:pPr lvl="1"/>
            <a:r>
              <a:rPr lang="en-GB" dirty="0" smtClean="0"/>
              <a:t>Line item cost options: 100% done by vendor, or 10% done by vendor, or (</a:t>
            </a:r>
            <a:r>
              <a:rPr lang="en-GB" dirty="0" err="1" smtClean="0"/>
              <a:t>fallback</a:t>
            </a:r>
            <a:r>
              <a:rPr lang="en-GB" dirty="0" smtClean="0"/>
              <a:t>) 10% at BNL</a:t>
            </a:r>
          </a:p>
          <a:p>
            <a:r>
              <a:rPr lang="en-GB" dirty="0" smtClean="0"/>
              <a:t>Rotating coil measurement of whole magnets</a:t>
            </a:r>
          </a:p>
          <a:p>
            <a:pPr lvl="1"/>
            <a:r>
              <a:rPr lang="en-GB" dirty="0" smtClean="0"/>
              <a:t>At least 2 measurements: before and after iron wire multipole tuning</a:t>
            </a:r>
          </a:p>
          <a:p>
            <a:pPr lvl="1"/>
            <a:r>
              <a:rPr lang="en-GB" dirty="0" smtClean="0"/>
              <a:t>Needs water cooling circuit attached + corrector</a:t>
            </a:r>
          </a:p>
          <a:p>
            <a:pPr lvl="1"/>
            <a:r>
              <a:rPr lang="en-GB" dirty="0" smtClean="0"/>
              <a:t>Most likely done at BNL as we have 10</a:t>
            </a:r>
            <a:r>
              <a:rPr lang="en-GB" baseline="30000" dirty="0" smtClean="0"/>
              <a:t>-5</a:t>
            </a:r>
            <a:r>
              <a:rPr lang="en-GB" dirty="0" smtClean="0"/>
              <a:t> coil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June 8, 2017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Stephen Brooks, CBETA Collab. Meeting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26</a:t>
            </a:fld>
            <a:endParaRPr lang="en-GB" altLang="en-US"/>
          </a:p>
        </p:txBody>
      </p:sp>
      <p:sp>
        <p:nvSpPr>
          <p:cNvPr id="7" name="TextBox 6"/>
          <p:cNvSpPr txBox="1"/>
          <p:nvPr/>
        </p:nvSpPr>
        <p:spPr>
          <a:xfrm>
            <a:off x="6228184" y="2204864"/>
            <a:ext cx="2088231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Determines initial thickness of brass inter-block shims</a:t>
            </a:r>
            <a:endParaRPr lang="en-GB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6228184" y="4653136"/>
            <a:ext cx="1863823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Can also course-correct brass shim thickness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23892128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BACKUP</a:t>
            </a:r>
            <a:endParaRPr lang="en-GB" dirty="0"/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err="1" smtClean="0"/>
              <a:t>Bellavia’s</a:t>
            </a:r>
            <a:r>
              <a:rPr lang="en-GB" dirty="0" smtClean="0"/>
              <a:t> photo processing</a:t>
            </a:r>
          </a:p>
          <a:p>
            <a:r>
              <a:rPr lang="en-GB" dirty="0" smtClean="0"/>
              <a:t>First girder magnets design and ATF magnets results 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June 8, 2017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Stephen Brooks, CBETA Collab. Meeting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27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718765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Bellavia</a:t>
            </a:r>
            <a:r>
              <a:rPr lang="en-GB" dirty="0" smtClean="0"/>
              <a:t> photo processing (1/3)</a:t>
            </a:r>
            <a:endParaRPr lang="en-GB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014" y="1600200"/>
            <a:ext cx="5359972" cy="4525963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June 8, 2017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Stephen Brooks, CBETA Collab. Meeting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28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6117881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Bellavia</a:t>
            </a:r>
            <a:r>
              <a:rPr lang="en-GB" dirty="0" smtClean="0"/>
              <a:t> photo processing (2/3)</a:t>
            </a:r>
            <a:endParaRPr lang="en-GB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4072" y="1600200"/>
            <a:ext cx="4575855" cy="4525963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June 8, 2017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Stephen Brooks, CBETA Collab. Meeting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29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0227279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Magnet Development Tasks</a:t>
            </a:r>
            <a:endParaRPr lang="en-GB" dirty="0"/>
          </a:p>
        </p:txBody>
      </p:sp>
      <p:graphicFrame>
        <p:nvGraphicFramePr>
          <p:cNvPr id="12" name="Content Placeholder 1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24524105"/>
              </p:ext>
            </p:extLst>
          </p:nvPr>
        </p:nvGraphicFramePr>
        <p:xfrm>
          <a:off x="457200" y="1600200"/>
          <a:ext cx="8229600" cy="439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10744"/>
                <a:gridCol w="4618856"/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Task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Status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Multipole reduction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b="1" dirty="0" smtClean="0">
                          <a:solidFill>
                            <a:srgbClr val="00B050"/>
                          </a:solidFill>
                        </a:rPr>
                        <a:t>Done</a:t>
                      </a:r>
                      <a:r>
                        <a:rPr lang="en-GB" dirty="0" smtClean="0"/>
                        <a:t> for 3</a:t>
                      </a:r>
                      <a:r>
                        <a:rPr lang="en-GB" baseline="0" dirty="0" smtClean="0"/>
                        <a:t> QF magnets.  Showed 8-10x improvement but </a:t>
                      </a:r>
                      <a:r>
                        <a:rPr lang="en-GB" b="1" baseline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still </a:t>
                      </a:r>
                      <a:r>
                        <a:rPr lang="en-GB" b="1" baseline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marginal to </a:t>
                      </a:r>
                      <a:r>
                        <a:rPr lang="en-GB" b="1" baseline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spec</a:t>
                      </a:r>
                      <a:r>
                        <a:rPr lang="en-GB" baseline="0" dirty="0" smtClean="0"/>
                        <a:t> for 2 BD magnets.  </a:t>
                      </a:r>
                      <a:r>
                        <a:rPr lang="en-GB" b="1" baseline="0" dirty="0" smtClean="0">
                          <a:solidFill>
                            <a:srgbClr val="C00000"/>
                          </a:solidFill>
                        </a:rPr>
                        <a:t>May not be possible</a:t>
                      </a:r>
                      <a:r>
                        <a:rPr lang="en-GB" baseline="0" dirty="0" smtClean="0"/>
                        <a:t> for other BDs due to construction errors.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Temperature control &amp; field</a:t>
                      </a:r>
                      <a:r>
                        <a:rPr lang="en-GB" baseline="0" dirty="0" smtClean="0"/>
                        <a:t> stability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b="1" dirty="0" smtClean="0">
                          <a:solidFill>
                            <a:schemeClr val="accent5"/>
                          </a:solidFill>
                        </a:rPr>
                        <a:t>This test is planned</a:t>
                      </a:r>
                      <a:r>
                        <a:rPr lang="en-GB" dirty="0" smtClean="0"/>
                        <a:t> as soon as John </a:t>
                      </a:r>
                      <a:r>
                        <a:rPr lang="en-GB" dirty="0" err="1" smtClean="0"/>
                        <a:t>Cintorino</a:t>
                      </a:r>
                      <a:r>
                        <a:rPr lang="en-GB" baseline="0" dirty="0" smtClean="0"/>
                        <a:t> has time to do it.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Strength tuning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Some rough control</a:t>
                      </a:r>
                      <a:r>
                        <a:rPr lang="en-GB" dirty="0" smtClean="0"/>
                        <a:t> demonstrated </a:t>
                      </a:r>
                      <a:r>
                        <a:rPr lang="en-GB" baseline="0" dirty="0" smtClean="0"/>
                        <a:t>but needs water cooling to do well, </a:t>
                      </a:r>
                      <a:r>
                        <a:rPr lang="en-GB" sz="1800" b="1" kern="1200" dirty="0" smtClean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</a:rPr>
                        <a:t>this test is planned</a:t>
                      </a:r>
                      <a:r>
                        <a:rPr lang="en-GB" baseline="0" dirty="0" smtClean="0"/>
                        <a:t>.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Reassembly repeatability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b="1" kern="1200" baseline="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Did not work well</a:t>
                      </a:r>
                      <a:r>
                        <a:rPr lang="en-GB" sz="18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dirty="0" smtClean="0"/>
                        <a:t>due to construction errors in QF4.  Maybe try a better-made</a:t>
                      </a:r>
                      <a:r>
                        <a:rPr lang="en-GB" baseline="0" dirty="0" smtClean="0"/>
                        <a:t> magnet?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Effect of window-frame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b="1" kern="1200" dirty="0" smtClean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</a:rPr>
                        <a:t>This test can be done </a:t>
                      </a:r>
                      <a:r>
                        <a:rPr lang="en-GB" dirty="0" smtClean="0"/>
                        <a:t>in future.</a:t>
                      </a:r>
                      <a:r>
                        <a:rPr lang="en-GB" baseline="0" dirty="0" smtClean="0"/>
                        <a:t>  Just need to ensure window-frame does not move multipoles outside tuning range.</a:t>
                      </a:r>
                      <a:endParaRPr lang="en-GB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June 15, 2017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Stephen Brooks, CBETA Meeting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3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53395164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Bellavia</a:t>
            </a:r>
            <a:r>
              <a:rPr lang="en-GB" dirty="0" smtClean="0"/>
              <a:t> photo processing (3/3)</a:t>
            </a:r>
            <a:endParaRPr lang="en-GB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4128" y="1600200"/>
            <a:ext cx="4955743" cy="4525963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June 8, 2017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Stephen Brooks, CBETA Collab. Meeting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30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8756031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FFAG Magnet Requirements &amp; Specifications</a:t>
            </a: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Including results of </a:t>
            </a:r>
            <a:r>
              <a:rPr lang="en-GB" dirty="0" err="1" smtClean="0"/>
              <a:t>Halbach</a:t>
            </a:r>
            <a:r>
              <a:rPr lang="en-GB" dirty="0" smtClean="0"/>
              <a:t> proof-of-principle magnets and iron wire shimming</a:t>
            </a:r>
            <a:endParaRPr lang="en-GB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January 30, 2017</a:t>
            </a:r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Stephen Brooks, </a:t>
            </a:r>
            <a:r>
              <a:rPr lang="en-US" dirty="0"/>
              <a:t>CBETA </a:t>
            </a:r>
            <a:r>
              <a:rPr lang="en-US" dirty="0" smtClean="0"/>
              <a:t>Technical Review</a:t>
            </a:r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DAA19B-55B7-43F6-A431-B5698B9D349F}" type="slidenum">
              <a:rPr lang="en-GB" altLang="en-US" smtClean="0"/>
              <a:pPr>
                <a:defRPr/>
              </a:pPr>
              <a:t>31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650906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Magnetic Design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January 30, 2017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Stephen Brooks, CBETA Technical Review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32</a:t>
            </a:fld>
            <a:endParaRPr lang="en-GB" altLang="en-US"/>
          </a:p>
        </p:txBody>
      </p:sp>
      <p:pic>
        <p:nvPicPr>
          <p:cNvPr id="2049" name="Picture 1" descr="D:\sbrooks\miscpapers\FFAG\CBETA\CBETA_Design_Report\ffag_magnets\figures\halbach\magnet_BD_v3_cropw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268760"/>
            <a:ext cx="3372322" cy="3372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:\sbrooks\miscpapers\FFAG\CBETA\CBETA_Design_Report\ffag_magnets\figures\halbach\magnet_QF_v3_cropw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268760"/>
            <a:ext cx="3372322" cy="3372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50201050"/>
              </p:ext>
            </p:extLst>
          </p:nvPr>
        </p:nvGraphicFramePr>
        <p:xfrm>
          <a:off x="683568" y="4515956"/>
          <a:ext cx="7848870" cy="15773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07862"/>
                <a:gridCol w="1307862"/>
                <a:gridCol w="1308711"/>
                <a:gridCol w="1307862"/>
                <a:gridCol w="1307862"/>
                <a:gridCol w="1308711"/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Magnet name</a:t>
                      </a:r>
                      <a:endParaRPr lang="en-GB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Length (mm)</a:t>
                      </a:r>
                      <a:endParaRPr lang="en-GB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Dipole at centre (T)</a:t>
                      </a:r>
                      <a:endParaRPr lang="en-GB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Quadrupole (T/m)</a:t>
                      </a:r>
                      <a:endParaRPr lang="en-GB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Radius to magnet pieces (mm)</a:t>
                      </a:r>
                      <a:endParaRPr lang="en-GB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Radius incl. shim holder (mm)</a:t>
                      </a:r>
                      <a:endParaRPr lang="en-GB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QF</a:t>
                      </a:r>
                      <a:endParaRPr lang="en-GB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133.3</a:t>
                      </a:r>
                      <a:endParaRPr lang="en-GB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0</a:t>
                      </a:r>
                      <a:endParaRPr lang="en-GB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-11.5</a:t>
                      </a:r>
                      <a:endParaRPr lang="en-GB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42.5</a:t>
                      </a:r>
                      <a:endParaRPr lang="en-GB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39.4</a:t>
                      </a:r>
                      <a:endParaRPr lang="en-GB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BD</a:t>
                      </a:r>
                      <a:endParaRPr lang="en-GB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121.7</a:t>
                      </a:r>
                      <a:endParaRPr lang="en-GB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-0.311</a:t>
                      </a:r>
                      <a:endParaRPr lang="en-GB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11</a:t>
                      </a:r>
                      <a:endParaRPr lang="en-GB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42.5</a:t>
                      </a:r>
                      <a:endParaRPr lang="en-GB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39.4</a:t>
                      </a:r>
                      <a:endParaRPr lang="en-GB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8035941" y="5835492"/>
            <a:ext cx="499102" cy="257369"/>
          </a:xfrm>
          <a:prstGeom prst="rect">
            <a:avLst/>
          </a:prstGeom>
          <a:noFill/>
          <a:ln>
            <a:noFill/>
          </a:ln>
        </p:spPr>
        <p:txBody>
          <a:bodyPr wrap="none" lIns="36000" tIns="36000" rIns="36000" bIns="36000" rtlCol="0">
            <a:spAutoFit/>
          </a:bodyPr>
          <a:lstStyle>
            <a:defPPr>
              <a:defRPr lang="en-US"/>
            </a:defPPr>
            <a:lvl1pPr>
              <a:defRPr sz="1200" b="1"/>
            </a:lvl1pPr>
          </a:lstStyle>
          <a:p>
            <a:r>
              <a:rPr lang="en-GB" dirty="0"/>
              <a:t>BP1.5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104387" y="476672"/>
            <a:ext cx="1967902" cy="1180699"/>
          </a:xfrm>
          <a:prstGeom prst="rect">
            <a:avLst/>
          </a:prstGeom>
          <a:noFill/>
          <a:ln>
            <a:noFill/>
          </a:ln>
        </p:spPr>
        <p:txBody>
          <a:bodyPr wrap="none" lIns="36000" tIns="36000" rIns="36000" bIns="36000" rtlCol="0">
            <a:spAutoFit/>
          </a:bodyPr>
          <a:lstStyle/>
          <a:p>
            <a:r>
              <a:rPr lang="en-GB" sz="1200" b="1" dirty="0" smtClean="0"/>
              <a:t>CBETA note #1</a:t>
            </a:r>
          </a:p>
          <a:p>
            <a:r>
              <a:rPr lang="en-GB" sz="1200" b="1" dirty="0" smtClean="0"/>
              <a:t>DR3.1.2</a:t>
            </a:r>
          </a:p>
          <a:p>
            <a:r>
              <a:rPr lang="en-GB" sz="1200" b="1" dirty="0" smtClean="0"/>
              <a:t>DR2.6.1</a:t>
            </a:r>
          </a:p>
          <a:p>
            <a:endParaRPr lang="en-GB" sz="1200" b="1" dirty="0"/>
          </a:p>
          <a:p>
            <a:r>
              <a:rPr lang="en-GB" sz="1200" b="1" dirty="0" smtClean="0"/>
              <a:t>DR = Design Report</a:t>
            </a:r>
          </a:p>
          <a:p>
            <a:r>
              <a:rPr lang="en-GB" sz="1200" b="1" dirty="0" smtClean="0"/>
              <a:t>BP = Baseline Parameters</a:t>
            </a:r>
          </a:p>
        </p:txBody>
      </p:sp>
    </p:spTree>
    <p:extLst>
      <p:ext uri="{BB962C8B-B14F-4D97-AF65-F5344CB8AC3E}">
        <p14:creationId xmlns:p14="http://schemas.microsoft.com/office/powerpoint/2010/main" val="521113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Baseline Parameter Sheet #1.5</a:t>
            </a:r>
            <a:endParaRPr lang="en-GB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8760"/>
            <a:ext cx="9144000" cy="512466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January 30, 2017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Stephen Brooks, CBETA Technical Review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33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48505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Beam-Quadrupole Errors Path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January 30, 2017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Stephen Brooks, CBETA Technical Review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34</a:t>
            </a:fld>
            <a:endParaRPr lang="en-GB" alt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5724128" y="2708919"/>
            <a:ext cx="3096344" cy="122413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Quadrupole errors on beams:</a:t>
            </a:r>
          </a:p>
          <a:p>
            <a:pPr algn="ctr"/>
            <a:r>
              <a:rPr lang="en-GB" dirty="0" smtClean="0">
                <a:solidFill>
                  <a:schemeClr val="tx1"/>
                </a:solidFill>
              </a:rPr>
              <a:t>±0.2% skew from roll errors</a:t>
            </a:r>
          </a:p>
          <a:p>
            <a:pPr algn="ctr"/>
            <a:r>
              <a:rPr lang="en-GB" dirty="0" smtClean="0">
                <a:solidFill>
                  <a:schemeClr val="tx1"/>
                </a:solidFill>
              </a:rPr>
              <a:t>±0.12% from temperature</a:t>
            </a:r>
          </a:p>
          <a:p>
            <a:pPr algn="ctr"/>
            <a:r>
              <a:rPr lang="en-GB" dirty="0" smtClean="0">
                <a:solidFill>
                  <a:schemeClr val="tx1"/>
                </a:solidFill>
              </a:rPr>
              <a:t>±0.1% from strength errors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386368" y="1772816"/>
            <a:ext cx="2520280" cy="36004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Magnet position errors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395536" y="2285256"/>
            <a:ext cx="2520280" cy="63130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Magnet roll </a:t>
            </a:r>
            <a:r>
              <a:rPr lang="en-GB" dirty="0" smtClean="0">
                <a:solidFill>
                  <a:schemeClr val="tx1"/>
                </a:solidFill>
              </a:rPr>
              <a:t>errors</a:t>
            </a:r>
          </a:p>
          <a:p>
            <a:pPr algn="ctr"/>
            <a:r>
              <a:rPr lang="en-GB" dirty="0">
                <a:solidFill>
                  <a:schemeClr val="tx1"/>
                </a:solidFill>
              </a:rPr>
              <a:t>±2mrad = ±0.11</a:t>
            </a:r>
            <a:r>
              <a:rPr lang="en-GB" dirty="0" smtClean="0">
                <a:solidFill>
                  <a:schemeClr val="tx1"/>
                </a:solidFill>
              </a:rPr>
              <a:t>°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86368" y="3047220"/>
            <a:ext cx="2520280" cy="88583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Temperature variation magnet blocks</a:t>
            </a:r>
          </a:p>
          <a:p>
            <a:pPr algn="ctr"/>
            <a:r>
              <a:rPr lang="en-GB" dirty="0" smtClean="0">
                <a:solidFill>
                  <a:schemeClr val="tx1"/>
                </a:solidFill>
              </a:rPr>
              <a:t>±1.1K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1106448" y="5103186"/>
            <a:ext cx="1800200" cy="63007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Magnet multipole errors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1106448" y="4059070"/>
            <a:ext cx="1800200" cy="9001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Magnet strength errors</a:t>
            </a:r>
          </a:p>
          <a:p>
            <a:pPr algn="ctr"/>
            <a:r>
              <a:rPr lang="en-GB" dirty="0" smtClean="0">
                <a:solidFill>
                  <a:schemeClr val="tx1"/>
                </a:solidFill>
              </a:rPr>
              <a:t>±0.1%</a:t>
            </a:r>
            <a:endParaRPr lang="en-GB" dirty="0">
              <a:solidFill>
                <a:schemeClr val="tx1"/>
              </a:solidFill>
            </a:endParaRPr>
          </a:p>
        </p:txBody>
      </p:sp>
      <p:cxnSp>
        <p:nvCxnSpPr>
          <p:cNvPr id="22" name="Elbow Connector 21"/>
          <p:cNvCxnSpPr>
            <a:stCxn id="12" idx="3"/>
            <a:endCxn id="7" idx="1"/>
          </p:cNvCxnSpPr>
          <p:nvPr/>
        </p:nvCxnSpPr>
        <p:spPr>
          <a:xfrm flipV="1">
            <a:off x="2906648" y="3320987"/>
            <a:ext cx="2817480" cy="169151"/>
          </a:xfrm>
          <a:prstGeom prst="bentConnector3">
            <a:avLst>
              <a:gd name="adj1" fmla="val 85121"/>
            </a:avLst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Elbow Connector 24"/>
          <p:cNvCxnSpPr>
            <a:stCxn id="11" idx="3"/>
            <a:endCxn id="7" idx="1"/>
          </p:cNvCxnSpPr>
          <p:nvPr/>
        </p:nvCxnSpPr>
        <p:spPr>
          <a:xfrm>
            <a:off x="2915816" y="2600908"/>
            <a:ext cx="2808312" cy="720079"/>
          </a:xfrm>
          <a:prstGeom prst="bentConnector3">
            <a:avLst>
              <a:gd name="adj1" fmla="val 85234"/>
            </a:avLst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Elbow Connector 28"/>
          <p:cNvCxnSpPr>
            <a:stCxn id="10" idx="3"/>
            <a:endCxn id="7" idx="1"/>
          </p:cNvCxnSpPr>
          <p:nvPr/>
        </p:nvCxnSpPr>
        <p:spPr>
          <a:xfrm>
            <a:off x="2906648" y="1952836"/>
            <a:ext cx="2817480" cy="1368151"/>
          </a:xfrm>
          <a:prstGeom prst="bentConnector3">
            <a:avLst>
              <a:gd name="adj1" fmla="val 85321"/>
            </a:avLst>
          </a:prstGeom>
          <a:ln w="28575"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Elbow Connector 31"/>
          <p:cNvCxnSpPr>
            <a:stCxn id="16" idx="3"/>
            <a:endCxn id="7" idx="1"/>
          </p:cNvCxnSpPr>
          <p:nvPr/>
        </p:nvCxnSpPr>
        <p:spPr>
          <a:xfrm flipV="1">
            <a:off x="2906648" y="3320987"/>
            <a:ext cx="2817480" cy="1188133"/>
          </a:xfrm>
          <a:prstGeom prst="bentConnector3">
            <a:avLst>
              <a:gd name="adj1" fmla="val 85121"/>
            </a:avLst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Elbow Connector 34"/>
          <p:cNvCxnSpPr>
            <a:stCxn id="15" idx="3"/>
            <a:endCxn id="7" idx="1"/>
          </p:cNvCxnSpPr>
          <p:nvPr/>
        </p:nvCxnSpPr>
        <p:spPr>
          <a:xfrm flipV="1">
            <a:off x="2906648" y="3320987"/>
            <a:ext cx="2817480" cy="2097234"/>
          </a:xfrm>
          <a:prstGeom prst="bentConnector3">
            <a:avLst>
              <a:gd name="adj1" fmla="val 85121"/>
            </a:avLst>
          </a:prstGeom>
          <a:ln w="28575"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5832140" y="1491171"/>
            <a:ext cx="28803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+mn-lt"/>
                <a:cs typeface="+mn-cs"/>
              </a:rPr>
              <a:t>Dotted lines only have a tiny contribution via </a:t>
            </a:r>
            <a:r>
              <a:rPr lang="en-GB" dirty="0" err="1" smtClean="0">
                <a:latin typeface="+mn-lt"/>
                <a:cs typeface="+mn-cs"/>
              </a:rPr>
              <a:t>sextupole</a:t>
            </a:r>
            <a:r>
              <a:rPr lang="en-GB" dirty="0" smtClean="0">
                <a:latin typeface="+mn-lt"/>
                <a:cs typeface="+mn-cs"/>
              </a:rPr>
              <a:t> feed-down</a:t>
            </a:r>
            <a:endParaRPr lang="en-GB" dirty="0">
              <a:latin typeface="+mn-lt"/>
              <a:cs typeface="+mn-cs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2915816" y="2276872"/>
            <a:ext cx="2367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+mn-lt"/>
                <a:cs typeface="+mn-cs"/>
              </a:rPr>
              <a:t>Conversion factor: 1 (skew)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2915816" y="4149080"/>
            <a:ext cx="2439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+mn-lt"/>
                <a:cs typeface="+mn-cs"/>
              </a:rPr>
              <a:t>Conversion factor: 1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2915816" y="3162775"/>
            <a:ext cx="23042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+mn-lt"/>
                <a:cs typeface="+mn-cs"/>
              </a:rPr>
              <a:t>Conversion factor:</a:t>
            </a:r>
          </a:p>
          <a:p>
            <a:r>
              <a:rPr lang="en-GB" dirty="0" err="1" smtClean="0">
                <a:latin typeface="+mn-lt"/>
                <a:cs typeface="+mn-cs"/>
              </a:rPr>
              <a:t>NdFeB</a:t>
            </a:r>
            <a:r>
              <a:rPr lang="en-GB" dirty="0" smtClean="0">
                <a:latin typeface="+mn-lt"/>
                <a:cs typeface="+mn-cs"/>
              </a:rPr>
              <a:t> temperature coefficient = </a:t>
            </a:r>
            <a:r>
              <a:rPr lang="en-GB" dirty="0">
                <a:latin typeface="+mn-lt"/>
                <a:cs typeface="+mn-cs"/>
              </a:rPr>
              <a:t>-1.1e-3/K 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187624" y="4763356"/>
            <a:ext cx="354832" cy="195814"/>
          </a:xfrm>
          <a:prstGeom prst="rect">
            <a:avLst/>
          </a:prstGeom>
          <a:noFill/>
          <a:ln>
            <a:noFill/>
          </a:ln>
        </p:spPr>
        <p:txBody>
          <a:bodyPr wrap="none" lIns="36000" tIns="36000" rIns="36000" bIns="36000" rtlCol="0">
            <a:spAutoFit/>
          </a:bodyPr>
          <a:lstStyle/>
          <a:p>
            <a:r>
              <a:rPr lang="en-GB" sz="800" dirty="0" smtClean="0"/>
              <a:t>BP1.5</a:t>
            </a:r>
            <a:endParaRPr lang="en-GB" sz="800" dirty="0"/>
          </a:p>
        </p:txBody>
      </p:sp>
      <p:sp>
        <p:nvSpPr>
          <p:cNvPr id="24" name="TextBox 23"/>
          <p:cNvSpPr txBox="1"/>
          <p:nvPr/>
        </p:nvSpPr>
        <p:spPr>
          <a:xfrm>
            <a:off x="433321" y="2727389"/>
            <a:ext cx="354832" cy="195814"/>
          </a:xfrm>
          <a:prstGeom prst="rect">
            <a:avLst/>
          </a:prstGeom>
          <a:noFill/>
          <a:ln>
            <a:noFill/>
          </a:ln>
        </p:spPr>
        <p:txBody>
          <a:bodyPr wrap="none" lIns="36000" tIns="36000" rIns="36000" bIns="36000" rtlCol="0">
            <a:spAutoFit/>
          </a:bodyPr>
          <a:lstStyle/>
          <a:p>
            <a:r>
              <a:rPr lang="en-GB" sz="800" dirty="0" smtClean="0"/>
              <a:t>BP1.5</a:t>
            </a:r>
            <a:endParaRPr lang="en-GB" sz="800" dirty="0"/>
          </a:p>
        </p:txBody>
      </p:sp>
    </p:spTree>
    <p:extLst>
      <p:ext uri="{BB962C8B-B14F-4D97-AF65-F5344CB8AC3E}">
        <p14:creationId xmlns:p14="http://schemas.microsoft.com/office/powerpoint/2010/main" val="881451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Quadrupole Corrector not Powered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±0.22% quadrupole error and ±0.2% skew only produces a small beta ripple within the beam</a:t>
            </a:r>
          </a:p>
          <a:p>
            <a:pPr lvl="1"/>
            <a:r>
              <a:rPr lang="en-GB" dirty="0" smtClean="0"/>
              <a:t>Acceptable without correction</a:t>
            </a:r>
          </a:p>
          <a:p>
            <a:r>
              <a:rPr lang="en-GB" dirty="0" smtClean="0"/>
              <a:t>Quad corrector is not powered in baseline</a:t>
            </a:r>
          </a:p>
          <a:p>
            <a:pPr lvl="1"/>
            <a:r>
              <a:rPr lang="en-GB" dirty="0" smtClean="0"/>
              <a:t>Dipole-on-beam effects that feed down from the quadrupole errors can be corrected as “random” dipole errors as shown next</a:t>
            </a:r>
          </a:p>
          <a:p>
            <a:r>
              <a:rPr lang="en-GB" dirty="0" smtClean="0"/>
              <a:t>±2% quad corrector is included as an option if there is no water cooling (±18K range)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January 30, 2017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Stephen Brooks, CBETA Technical Review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35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30897620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Beam-Dipole Errors Path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January 30, 2017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Stephen Brooks, CBETA Technical Review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36</a:t>
            </a:fld>
            <a:endParaRPr lang="en-GB" alt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7020272" y="1999888"/>
            <a:ext cx="1872208" cy="108012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Dipole errors on beams (T)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3923928" y="1628800"/>
            <a:ext cx="2520280" cy="36004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Magnet position errors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3923928" y="2141240"/>
            <a:ext cx="2520280" cy="36004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Magnet roll errors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3923928" y="2797696"/>
            <a:ext cx="2520280" cy="63130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Temperature variation magnet blocks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150308" y="2121808"/>
            <a:ext cx="2232248" cy="55776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Air temperature variation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1150308" y="2821320"/>
            <a:ext cx="2232248" cy="58597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Water temperature variation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4644008" y="4817250"/>
            <a:ext cx="1800200" cy="63007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Magnet multipole errors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644008" y="3980108"/>
            <a:ext cx="1800200" cy="63007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Magnet strength errors</a:t>
            </a:r>
            <a:endParaRPr lang="en-GB" dirty="0">
              <a:solidFill>
                <a:schemeClr val="tx1"/>
              </a:solidFill>
            </a:endParaRPr>
          </a:p>
        </p:txBody>
      </p:sp>
      <p:cxnSp>
        <p:nvCxnSpPr>
          <p:cNvPr id="17" name="Elbow Connector 16"/>
          <p:cNvCxnSpPr>
            <a:stCxn id="13" idx="3"/>
            <a:endCxn id="12" idx="1"/>
          </p:cNvCxnSpPr>
          <p:nvPr/>
        </p:nvCxnSpPr>
        <p:spPr>
          <a:xfrm>
            <a:off x="3382556" y="2400692"/>
            <a:ext cx="541372" cy="712656"/>
          </a:xfrm>
          <a:prstGeom prst="bentConnector3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Elbow Connector 18"/>
          <p:cNvCxnSpPr>
            <a:stCxn id="14" idx="3"/>
            <a:endCxn id="12" idx="1"/>
          </p:cNvCxnSpPr>
          <p:nvPr/>
        </p:nvCxnSpPr>
        <p:spPr>
          <a:xfrm flipV="1">
            <a:off x="3382556" y="3113348"/>
            <a:ext cx="541372" cy="960"/>
          </a:xfrm>
          <a:prstGeom prst="bentConnector3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Elbow Connector 21"/>
          <p:cNvCxnSpPr>
            <a:stCxn id="12" idx="3"/>
            <a:endCxn id="7" idx="1"/>
          </p:cNvCxnSpPr>
          <p:nvPr/>
        </p:nvCxnSpPr>
        <p:spPr>
          <a:xfrm flipV="1">
            <a:off x="6444208" y="2539948"/>
            <a:ext cx="576064" cy="573400"/>
          </a:xfrm>
          <a:prstGeom prst="bentConnector3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Elbow Connector 24"/>
          <p:cNvCxnSpPr>
            <a:stCxn id="11" idx="3"/>
            <a:endCxn id="7" idx="1"/>
          </p:cNvCxnSpPr>
          <p:nvPr/>
        </p:nvCxnSpPr>
        <p:spPr>
          <a:xfrm>
            <a:off x="6444208" y="2321260"/>
            <a:ext cx="576064" cy="218688"/>
          </a:xfrm>
          <a:prstGeom prst="bentConnector3">
            <a:avLst>
              <a:gd name="adj1" fmla="val 50000"/>
            </a:avLst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Elbow Connector 28"/>
          <p:cNvCxnSpPr>
            <a:stCxn id="10" idx="3"/>
            <a:endCxn id="7" idx="1"/>
          </p:cNvCxnSpPr>
          <p:nvPr/>
        </p:nvCxnSpPr>
        <p:spPr>
          <a:xfrm>
            <a:off x="6444208" y="1808820"/>
            <a:ext cx="576064" cy="731128"/>
          </a:xfrm>
          <a:prstGeom prst="bentConnector3">
            <a:avLst>
              <a:gd name="adj1" fmla="val 50000"/>
            </a:avLst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Elbow Connector 31"/>
          <p:cNvCxnSpPr>
            <a:stCxn id="16" idx="3"/>
            <a:endCxn id="7" idx="1"/>
          </p:cNvCxnSpPr>
          <p:nvPr/>
        </p:nvCxnSpPr>
        <p:spPr>
          <a:xfrm flipV="1">
            <a:off x="6444208" y="2539948"/>
            <a:ext cx="576064" cy="1755195"/>
          </a:xfrm>
          <a:prstGeom prst="bentConnector3">
            <a:avLst>
              <a:gd name="adj1" fmla="val 50000"/>
            </a:avLst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Elbow Connector 34"/>
          <p:cNvCxnSpPr>
            <a:stCxn id="15" idx="3"/>
            <a:endCxn id="7" idx="1"/>
          </p:cNvCxnSpPr>
          <p:nvPr/>
        </p:nvCxnSpPr>
        <p:spPr>
          <a:xfrm flipV="1">
            <a:off x="6444208" y="2539948"/>
            <a:ext cx="576064" cy="2592337"/>
          </a:xfrm>
          <a:prstGeom prst="bentConnector3">
            <a:avLst>
              <a:gd name="adj1" fmla="val 50000"/>
            </a:avLst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ounded Rectangle 37"/>
          <p:cNvSpPr/>
          <p:nvPr/>
        </p:nvSpPr>
        <p:spPr>
          <a:xfrm>
            <a:off x="7020272" y="4016112"/>
            <a:ext cx="1872208" cy="108012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Required dipole corrector field</a:t>
            </a:r>
            <a:endParaRPr lang="en-GB" dirty="0">
              <a:solidFill>
                <a:schemeClr val="tx1"/>
              </a:solidFill>
            </a:endParaRPr>
          </a:p>
        </p:txBody>
      </p:sp>
      <p:cxnSp>
        <p:nvCxnSpPr>
          <p:cNvPr id="39" name="Straight Arrow Connector 38"/>
          <p:cNvCxnSpPr>
            <a:stCxn id="7" idx="2"/>
            <a:endCxn id="38" idx="0"/>
          </p:cNvCxnSpPr>
          <p:nvPr/>
        </p:nvCxnSpPr>
        <p:spPr>
          <a:xfrm>
            <a:off x="7956376" y="3080008"/>
            <a:ext cx="0" cy="936104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ounded Rectangle 40"/>
          <p:cNvSpPr/>
          <p:nvPr/>
        </p:nvSpPr>
        <p:spPr>
          <a:xfrm>
            <a:off x="179512" y="4029472"/>
            <a:ext cx="2160240" cy="62634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Block magnetisation angle errors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179512" y="4832216"/>
            <a:ext cx="2160240" cy="62634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Block magnetisation strength errors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179512" y="5610964"/>
            <a:ext cx="2160240" cy="62634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Assembly block placement errors</a:t>
            </a:r>
            <a:endParaRPr lang="en-GB" dirty="0">
              <a:solidFill>
                <a:schemeClr val="tx1"/>
              </a:solidFill>
            </a:endParaRPr>
          </a:p>
        </p:txBody>
      </p:sp>
      <p:cxnSp>
        <p:nvCxnSpPr>
          <p:cNvPr id="44" name="Elbow Connector 43"/>
          <p:cNvCxnSpPr>
            <a:stCxn id="41" idx="3"/>
            <a:endCxn id="54" idx="1"/>
          </p:cNvCxnSpPr>
          <p:nvPr/>
        </p:nvCxnSpPr>
        <p:spPr>
          <a:xfrm>
            <a:off x="2339752" y="4342646"/>
            <a:ext cx="576064" cy="533130"/>
          </a:xfrm>
          <a:prstGeom prst="bentConnector3">
            <a:avLst>
              <a:gd name="adj1" fmla="val 50000"/>
            </a:avLst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Elbow Connector 46"/>
          <p:cNvCxnSpPr>
            <a:stCxn id="42" idx="3"/>
            <a:endCxn id="54" idx="1"/>
          </p:cNvCxnSpPr>
          <p:nvPr/>
        </p:nvCxnSpPr>
        <p:spPr>
          <a:xfrm flipV="1">
            <a:off x="2339752" y="4875776"/>
            <a:ext cx="576064" cy="269614"/>
          </a:xfrm>
          <a:prstGeom prst="bentConnector3">
            <a:avLst>
              <a:gd name="adj1" fmla="val 50000"/>
            </a:avLst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Elbow Connector 50"/>
          <p:cNvCxnSpPr>
            <a:stCxn id="43" idx="3"/>
            <a:endCxn id="54" idx="1"/>
          </p:cNvCxnSpPr>
          <p:nvPr/>
        </p:nvCxnSpPr>
        <p:spPr>
          <a:xfrm flipV="1">
            <a:off x="2339752" y="4875776"/>
            <a:ext cx="576064" cy="1048362"/>
          </a:xfrm>
          <a:prstGeom prst="bentConnector3">
            <a:avLst>
              <a:gd name="adj1" fmla="val 50000"/>
            </a:avLst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ounded Rectangle 53"/>
          <p:cNvSpPr/>
          <p:nvPr/>
        </p:nvSpPr>
        <p:spPr>
          <a:xfrm>
            <a:off x="2915816" y="4556172"/>
            <a:ext cx="1188328" cy="63920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Iron wire shimming</a:t>
            </a:r>
            <a:endParaRPr lang="en-GB" dirty="0">
              <a:solidFill>
                <a:schemeClr val="tx1"/>
              </a:solidFill>
            </a:endParaRPr>
          </a:p>
        </p:txBody>
      </p:sp>
      <p:cxnSp>
        <p:nvCxnSpPr>
          <p:cNvPr id="89" name="Elbow Connector 88"/>
          <p:cNvCxnSpPr>
            <a:stCxn id="54" idx="3"/>
            <a:endCxn id="16" idx="1"/>
          </p:cNvCxnSpPr>
          <p:nvPr/>
        </p:nvCxnSpPr>
        <p:spPr>
          <a:xfrm flipV="1">
            <a:off x="4104144" y="4295143"/>
            <a:ext cx="539864" cy="580633"/>
          </a:xfrm>
          <a:prstGeom prst="bentConnector3">
            <a:avLst>
              <a:gd name="adj1" fmla="val 50000"/>
            </a:avLst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Elbow Connector 91"/>
          <p:cNvCxnSpPr>
            <a:stCxn id="54" idx="3"/>
            <a:endCxn id="15" idx="1"/>
          </p:cNvCxnSpPr>
          <p:nvPr/>
        </p:nvCxnSpPr>
        <p:spPr>
          <a:xfrm>
            <a:off x="4104144" y="4875776"/>
            <a:ext cx="539864" cy="256509"/>
          </a:xfrm>
          <a:prstGeom prst="bentConnector3">
            <a:avLst>
              <a:gd name="adj1" fmla="val 50000"/>
            </a:avLst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/>
          <p:cNvSpPr txBox="1"/>
          <p:nvPr/>
        </p:nvSpPr>
        <p:spPr>
          <a:xfrm>
            <a:off x="3653242" y="5590981"/>
            <a:ext cx="33045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+mn-lt"/>
                <a:cs typeface="+mn-cs"/>
              </a:rPr>
              <a:t>Each box is a value (or range size)</a:t>
            </a:r>
          </a:p>
          <a:p>
            <a:r>
              <a:rPr lang="en-GB" dirty="0">
                <a:latin typeface="+mn-lt"/>
                <a:cs typeface="+mn-cs"/>
              </a:rPr>
              <a:t>Each arrow is a conversion </a:t>
            </a:r>
            <a:r>
              <a:rPr lang="en-GB" dirty="0" smtClean="0">
                <a:latin typeface="+mn-lt"/>
                <a:cs typeface="+mn-cs"/>
              </a:rPr>
              <a:t>factor</a:t>
            </a:r>
          </a:p>
        </p:txBody>
      </p:sp>
      <p:sp>
        <p:nvSpPr>
          <p:cNvPr id="99" name="Rounded Rectangle 98"/>
          <p:cNvSpPr/>
          <p:nvPr/>
        </p:nvSpPr>
        <p:spPr>
          <a:xfrm>
            <a:off x="1150308" y="1401728"/>
            <a:ext cx="2232248" cy="55776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Corrector windings heat source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00" name="Rounded Rectangle 99"/>
          <p:cNvSpPr/>
          <p:nvPr/>
        </p:nvSpPr>
        <p:spPr>
          <a:xfrm>
            <a:off x="2915816" y="3653633"/>
            <a:ext cx="1188328" cy="63007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Radiation damage</a:t>
            </a:r>
            <a:endParaRPr lang="en-GB" dirty="0">
              <a:solidFill>
                <a:schemeClr val="tx1"/>
              </a:solidFill>
            </a:endParaRPr>
          </a:p>
        </p:txBody>
      </p:sp>
      <p:cxnSp>
        <p:nvCxnSpPr>
          <p:cNvPr id="101" name="Elbow Connector 100"/>
          <p:cNvCxnSpPr>
            <a:stCxn id="100" idx="3"/>
            <a:endCxn id="16" idx="1"/>
          </p:cNvCxnSpPr>
          <p:nvPr/>
        </p:nvCxnSpPr>
        <p:spPr>
          <a:xfrm>
            <a:off x="4104144" y="3968668"/>
            <a:ext cx="539864" cy="326475"/>
          </a:xfrm>
          <a:prstGeom prst="bentConnector3">
            <a:avLst>
              <a:gd name="adj1" fmla="val 50000"/>
            </a:avLst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Elbow Connector 104"/>
          <p:cNvCxnSpPr>
            <a:stCxn id="99" idx="3"/>
            <a:endCxn id="12" idx="1"/>
          </p:cNvCxnSpPr>
          <p:nvPr/>
        </p:nvCxnSpPr>
        <p:spPr>
          <a:xfrm>
            <a:off x="3382556" y="1680612"/>
            <a:ext cx="541372" cy="1432736"/>
          </a:xfrm>
          <a:prstGeom prst="bentConnector3">
            <a:avLst>
              <a:gd name="adj1" fmla="val 50000"/>
            </a:avLst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2062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Correction Simulation Result</a:t>
            </a:r>
            <a:endParaRPr lang="en-GB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340768"/>
            <a:ext cx="8229600" cy="254415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January 30, 2017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Stephen Brooks, CBETA Technical Review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37</a:t>
            </a:fld>
            <a:endParaRPr lang="en-GB" altLang="en-US"/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457200" y="3933056"/>
            <a:ext cx="8229600" cy="2193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lang="en-US" sz="2800" kern="120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lang="en-US" sz="2400" kern="1200">
                <a:solidFill>
                  <a:srgbClr val="00B05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lang="en-US" sz="2000" kern="1200">
                <a:solidFill>
                  <a:schemeClr val="accent6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lang="en-GB" sz="2000" kern="120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Simulations done by Chris Mayes using </a:t>
            </a:r>
            <a:r>
              <a:rPr lang="en-GB" dirty="0" smtClean="0"/>
              <a:t>BMAD</a:t>
            </a:r>
          </a:p>
          <a:p>
            <a:r>
              <a:rPr lang="en-GB" dirty="0" smtClean="0"/>
              <a:t>2.1 Gauss.cm/(um offset), at &gt;=11T/m</a:t>
            </a:r>
          </a:p>
          <a:p>
            <a:r>
              <a:rPr lang="en-GB" dirty="0" smtClean="0"/>
              <a:t>2.1 Gauss.cm/0.11 Gauss = 19.1 cm conversion factor to get integrated field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8028384" y="1155407"/>
            <a:ext cx="592076" cy="257369"/>
          </a:xfrm>
          <a:prstGeom prst="rect">
            <a:avLst/>
          </a:prstGeom>
          <a:noFill/>
          <a:ln>
            <a:noFill/>
          </a:ln>
        </p:spPr>
        <p:txBody>
          <a:bodyPr wrap="none" lIns="36000" tIns="36000" rIns="36000" bIns="36000" rtlCol="0">
            <a:spAutoFit/>
          </a:bodyPr>
          <a:lstStyle/>
          <a:p>
            <a:r>
              <a:rPr lang="en-GB" sz="1200" b="1" dirty="0" smtClean="0"/>
              <a:t>DR2.13</a:t>
            </a:r>
          </a:p>
        </p:txBody>
      </p:sp>
    </p:spTree>
    <p:extLst>
      <p:ext uri="{BB962C8B-B14F-4D97-AF65-F5344CB8AC3E}">
        <p14:creationId xmlns:p14="http://schemas.microsoft.com/office/powerpoint/2010/main" val="1360183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Required Correction Strength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89408" y="1340768"/>
            <a:ext cx="5297392" cy="3384376"/>
          </a:xfrm>
        </p:spPr>
        <p:txBody>
          <a:bodyPr/>
          <a:lstStyle/>
          <a:p>
            <a:r>
              <a:rPr lang="en-GB" dirty="0" smtClean="0"/>
              <a:t>This uses the current CBETA spec for the dipole corrector</a:t>
            </a:r>
          </a:p>
          <a:p>
            <a:r>
              <a:rPr lang="en-GB" dirty="0" smtClean="0"/>
              <a:t>Corrector is 12.01cm long</a:t>
            </a:r>
          </a:p>
          <a:p>
            <a:pPr lvl="1"/>
            <a:r>
              <a:rPr lang="en-GB" dirty="0" smtClean="0"/>
              <a:t>Conversion factor is 1.59*L</a:t>
            </a:r>
          </a:p>
          <a:p>
            <a:r>
              <a:rPr lang="en-GB" dirty="0" smtClean="0"/>
              <a:t>Can rewire quadrupole coils as dipole for extra strength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January 30, 2017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Stephen Brooks, CBETA Technical Review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38</a:t>
            </a:fld>
            <a:endParaRPr lang="en-GB" altLang="en-US"/>
          </a:p>
        </p:txBody>
      </p:sp>
      <p:sp>
        <p:nvSpPr>
          <p:cNvPr id="7" name="Rounded Rectangle 6"/>
          <p:cNvSpPr/>
          <p:nvPr/>
        </p:nvSpPr>
        <p:spPr>
          <a:xfrm>
            <a:off x="539552" y="2132856"/>
            <a:ext cx="1872208" cy="108012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Dipole errors on beams</a:t>
            </a:r>
          </a:p>
          <a:p>
            <a:pPr algn="ctr"/>
            <a:r>
              <a:rPr lang="en-GB" dirty="0" smtClean="0">
                <a:solidFill>
                  <a:schemeClr val="tx1"/>
                </a:solidFill>
              </a:rPr>
              <a:t>±39.6 Gauss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39552" y="4149080"/>
            <a:ext cx="1872208" cy="108012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Required dipole corrector field</a:t>
            </a:r>
          </a:p>
          <a:p>
            <a:pPr algn="ctr"/>
            <a:r>
              <a:rPr lang="en-GB" dirty="0" smtClean="0">
                <a:solidFill>
                  <a:schemeClr val="tx1"/>
                </a:solidFill>
              </a:rPr>
              <a:t>±757 Gauss.cm</a:t>
            </a:r>
          </a:p>
        </p:txBody>
      </p:sp>
      <p:cxnSp>
        <p:nvCxnSpPr>
          <p:cNvPr id="9" name="Straight Arrow Connector 8"/>
          <p:cNvCxnSpPr>
            <a:stCxn id="7" idx="2"/>
            <a:endCxn id="8" idx="0"/>
          </p:cNvCxnSpPr>
          <p:nvPr/>
        </p:nvCxnSpPr>
        <p:spPr>
          <a:xfrm>
            <a:off x="1475656" y="3212976"/>
            <a:ext cx="0" cy="936104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495107" y="3357862"/>
            <a:ext cx="18943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+mn-lt"/>
                <a:cs typeface="+mn-cs"/>
              </a:rPr>
              <a:t>Conversion factor:</a:t>
            </a:r>
          </a:p>
          <a:p>
            <a:r>
              <a:rPr lang="en-GB" dirty="0" smtClean="0">
                <a:latin typeface="+mn-lt"/>
                <a:cs typeface="+mn-cs"/>
              </a:rPr>
              <a:t>19.1cm</a:t>
            </a:r>
            <a:endParaRPr lang="en-GB" dirty="0">
              <a:latin typeface="+mn-lt"/>
              <a:cs typeface="+mn-cs"/>
            </a:endParaRPr>
          </a:p>
        </p:txBody>
      </p:sp>
      <p:grpSp>
        <p:nvGrpSpPr>
          <p:cNvPr id="34" name="Group 33"/>
          <p:cNvGrpSpPr>
            <a:grpSpLocks noChangeAspect="1"/>
          </p:cNvGrpSpPr>
          <p:nvPr/>
        </p:nvGrpSpPr>
        <p:grpSpPr>
          <a:xfrm>
            <a:off x="3707904" y="4653136"/>
            <a:ext cx="1308477" cy="1099311"/>
            <a:chOff x="2699792" y="5563165"/>
            <a:chExt cx="872318" cy="732874"/>
          </a:xfrm>
        </p:grpSpPr>
        <p:grpSp>
          <p:nvGrpSpPr>
            <p:cNvPr id="17" name="Group 16"/>
            <p:cNvGrpSpPr/>
            <p:nvPr/>
          </p:nvGrpSpPr>
          <p:grpSpPr>
            <a:xfrm>
              <a:off x="2699792" y="5641340"/>
              <a:ext cx="340041" cy="579120"/>
              <a:chOff x="2699792" y="5641340"/>
              <a:chExt cx="340041" cy="579120"/>
            </a:xfrm>
          </p:grpSpPr>
          <p:sp>
            <p:nvSpPr>
              <p:cNvPr id="12" name="Flowchart: Process 11"/>
              <p:cNvSpPr/>
              <p:nvPr/>
            </p:nvSpPr>
            <p:spPr>
              <a:xfrm>
                <a:off x="2837090" y="5641340"/>
                <a:ext cx="67581" cy="579120"/>
              </a:xfrm>
              <a:prstGeom prst="flowChartProcess">
                <a:avLst/>
              </a:prstGeom>
              <a:solidFill>
                <a:schemeClr val="bg1">
                  <a:lumMod val="50000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" name="Flowchart: Process 10"/>
              <p:cNvSpPr/>
              <p:nvPr/>
            </p:nvSpPr>
            <p:spPr>
              <a:xfrm>
                <a:off x="2769509" y="5765908"/>
                <a:ext cx="67581" cy="327388"/>
              </a:xfrm>
              <a:prstGeom prst="flowChartProcess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" name="Flowchart: Process 12"/>
              <p:cNvSpPr/>
              <p:nvPr/>
            </p:nvSpPr>
            <p:spPr>
              <a:xfrm>
                <a:off x="2904671" y="5765908"/>
                <a:ext cx="67581" cy="327388"/>
              </a:xfrm>
              <a:prstGeom prst="flowChartProcess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" name="Flowchart: Process 13"/>
              <p:cNvSpPr/>
              <p:nvPr/>
            </p:nvSpPr>
            <p:spPr>
              <a:xfrm>
                <a:off x="2699792" y="5765908"/>
                <a:ext cx="67581" cy="327388"/>
              </a:xfrm>
              <a:prstGeom prst="flowChartProcess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" name="Flowchart: Process 14"/>
              <p:cNvSpPr/>
              <p:nvPr/>
            </p:nvSpPr>
            <p:spPr>
              <a:xfrm>
                <a:off x="2972252" y="5765908"/>
                <a:ext cx="67581" cy="327388"/>
              </a:xfrm>
              <a:prstGeom prst="flowChartProcess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8" name="Group 17"/>
            <p:cNvGrpSpPr/>
            <p:nvPr/>
          </p:nvGrpSpPr>
          <p:grpSpPr>
            <a:xfrm>
              <a:off x="3232069" y="5641340"/>
              <a:ext cx="340041" cy="579120"/>
              <a:chOff x="2699792" y="5641340"/>
              <a:chExt cx="340041" cy="579120"/>
            </a:xfrm>
          </p:grpSpPr>
          <p:sp>
            <p:nvSpPr>
              <p:cNvPr id="19" name="Flowchart: Process 18"/>
              <p:cNvSpPr/>
              <p:nvPr/>
            </p:nvSpPr>
            <p:spPr>
              <a:xfrm>
                <a:off x="2837090" y="5641340"/>
                <a:ext cx="67581" cy="579120"/>
              </a:xfrm>
              <a:prstGeom prst="flowChartProcess">
                <a:avLst/>
              </a:prstGeom>
              <a:solidFill>
                <a:schemeClr val="bg1">
                  <a:lumMod val="50000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0" name="Flowchart: Process 19"/>
              <p:cNvSpPr/>
              <p:nvPr/>
            </p:nvSpPr>
            <p:spPr>
              <a:xfrm>
                <a:off x="2769509" y="5765908"/>
                <a:ext cx="67581" cy="327388"/>
              </a:xfrm>
              <a:prstGeom prst="flowChartProcess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1" name="Flowchart: Process 20"/>
              <p:cNvSpPr/>
              <p:nvPr/>
            </p:nvSpPr>
            <p:spPr>
              <a:xfrm>
                <a:off x="2904671" y="5765908"/>
                <a:ext cx="67581" cy="327388"/>
              </a:xfrm>
              <a:prstGeom prst="flowChartProcess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2" name="Flowchart: Process 21"/>
              <p:cNvSpPr/>
              <p:nvPr/>
            </p:nvSpPr>
            <p:spPr>
              <a:xfrm>
                <a:off x="2699792" y="5765908"/>
                <a:ext cx="67581" cy="327388"/>
              </a:xfrm>
              <a:prstGeom prst="flowChartProcess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3" name="Flowchart: Process 22"/>
              <p:cNvSpPr/>
              <p:nvPr/>
            </p:nvSpPr>
            <p:spPr>
              <a:xfrm>
                <a:off x="2972252" y="5765908"/>
                <a:ext cx="67581" cy="327388"/>
              </a:xfrm>
              <a:prstGeom prst="flowChartProcess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24" name="Group 23"/>
            <p:cNvGrpSpPr/>
            <p:nvPr/>
          </p:nvGrpSpPr>
          <p:grpSpPr>
            <a:xfrm rot="5400000">
              <a:off x="3034942" y="5374977"/>
              <a:ext cx="202743" cy="579120"/>
              <a:chOff x="2769509" y="5641340"/>
              <a:chExt cx="202743" cy="579120"/>
            </a:xfrm>
          </p:grpSpPr>
          <p:sp>
            <p:nvSpPr>
              <p:cNvPr id="25" name="Flowchart: Process 24"/>
              <p:cNvSpPr/>
              <p:nvPr/>
            </p:nvSpPr>
            <p:spPr>
              <a:xfrm>
                <a:off x="2837090" y="5641340"/>
                <a:ext cx="67581" cy="579120"/>
              </a:xfrm>
              <a:prstGeom prst="flowChartProcess">
                <a:avLst/>
              </a:prstGeom>
              <a:solidFill>
                <a:schemeClr val="bg1">
                  <a:lumMod val="50000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6" name="Flowchart: Process 25"/>
              <p:cNvSpPr/>
              <p:nvPr/>
            </p:nvSpPr>
            <p:spPr>
              <a:xfrm>
                <a:off x="2769509" y="5765908"/>
                <a:ext cx="67581" cy="327388"/>
              </a:xfrm>
              <a:prstGeom prst="flowChartProcess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7" name="Flowchart: Process 26"/>
              <p:cNvSpPr/>
              <p:nvPr/>
            </p:nvSpPr>
            <p:spPr>
              <a:xfrm>
                <a:off x="2904671" y="5765908"/>
                <a:ext cx="67581" cy="327388"/>
              </a:xfrm>
              <a:prstGeom prst="flowChartProcess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30" name="Group 29"/>
            <p:cNvGrpSpPr/>
            <p:nvPr/>
          </p:nvGrpSpPr>
          <p:grpSpPr>
            <a:xfrm rot="5400000">
              <a:off x="3034027" y="5905108"/>
              <a:ext cx="202743" cy="579120"/>
              <a:chOff x="2769509" y="5641340"/>
              <a:chExt cx="202743" cy="579120"/>
            </a:xfrm>
          </p:grpSpPr>
          <p:sp>
            <p:nvSpPr>
              <p:cNvPr id="31" name="Flowchart: Process 30"/>
              <p:cNvSpPr/>
              <p:nvPr/>
            </p:nvSpPr>
            <p:spPr>
              <a:xfrm>
                <a:off x="2837090" y="5641340"/>
                <a:ext cx="67581" cy="579120"/>
              </a:xfrm>
              <a:prstGeom prst="flowChartProcess">
                <a:avLst/>
              </a:prstGeom>
              <a:solidFill>
                <a:schemeClr val="bg1">
                  <a:lumMod val="50000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2" name="Flowchart: Process 31"/>
              <p:cNvSpPr/>
              <p:nvPr/>
            </p:nvSpPr>
            <p:spPr>
              <a:xfrm>
                <a:off x="2769509" y="5765908"/>
                <a:ext cx="67581" cy="327388"/>
              </a:xfrm>
              <a:prstGeom prst="flowChartProcess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3" name="Flowchart: Process 32"/>
              <p:cNvSpPr/>
              <p:nvPr/>
            </p:nvSpPr>
            <p:spPr>
              <a:xfrm>
                <a:off x="2904671" y="5765908"/>
                <a:ext cx="67581" cy="327388"/>
              </a:xfrm>
              <a:prstGeom prst="flowChartProcess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grpSp>
        <p:nvGrpSpPr>
          <p:cNvPr id="35" name="Group 34"/>
          <p:cNvGrpSpPr>
            <a:grpSpLocks noChangeAspect="1"/>
          </p:cNvGrpSpPr>
          <p:nvPr/>
        </p:nvGrpSpPr>
        <p:grpSpPr>
          <a:xfrm>
            <a:off x="5409474" y="4654434"/>
            <a:ext cx="1308477" cy="1099311"/>
            <a:chOff x="2699792" y="5563165"/>
            <a:chExt cx="872318" cy="732874"/>
          </a:xfrm>
        </p:grpSpPr>
        <p:grpSp>
          <p:nvGrpSpPr>
            <p:cNvPr id="36" name="Group 35"/>
            <p:cNvGrpSpPr/>
            <p:nvPr/>
          </p:nvGrpSpPr>
          <p:grpSpPr>
            <a:xfrm>
              <a:off x="2699792" y="5641340"/>
              <a:ext cx="340041" cy="579120"/>
              <a:chOff x="2699792" y="5641340"/>
              <a:chExt cx="340041" cy="579120"/>
            </a:xfrm>
          </p:grpSpPr>
          <p:sp>
            <p:nvSpPr>
              <p:cNvPr id="51" name="Flowchart: Process 50"/>
              <p:cNvSpPr/>
              <p:nvPr/>
            </p:nvSpPr>
            <p:spPr>
              <a:xfrm>
                <a:off x="2837090" y="5641340"/>
                <a:ext cx="67581" cy="579120"/>
              </a:xfrm>
              <a:prstGeom prst="flowChartProcess">
                <a:avLst/>
              </a:prstGeom>
              <a:solidFill>
                <a:schemeClr val="bg1">
                  <a:lumMod val="50000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2" name="Flowchart: Process 51"/>
              <p:cNvSpPr/>
              <p:nvPr/>
            </p:nvSpPr>
            <p:spPr>
              <a:xfrm>
                <a:off x="2769509" y="5765908"/>
                <a:ext cx="67581" cy="327388"/>
              </a:xfrm>
              <a:prstGeom prst="flowChartProcess">
                <a:avLst/>
              </a:prstGeom>
              <a:solidFill>
                <a:schemeClr val="accent3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3" name="Flowchart: Process 52"/>
              <p:cNvSpPr/>
              <p:nvPr/>
            </p:nvSpPr>
            <p:spPr>
              <a:xfrm>
                <a:off x="2904671" y="5765908"/>
                <a:ext cx="67581" cy="327388"/>
              </a:xfrm>
              <a:prstGeom prst="flowChartProcess">
                <a:avLst/>
              </a:prstGeom>
              <a:solidFill>
                <a:schemeClr val="accent3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4" name="Flowchart: Process 53"/>
              <p:cNvSpPr/>
              <p:nvPr/>
            </p:nvSpPr>
            <p:spPr>
              <a:xfrm>
                <a:off x="2699792" y="5765908"/>
                <a:ext cx="67581" cy="327388"/>
              </a:xfrm>
              <a:prstGeom prst="flowChartProcess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5" name="Flowchart: Process 54"/>
              <p:cNvSpPr/>
              <p:nvPr/>
            </p:nvSpPr>
            <p:spPr>
              <a:xfrm>
                <a:off x="2972252" y="5765908"/>
                <a:ext cx="67581" cy="327388"/>
              </a:xfrm>
              <a:prstGeom prst="flowChartProcess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3232069" y="5641340"/>
              <a:ext cx="340041" cy="579120"/>
              <a:chOff x="2699792" y="5641340"/>
              <a:chExt cx="340041" cy="579120"/>
            </a:xfrm>
          </p:grpSpPr>
          <p:sp>
            <p:nvSpPr>
              <p:cNvPr id="46" name="Flowchart: Process 45"/>
              <p:cNvSpPr/>
              <p:nvPr/>
            </p:nvSpPr>
            <p:spPr>
              <a:xfrm>
                <a:off x="2837090" y="5641340"/>
                <a:ext cx="67581" cy="579120"/>
              </a:xfrm>
              <a:prstGeom prst="flowChartProcess">
                <a:avLst/>
              </a:prstGeom>
              <a:solidFill>
                <a:schemeClr val="bg1">
                  <a:lumMod val="50000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7" name="Flowchart: Process 46"/>
              <p:cNvSpPr/>
              <p:nvPr/>
            </p:nvSpPr>
            <p:spPr>
              <a:xfrm>
                <a:off x="2769509" y="5765908"/>
                <a:ext cx="67581" cy="327388"/>
              </a:xfrm>
              <a:prstGeom prst="flowChartProcess">
                <a:avLst/>
              </a:prstGeom>
              <a:solidFill>
                <a:schemeClr val="accent3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8" name="Flowchart: Process 47"/>
              <p:cNvSpPr/>
              <p:nvPr/>
            </p:nvSpPr>
            <p:spPr>
              <a:xfrm>
                <a:off x="2904671" y="5765908"/>
                <a:ext cx="67581" cy="327388"/>
              </a:xfrm>
              <a:prstGeom prst="flowChartProcess">
                <a:avLst/>
              </a:prstGeom>
              <a:solidFill>
                <a:schemeClr val="accent3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9" name="Flowchart: Process 48"/>
              <p:cNvSpPr/>
              <p:nvPr/>
            </p:nvSpPr>
            <p:spPr>
              <a:xfrm>
                <a:off x="2699792" y="5765908"/>
                <a:ext cx="67581" cy="327388"/>
              </a:xfrm>
              <a:prstGeom prst="flowChartProcess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0" name="Flowchart: Process 49"/>
              <p:cNvSpPr/>
              <p:nvPr/>
            </p:nvSpPr>
            <p:spPr>
              <a:xfrm>
                <a:off x="2972252" y="5765908"/>
                <a:ext cx="67581" cy="327388"/>
              </a:xfrm>
              <a:prstGeom prst="flowChartProcess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38" name="Group 37"/>
            <p:cNvGrpSpPr/>
            <p:nvPr/>
          </p:nvGrpSpPr>
          <p:grpSpPr>
            <a:xfrm rot="5400000">
              <a:off x="3034942" y="5374977"/>
              <a:ext cx="202743" cy="579120"/>
              <a:chOff x="2769509" y="5641340"/>
              <a:chExt cx="202743" cy="579120"/>
            </a:xfrm>
          </p:grpSpPr>
          <p:sp>
            <p:nvSpPr>
              <p:cNvPr id="43" name="Flowchart: Process 42"/>
              <p:cNvSpPr/>
              <p:nvPr/>
            </p:nvSpPr>
            <p:spPr>
              <a:xfrm>
                <a:off x="2837090" y="5641340"/>
                <a:ext cx="67581" cy="579120"/>
              </a:xfrm>
              <a:prstGeom prst="flowChartProcess">
                <a:avLst/>
              </a:prstGeom>
              <a:solidFill>
                <a:schemeClr val="bg1">
                  <a:lumMod val="50000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4" name="Flowchart: Process 43"/>
              <p:cNvSpPr/>
              <p:nvPr/>
            </p:nvSpPr>
            <p:spPr>
              <a:xfrm>
                <a:off x="2769509" y="5765908"/>
                <a:ext cx="67581" cy="327388"/>
              </a:xfrm>
              <a:prstGeom prst="flowChartProcess">
                <a:avLst/>
              </a:prstGeom>
              <a:solidFill>
                <a:schemeClr val="accent3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5" name="Flowchart: Process 44"/>
              <p:cNvSpPr/>
              <p:nvPr/>
            </p:nvSpPr>
            <p:spPr>
              <a:xfrm>
                <a:off x="2904671" y="5765908"/>
                <a:ext cx="67581" cy="327388"/>
              </a:xfrm>
              <a:prstGeom prst="flowChartProcess">
                <a:avLst/>
              </a:prstGeom>
              <a:solidFill>
                <a:schemeClr val="accent3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39" name="Group 38"/>
            <p:cNvGrpSpPr/>
            <p:nvPr/>
          </p:nvGrpSpPr>
          <p:grpSpPr>
            <a:xfrm rot="5400000">
              <a:off x="3034027" y="5905108"/>
              <a:ext cx="202743" cy="579120"/>
              <a:chOff x="2769509" y="5641340"/>
              <a:chExt cx="202743" cy="579120"/>
            </a:xfrm>
          </p:grpSpPr>
          <p:sp>
            <p:nvSpPr>
              <p:cNvPr id="40" name="Flowchart: Process 39"/>
              <p:cNvSpPr/>
              <p:nvPr/>
            </p:nvSpPr>
            <p:spPr>
              <a:xfrm>
                <a:off x="2837090" y="5641340"/>
                <a:ext cx="67581" cy="579120"/>
              </a:xfrm>
              <a:prstGeom prst="flowChartProcess">
                <a:avLst/>
              </a:prstGeom>
              <a:solidFill>
                <a:schemeClr val="bg1">
                  <a:lumMod val="50000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1" name="Flowchart: Process 40"/>
              <p:cNvSpPr/>
              <p:nvPr/>
            </p:nvSpPr>
            <p:spPr>
              <a:xfrm>
                <a:off x="2769509" y="5765908"/>
                <a:ext cx="67581" cy="327388"/>
              </a:xfrm>
              <a:prstGeom prst="flowChartProcess">
                <a:avLst/>
              </a:prstGeom>
              <a:solidFill>
                <a:schemeClr val="accent3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2" name="Flowchart: Process 41"/>
              <p:cNvSpPr/>
              <p:nvPr/>
            </p:nvSpPr>
            <p:spPr>
              <a:xfrm>
                <a:off x="2904671" y="5765908"/>
                <a:ext cx="67581" cy="327388"/>
              </a:xfrm>
              <a:prstGeom prst="flowChartProcess">
                <a:avLst/>
              </a:prstGeom>
              <a:solidFill>
                <a:schemeClr val="accent3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grpSp>
        <p:nvGrpSpPr>
          <p:cNvPr id="56" name="Group 55"/>
          <p:cNvGrpSpPr>
            <a:grpSpLocks noChangeAspect="1"/>
          </p:cNvGrpSpPr>
          <p:nvPr/>
        </p:nvGrpSpPr>
        <p:grpSpPr>
          <a:xfrm>
            <a:off x="7111045" y="4654434"/>
            <a:ext cx="1308477" cy="1099311"/>
            <a:chOff x="2699792" y="5563165"/>
            <a:chExt cx="872318" cy="732874"/>
          </a:xfrm>
        </p:grpSpPr>
        <p:grpSp>
          <p:nvGrpSpPr>
            <p:cNvPr id="57" name="Group 56"/>
            <p:cNvGrpSpPr/>
            <p:nvPr/>
          </p:nvGrpSpPr>
          <p:grpSpPr>
            <a:xfrm>
              <a:off x="2699792" y="5641340"/>
              <a:ext cx="340041" cy="579120"/>
              <a:chOff x="2699792" y="5641340"/>
              <a:chExt cx="340041" cy="579120"/>
            </a:xfrm>
          </p:grpSpPr>
          <p:sp>
            <p:nvSpPr>
              <p:cNvPr id="72" name="Flowchart: Process 71"/>
              <p:cNvSpPr/>
              <p:nvPr/>
            </p:nvSpPr>
            <p:spPr>
              <a:xfrm>
                <a:off x="2837090" y="5641340"/>
                <a:ext cx="67581" cy="579120"/>
              </a:xfrm>
              <a:prstGeom prst="flowChartProcess">
                <a:avLst/>
              </a:prstGeom>
              <a:solidFill>
                <a:schemeClr val="bg1">
                  <a:lumMod val="50000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3" name="Flowchart: Process 72"/>
              <p:cNvSpPr/>
              <p:nvPr/>
            </p:nvSpPr>
            <p:spPr>
              <a:xfrm>
                <a:off x="2769509" y="5765908"/>
                <a:ext cx="67581" cy="327388"/>
              </a:xfrm>
              <a:prstGeom prst="flowChartProcess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4" name="Flowchart: Process 73"/>
              <p:cNvSpPr/>
              <p:nvPr/>
            </p:nvSpPr>
            <p:spPr>
              <a:xfrm>
                <a:off x="2904671" y="5765908"/>
                <a:ext cx="67581" cy="327388"/>
              </a:xfrm>
              <a:prstGeom prst="flowChartProcess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5" name="Flowchart: Process 74"/>
              <p:cNvSpPr/>
              <p:nvPr/>
            </p:nvSpPr>
            <p:spPr>
              <a:xfrm>
                <a:off x="2699792" y="5765908"/>
                <a:ext cx="67581" cy="327388"/>
              </a:xfrm>
              <a:prstGeom prst="flowChartProcess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6" name="Flowchart: Process 75"/>
              <p:cNvSpPr/>
              <p:nvPr/>
            </p:nvSpPr>
            <p:spPr>
              <a:xfrm>
                <a:off x="2972252" y="5765908"/>
                <a:ext cx="67581" cy="327388"/>
              </a:xfrm>
              <a:prstGeom prst="flowChartProcess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58" name="Group 57"/>
            <p:cNvGrpSpPr/>
            <p:nvPr/>
          </p:nvGrpSpPr>
          <p:grpSpPr>
            <a:xfrm>
              <a:off x="3232069" y="5641340"/>
              <a:ext cx="340041" cy="579120"/>
              <a:chOff x="2699792" y="5641340"/>
              <a:chExt cx="340041" cy="579120"/>
            </a:xfrm>
          </p:grpSpPr>
          <p:sp>
            <p:nvSpPr>
              <p:cNvPr id="67" name="Flowchart: Process 66"/>
              <p:cNvSpPr/>
              <p:nvPr/>
            </p:nvSpPr>
            <p:spPr>
              <a:xfrm>
                <a:off x="2837090" y="5641340"/>
                <a:ext cx="67581" cy="579120"/>
              </a:xfrm>
              <a:prstGeom prst="flowChartProcess">
                <a:avLst/>
              </a:prstGeom>
              <a:solidFill>
                <a:schemeClr val="bg1">
                  <a:lumMod val="50000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8" name="Flowchart: Process 67"/>
              <p:cNvSpPr/>
              <p:nvPr/>
            </p:nvSpPr>
            <p:spPr>
              <a:xfrm>
                <a:off x="2769509" y="5765908"/>
                <a:ext cx="67581" cy="327388"/>
              </a:xfrm>
              <a:prstGeom prst="flowChartProcess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9" name="Flowchart: Process 68"/>
              <p:cNvSpPr/>
              <p:nvPr/>
            </p:nvSpPr>
            <p:spPr>
              <a:xfrm>
                <a:off x="2904671" y="5765908"/>
                <a:ext cx="67581" cy="327388"/>
              </a:xfrm>
              <a:prstGeom prst="flowChartProcess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0" name="Flowchart: Process 69"/>
              <p:cNvSpPr/>
              <p:nvPr/>
            </p:nvSpPr>
            <p:spPr>
              <a:xfrm>
                <a:off x="2699792" y="5765908"/>
                <a:ext cx="67581" cy="327388"/>
              </a:xfrm>
              <a:prstGeom prst="flowChartProcess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1" name="Flowchart: Process 70"/>
              <p:cNvSpPr/>
              <p:nvPr/>
            </p:nvSpPr>
            <p:spPr>
              <a:xfrm>
                <a:off x="2972252" y="5765908"/>
                <a:ext cx="67581" cy="327388"/>
              </a:xfrm>
              <a:prstGeom prst="flowChartProcess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59" name="Group 58"/>
            <p:cNvGrpSpPr/>
            <p:nvPr/>
          </p:nvGrpSpPr>
          <p:grpSpPr>
            <a:xfrm rot="5400000">
              <a:off x="3034942" y="5374977"/>
              <a:ext cx="202743" cy="579120"/>
              <a:chOff x="2769509" y="5641340"/>
              <a:chExt cx="202743" cy="579120"/>
            </a:xfrm>
          </p:grpSpPr>
          <p:sp>
            <p:nvSpPr>
              <p:cNvPr id="64" name="Flowchart: Process 63"/>
              <p:cNvSpPr/>
              <p:nvPr/>
            </p:nvSpPr>
            <p:spPr>
              <a:xfrm>
                <a:off x="2837090" y="5641340"/>
                <a:ext cx="67581" cy="579120"/>
              </a:xfrm>
              <a:prstGeom prst="flowChartProcess">
                <a:avLst/>
              </a:prstGeom>
              <a:solidFill>
                <a:schemeClr val="bg1">
                  <a:lumMod val="50000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5" name="Flowchart: Process 64"/>
              <p:cNvSpPr/>
              <p:nvPr/>
            </p:nvSpPr>
            <p:spPr>
              <a:xfrm>
                <a:off x="2769509" y="5765908"/>
                <a:ext cx="67581" cy="327388"/>
              </a:xfrm>
              <a:prstGeom prst="flowChartProcess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6" name="Flowchart: Process 65"/>
              <p:cNvSpPr/>
              <p:nvPr/>
            </p:nvSpPr>
            <p:spPr>
              <a:xfrm>
                <a:off x="2904671" y="5765908"/>
                <a:ext cx="67581" cy="327388"/>
              </a:xfrm>
              <a:prstGeom prst="flowChartProcess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60" name="Group 59"/>
            <p:cNvGrpSpPr/>
            <p:nvPr/>
          </p:nvGrpSpPr>
          <p:grpSpPr>
            <a:xfrm rot="5400000">
              <a:off x="3034027" y="5905108"/>
              <a:ext cx="202743" cy="579120"/>
              <a:chOff x="2769509" y="5641340"/>
              <a:chExt cx="202743" cy="579120"/>
            </a:xfrm>
          </p:grpSpPr>
          <p:sp>
            <p:nvSpPr>
              <p:cNvPr id="61" name="Flowchart: Process 60"/>
              <p:cNvSpPr/>
              <p:nvPr/>
            </p:nvSpPr>
            <p:spPr>
              <a:xfrm>
                <a:off x="2837090" y="5641340"/>
                <a:ext cx="67581" cy="579120"/>
              </a:xfrm>
              <a:prstGeom prst="flowChartProcess">
                <a:avLst/>
              </a:prstGeom>
              <a:solidFill>
                <a:schemeClr val="bg1">
                  <a:lumMod val="50000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2" name="Flowchart: Process 61"/>
              <p:cNvSpPr/>
              <p:nvPr/>
            </p:nvSpPr>
            <p:spPr>
              <a:xfrm>
                <a:off x="2769509" y="5765908"/>
                <a:ext cx="67581" cy="327388"/>
              </a:xfrm>
              <a:prstGeom prst="flowChartProcess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3" name="Flowchart: Process 62"/>
              <p:cNvSpPr/>
              <p:nvPr/>
            </p:nvSpPr>
            <p:spPr>
              <a:xfrm>
                <a:off x="2904671" y="5765908"/>
                <a:ext cx="67581" cy="327388"/>
              </a:xfrm>
              <a:prstGeom prst="flowChartProcess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sp>
        <p:nvSpPr>
          <p:cNvPr id="77" name="TextBox 76"/>
          <p:cNvSpPr txBox="1"/>
          <p:nvPr/>
        </p:nvSpPr>
        <p:spPr>
          <a:xfrm>
            <a:off x="3827467" y="5727736"/>
            <a:ext cx="10743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 smtClean="0">
                <a:latin typeface="+mn-lt"/>
                <a:cs typeface="+mn-cs"/>
              </a:rPr>
              <a:t>757 G.cm</a:t>
            </a:r>
            <a:endParaRPr lang="en-GB" dirty="0">
              <a:latin typeface="+mn-lt"/>
              <a:cs typeface="+mn-cs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5499783" y="5727736"/>
            <a:ext cx="10743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+mn-lt"/>
                <a:cs typeface="+mn-cs"/>
              </a:rPr>
              <a:t>757 G.cm</a:t>
            </a:r>
          </a:p>
          <a:p>
            <a:pPr algn="ctr"/>
            <a:r>
              <a:rPr lang="en-GB" dirty="0" smtClean="0">
                <a:latin typeface="+mn-lt"/>
                <a:cs typeface="+mn-cs"/>
              </a:rPr>
              <a:t>+quad</a:t>
            </a:r>
            <a:endParaRPr lang="en-GB" dirty="0">
              <a:latin typeface="+mn-lt"/>
              <a:cs typeface="+mn-cs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7172099" y="5727736"/>
            <a:ext cx="1191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 smtClean="0">
                <a:latin typeface="+mn-lt"/>
                <a:cs typeface="+mn-cs"/>
              </a:rPr>
              <a:t>1342 G.cm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11560" y="5033386"/>
            <a:ext cx="354832" cy="195814"/>
          </a:xfrm>
          <a:prstGeom prst="rect">
            <a:avLst/>
          </a:prstGeom>
          <a:noFill/>
          <a:ln>
            <a:noFill/>
          </a:ln>
        </p:spPr>
        <p:txBody>
          <a:bodyPr wrap="none" lIns="36000" tIns="36000" rIns="36000" bIns="36000" rtlCol="0">
            <a:spAutoFit/>
          </a:bodyPr>
          <a:lstStyle/>
          <a:p>
            <a:r>
              <a:rPr lang="en-GB" sz="800" dirty="0" smtClean="0"/>
              <a:t>BP1.5</a:t>
            </a:r>
            <a:endParaRPr lang="en-GB" sz="800" dirty="0"/>
          </a:p>
        </p:txBody>
      </p:sp>
    </p:spTree>
    <p:extLst>
      <p:ext uri="{BB962C8B-B14F-4D97-AF65-F5344CB8AC3E}">
        <p14:creationId xmlns:p14="http://schemas.microsoft.com/office/powerpoint/2010/main" val="121522817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Position Errors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January 30, 2017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Stephen Brooks, CBETA Technical Review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39</a:t>
            </a:fld>
            <a:endParaRPr lang="en-GB" altLang="en-US"/>
          </a:p>
        </p:txBody>
      </p:sp>
      <p:sp>
        <p:nvSpPr>
          <p:cNvPr id="7" name="Rounded Rectangle 6"/>
          <p:cNvSpPr/>
          <p:nvPr/>
        </p:nvSpPr>
        <p:spPr>
          <a:xfrm>
            <a:off x="5652120" y="3140968"/>
            <a:ext cx="3024336" cy="108012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Dipole errors on beams:</a:t>
            </a:r>
          </a:p>
          <a:p>
            <a:pPr algn="ctr"/>
            <a:r>
              <a:rPr lang="en-GB" dirty="0" smtClean="0">
                <a:solidFill>
                  <a:schemeClr val="tx1"/>
                </a:solidFill>
              </a:rPr>
              <a:t>±23.0G from position errors</a:t>
            </a:r>
          </a:p>
          <a:p>
            <a:pPr algn="ctr"/>
            <a:r>
              <a:rPr lang="en-GB" dirty="0" smtClean="0">
                <a:solidFill>
                  <a:schemeClr val="tx1"/>
                </a:solidFill>
              </a:rPr>
              <a:t>±16.3G </a:t>
            </a:r>
            <a:r>
              <a:rPr lang="en-GB" dirty="0">
                <a:solidFill>
                  <a:schemeClr val="tx1"/>
                </a:solidFill>
              </a:rPr>
              <a:t>from </a:t>
            </a:r>
            <a:r>
              <a:rPr lang="en-GB" dirty="0" smtClean="0">
                <a:solidFill>
                  <a:schemeClr val="tx1"/>
                </a:solidFill>
              </a:rPr>
              <a:t>roll errors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611560" y="1916832"/>
            <a:ext cx="2520280" cy="648072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Magnet position errors</a:t>
            </a:r>
          </a:p>
          <a:p>
            <a:pPr algn="ctr"/>
            <a:r>
              <a:rPr lang="en-GB" dirty="0" smtClean="0">
                <a:solidFill>
                  <a:schemeClr val="tx1"/>
                </a:solidFill>
              </a:rPr>
              <a:t>±200um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611560" y="4509120"/>
            <a:ext cx="2520280" cy="93610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Magnet roll </a:t>
            </a:r>
            <a:r>
              <a:rPr lang="en-GB" dirty="0" smtClean="0">
                <a:solidFill>
                  <a:schemeClr val="tx1"/>
                </a:solidFill>
              </a:rPr>
              <a:t>errors</a:t>
            </a:r>
          </a:p>
          <a:p>
            <a:pPr algn="ctr"/>
            <a:r>
              <a:rPr lang="en-GB" dirty="0" smtClean="0">
                <a:solidFill>
                  <a:schemeClr val="tx1"/>
                </a:solidFill>
              </a:rPr>
              <a:t>±2mrad = ±0.11°</a:t>
            </a:r>
          </a:p>
          <a:p>
            <a:pPr algn="ctr"/>
            <a:r>
              <a:rPr lang="en-GB" dirty="0" smtClean="0">
                <a:solidFill>
                  <a:schemeClr val="tx1"/>
                </a:solidFill>
              </a:rPr>
              <a:t>= ±200um at R=10cm</a:t>
            </a:r>
            <a:endParaRPr lang="en-GB" dirty="0">
              <a:solidFill>
                <a:schemeClr val="tx1"/>
              </a:solidFill>
            </a:endParaRPr>
          </a:p>
        </p:txBody>
      </p:sp>
      <p:cxnSp>
        <p:nvCxnSpPr>
          <p:cNvPr id="25" name="Elbow Connector 24"/>
          <p:cNvCxnSpPr>
            <a:stCxn id="11" idx="3"/>
            <a:endCxn id="7" idx="1"/>
          </p:cNvCxnSpPr>
          <p:nvPr/>
        </p:nvCxnSpPr>
        <p:spPr>
          <a:xfrm flipV="1">
            <a:off x="3131840" y="3681028"/>
            <a:ext cx="2520280" cy="1296144"/>
          </a:xfrm>
          <a:prstGeom prst="bentConnector3">
            <a:avLst>
              <a:gd name="adj1" fmla="val 50000"/>
            </a:avLst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Elbow Connector 28"/>
          <p:cNvCxnSpPr>
            <a:stCxn id="10" idx="3"/>
            <a:endCxn id="7" idx="1"/>
          </p:cNvCxnSpPr>
          <p:nvPr/>
        </p:nvCxnSpPr>
        <p:spPr>
          <a:xfrm>
            <a:off x="3131840" y="2240868"/>
            <a:ext cx="2520280" cy="1440160"/>
          </a:xfrm>
          <a:prstGeom prst="bentConnector3">
            <a:avLst>
              <a:gd name="adj1" fmla="val 50000"/>
            </a:avLst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3387511" y="1593665"/>
            <a:ext cx="27290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+mn-lt"/>
                <a:cs typeface="+mn-cs"/>
              </a:rPr>
              <a:t>Conversion factor: gradient</a:t>
            </a:r>
          </a:p>
          <a:p>
            <a:r>
              <a:rPr lang="en-GB" dirty="0" smtClean="0">
                <a:latin typeface="+mn-lt"/>
                <a:cs typeface="+mn-cs"/>
              </a:rPr>
              <a:t>11.5 T/m worst case</a:t>
            </a:r>
            <a:endParaRPr lang="en-GB" dirty="0">
              <a:latin typeface="+mn-lt"/>
              <a:cs typeface="+mn-cs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3387510" y="4977172"/>
            <a:ext cx="46594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+mn-lt"/>
                <a:cs typeface="+mn-cs"/>
              </a:rPr>
              <a:t>Conversion factor:</a:t>
            </a:r>
          </a:p>
          <a:p>
            <a:r>
              <a:rPr lang="en-GB" dirty="0" smtClean="0">
                <a:latin typeface="+mn-lt"/>
                <a:cs typeface="+mn-cs"/>
              </a:rPr>
              <a:t>central dipole field + gradient * beam radius * 2</a:t>
            </a:r>
          </a:p>
          <a:p>
            <a:r>
              <a:rPr lang="en-GB" dirty="0" smtClean="0">
                <a:latin typeface="+mn-lt"/>
                <a:cs typeface="+mn-cs"/>
              </a:rPr>
              <a:t>0.311 + 11*0.023*2 = 0.817 T worst case</a:t>
            </a:r>
            <a:endParaRPr lang="en-GB" dirty="0">
              <a:latin typeface="+mn-lt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83568" y="2369090"/>
            <a:ext cx="354832" cy="195814"/>
          </a:xfrm>
          <a:prstGeom prst="rect">
            <a:avLst/>
          </a:prstGeom>
          <a:noFill/>
          <a:ln>
            <a:noFill/>
          </a:ln>
        </p:spPr>
        <p:txBody>
          <a:bodyPr wrap="none" lIns="36000" tIns="36000" rIns="36000" bIns="36000" rtlCol="0">
            <a:spAutoFit/>
          </a:bodyPr>
          <a:lstStyle/>
          <a:p>
            <a:r>
              <a:rPr lang="en-GB" sz="800" dirty="0" smtClean="0"/>
              <a:t>BP1.5</a:t>
            </a:r>
            <a:endParaRPr lang="en-GB" sz="800" dirty="0"/>
          </a:p>
        </p:txBody>
      </p:sp>
      <p:sp>
        <p:nvSpPr>
          <p:cNvPr id="15" name="TextBox 14"/>
          <p:cNvSpPr txBox="1"/>
          <p:nvPr/>
        </p:nvSpPr>
        <p:spPr>
          <a:xfrm>
            <a:off x="683568" y="4509120"/>
            <a:ext cx="354832" cy="195814"/>
          </a:xfrm>
          <a:prstGeom prst="rect">
            <a:avLst/>
          </a:prstGeom>
          <a:noFill/>
          <a:ln>
            <a:noFill/>
          </a:ln>
        </p:spPr>
        <p:txBody>
          <a:bodyPr wrap="none" lIns="36000" tIns="36000" rIns="36000" bIns="36000" rtlCol="0">
            <a:spAutoFit/>
          </a:bodyPr>
          <a:lstStyle/>
          <a:p>
            <a:r>
              <a:rPr lang="en-GB" sz="800" dirty="0" smtClean="0"/>
              <a:t>BP1.5</a:t>
            </a:r>
            <a:endParaRPr lang="en-GB" sz="800" dirty="0"/>
          </a:p>
        </p:txBody>
      </p:sp>
    </p:spTree>
    <p:extLst>
      <p:ext uri="{BB962C8B-B14F-4D97-AF65-F5344CB8AC3E}">
        <p14:creationId xmlns:p14="http://schemas.microsoft.com/office/powerpoint/2010/main" val="3824010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BACKUP</a:t>
            </a:r>
            <a:endParaRPr lang="en-GB" dirty="0"/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June 15, 2017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Stephen Brooks, CBETA Meeting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4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4512355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Temperature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January 30, 2017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Stephen Brooks, CBETA Technical Review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40</a:t>
            </a:fld>
            <a:endParaRPr lang="en-GB" altLang="en-US"/>
          </a:p>
        </p:txBody>
      </p:sp>
      <p:sp>
        <p:nvSpPr>
          <p:cNvPr id="7" name="Rounded Rectangle 6"/>
          <p:cNvSpPr/>
          <p:nvPr/>
        </p:nvSpPr>
        <p:spPr>
          <a:xfrm>
            <a:off x="5956634" y="5589240"/>
            <a:ext cx="2575806" cy="64807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Dipole errors on beams:</a:t>
            </a:r>
          </a:p>
          <a:p>
            <a:pPr algn="ctr"/>
            <a:r>
              <a:rPr lang="en-GB" dirty="0" smtClean="0">
                <a:solidFill>
                  <a:schemeClr val="tx1"/>
                </a:solidFill>
              </a:rPr>
              <a:t>±6.8G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950282" y="1412776"/>
            <a:ext cx="2582157" cy="172819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Temperature variation magnet blocks:</a:t>
            </a:r>
          </a:p>
          <a:p>
            <a:pPr algn="ctr"/>
            <a:r>
              <a:rPr lang="en-GB" dirty="0" smtClean="0">
                <a:solidFill>
                  <a:schemeClr val="tx1"/>
                </a:solidFill>
              </a:rPr>
              <a:t>±0.99K from water</a:t>
            </a:r>
          </a:p>
          <a:p>
            <a:pPr algn="ctr"/>
            <a:r>
              <a:rPr lang="en-GB" dirty="0" smtClean="0">
                <a:solidFill>
                  <a:schemeClr val="tx1"/>
                </a:solidFill>
              </a:rPr>
              <a:t>±0.08K from air</a:t>
            </a:r>
          </a:p>
          <a:p>
            <a:pPr algn="ctr"/>
            <a:r>
              <a:rPr lang="en-GB" dirty="0" smtClean="0">
                <a:solidFill>
                  <a:schemeClr val="tx1"/>
                </a:solidFill>
              </a:rPr>
              <a:t>±0.03K from corrector</a:t>
            </a:r>
          </a:p>
          <a:p>
            <a:pPr algn="ctr"/>
            <a:r>
              <a:rPr lang="en-GB" dirty="0" smtClean="0">
                <a:solidFill>
                  <a:schemeClr val="tx1"/>
                </a:solidFill>
              </a:rPr>
              <a:t>Total ±1.1K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718260" y="3212976"/>
            <a:ext cx="2232248" cy="91780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Air temperature variation</a:t>
            </a:r>
          </a:p>
          <a:p>
            <a:pPr algn="ctr"/>
            <a:r>
              <a:rPr lang="en-GB" dirty="0" smtClean="0">
                <a:solidFill>
                  <a:schemeClr val="tx1"/>
                </a:solidFill>
              </a:rPr>
              <a:t>15-30C = ±7.5K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718260" y="4499208"/>
            <a:ext cx="2232248" cy="87400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Water temperature variation</a:t>
            </a:r>
          </a:p>
          <a:p>
            <a:pPr algn="ctr"/>
            <a:r>
              <a:rPr lang="en-GB" dirty="0" smtClean="0">
                <a:solidFill>
                  <a:schemeClr val="tx1"/>
                </a:solidFill>
              </a:rPr>
              <a:t>19-21C = ±1K</a:t>
            </a:r>
            <a:endParaRPr lang="en-GB" dirty="0">
              <a:solidFill>
                <a:schemeClr val="tx1"/>
              </a:solidFill>
            </a:endParaRPr>
          </a:p>
        </p:txBody>
      </p:sp>
      <p:cxnSp>
        <p:nvCxnSpPr>
          <p:cNvPr id="12" name="Elbow Connector 11"/>
          <p:cNvCxnSpPr>
            <a:stCxn id="10" idx="3"/>
            <a:endCxn id="9" idx="1"/>
          </p:cNvCxnSpPr>
          <p:nvPr/>
        </p:nvCxnSpPr>
        <p:spPr>
          <a:xfrm flipV="1">
            <a:off x="2950508" y="2276873"/>
            <a:ext cx="2999774" cy="1395007"/>
          </a:xfrm>
          <a:prstGeom prst="bentConnector3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Elbow Connector 12"/>
          <p:cNvCxnSpPr>
            <a:stCxn id="11" idx="3"/>
            <a:endCxn id="9" idx="1"/>
          </p:cNvCxnSpPr>
          <p:nvPr/>
        </p:nvCxnSpPr>
        <p:spPr>
          <a:xfrm flipV="1">
            <a:off x="2950508" y="2276873"/>
            <a:ext cx="2999774" cy="2659339"/>
          </a:xfrm>
          <a:prstGeom prst="bentConnector3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Elbow Connector 13"/>
          <p:cNvCxnSpPr>
            <a:stCxn id="9" idx="2"/>
            <a:endCxn id="7" idx="0"/>
          </p:cNvCxnSpPr>
          <p:nvPr/>
        </p:nvCxnSpPr>
        <p:spPr>
          <a:xfrm rot="16200000" flipH="1">
            <a:off x="6018814" y="4363516"/>
            <a:ext cx="2448271" cy="3176"/>
          </a:xfrm>
          <a:prstGeom prst="bentConnector3">
            <a:avLst>
              <a:gd name="adj1" fmla="val 50000"/>
            </a:avLst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4860032" y="3208908"/>
            <a:ext cx="223224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dirty="0" smtClean="0">
                <a:latin typeface="+mn-lt"/>
                <a:cs typeface="+mn-cs"/>
              </a:rPr>
              <a:t>Conversion factor:</a:t>
            </a:r>
          </a:p>
          <a:p>
            <a:pPr algn="r"/>
            <a:r>
              <a:rPr lang="en-GB" dirty="0" smtClean="0">
                <a:latin typeface="+mn-lt"/>
                <a:cs typeface="+mn-cs"/>
              </a:rPr>
              <a:t>relative temperature coefficient of </a:t>
            </a:r>
            <a:r>
              <a:rPr lang="en-GB" dirty="0" err="1" smtClean="0">
                <a:latin typeface="+mn-lt"/>
                <a:cs typeface="+mn-cs"/>
              </a:rPr>
              <a:t>NdFeB</a:t>
            </a:r>
            <a:r>
              <a:rPr lang="en-GB" dirty="0" smtClean="0">
                <a:latin typeface="+mn-lt"/>
                <a:cs typeface="+mn-cs"/>
              </a:rPr>
              <a:t> material * dipole field on beam</a:t>
            </a:r>
          </a:p>
          <a:p>
            <a:pPr algn="r"/>
            <a:r>
              <a:rPr lang="en-GB" dirty="0" smtClean="0">
                <a:latin typeface="+mn-lt"/>
                <a:cs typeface="+mn-cs"/>
              </a:rPr>
              <a:t>-1.1e-3/K * 0.564 T (worst case)</a:t>
            </a:r>
          </a:p>
          <a:p>
            <a:pPr algn="r"/>
            <a:r>
              <a:rPr lang="en-GB" dirty="0" smtClean="0">
                <a:latin typeface="+mn-lt"/>
                <a:cs typeface="+mn-cs"/>
              </a:rPr>
              <a:t>= 6.2 Gauss/K</a:t>
            </a:r>
          </a:p>
        </p:txBody>
      </p:sp>
      <p:sp>
        <p:nvSpPr>
          <p:cNvPr id="54" name="Rounded Rectangle 53"/>
          <p:cNvSpPr/>
          <p:nvPr/>
        </p:nvSpPr>
        <p:spPr>
          <a:xfrm>
            <a:off x="718260" y="1412776"/>
            <a:ext cx="2232248" cy="144396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Corrector windings heat source</a:t>
            </a:r>
          </a:p>
          <a:p>
            <a:pPr algn="ctr"/>
            <a:r>
              <a:rPr lang="en-GB" dirty="0" smtClean="0">
                <a:solidFill>
                  <a:schemeClr val="tx1"/>
                </a:solidFill>
              </a:rPr>
              <a:t>5.37W dipole + 31.53W quadrupole</a:t>
            </a:r>
          </a:p>
          <a:p>
            <a:pPr algn="ctr"/>
            <a:r>
              <a:rPr lang="en-GB" dirty="0" smtClean="0">
                <a:solidFill>
                  <a:schemeClr val="tx1"/>
                </a:solidFill>
              </a:rPr>
              <a:t>= 36.9W</a:t>
            </a:r>
            <a:endParaRPr lang="en-GB" dirty="0">
              <a:solidFill>
                <a:schemeClr val="tx1"/>
              </a:solidFill>
            </a:endParaRPr>
          </a:p>
        </p:txBody>
      </p:sp>
      <p:cxnSp>
        <p:nvCxnSpPr>
          <p:cNvPr id="55" name="Elbow Connector 54"/>
          <p:cNvCxnSpPr>
            <a:stCxn id="54" idx="3"/>
            <a:endCxn id="9" idx="1"/>
          </p:cNvCxnSpPr>
          <p:nvPr/>
        </p:nvCxnSpPr>
        <p:spPr>
          <a:xfrm>
            <a:off x="2950508" y="2134761"/>
            <a:ext cx="2999774" cy="142112"/>
          </a:xfrm>
          <a:prstGeom prst="bentConnector3">
            <a:avLst>
              <a:gd name="adj1" fmla="val 50000"/>
            </a:avLst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/>
          <p:cNvSpPr txBox="1"/>
          <p:nvPr/>
        </p:nvSpPr>
        <p:spPr>
          <a:xfrm>
            <a:off x="2975288" y="4289880"/>
            <a:ext cx="1289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+mn-lt"/>
                <a:cs typeface="+mn-cs"/>
              </a:rPr>
              <a:t>Conversion factor: 0.99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2975288" y="1487293"/>
            <a:ext cx="2232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+mn-lt"/>
                <a:cs typeface="+mn-cs"/>
              </a:rPr>
              <a:t>Conversion factor:</a:t>
            </a:r>
          </a:p>
          <a:p>
            <a:r>
              <a:rPr lang="en-GB" dirty="0" smtClean="0">
                <a:latin typeface="+mn-lt"/>
                <a:cs typeface="+mn-cs"/>
              </a:rPr>
              <a:t>0.7mK/W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2974544" y="3014484"/>
            <a:ext cx="1290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+mn-lt"/>
                <a:cs typeface="+mn-cs"/>
              </a:rPr>
              <a:t>Conversion factor: 0.01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47431" y="2676737"/>
            <a:ext cx="354832" cy="195814"/>
          </a:xfrm>
          <a:prstGeom prst="rect">
            <a:avLst/>
          </a:prstGeom>
          <a:noFill/>
          <a:ln>
            <a:noFill/>
          </a:ln>
        </p:spPr>
        <p:txBody>
          <a:bodyPr wrap="none" lIns="36000" tIns="36000" rIns="36000" bIns="36000" rtlCol="0">
            <a:spAutoFit/>
          </a:bodyPr>
          <a:lstStyle/>
          <a:p>
            <a:r>
              <a:rPr lang="en-GB" sz="800" dirty="0" smtClean="0"/>
              <a:t>BP1.5</a:t>
            </a:r>
            <a:endParaRPr lang="en-GB" sz="800" dirty="0"/>
          </a:p>
        </p:txBody>
      </p:sp>
      <p:sp>
        <p:nvSpPr>
          <p:cNvPr id="20" name="TextBox 19"/>
          <p:cNvSpPr txBox="1"/>
          <p:nvPr/>
        </p:nvSpPr>
        <p:spPr>
          <a:xfrm>
            <a:off x="765427" y="3934970"/>
            <a:ext cx="354832" cy="195814"/>
          </a:xfrm>
          <a:prstGeom prst="rect">
            <a:avLst/>
          </a:prstGeom>
          <a:noFill/>
          <a:ln>
            <a:noFill/>
          </a:ln>
        </p:spPr>
        <p:txBody>
          <a:bodyPr wrap="none" lIns="36000" tIns="36000" rIns="36000" bIns="36000" rtlCol="0">
            <a:spAutoFit/>
          </a:bodyPr>
          <a:lstStyle/>
          <a:p>
            <a:r>
              <a:rPr lang="en-GB" sz="800" dirty="0" smtClean="0"/>
              <a:t>BP1.5</a:t>
            </a:r>
            <a:endParaRPr lang="en-GB" sz="800" dirty="0"/>
          </a:p>
        </p:txBody>
      </p:sp>
      <p:sp>
        <p:nvSpPr>
          <p:cNvPr id="21" name="TextBox 20"/>
          <p:cNvSpPr txBox="1"/>
          <p:nvPr/>
        </p:nvSpPr>
        <p:spPr>
          <a:xfrm>
            <a:off x="773680" y="5176422"/>
            <a:ext cx="354832" cy="195814"/>
          </a:xfrm>
          <a:prstGeom prst="rect">
            <a:avLst/>
          </a:prstGeom>
          <a:noFill/>
          <a:ln>
            <a:noFill/>
          </a:ln>
        </p:spPr>
        <p:txBody>
          <a:bodyPr wrap="none" lIns="36000" tIns="36000" rIns="36000" bIns="36000" rtlCol="0">
            <a:spAutoFit/>
          </a:bodyPr>
          <a:lstStyle/>
          <a:p>
            <a:r>
              <a:rPr lang="en-GB" sz="800" dirty="0" smtClean="0"/>
              <a:t>BP1.5</a:t>
            </a:r>
            <a:endParaRPr lang="en-GB" sz="800" dirty="0"/>
          </a:p>
        </p:txBody>
      </p:sp>
      <p:sp>
        <p:nvSpPr>
          <p:cNvPr id="22" name="TextBox 21"/>
          <p:cNvSpPr txBox="1"/>
          <p:nvPr/>
        </p:nvSpPr>
        <p:spPr>
          <a:xfrm>
            <a:off x="679416" y="5517232"/>
            <a:ext cx="403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+mn-lt"/>
                <a:cs typeface="+mn-cs"/>
              </a:rPr>
              <a:t>Above factors are from George Mahler’s thermal simulations</a:t>
            </a:r>
          </a:p>
        </p:txBody>
      </p:sp>
    </p:spTree>
    <p:extLst>
      <p:ext uri="{BB962C8B-B14F-4D97-AF65-F5344CB8AC3E}">
        <p14:creationId xmlns:p14="http://schemas.microsoft.com/office/powerpoint/2010/main" val="3208140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sbrooks\report\Proposals\2016-ATF_FFAG\WP_20161025_11_53_21_Pr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942711" y="898913"/>
            <a:ext cx="4102082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January 30, 2017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Stephen Brooks, CBETA Technical Review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41</a:t>
            </a:fld>
            <a:endParaRPr lang="en-GB" altLang="en-US"/>
          </a:p>
        </p:txBody>
      </p:sp>
      <p:pic>
        <p:nvPicPr>
          <p:cNvPr id="7" name="Content Placeholder 6"/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77736" y="0"/>
            <a:ext cx="3573016" cy="3573016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8" name="Picture 7" descr="D:\sbrooks\miscpapers\FFAG\Cbeta\CBETA_Design_Report\ffag_magnets\figures\halbach\Cbeta_proto_BD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977"/>
          <a:stretch/>
        </p:blipFill>
        <p:spPr bwMode="auto">
          <a:xfrm>
            <a:off x="864" y="1805763"/>
            <a:ext cx="3275856" cy="5063285"/>
          </a:xfrm>
          <a:prstGeom prst="rect">
            <a:avLst/>
          </a:prstGeom>
          <a:noFill/>
          <a:extLst/>
        </p:spPr>
      </p:pic>
      <p:pic>
        <p:nvPicPr>
          <p:cNvPr id="9" name="Content Placeholder 6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77736" y="3573016"/>
            <a:ext cx="5868144" cy="328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5496" y="18490"/>
            <a:ext cx="316835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+mn-lt"/>
              </a:rPr>
              <a:t>12 </a:t>
            </a:r>
            <a:r>
              <a:rPr lang="en-GB" b="1" dirty="0" smtClean="0">
                <a:solidFill>
                  <a:schemeClr val="accent4"/>
                </a:solidFill>
                <a:latin typeface="+mn-lt"/>
              </a:rPr>
              <a:t>proof-of-principle magnets</a:t>
            </a:r>
            <a:r>
              <a:rPr lang="en-GB" b="1" dirty="0" smtClean="0">
                <a:latin typeface="+mn-lt"/>
              </a:rPr>
              <a:t> </a:t>
            </a:r>
            <a:r>
              <a:rPr lang="en-GB" dirty="0" smtClean="0">
                <a:latin typeface="+mn-lt"/>
              </a:rPr>
              <a:t>(6 QF, 6 BD) have been built </a:t>
            </a:r>
            <a:r>
              <a:rPr lang="en-GB" dirty="0">
                <a:latin typeface="+mn-lt"/>
              </a:rPr>
              <a:t>as part of CBETA </a:t>
            </a:r>
            <a:r>
              <a:rPr lang="en-GB" dirty="0" smtClean="0">
                <a:latin typeface="+mn-lt"/>
              </a:rPr>
              <a:t>R&amp;D.</a:t>
            </a:r>
          </a:p>
          <a:p>
            <a:r>
              <a:rPr lang="en-GB" dirty="0" smtClean="0">
                <a:latin typeface="+mn-lt"/>
              </a:rPr>
              <a:t>Iron wire shimming has been done on 3 QFs and 6 BDs with good results.</a:t>
            </a:r>
            <a:endParaRPr lang="en-GB" dirty="0">
              <a:latin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277736" y="0"/>
            <a:ext cx="1001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 smtClean="0">
                <a:solidFill>
                  <a:schemeClr val="bg1"/>
                </a:solidFill>
              </a:rPr>
              <a:t>PoP</a:t>
            </a:r>
            <a:r>
              <a:rPr lang="en-GB" dirty="0" smtClean="0">
                <a:solidFill>
                  <a:schemeClr val="bg1"/>
                </a:solidFill>
              </a:rPr>
              <a:t> QF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64" y="1815169"/>
            <a:ext cx="1001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 smtClean="0">
                <a:solidFill>
                  <a:schemeClr val="bg1"/>
                </a:solidFill>
              </a:rPr>
              <a:t>PoP</a:t>
            </a:r>
            <a:r>
              <a:rPr lang="en-GB" dirty="0" smtClean="0">
                <a:solidFill>
                  <a:schemeClr val="bg1"/>
                </a:solidFill>
              </a:rPr>
              <a:t> BD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277736" y="3573016"/>
            <a:ext cx="1736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Iron wire shims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840820" y="3199636"/>
            <a:ext cx="2129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 smtClean="0">
                <a:solidFill>
                  <a:schemeClr val="bg1"/>
                </a:solidFill>
              </a:rPr>
              <a:t>PoP</a:t>
            </a:r>
            <a:r>
              <a:rPr lang="en-GB" dirty="0" smtClean="0">
                <a:solidFill>
                  <a:schemeClr val="bg1"/>
                </a:solidFill>
              </a:rPr>
              <a:t> magnet series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3043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Proof-of-Principle vs. CBETA</a:t>
            </a:r>
            <a:endParaRPr lang="en-GB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74693999"/>
              </p:ext>
            </p:extLst>
          </p:nvPr>
        </p:nvGraphicFramePr>
        <p:xfrm>
          <a:off x="457200" y="1600200"/>
          <a:ext cx="8229598" cy="3972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42592"/>
                <a:gridCol w="1314146"/>
                <a:gridCol w="1314146"/>
                <a:gridCol w="1314146"/>
                <a:gridCol w="1314146"/>
                <a:gridCol w="730422"/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Parameter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CBETA QF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err="1" smtClean="0"/>
                        <a:t>PoP</a:t>
                      </a:r>
                      <a:r>
                        <a:rPr lang="en-GB" dirty="0" smtClean="0"/>
                        <a:t> </a:t>
                      </a:r>
                      <a:r>
                        <a:rPr lang="en-GB" baseline="0" dirty="0" smtClean="0"/>
                        <a:t>QF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CBETA BD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err="1" smtClean="0"/>
                        <a:t>PoP</a:t>
                      </a:r>
                      <a:r>
                        <a:rPr lang="en-GB" dirty="0" smtClean="0"/>
                        <a:t> BD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Units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Length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133.30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 smtClean="0">
                          <a:effectLst/>
                        </a:rPr>
                        <a:t>57.44</a:t>
                      </a:r>
                      <a:endParaRPr lang="en-GB" sz="1800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121.70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 smtClean="0">
                          <a:effectLst/>
                        </a:rPr>
                        <a:t>61.86</a:t>
                      </a:r>
                      <a:endParaRPr lang="en-GB" sz="1800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mm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Gradient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-11.500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 smtClean="0">
                          <a:effectLst/>
                        </a:rPr>
                        <a:t>-23.624</a:t>
                      </a:r>
                      <a:endParaRPr lang="en-GB" sz="1800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11.000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 smtClean="0">
                          <a:effectLst/>
                        </a:rPr>
                        <a:t>19.119</a:t>
                      </a:r>
                      <a:endParaRPr lang="en-GB" sz="1800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T/m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Dipole</a:t>
                      </a:r>
                      <a:r>
                        <a:rPr lang="en-GB" baseline="0" dirty="0" smtClean="0"/>
                        <a:t> at centre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-0.31100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 smtClean="0">
                          <a:effectLst/>
                        </a:rPr>
                        <a:t>-0.37679</a:t>
                      </a:r>
                      <a:endParaRPr lang="en-GB" sz="1800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T</a:t>
                      </a:r>
                    </a:p>
                  </a:txBody>
                  <a:tcPr/>
                </a:tc>
              </a:tr>
              <a:tr h="364232">
                <a:tc>
                  <a:txBody>
                    <a:bodyPr/>
                    <a:lstStyle/>
                    <a:p>
                      <a:r>
                        <a:rPr lang="en-GB" dirty="0" smtClean="0"/>
                        <a:t>Good</a:t>
                      </a:r>
                      <a:r>
                        <a:rPr lang="en-GB" baseline="0" dirty="0" smtClean="0"/>
                        <a:t> field radius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23.00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20.20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23.00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13.70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mm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Blocks inner radius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42.50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 smtClean="0">
                          <a:effectLst/>
                        </a:rPr>
                        <a:t>37.20</a:t>
                      </a:r>
                      <a:endParaRPr lang="en-GB" sz="1800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42.50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 smtClean="0">
                          <a:solidFill>
                            <a:schemeClr val="accent2"/>
                          </a:solidFill>
                          <a:effectLst/>
                        </a:rPr>
                        <a:t>30.70</a:t>
                      </a:r>
                      <a:endParaRPr lang="en-GB" sz="1800" dirty="0" smtClean="0">
                        <a:solidFill>
                          <a:schemeClr val="accent2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mm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Blocks outer radius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55.76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 smtClean="0">
                          <a:effectLst/>
                        </a:rPr>
                        <a:t>62.45</a:t>
                      </a:r>
                      <a:endParaRPr lang="en-GB" sz="1800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72.89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 smtClean="0">
                          <a:effectLst/>
                        </a:rPr>
                        <a:t>59.43</a:t>
                      </a:r>
                      <a:endParaRPr lang="en-GB" sz="1800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mm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Max field in good</a:t>
                      </a:r>
                      <a:r>
                        <a:rPr lang="en-GB" baseline="0" dirty="0" smtClean="0"/>
                        <a:t> field region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0.265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0.477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(-)0.564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(-)0.639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T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Max field at “pole tip”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0.489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 smtClean="0">
                          <a:effectLst/>
                        </a:rPr>
                        <a:t>0.879</a:t>
                      </a:r>
                      <a:endParaRPr lang="en-GB" sz="1800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(-)0.779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 smtClean="0">
                          <a:effectLst/>
                        </a:rPr>
                        <a:t>(-)0.964</a:t>
                      </a:r>
                      <a:endParaRPr lang="en-GB" sz="1800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T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err="1" smtClean="0"/>
                        <a:t>NdFeB</a:t>
                      </a:r>
                      <a:r>
                        <a:rPr lang="en-GB" dirty="0" smtClean="0"/>
                        <a:t> material grade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N35EH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N35SH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N35EH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N35SH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January 30, 2017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Stephen Brooks, CBETA Technical Review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42</a:t>
            </a:fld>
            <a:endParaRPr lang="en-GB" altLang="en-US"/>
          </a:p>
        </p:txBody>
      </p:sp>
      <p:sp>
        <p:nvSpPr>
          <p:cNvPr id="8" name="TextBox 7"/>
          <p:cNvSpPr txBox="1"/>
          <p:nvPr/>
        </p:nvSpPr>
        <p:spPr>
          <a:xfrm>
            <a:off x="8041098" y="5619903"/>
            <a:ext cx="635358" cy="257369"/>
          </a:xfrm>
          <a:prstGeom prst="rect">
            <a:avLst/>
          </a:prstGeom>
          <a:noFill/>
          <a:ln>
            <a:noFill/>
          </a:ln>
        </p:spPr>
        <p:txBody>
          <a:bodyPr wrap="none" lIns="36000" tIns="36000" rIns="36000" bIns="36000" rtlCol="0">
            <a:spAutoFit/>
          </a:bodyPr>
          <a:lstStyle/>
          <a:p>
            <a:r>
              <a:rPr lang="en-GB" sz="1200" b="1" dirty="0" smtClean="0"/>
              <a:t>DR3.1.4</a:t>
            </a:r>
          </a:p>
        </p:txBody>
      </p:sp>
    </p:spTree>
    <p:extLst>
      <p:ext uri="{BB962C8B-B14F-4D97-AF65-F5344CB8AC3E}">
        <p14:creationId xmlns:p14="http://schemas.microsoft.com/office/powerpoint/2010/main" val="1544005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Magnet Quality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January 30, 2017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Stephen Brooks, CBETA Technical Review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43</a:t>
            </a:fld>
            <a:endParaRPr lang="en-GB" altLang="en-US"/>
          </a:p>
        </p:txBody>
      </p:sp>
      <p:sp>
        <p:nvSpPr>
          <p:cNvPr id="7" name="Rounded Rectangle 6"/>
          <p:cNvSpPr/>
          <p:nvPr/>
        </p:nvSpPr>
        <p:spPr>
          <a:xfrm>
            <a:off x="7020272" y="3167445"/>
            <a:ext cx="1872208" cy="196593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Dipole errors on beams:</a:t>
            </a:r>
          </a:p>
          <a:p>
            <a:pPr algn="ctr"/>
            <a:r>
              <a:rPr lang="en-GB" dirty="0">
                <a:solidFill>
                  <a:schemeClr val="tx1"/>
                </a:solidFill>
              </a:rPr>
              <a:t>±</a:t>
            </a:r>
            <a:r>
              <a:rPr lang="en-GB" dirty="0" smtClean="0">
                <a:solidFill>
                  <a:schemeClr val="tx1"/>
                </a:solidFill>
              </a:rPr>
              <a:t>2.6G from strength errors</a:t>
            </a:r>
          </a:p>
          <a:p>
            <a:pPr algn="ctr"/>
            <a:r>
              <a:rPr lang="en-GB" dirty="0">
                <a:solidFill>
                  <a:schemeClr val="tx1"/>
                </a:solidFill>
              </a:rPr>
              <a:t>±</a:t>
            </a:r>
            <a:r>
              <a:rPr lang="en-GB" dirty="0" smtClean="0">
                <a:solidFill>
                  <a:schemeClr val="tx1"/>
                </a:solidFill>
              </a:rPr>
              <a:t>2.6G </a:t>
            </a:r>
            <a:r>
              <a:rPr lang="en-GB" dirty="0">
                <a:solidFill>
                  <a:schemeClr val="tx1"/>
                </a:solidFill>
              </a:rPr>
              <a:t>from </a:t>
            </a:r>
            <a:r>
              <a:rPr lang="en-GB" dirty="0" smtClean="0">
                <a:solidFill>
                  <a:schemeClr val="tx1"/>
                </a:solidFill>
              </a:rPr>
              <a:t>multipole errors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4644008" y="4192423"/>
            <a:ext cx="1800200" cy="115698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Magnet multipole </a:t>
            </a:r>
            <a:r>
              <a:rPr lang="en-GB" dirty="0" smtClean="0">
                <a:solidFill>
                  <a:schemeClr val="tx1"/>
                </a:solidFill>
              </a:rPr>
              <a:t>errors</a:t>
            </a:r>
          </a:p>
          <a:p>
            <a:pPr algn="ctr"/>
            <a:r>
              <a:rPr lang="en-GB" dirty="0">
                <a:solidFill>
                  <a:schemeClr val="tx1"/>
                </a:solidFill>
              </a:rPr>
              <a:t>~</a:t>
            </a:r>
            <a:r>
              <a:rPr lang="en-GB" dirty="0" smtClean="0">
                <a:solidFill>
                  <a:schemeClr val="tx1"/>
                </a:solidFill>
              </a:rPr>
              <a:t>10</a:t>
            </a:r>
            <a:r>
              <a:rPr lang="en-GB" baseline="30000" dirty="0" smtClean="0">
                <a:solidFill>
                  <a:schemeClr val="tx1"/>
                </a:solidFill>
              </a:rPr>
              <a:t>-3</a:t>
            </a:r>
            <a:r>
              <a:rPr lang="en-GB" dirty="0" smtClean="0">
                <a:solidFill>
                  <a:schemeClr val="tx1"/>
                </a:solidFill>
              </a:rPr>
              <a:t> (10 units) at R=25mm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4644008" y="3071287"/>
            <a:ext cx="1800200" cy="91406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Magnet strength errors</a:t>
            </a:r>
          </a:p>
          <a:p>
            <a:pPr algn="ctr"/>
            <a:r>
              <a:rPr lang="en-GB" dirty="0" smtClean="0">
                <a:solidFill>
                  <a:schemeClr val="tx1"/>
                </a:solidFill>
              </a:rPr>
              <a:t>±0.1%</a:t>
            </a:r>
            <a:endParaRPr lang="en-GB" dirty="0">
              <a:solidFill>
                <a:schemeClr val="tx1"/>
              </a:solidFill>
            </a:endParaRPr>
          </a:p>
        </p:txBody>
      </p:sp>
      <p:cxnSp>
        <p:nvCxnSpPr>
          <p:cNvPr id="20" name="Elbow Connector 19"/>
          <p:cNvCxnSpPr>
            <a:stCxn id="14" idx="3"/>
            <a:endCxn id="7" idx="1"/>
          </p:cNvCxnSpPr>
          <p:nvPr/>
        </p:nvCxnSpPr>
        <p:spPr>
          <a:xfrm>
            <a:off x="6444208" y="3528319"/>
            <a:ext cx="576064" cy="622096"/>
          </a:xfrm>
          <a:prstGeom prst="bentConnector3">
            <a:avLst>
              <a:gd name="adj1" fmla="val 50000"/>
            </a:avLst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Elbow Connector 20"/>
          <p:cNvCxnSpPr>
            <a:stCxn id="13" idx="3"/>
            <a:endCxn id="7" idx="1"/>
          </p:cNvCxnSpPr>
          <p:nvPr/>
        </p:nvCxnSpPr>
        <p:spPr>
          <a:xfrm flipV="1">
            <a:off x="6444208" y="4150415"/>
            <a:ext cx="576064" cy="620501"/>
          </a:xfrm>
          <a:prstGeom prst="bentConnector3">
            <a:avLst>
              <a:gd name="adj1" fmla="val 50000"/>
            </a:avLst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ounded Rectangle 23"/>
          <p:cNvSpPr/>
          <p:nvPr/>
        </p:nvSpPr>
        <p:spPr>
          <a:xfrm>
            <a:off x="179512" y="1774557"/>
            <a:ext cx="2160240" cy="1418436"/>
          </a:xfrm>
          <a:prstGeom prst="roundRect">
            <a:avLst>
              <a:gd name="adj" fmla="val 8742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Block magnetisation angle errors</a:t>
            </a:r>
          </a:p>
          <a:p>
            <a:pPr algn="ctr"/>
            <a:r>
              <a:rPr lang="en-GB" sz="1200" dirty="0" smtClean="0">
                <a:solidFill>
                  <a:schemeClr val="tx1"/>
                </a:solidFill>
              </a:rPr>
              <a:t>Initial factory guarantee: ±5°</a:t>
            </a:r>
          </a:p>
          <a:p>
            <a:pPr algn="ctr"/>
            <a:r>
              <a:rPr lang="en-GB" sz="1200" dirty="0" smtClean="0">
                <a:solidFill>
                  <a:schemeClr val="tx1"/>
                </a:solidFill>
              </a:rPr>
              <a:t>New factory guarantee: ±3° and 80% within ±2°</a:t>
            </a:r>
          </a:p>
          <a:p>
            <a:pPr algn="ctr"/>
            <a:r>
              <a:rPr lang="en-GB" sz="1200" dirty="0" smtClean="0">
                <a:solidFill>
                  <a:schemeClr val="tx1"/>
                </a:solidFill>
              </a:rPr>
              <a:t>Observed RMS: 1.14°</a:t>
            </a:r>
            <a:endParaRPr lang="en-GB" sz="1200" dirty="0">
              <a:solidFill>
                <a:schemeClr val="tx1"/>
              </a:solidFill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179512" y="3430741"/>
            <a:ext cx="2160240" cy="1381492"/>
          </a:xfrm>
          <a:prstGeom prst="roundRect">
            <a:avLst>
              <a:gd name="adj" fmla="val 99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Block magnetisation strength errors</a:t>
            </a:r>
          </a:p>
          <a:p>
            <a:pPr lvl="0" algn="ctr"/>
            <a:r>
              <a:rPr lang="en-GB" sz="1200" dirty="0" smtClean="0">
                <a:solidFill>
                  <a:prstClr val="black"/>
                </a:solidFill>
              </a:rPr>
              <a:t>Factory </a:t>
            </a:r>
            <a:r>
              <a:rPr lang="en-GB" sz="1200" dirty="0">
                <a:solidFill>
                  <a:prstClr val="black"/>
                </a:solidFill>
              </a:rPr>
              <a:t>guarantee: </a:t>
            </a:r>
            <a:r>
              <a:rPr lang="en-GB" sz="1200" dirty="0" smtClean="0">
                <a:solidFill>
                  <a:prstClr val="black"/>
                </a:solidFill>
              </a:rPr>
              <a:t>±2.1%</a:t>
            </a:r>
          </a:p>
          <a:p>
            <a:pPr lvl="0" algn="ctr"/>
            <a:r>
              <a:rPr lang="en-GB" sz="1200" dirty="0" smtClean="0">
                <a:solidFill>
                  <a:prstClr val="black"/>
                </a:solidFill>
              </a:rPr>
              <a:t>NB: mean could be shifted in this range even if RMS is small</a:t>
            </a:r>
          </a:p>
          <a:p>
            <a:pPr lvl="0" algn="ctr"/>
            <a:r>
              <a:rPr lang="en-GB" sz="1200" dirty="0" smtClean="0">
                <a:solidFill>
                  <a:prstClr val="black"/>
                </a:solidFill>
              </a:rPr>
              <a:t>Observed </a:t>
            </a:r>
            <a:r>
              <a:rPr lang="en-GB" sz="1200" dirty="0">
                <a:solidFill>
                  <a:prstClr val="black"/>
                </a:solidFill>
              </a:rPr>
              <a:t>RMS: </a:t>
            </a:r>
            <a:r>
              <a:rPr lang="en-GB" sz="1200" dirty="0" smtClean="0">
                <a:solidFill>
                  <a:prstClr val="black"/>
                </a:solidFill>
              </a:rPr>
              <a:t>&lt;2%</a:t>
            </a:r>
            <a:endParaRPr lang="en-GB" dirty="0" smtClean="0">
              <a:solidFill>
                <a:schemeClr val="tx1"/>
              </a:solidFill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179512" y="5036640"/>
            <a:ext cx="2160240" cy="12006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Assembly block placement errors</a:t>
            </a:r>
          </a:p>
          <a:p>
            <a:pPr algn="ctr"/>
            <a:r>
              <a:rPr lang="en-GB" sz="1200" dirty="0" smtClean="0">
                <a:solidFill>
                  <a:schemeClr val="tx1"/>
                </a:solidFill>
              </a:rPr>
              <a:t>Estimated: 0.25mm</a:t>
            </a:r>
          </a:p>
          <a:p>
            <a:pPr algn="ctr"/>
            <a:r>
              <a:rPr lang="en-GB" sz="1200" dirty="0" smtClean="0">
                <a:solidFill>
                  <a:schemeClr val="tx1"/>
                </a:solidFill>
              </a:rPr>
              <a:t>New aluminium frame gives &lt;0.13mm flex</a:t>
            </a:r>
            <a:endParaRPr lang="en-GB" sz="1200" dirty="0">
              <a:solidFill>
                <a:schemeClr val="tx1"/>
              </a:solidFill>
            </a:endParaRPr>
          </a:p>
        </p:txBody>
      </p:sp>
      <p:cxnSp>
        <p:nvCxnSpPr>
          <p:cNvPr id="27" name="Elbow Connector 26"/>
          <p:cNvCxnSpPr>
            <a:stCxn id="24" idx="3"/>
            <a:endCxn id="30" idx="1"/>
          </p:cNvCxnSpPr>
          <p:nvPr/>
        </p:nvCxnSpPr>
        <p:spPr>
          <a:xfrm>
            <a:off x="2339752" y="2483775"/>
            <a:ext cx="576064" cy="1635059"/>
          </a:xfrm>
          <a:prstGeom prst="bentConnector3">
            <a:avLst>
              <a:gd name="adj1" fmla="val 50000"/>
            </a:avLst>
          </a:prstGeom>
          <a:ln w="28575"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Elbow Connector 27"/>
          <p:cNvCxnSpPr>
            <a:stCxn id="25" idx="3"/>
            <a:endCxn id="30" idx="1"/>
          </p:cNvCxnSpPr>
          <p:nvPr/>
        </p:nvCxnSpPr>
        <p:spPr>
          <a:xfrm flipV="1">
            <a:off x="2339752" y="4118834"/>
            <a:ext cx="576064" cy="2653"/>
          </a:xfrm>
          <a:prstGeom prst="bentConnector3">
            <a:avLst>
              <a:gd name="adj1" fmla="val 50000"/>
            </a:avLst>
          </a:prstGeom>
          <a:ln w="28575"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Elbow Connector 28"/>
          <p:cNvCxnSpPr>
            <a:stCxn id="26" idx="3"/>
            <a:endCxn id="30" idx="1"/>
          </p:cNvCxnSpPr>
          <p:nvPr/>
        </p:nvCxnSpPr>
        <p:spPr>
          <a:xfrm flipV="1">
            <a:off x="2339752" y="4118834"/>
            <a:ext cx="576064" cy="1518142"/>
          </a:xfrm>
          <a:prstGeom prst="bentConnector3">
            <a:avLst>
              <a:gd name="adj1" fmla="val 50000"/>
            </a:avLst>
          </a:prstGeom>
          <a:ln w="28575"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ounded Rectangle 29"/>
          <p:cNvSpPr/>
          <p:nvPr/>
        </p:nvSpPr>
        <p:spPr>
          <a:xfrm>
            <a:off x="2915816" y="3804651"/>
            <a:ext cx="1188328" cy="628365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Iron wire shimming</a:t>
            </a:r>
            <a:endParaRPr lang="en-GB" dirty="0">
              <a:solidFill>
                <a:schemeClr val="tx1"/>
              </a:solidFill>
            </a:endParaRPr>
          </a:p>
        </p:txBody>
      </p:sp>
      <p:cxnSp>
        <p:nvCxnSpPr>
          <p:cNvPr id="31" name="Elbow Connector 30"/>
          <p:cNvCxnSpPr>
            <a:stCxn id="30" idx="3"/>
            <a:endCxn id="14" idx="1"/>
          </p:cNvCxnSpPr>
          <p:nvPr/>
        </p:nvCxnSpPr>
        <p:spPr>
          <a:xfrm flipV="1">
            <a:off x="4104144" y="3528319"/>
            <a:ext cx="539864" cy="590515"/>
          </a:xfrm>
          <a:prstGeom prst="bentConnector3">
            <a:avLst>
              <a:gd name="adj1" fmla="val 50000"/>
            </a:avLst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Elbow Connector 31"/>
          <p:cNvCxnSpPr>
            <a:stCxn id="30" idx="3"/>
            <a:endCxn id="13" idx="1"/>
          </p:cNvCxnSpPr>
          <p:nvPr/>
        </p:nvCxnSpPr>
        <p:spPr>
          <a:xfrm>
            <a:off x="4104144" y="4118834"/>
            <a:ext cx="539864" cy="652082"/>
          </a:xfrm>
          <a:prstGeom prst="bentConnector3">
            <a:avLst>
              <a:gd name="adj1" fmla="val 50000"/>
            </a:avLst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2843808" y="1556792"/>
            <a:ext cx="30963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+mn-lt"/>
                <a:cs typeface="+mn-cs"/>
              </a:rPr>
              <a:t>Iron wire </a:t>
            </a:r>
            <a:r>
              <a:rPr lang="en-GB" dirty="0">
                <a:latin typeface="+mn-lt"/>
                <a:cs typeface="+mn-cs"/>
              </a:rPr>
              <a:t>s</a:t>
            </a:r>
            <a:r>
              <a:rPr lang="en-GB" dirty="0" smtClean="0">
                <a:latin typeface="+mn-lt"/>
                <a:cs typeface="+mn-cs"/>
              </a:rPr>
              <a:t>himming will reduce all initial multipole errors to about the same level unless they exceed a threshold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2843808" y="5518973"/>
            <a:ext cx="49896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+mn-lt"/>
                <a:cs typeface="+mn-cs"/>
              </a:rPr>
              <a:t>Detailed multipole tolerances on following slides but for previous lattice, so may change slightly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6516216" y="1916832"/>
            <a:ext cx="23762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+mn-lt"/>
                <a:cs typeface="+mn-cs"/>
              </a:rPr>
              <a:t>Conversion factor:</a:t>
            </a:r>
          </a:p>
          <a:p>
            <a:r>
              <a:rPr lang="en-GB" dirty="0" smtClean="0">
                <a:latin typeface="+mn-lt"/>
                <a:cs typeface="+mn-cs"/>
              </a:rPr>
              <a:t>gradient * beam radius</a:t>
            </a:r>
          </a:p>
          <a:p>
            <a:r>
              <a:rPr lang="en-GB" dirty="0" smtClean="0">
                <a:latin typeface="+mn-lt"/>
                <a:cs typeface="+mn-cs"/>
              </a:rPr>
              <a:t>11.5*0.023 = 0.2645 T worst case</a:t>
            </a:r>
            <a:endParaRPr lang="en-GB" dirty="0">
              <a:latin typeface="+mn-lt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716016" y="3789537"/>
            <a:ext cx="354832" cy="195814"/>
          </a:xfrm>
          <a:prstGeom prst="rect">
            <a:avLst/>
          </a:prstGeom>
          <a:noFill/>
          <a:ln>
            <a:noFill/>
          </a:ln>
        </p:spPr>
        <p:txBody>
          <a:bodyPr wrap="none" lIns="36000" tIns="36000" rIns="36000" bIns="36000" rtlCol="0">
            <a:spAutoFit/>
          </a:bodyPr>
          <a:lstStyle/>
          <a:p>
            <a:r>
              <a:rPr lang="en-GB" sz="800" dirty="0" smtClean="0"/>
              <a:t>BP1.5</a:t>
            </a:r>
            <a:endParaRPr lang="en-GB" sz="800" dirty="0"/>
          </a:p>
        </p:txBody>
      </p:sp>
    </p:spTree>
    <p:extLst>
      <p:ext uri="{BB962C8B-B14F-4D97-AF65-F5344CB8AC3E}">
        <p14:creationId xmlns:p14="http://schemas.microsoft.com/office/powerpoint/2010/main" val="1216636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Iron Wire Shimming Improvement</a:t>
            </a:r>
            <a:endParaRPr lang="en-GB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882" y="1600200"/>
            <a:ext cx="6220236" cy="4525963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January 30, 2017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Stephen Brooks, CBETA Technical Review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44</a:t>
            </a:fld>
            <a:endParaRPr lang="en-GB" alt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588224" y="1700808"/>
            <a:ext cx="244827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Factor of ~4 reduction regardless of starting value</a:t>
            </a:r>
          </a:p>
          <a:p>
            <a:endParaRPr lang="en-GB" dirty="0" smtClean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r>
              <a:rPr lang="en-GB" dirty="0" smtClean="0"/>
              <a:t>2</a:t>
            </a:r>
            <a:r>
              <a:rPr lang="en-GB" baseline="30000" dirty="0" smtClean="0"/>
              <a:t>nd</a:t>
            </a:r>
            <a:r>
              <a:rPr lang="en-GB" dirty="0" smtClean="0"/>
              <a:t> iteration improved further in previous R&amp;D:</a:t>
            </a:r>
          </a:p>
          <a:p>
            <a:r>
              <a:rPr lang="en-GB" dirty="0" smtClean="0"/>
              <a:t>29.62 </a:t>
            </a:r>
            <a:r>
              <a:rPr lang="en-GB" dirty="0" smtClean="0">
                <a:sym typeface="Wingdings" panose="05000000000000000000" pitchFamily="2" charset="2"/>
              </a:rPr>
              <a:t></a:t>
            </a:r>
            <a:r>
              <a:rPr lang="en-GB" dirty="0" smtClean="0"/>
              <a:t> </a:t>
            </a:r>
            <a:r>
              <a:rPr lang="en-GB" dirty="0"/>
              <a:t>6.69 </a:t>
            </a:r>
            <a:r>
              <a:rPr lang="en-GB" dirty="0" smtClean="0">
                <a:sym typeface="Wingdings" panose="05000000000000000000" pitchFamily="2" charset="2"/>
              </a:rPr>
              <a:t></a:t>
            </a:r>
            <a:r>
              <a:rPr lang="en-GB" dirty="0" smtClean="0"/>
              <a:t> </a:t>
            </a:r>
            <a:r>
              <a:rPr lang="en-GB" dirty="0"/>
              <a:t>1.94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27584" y="1700808"/>
            <a:ext cx="635358" cy="257369"/>
          </a:xfrm>
          <a:prstGeom prst="rect">
            <a:avLst/>
          </a:prstGeom>
          <a:noFill/>
          <a:ln>
            <a:noFill/>
          </a:ln>
        </p:spPr>
        <p:txBody>
          <a:bodyPr wrap="none" lIns="36000" tIns="36000" rIns="36000" bIns="36000" rtlCol="0">
            <a:spAutoFit/>
          </a:bodyPr>
          <a:lstStyle/>
          <a:p>
            <a:r>
              <a:rPr lang="en-GB" sz="1200" b="1" dirty="0" smtClean="0"/>
              <a:t>DR3.1.4</a:t>
            </a:r>
          </a:p>
        </p:txBody>
      </p:sp>
    </p:spTree>
    <p:extLst>
      <p:ext uri="{BB962C8B-B14F-4D97-AF65-F5344CB8AC3E}">
        <p14:creationId xmlns:p14="http://schemas.microsoft.com/office/powerpoint/2010/main" val="311267412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Multipole Error Simulations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3848" y="1600200"/>
            <a:ext cx="5482952" cy="4525963"/>
          </a:xfrm>
        </p:spPr>
        <p:txBody>
          <a:bodyPr/>
          <a:lstStyle/>
          <a:p>
            <a:r>
              <a:rPr lang="en-GB" dirty="0" smtClean="0"/>
              <a:t>Effectively, the multipoles just create another combination of dipole errors on each beam</a:t>
            </a:r>
          </a:p>
          <a:p>
            <a:r>
              <a:rPr lang="en-GB" dirty="0" smtClean="0"/>
              <a:t>Chris Mayes did the study in BMAD</a:t>
            </a:r>
          </a:p>
          <a:p>
            <a:r>
              <a:rPr lang="en-GB" dirty="0" smtClean="0"/>
              <a:t>Created tables of recommended multipoles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January 30, 2017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Stephen Brooks, CBETA Technical Review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45</a:t>
            </a:fld>
            <a:endParaRPr lang="en-GB" altLang="en-US"/>
          </a:p>
        </p:txBody>
      </p:sp>
      <p:sp>
        <p:nvSpPr>
          <p:cNvPr id="7" name="Rounded Rectangle 6"/>
          <p:cNvSpPr/>
          <p:nvPr/>
        </p:nvSpPr>
        <p:spPr>
          <a:xfrm>
            <a:off x="545902" y="3140968"/>
            <a:ext cx="1872208" cy="108012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Dipole errors on beams (T)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39552" y="1772816"/>
            <a:ext cx="1872208" cy="63007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Magnet multipole errors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539552" y="4941168"/>
            <a:ext cx="1872208" cy="108012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Required dipole corrector field</a:t>
            </a:r>
            <a:endParaRPr lang="en-GB" dirty="0">
              <a:solidFill>
                <a:schemeClr val="tx1"/>
              </a:solidFill>
            </a:endParaRPr>
          </a:p>
        </p:txBody>
      </p:sp>
      <p:cxnSp>
        <p:nvCxnSpPr>
          <p:cNvPr id="11" name="Straight Arrow Connector 10"/>
          <p:cNvCxnSpPr>
            <a:stCxn id="7" idx="2"/>
            <a:endCxn id="10" idx="0"/>
          </p:cNvCxnSpPr>
          <p:nvPr/>
        </p:nvCxnSpPr>
        <p:spPr>
          <a:xfrm flipH="1">
            <a:off x="1475656" y="4221088"/>
            <a:ext cx="6350" cy="72008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8" idx="2"/>
            <a:endCxn id="7" idx="0"/>
          </p:cNvCxnSpPr>
          <p:nvPr/>
        </p:nvCxnSpPr>
        <p:spPr>
          <a:xfrm>
            <a:off x="1475656" y="2402886"/>
            <a:ext cx="6350" cy="738082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1482006" y="4396462"/>
            <a:ext cx="1656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+mn-lt"/>
                <a:cs typeface="+mn-cs"/>
              </a:rPr>
              <a:t>Beam dynamics</a:t>
            </a:r>
            <a:endParaRPr lang="en-GB" dirty="0">
              <a:latin typeface="+mn-lt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347864" y="1371431"/>
            <a:ext cx="720316" cy="257369"/>
          </a:xfrm>
          <a:prstGeom prst="rect">
            <a:avLst/>
          </a:prstGeom>
          <a:noFill/>
          <a:ln>
            <a:noFill/>
          </a:ln>
        </p:spPr>
        <p:txBody>
          <a:bodyPr wrap="none" lIns="36000" tIns="36000" rIns="36000" bIns="36000" rtlCol="0">
            <a:spAutoFit/>
          </a:bodyPr>
          <a:lstStyle/>
          <a:p>
            <a:r>
              <a:rPr lang="en-GB" sz="1200" b="1" dirty="0" smtClean="0"/>
              <a:t>DR2.14.6</a:t>
            </a:r>
          </a:p>
        </p:txBody>
      </p:sp>
    </p:spTree>
    <p:extLst>
      <p:ext uri="{BB962C8B-B14F-4D97-AF65-F5344CB8AC3E}">
        <p14:creationId xmlns:p14="http://schemas.microsoft.com/office/powerpoint/2010/main" val="97582349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Multipole Tolerances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January 30, 2017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Stephen Brooks, CBETA Technical Review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46</a:t>
            </a:fld>
            <a:endParaRPr lang="en-GB" altLang="en-US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501" y="1600200"/>
            <a:ext cx="6654998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236296" y="1371431"/>
            <a:ext cx="720316" cy="257369"/>
          </a:xfrm>
          <a:prstGeom prst="rect">
            <a:avLst/>
          </a:prstGeom>
          <a:noFill/>
          <a:ln>
            <a:noFill/>
          </a:ln>
        </p:spPr>
        <p:txBody>
          <a:bodyPr wrap="none" lIns="36000" tIns="36000" rIns="36000" bIns="36000" rtlCol="0">
            <a:spAutoFit/>
          </a:bodyPr>
          <a:lstStyle/>
          <a:p>
            <a:r>
              <a:rPr lang="en-GB" sz="1200" b="1" dirty="0" smtClean="0"/>
              <a:t>DR2.14.6</a:t>
            </a:r>
          </a:p>
        </p:txBody>
      </p:sp>
    </p:spTree>
    <p:extLst>
      <p:ext uri="{BB962C8B-B14F-4D97-AF65-F5344CB8AC3E}">
        <p14:creationId xmlns:p14="http://schemas.microsoft.com/office/powerpoint/2010/main" val="190972402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dirty="0" smtClean="0"/>
              <a:t>Iron Wire Shimmed QF Results</a:t>
            </a:r>
            <a:endParaRPr lang="en-GB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101971"/>
            <a:ext cx="8229600" cy="3522421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January 30, 2017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Stephen Brooks, CBETA Technical Review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47</a:t>
            </a:fld>
            <a:endParaRPr lang="en-GB" altLang="en-US"/>
          </a:p>
        </p:txBody>
      </p:sp>
      <p:sp>
        <p:nvSpPr>
          <p:cNvPr id="8" name="TextBox 7"/>
          <p:cNvSpPr txBox="1"/>
          <p:nvPr/>
        </p:nvSpPr>
        <p:spPr>
          <a:xfrm>
            <a:off x="683568" y="1556792"/>
            <a:ext cx="6827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Below ~10 units at R=25mm, equivalent to 0.1% of main strength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8044057" y="1741458"/>
            <a:ext cx="635358" cy="257369"/>
          </a:xfrm>
          <a:prstGeom prst="rect">
            <a:avLst/>
          </a:prstGeom>
          <a:noFill/>
          <a:ln>
            <a:noFill/>
          </a:ln>
        </p:spPr>
        <p:txBody>
          <a:bodyPr wrap="none" lIns="36000" tIns="36000" rIns="36000" bIns="36000" rtlCol="0">
            <a:spAutoFit/>
          </a:bodyPr>
          <a:lstStyle/>
          <a:p>
            <a:r>
              <a:rPr lang="en-GB" sz="1200" b="1" dirty="0" smtClean="0"/>
              <a:t>DR3.1.4</a:t>
            </a:r>
          </a:p>
        </p:txBody>
      </p:sp>
    </p:spTree>
    <p:extLst>
      <p:ext uri="{BB962C8B-B14F-4D97-AF65-F5344CB8AC3E}">
        <p14:creationId xmlns:p14="http://schemas.microsoft.com/office/powerpoint/2010/main" val="189079681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Quadrupole Variation</a:t>
            </a:r>
            <a:endParaRPr lang="en-GB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882" y="1600200"/>
            <a:ext cx="6220236" cy="4525963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January 30, 2017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Stephen Brooks, CBETA Technical Review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48</a:t>
            </a:fld>
            <a:endParaRPr lang="en-GB" altLang="en-US"/>
          </a:p>
        </p:txBody>
      </p:sp>
      <p:sp>
        <p:nvSpPr>
          <p:cNvPr id="8" name="TextBox 7"/>
          <p:cNvSpPr txBox="1"/>
          <p:nvPr/>
        </p:nvSpPr>
        <p:spPr>
          <a:xfrm>
            <a:off x="6660232" y="1469683"/>
            <a:ext cx="208823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Larger than 0.1% strength variation</a:t>
            </a:r>
          </a:p>
          <a:p>
            <a:r>
              <a:rPr lang="en-GB" dirty="0" smtClean="0"/>
              <a:t>What is different?</a:t>
            </a:r>
          </a:p>
          <a:p>
            <a:r>
              <a:rPr lang="en-GB" dirty="0" smtClean="0"/>
              <a:t>Not a ratio: absolute strength, affected by temperature </a:t>
            </a:r>
            <a:r>
              <a:rPr lang="en-GB" dirty="0" err="1" smtClean="0"/>
              <a:t>coeff</a:t>
            </a:r>
            <a:r>
              <a:rPr lang="en-GB" dirty="0" smtClean="0"/>
              <a:t>.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971600" y="1727052"/>
            <a:ext cx="635358" cy="257369"/>
          </a:xfrm>
          <a:prstGeom prst="rect">
            <a:avLst/>
          </a:prstGeom>
          <a:noFill/>
          <a:ln>
            <a:noFill/>
          </a:ln>
        </p:spPr>
        <p:txBody>
          <a:bodyPr wrap="none" lIns="36000" tIns="36000" rIns="36000" bIns="36000" rtlCol="0">
            <a:spAutoFit/>
          </a:bodyPr>
          <a:lstStyle/>
          <a:p>
            <a:r>
              <a:rPr lang="en-GB" sz="1200" b="1" dirty="0" smtClean="0"/>
              <a:t>DR3.1.4</a:t>
            </a:r>
          </a:p>
        </p:txBody>
      </p:sp>
    </p:spTree>
    <p:extLst>
      <p:ext uri="{BB962C8B-B14F-4D97-AF65-F5344CB8AC3E}">
        <p14:creationId xmlns:p14="http://schemas.microsoft.com/office/powerpoint/2010/main" val="262361453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Improving Strength Consistency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4525963"/>
          </a:xfrm>
        </p:spPr>
        <p:txBody>
          <a:bodyPr/>
          <a:lstStyle/>
          <a:p>
            <a:r>
              <a:rPr lang="en-GB" dirty="0" smtClean="0"/>
              <a:t>The proof-of-principle magnets had no temperature control during measurement</a:t>
            </a:r>
          </a:p>
          <a:p>
            <a:pPr lvl="1"/>
            <a:r>
              <a:rPr lang="en-GB" dirty="0" smtClean="0"/>
              <a:t>Expect 0.11% per K difference between initial </a:t>
            </a:r>
            <a:r>
              <a:rPr lang="en-GB" dirty="0" err="1" smtClean="0"/>
              <a:t>unshimmed</a:t>
            </a:r>
            <a:r>
              <a:rPr lang="en-GB" dirty="0" smtClean="0"/>
              <a:t> measurement and re-measurement</a:t>
            </a:r>
          </a:p>
          <a:p>
            <a:pPr lvl="1"/>
            <a:r>
              <a:rPr lang="en-GB" dirty="0" smtClean="0"/>
              <a:t>Largest is equivalent to 6.3K difference (902 Hall)</a:t>
            </a:r>
          </a:p>
          <a:p>
            <a:pPr lvl="1"/>
            <a:r>
              <a:rPr lang="en-GB" dirty="0" smtClean="0"/>
              <a:t>For first girder magnets will run water circuit</a:t>
            </a:r>
          </a:p>
          <a:p>
            <a:r>
              <a:rPr lang="en-GB" dirty="0" smtClean="0"/>
              <a:t>Could also use “reference” magnet mounted backwards on same rotating coil</a:t>
            </a:r>
          </a:p>
          <a:p>
            <a:pPr lvl="1"/>
            <a:r>
              <a:rPr lang="en-GB" dirty="0" smtClean="0"/>
              <a:t>Iron wire shim total quadrupole to zero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January 30, 2017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Stephen Brooks, CBETA Technical Review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49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7422336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FFAG preproduction magnet tests and production testing plan</a:t>
            </a:r>
            <a:endParaRPr lang="en-GB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“Preproduction” = “First girder”</a:t>
            </a:r>
            <a:endParaRPr lang="en-GB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June 8, 2017</a:t>
            </a:r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Stephen Brooks, </a:t>
            </a:r>
            <a:r>
              <a:rPr lang="en-US" dirty="0"/>
              <a:t>CBETA </a:t>
            </a:r>
            <a:r>
              <a:rPr lang="en-US" dirty="0" smtClean="0"/>
              <a:t>Collab. Meeting</a:t>
            </a:r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DAA19B-55B7-43F6-A431-B5698B9D349F}" type="slidenum">
              <a:rPr lang="en-GB" altLang="en-US" smtClean="0"/>
              <a:pPr>
                <a:defRPr/>
              </a:pPr>
              <a:t>5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791382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Improving Average Strength Offset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4525963"/>
          </a:xfrm>
        </p:spPr>
        <p:txBody>
          <a:bodyPr/>
          <a:lstStyle/>
          <a:p>
            <a:r>
              <a:rPr lang="en-GB" dirty="0" smtClean="0"/>
              <a:t>Magnets are designed for low end of stated magnetisation range (“too much” material)</a:t>
            </a:r>
          </a:p>
          <a:p>
            <a:r>
              <a:rPr lang="en-GB" dirty="0" smtClean="0"/>
              <a:t>Weakened by moving blocks radially outwards by up to 0.8mm with inter-block Al shims</a:t>
            </a:r>
          </a:p>
          <a:p>
            <a:pPr lvl="1"/>
            <a:r>
              <a:rPr lang="en-GB" dirty="0" smtClean="0"/>
              <a:t>Compensates whole-batch average strength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January 30, 2017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Stephen Brooks, CBETA Technical Review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50</a:t>
            </a:fld>
            <a:endParaRPr lang="en-GB" altLang="en-US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129690"/>
              </p:ext>
            </p:extLst>
          </p:nvPr>
        </p:nvGraphicFramePr>
        <p:xfrm>
          <a:off x="719571" y="4221088"/>
          <a:ext cx="7704858" cy="196291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83865"/>
                <a:gridCol w="1283865"/>
                <a:gridCol w="1283865"/>
                <a:gridCol w="1283865"/>
                <a:gridCol w="1284699"/>
                <a:gridCol w="1284699"/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Magnet</a:t>
                      </a:r>
                      <a:endParaRPr lang="en-GB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Radial block displacement (mm)</a:t>
                      </a:r>
                      <a:endParaRPr lang="en-GB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Dipole (T)</a:t>
                      </a:r>
                      <a:endParaRPr lang="en-GB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Quadrupole (T/m)</a:t>
                      </a:r>
                      <a:endParaRPr lang="en-GB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Change in dipole (%)</a:t>
                      </a:r>
                      <a:endParaRPr lang="en-GB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Change in quadrupole (%)</a:t>
                      </a:r>
                      <a:endParaRPr lang="en-GB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QF</a:t>
                      </a:r>
                      <a:endParaRPr lang="en-GB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0</a:t>
                      </a:r>
                      <a:endParaRPr lang="en-GB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0</a:t>
                      </a:r>
                      <a:endParaRPr lang="en-GB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-11.5</a:t>
                      </a:r>
                      <a:endParaRPr lang="en-GB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 </a:t>
                      </a:r>
                      <a:endParaRPr lang="en-GB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 </a:t>
                      </a:r>
                      <a:endParaRPr lang="en-GB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QF</a:t>
                      </a:r>
                      <a:endParaRPr lang="en-GB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1</a:t>
                      </a:r>
                      <a:endParaRPr lang="en-GB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0</a:t>
                      </a:r>
                      <a:endParaRPr lang="en-GB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-10.8414</a:t>
                      </a:r>
                      <a:endParaRPr lang="en-GB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-</a:t>
                      </a:r>
                      <a:endParaRPr lang="en-GB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-5.727%</a:t>
                      </a:r>
                      <a:endParaRPr lang="en-GB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BD</a:t>
                      </a:r>
                      <a:endParaRPr lang="en-GB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0</a:t>
                      </a:r>
                      <a:endParaRPr lang="en-GB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-0.311</a:t>
                      </a:r>
                      <a:endParaRPr lang="en-GB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11</a:t>
                      </a:r>
                      <a:endParaRPr lang="en-GB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 </a:t>
                      </a:r>
                      <a:endParaRPr lang="en-GB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 </a:t>
                      </a:r>
                      <a:endParaRPr lang="en-GB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BD</a:t>
                      </a:r>
                      <a:endParaRPr lang="en-GB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1</a:t>
                      </a:r>
                      <a:endParaRPr lang="en-GB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-0.29991</a:t>
                      </a:r>
                      <a:endParaRPr lang="en-GB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10.4222</a:t>
                      </a:r>
                      <a:endParaRPr lang="en-GB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-3.566%</a:t>
                      </a:r>
                      <a:endParaRPr lang="en-GB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-5.253%</a:t>
                      </a:r>
                      <a:endParaRPr lang="en-GB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7452320" y="1196752"/>
            <a:ext cx="1166464" cy="257369"/>
          </a:xfrm>
          <a:prstGeom prst="rect">
            <a:avLst/>
          </a:prstGeom>
          <a:noFill/>
          <a:ln>
            <a:noFill/>
          </a:ln>
        </p:spPr>
        <p:txBody>
          <a:bodyPr wrap="none" lIns="36000" tIns="36000" rIns="36000" bIns="36000" rtlCol="0">
            <a:spAutoFit/>
          </a:bodyPr>
          <a:lstStyle/>
          <a:p>
            <a:r>
              <a:rPr lang="en-GB" sz="1200" b="1" dirty="0" smtClean="0"/>
              <a:t>CBETA note #1</a:t>
            </a:r>
          </a:p>
        </p:txBody>
      </p:sp>
    </p:spTree>
    <p:extLst>
      <p:ext uri="{BB962C8B-B14F-4D97-AF65-F5344CB8AC3E}">
        <p14:creationId xmlns:p14="http://schemas.microsoft.com/office/powerpoint/2010/main" val="148227045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Radiation Tolerance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1684783"/>
          </a:xfrm>
        </p:spPr>
        <p:txBody>
          <a:bodyPr/>
          <a:lstStyle/>
          <a:p>
            <a:r>
              <a:rPr lang="en-GB" dirty="0"/>
              <a:t>L</a:t>
            </a:r>
            <a:r>
              <a:rPr lang="en-GB" dirty="0" smtClean="0"/>
              <a:t>ifetime dose limit of 1kGy = 100krad</a:t>
            </a:r>
          </a:p>
          <a:p>
            <a:pPr lvl="1"/>
            <a:r>
              <a:rPr lang="en-GB" dirty="0" smtClean="0"/>
              <a:t>10 rad/h at beam pipe average over 10000 hours</a:t>
            </a:r>
          </a:p>
          <a:p>
            <a:pPr lvl="1"/>
            <a:r>
              <a:rPr lang="en-GB" dirty="0" smtClean="0"/>
              <a:t>Easily </a:t>
            </a:r>
            <a:r>
              <a:rPr lang="en-GB" dirty="0" err="1" smtClean="0"/>
              <a:t>monitorable</a:t>
            </a:r>
            <a:r>
              <a:rPr lang="en-GB" dirty="0" smtClean="0"/>
              <a:t> with dosimeters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January 30, 2017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Stephen Brooks, CBETA Technical Review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51</a:t>
            </a:fld>
            <a:endParaRPr lang="en-GB" altLang="en-US"/>
          </a:p>
        </p:txBody>
      </p:sp>
      <p:sp>
        <p:nvSpPr>
          <p:cNvPr id="7" name="Rounded Rectangle 6"/>
          <p:cNvSpPr/>
          <p:nvPr/>
        </p:nvSpPr>
        <p:spPr>
          <a:xfrm>
            <a:off x="6948264" y="4126929"/>
            <a:ext cx="1800200" cy="108012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Dipole errors on beams:</a:t>
            </a:r>
          </a:p>
          <a:p>
            <a:pPr algn="ctr"/>
            <a:r>
              <a:rPr lang="en-GB" dirty="0" smtClean="0">
                <a:solidFill>
                  <a:schemeClr val="tx1"/>
                </a:solidFill>
              </a:rPr>
              <a:t>0.36G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851920" y="4709336"/>
            <a:ext cx="2448272" cy="87990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Magnet multipole </a:t>
            </a:r>
            <a:r>
              <a:rPr lang="en-GB" dirty="0" smtClean="0">
                <a:solidFill>
                  <a:schemeClr val="tx1"/>
                </a:solidFill>
              </a:rPr>
              <a:t>errors</a:t>
            </a:r>
          </a:p>
          <a:p>
            <a:pPr algn="ctr"/>
            <a:r>
              <a:rPr lang="en-GB" dirty="0" smtClean="0">
                <a:solidFill>
                  <a:schemeClr val="tx1"/>
                </a:solidFill>
              </a:rPr>
              <a:t>1.3 units </a:t>
            </a:r>
            <a:r>
              <a:rPr lang="en-GB" dirty="0">
                <a:solidFill>
                  <a:schemeClr val="tx1"/>
                </a:solidFill>
              </a:rPr>
              <a:t>at </a:t>
            </a:r>
            <a:r>
              <a:rPr lang="en-GB" dirty="0" smtClean="0">
                <a:solidFill>
                  <a:schemeClr val="tx1"/>
                </a:solidFill>
              </a:rPr>
              <a:t>R=25mm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851920" y="3872194"/>
            <a:ext cx="2448272" cy="63007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Magnet strength errors</a:t>
            </a:r>
          </a:p>
          <a:p>
            <a:pPr algn="ctr"/>
            <a:r>
              <a:rPr lang="en-GB" dirty="0">
                <a:solidFill>
                  <a:schemeClr val="tx1"/>
                </a:solidFill>
              </a:rPr>
              <a:t>-</a:t>
            </a:r>
            <a:r>
              <a:rPr lang="en-GB" dirty="0" smtClean="0">
                <a:solidFill>
                  <a:schemeClr val="tx1"/>
                </a:solidFill>
              </a:rPr>
              <a:t>1.3 × 10</a:t>
            </a:r>
            <a:r>
              <a:rPr lang="en-GB" baseline="30000" dirty="0" smtClean="0">
                <a:solidFill>
                  <a:schemeClr val="tx1"/>
                </a:solidFill>
              </a:rPr>
              <a:t>-4</a:t>
            </a:r>
            <a:endParaRPr lang="en-GB" baseline="30000" dirty="0">
              <a:solidFill>
                <a:schemeClr val="tx1"/>
              </a:solidFill>
            </a:endParaRPr>
          </a:p>
        </p:txBody>
      </p:sp>
      <p:cxnSp>
        <p:nvCxnSpPr>
          <p:cNvPr id="10" name="Elbow Connector 9"/>
          <p:cNvCxnSpPr>
            <a:stCxn id="9" idx="3"/>
            <a:endCxn id="7" idx="1"/>
          </p:cNvCxnSpPr>
          <p:nvPr/>
        </p:nvCxnSpPr>
        <p:spPr>
          <a:xfrm>
            <a:off x="6300192" y="4187229"/>
            <a:ext cx="648072" cy="479760"/>
          </a:xfrm>
          <a:prstGeom prst="bentConnector3">
            <a:avLst>
              <a:gd name="adj1" fmla="val 50000"/>
            </a:avLst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Elbow Connector 10"/>
          <p:cNvCxnSpPr>
            <a:stCxn id="8" idx="3"/>
            <a:endCxn id="7" idx="1"/>
          </p:cNvCxnSpPr>
          <p:nvPr/>
        </p:nvCxnSpPr>
        <p:spPr>
          <a:xfrm flipV="1">
            <a:off x="6300192" y="4666989"/>
            <a:ext cx="648072" cy="482299"/>
          </a:xfrm>
          <a:prstGeom prst="bentConnector3">
            <a:avLst>
              <a:gd name="adj1" fmla="val 50000"/>
            </a:avLst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ounded Rectangle 11"/>
          <p:cNvSpPr/>
          <p:nvPr/>
        </p:nvSpPr>
        <p:spPr>
          <a:xfrm>
            <a:off x="323528" y="3869656"/>
            <a:ext cx="2160240" cy="63007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Radiation damage</a:t>
            </a:r>
          </a:p>
          <a:p>
            <a:pPr algn="ctr"/>
            <a:r>
              <a:rPr lang="en-GB" dirty="0" smtClean="0">
                <a:solidFill>
                  <a:schemeClr val="tx1"/>
                </a:solidFill>
              </a:rPr>
              <a:t>1kGy = 100krad</a:t>
            </a:r>
            <a:endParaRPr lang="en-GB" dirty="0">
              <a:solidFill>
                <a:schemeClr val="tx1"/>
              </a:solidFill>
            </a:endParaRPr>
          </a:p>
        </p:txBody>
      </p:sp>
      <p:cxnSp>
        <p:nvCxnSpPr>
          <p:cNvPr id="13" name="Elbow Connector 12"/>
          <p:cNvCxnSpPr>
            <a:stCxn id="12" idx="3"/>
            <a:endCxn id="9" idx="1"/>
          </p:cNvCxnSpPr>
          <p:nvPr/>
        </p:nvCxnSpPr>
        <p:spPr>
          <a:xfrm>
            <a:off x="2483768" y="4184691"/>
            <a:ext cx="1368152" cy="2538"/>
          </a:xfrm>
          <a:prstGeom prst="bentConnector3">
            <a:avLst>
              <a:gd name="adj1" fmla="val 50000"/>
            </a:avLst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Elbow Connector 13"/>
          <p:cNvCxnSpPr>
            <a:stCxn id="12" idx="3"/>
            <a:endCxn id="8" idx="1"/>
          </p:cNvCxnSpPr>
          <p:nvPr/>
        </p:nvCxnSpPr>
        <p:spPr>
          <a:xfrm>
            <a:off x="2483768" y="4184691"/>
            <a:ext cx="1368152" cy="964597"/>
          </a:xfrm>
          <a:prstGeom prst="bentConnector3">
            <a:avLst>
              <a:gd name="adj1" fmla="val 50000"/>
            </a:avLst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1043608" y="4509119"/>
            <a:ext cx="20882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dirty="0" smtClean="0">
                <a:latin typeface="+mn-lt"/>
                <a:cs typeface="+mn-cs"/>
              </a:rPr>
              <a:t>Conversion factors:</a:t>
            </a:r>
          </a:p>
          <a:p>
            <a:pPr algn="r"/>
            <a:r>
              <a:rPr lang="en-GB" dirty="0" smtClean="0">
                <a:latin typeface="+mn-lt"/>
                <a:cs typeface="+mn-cs"/>
              </a:rPr>
              <a:t>1% / 74.5kGy</a:t>
            </a:r>
          </a:p>
          <a:p>
            <a:pPr algn="r"/>
            <a:r>
              <a:rPr lang="en-GB" dirty="0" smtClean="0">
                <a:latin typeface="+mn-lt"/>
                <a:cs typeface="+mn-cs"/>
              </a:rPr>
              <a:t>= 0.134/</a:t>
            </a:r>
            <a:r>
              <a:rPr lang="en-GB" dirty="0" err="1" smtClean="0">
                <a:latin typeface="+mn-lt"/>
                <a:cs typeface="+mn-cs"/>
              </a:rPr>
              <a:t>MGy</a:t>
            </a:r>
            <a:endParaRPr lang="en-GB" dirty="0">
              <a:latin typeface="+mn-lt"/>
              <a:cs typeface="+mn-cs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372200" y="3430741"/>
            <a:ext cx="2376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+mn-lt"/>
                <a:cs typeface="+mn-cs"/>
              </a:rPr>
              <a:t>Conversion factor:</a:t>
            </a:r>
          </a:p>
          <a:p>
            <a:r>
              <a:rPr lang="en-GB" dirty="0" smtClean="0">
                <a:latin typeface="+mn-lt"/>
                <a:cs typeface="+mn-cs"/>
              </a:rPr>
              <a:t>0.2645 T worst case</a:t>
            </a:r>
            <a:endParaRPr lang="en-GB" dirty="0">
              <a:latin typeface="+mn-lt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8642" y="4311469"/>
            <a:ext cx="354832" cy="195814"/>
          </a:xfrm>
          <a:prstGeom prst="rect">
            <a:avLst/>
          </a:prstGeom>
          <a:noFill/>
          <a:ln>
            <a:noFill/>
          </a:ln>
        </p:spPr>
        <p:txBody>
          <a:bodyPr wrap="none" lIns="36000" tIns="36000" rIns="36000" bIns="36000" rtlCol="0">
            <a:spAutoFit/>
          </a:bodyPr>
          <a:lstStyle/>
          <a:p>
            <a:r>
              <a:rPr lang="en-GB" sz="800" dirty="0" smtClean="0"/>
              <a:t>BP1.5</a:t>
            </a:r>
            <a:endParaRPr lang="en-GB" sz="800" dirty="0"/>
          </a:p>
        </p:txBody>
      </p:sp>
    </p:spTree>
    <p:extLst>
      <p:ext uri="{BB962C8B-B14F-4D97-AF65-F5344CB8AC3E}">
        <p14:creationId xmlns:p14="http://schemas.microsoft.com/office/powerpoint/2010/main" val="217818625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Recap: Beam-Dipole Errors Path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January 30, 2017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Stephen Brooks, CBETA Technical Review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52</a:t>
            </a:fld>
            <a:endParaRPr lang="en-GB" alt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7020272" y="1999888"/>
            <a:ext cx="1872208" cy="108012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Dipole errors on beams</a:t>
            </a:r>
          </a:p>
          <a:p>
            <a:pPr algn="ctr"/>
            <a:r>
              <a:rPr lang="en-GB" dirty="0" smtClean="0">
                <a:solidFill>
                  <a:schemeClr val="tx1"/>
                </a:solidFill>
              </a:rPr>
              <a:t>Total ±52.0G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3923928" y="1484784"/>
            <a:ext cx="2520280" cy="43204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300" dirty="0" smtClean="0">
                <a:solidFill>
                  <a:schemeClr val="tx1"/>
                </a:solidFill>
              </a:rPr>
              <a:t>Magnet position errors</a:t>
            </a:r>
          </a:p>
          <a:p>
            <a:pPr algn="ctr"/>
            <a:r>
              <a:rPr lang="en-GB" sz="1300" dirty="0" smtClean="0">
                <a:solidFill>
                  <a:schemeClr val="tx1"/>
                </a:solidFill>
              </a:rPr>
              <a:t>±200um</a:t>
            </a:r>
            <a:endParaRPr lang="en-GB" sz="1300" dirty="0">
              <a:solidFill>
                <a:schemeClr val="tx1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3923928" y="2060848"/>
            <a:ext cx="2520280" cy="440432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300" dirty="0">
                <a:solidFill>
                  <a:schemeClr val="tx1"/>
                </a:solidFill>
              </a:rPr>
              <a:t>Magnet roll </a:t>
            </a:r>
            <a:r>
              <a:rPr lang="en-GB" sz="1300" dirty="0" smtClean="0">
                <a:solidFill>
                  <a:schemeClr val="tx1"/>
                </a:solidFill>
              </a:rPr>
              <a:t>errors</a:t>
            </a:r>
          </a:p>
          <a:p>
            <a:pPr algn="ctr"/>
            <a:r>
              <a:rPr lang="en-GB" sz="1300" dirty="0">
                <a:solidFill>
                  <a:schemeClr val="tx1"/>
                </a:solidFill>
              </a:rPr>
              <a:t>±2mrad = ±0.11</a:t>
            </a:r>
            <a:r>
              <a:rPr lang="en-GB" sz="1300" dirty="0" smtClean="0">
                <a:solidFill>
                  <a:schemeClr val="tx1"/>
                </a:solidFill>
              </a:rPr>
              <a:t>°</a:t>
            </a:r>
            <a:endParaRPr lang="en-GB" sz="1300" dirty="0">
              <a:solidFill>
                <a:schemeClr val="tx1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923928" y="2797696"/>
            <a:ext cx="2520280" cy="63130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300" dirty="0" smtClean="0">
                <a:solidFill>
                  <a:schemeClr val="tx1"/>
                </a:solidFill>
              </a:rPr>
              <a:t>Temperature variation magnet blocks</a:t>
            </a:r>
          </a:p>
          <a:p>
            <a:pPr algn="ctr"/>
            <a:r>
              <a:rPr lang="en-GB" sz="1300" dirty="0" smtClean="0">
                <a:solidFill>
                  <a:schemeClr val="tx1"/>
                </a:solidFill>
              </a:rPr>
              <a:t>Total ±1.1K</a:t>
            </a:r>
            <a:endParaRPr lang="en-GB" sz="1300" dirty="0">
              <a:solidFill>
                <a:schemeClr val="tx1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150308" y="2121808"/>
            <a:ext cx="2232248" cy="55776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300" dirty="0" smtClean="0">
                <a:solidFill>
                  <a:schemeClr val="tx1"/>
                </a:solidFill>
              </a:rPr>
              <a:t>Air temperature variation</a:t>
            </a:r>
          </a:p>
          <a:p>
            <a:pPr algn="ctr"/>
            <a:r>
              <a:rPr lang="en-GB" sz="1300" dirty="0" smtClean="0">
                <a:solidFill>
                  <a:schemeClr val="tx1"/>
                </a:solidFill>
              </a:rPr>
              <a:t>±7.5K</a:t>
            </a:r>
            <a:endParaRPr lang="en-GB" sz="1300" dirty="0">
              <a:solidFill>
                <a:schemeClr val="tx1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1150308" y="2821320"/>
            <a:ext cx="2232248" cy="58597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300" dirty="0" smtClean="0">
                <a:solidFill>
                  <a:schemeClr val="tx1"/>
                </a:solidFill>
              </a:rPr>
              <a:t>Water temperature variation</a:t>
            </a:r>
          </a:p>
          <a:p>
            <a:pPr algn="ctr"/>
            <a:r>
              <a:rPr lang="en-GB" sz="1300" dirty="0" smtClean="0">
                <a:solidFill>
                  <a:schemeClr val="tx1"/>
                </a:solidFill>
              </a:rPr>
              <a:t>±1K</a:t>
            </a:r>
            <a:endParaRPr lang="en-GB" sz="1300" dirty="0">
              <a:solidFill>
                <a:schemeClr val="tx1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4644008" y="4817250"/>
            <a:ext cx="1800200" cy="63007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300" dirty="0">
                <a:solidFill>
                  <a:schemeClr val="tx1"/>
                </a:solidFill>
              </a:rPr>
              <a:t>Magnet multipole </a:t>
            </a:r>
            <a:r>
              <a:rPr lang="en-GB" sz="1300" dirty="0" smtClean="0">
                <a:solidFill>
                  <a:schemeClr val="tx1"/>
                </a:solidFill>
              </a:rPr>
              <a:t>errors</a:t>
            </a:r>
          </a:p>
          <a:p>
            <a:pPr algn="ctr"/>
            <a:r>
              <a:rPr lang="en-GB" sz="1300" dirty="0" smtClean="0">
                <a:solidFill>
                  <a:schemeClr val="tx1"/>
                </a:solidFill>
              </a:rPr>
              <a:t>~10 units at R=25mm</a:t>
            </a:r>
            <a:endParaRPr lang="en-GB" sz="1300" dirty="0">
              <a:solidFill>
                <a:schemeClr val="tx1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4644008" y="3980108"/>
            <a:ext cx="1800200" cy="63007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300" dirty="0" smtClean="0">
                <a:solidFill>
                  <a:schemeClr val="tx1"/>
                </a:solidFill>
              </a:rPr>
              <a:t>Magnet strength errors</a:t>
            </a:r>
          </a:p>
          <a:p>
            <a:pPr algn="ctr"/>
            <a:r>
              <a:rPr lang="en-GB" sz="1300" dirty="0">
                <a:solidFill>
                  <a:schemeClr val="tx1"/>
                </a:solidFill>
              </a:rPr>
              <a:t>±0.1</a:t>
            </a:r>
            <a:r>
              <a:rPr lang="en-GB" sz="1300" dirty="0" smtClean="0">
                <a:solidFill>
                  <a:schemeClr val="tx1"/>
                </a:solidFill>
              </a:rPr>
              <a:t>%</a:t>
            </a:r>
            <a:endParaRPr lang="en-GB" sz="1300" dirty="0">
              <a:solidFill>
                <a:schemeClr val="tx1"/>
              </a:solidFill>
            </a:endParaRPr>
          </a:p>
        </p:txBody>
      </p:sp>
      <p:cxnSp>
        <p:nvCxnSpPr>
          <p:cNvPr id="17" name="Elbow Connector 16"/>
          <p:cNvCxnSpPr>
            <a:stCxn id="13" idx="3"/>
            <a:endCxn id="12" idx="1"/>
          </p:cNvCxnSpPr>
          <p:nvPr/>
        </p:nvCxnSpPr>
        <p:spPr>
          <a:xfrm>
            <a:off x="3382556" y="2400692"/>
            <a:ext cx="541372" cy="712656"/>
          </a:xfrm>
          <a:prstGeom prst="bentConnector3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Elbow Connector 18"/>
          <p:cNvCxnSpPr>
            <a:stCxn id="14" idx="3"/>
            <a:endCxn id="12" idx="1"/>
          </p:cNvCxnSpPr>
          <p:nvPr/>
        </p:nvCxnSpPr>
        <p:spPr>
          <a:xfrm flipV="1">
            <a:off x="3382556" y="3113348"/>
            <a:ext cx="541372" cy="960"/>
          </a:xfrm>
          <a:prstGeom prst="bentConnector3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Elbow Connector 21"/>
          <p:cNvCxnSpPr>
            <a:stCxn id="12" idx="3"/>
            <a:endCxn id="7" idx="1"/>
          </p:cNvCxnSpPr>
          <p:nvPr/>
        </p:nvCxnSpPr>
        <p:spPr>
          <a:xfrm flipV="1">
            <a:off x="6444208" y="2539948"/>
            <a:ext cx="576064" cy="573400"/>
          </a:xfrm>
          <a:prstGeom prst="bentConnector3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Elbow Connector 24"/>
          <p:cNvCxnSpPr>
            <a:stCxn id="11" idx="3"/>
            <a:endCxn id="7" idx="1"/>
          </p:cNvCxnSpPr>
          <p:nvPr/>
        </p:nvCxnSpPr>
        <p:spPr>
          <a:xfrm>
            <a:off x="6444208" y="2281064"/>
            <a:ext cx="576064" cy="258884"/>
          </a:xfrm>
          <a:prstGeom prst="bentConnector3">
            <a:avLst>
              <a:gd name="adj1" fmla="val 50000"/>
            </a:avLst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Elbow Connector 28"/>
          <p:cNvCxnSpPr>
            <a:stCxn id="10" idx="3"/>
            <a:endCxn id="7" idx="1"/>
          </p:cNvCxnSpPr>
          <p:nvPr/>
        </p:nvCxnSpPr>
        <p:spPr>
          <a:xfrm>
            <a:off x="6444208" y="1700808"/>
            <a:ext cx="576064" cy="839140"/>
          </a:xfrm>
          <a:prstGeom prst="bentConnector3">
            <a:avLst>
              <a:gd name="adj1" fmla="val 50000"/>
            </a:avLst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Elbow Connector 31"/>
          <p:cNvCxnSpPr>
            <a:stCxn id="16" idx="3"/>
            <a:endCxn id="7" idx="1"/>
          </p:cNvCxnSpPr>
          <p:nvPr/>
        </p:nvCxnSpPr>
        <p:spPr>
          <a:xfrm flipV="1">
            <a:off x="6444208" y="2539948"/>
            <a:ext cx="576064" cy="1755195"/>
          </a:xfrm>
          <a:prstGeom prst="bentConnector3">
            <a:avLst>
              <a:gd name="adj1" fmla="val 50000"/>
            </a:avLst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Elbow Connector 34"/>
          <p:cNvCxnSpPr>
            <a:stCxn id="15" idx="3"/>
            <a:endCxn id="7" idx="1"/>
          </p:cNvCxnSpPr>
          <p:nvPr/>
        </p:nvCxnSpPr>
        <p:spPr>
          <a:xfrm flipV="1">
            <a:off x="6444208" y="2539948"/>
            <a:ext cx="576064" cy="2592337"/>
          </a:xfrm>
          <a:prstGeom prst="bentConnector3">
            <a:avLst>
              <a:gd name="adj1" fmla="val 50000"/>
            </a:avLst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ounded Rectangle 37"/>
          <p:cNvSpPr/>
          <p:nvPr/>
        </p:nvSpPr>
        <p:spPr>
          <a:xfrm>
            <a:off x="7020272" y="4016112"/>
            <a:ext cx="1872208" cy="108012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Required dipole corrector field</a:t>
            </a:r>
          </a:p>
          <a:p>
            <a:pPr algn="ctr"/>
            <a:r>
              <a:rPr lang="en-GB" dirty="0" smtClean="0">
                <a:solidFill>
                  <a:schemeClr val="tx1"/>
                </a:solidFill>
              </a:rPr>
              <a:t>±993 Gauss.cm</a:t>
            </a:r>
            <a:endParaRPr lang="en-GB" dirty="0">
              <a:solidFill>
                <a:schemeClr val="tx1"/>
              </a:solidFill>
            </a:endParaRPr>
          </a:p>
        </p:txBody>
      </p:sp>
      <p:cxnSp>
        <p:nvCxnSpPr>
          <p:cNvPr id="39" name="Straight Arrow Connector 38"/>
          <p:cNvCxnSpPr>
            <a:stCxn id="7" idx="2"/>
            <a:endCxn id="38" idx="0"/>
          </p:cNvCxnSpPr>
          <p:nvPr/>
        </p:nvCxnSpPr>
        <p:spPr>
          <a:xfrm>
            <a:off x="7956376" y="3080008"/>
            <a:ext cx="0" cy="936104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ounded Rectangle 40"/>
          <p:cNvSpPr/>
          <p:nvPr/>
        </p:nvSpPr>
        <p:spPr>
          <a:xfrm>
            <a:off x="179512" y="4029472"/>
            <a:ext cx="2160240" cy="62634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300" dirty="0" smtClean="0">
                <a:solidFill>
                  <a:schemeClr val="tx1"/>
                </a:solidFill>
              </a:rPr>
              <a:t>Block magnetisation angle errors</a:t>
            </a:r>
          </a:p>
          <a:p>
            <a:pPr algn="ctr"/>
            <a:r>
              <a:rPr lang="en-GB" sz="1300" dirty="0">
                <a:solidFill>
                  <a:schemeClr val="tx1"/>
                </a:solidFill>
              </a:rPr>
              <a:t>±3° and 80% within ±2°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179512" y="4832216"/>
            <a:ext cx="2160240" cy="62634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300" dirty="0" smtClean="0">
                <a:solidFill>
                  <a:schemeClr val="tx1"/>
                </a:solidFill>
              </a:rPr>
              <a:t>Block magnetisation strength errors</a:t>
            </a:r>
          </a:p>
          <a:p>
            <a:pPr lvl="0" algn="ctr"/>
            <a:r>
              <a:rPr lang="en-GB" sz="1300" dirty="0">
                <a:solidFill>
                  <a:prstClr val="black"/>
                </a:solidFill>
              </a:rPr>
              <a:t>±2.1</a:t>
            </a:r>
            <a:r>
              <a:rPr lang="en-GB" sz="1300" dirty="0" smtClean="0">
                <a:solidFill>
                  <a:prstClr val="black"/>
                </a:solidFill>
              </a:rPr>
              <a:t>%</a:t>
            </a:r>
            <a:endParaRPr lang="en-GB" sz="1300" dirty="0">
              <a:solidFill>
                <a:prstClr val="black"/>
              </a:solidFill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179512" y="5610964"/>
            <a:ext cx="2160240" cy="62634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300" dirty="0" smtClean="0">
                <a:solidFill>
                  <a:schemeClr val="tx1"/>
                </a:solidFill>
              </a:rPr>
              <a:t>Assembly block placement errors</a:t>
            </a:r>
          </a:p>
          <a:p>
            <a:pPr algn="ctr"/>
            <a:r>
              <a:rPr lang="en-GB" sz="1300" dirty="0">
                <a:solidFill>
                  <a:schemeClr val="tx1"/>
                </a:solidFill>
              </a:rPr>
              <a:t>Estimated: </a:t>
            </a:r>
            <a:r>
              <a:rPr lang="en-GB" sz="1300" dirty="0" smtClean="0">
                <a:solidFill>
                  <a:schemeClr val="tx1"/>
                </a:solidFill>
              </a:rPr>
              <a:t>0.25mm</a:t>
            </a:r>
            <a:endParaRPr lang="en-GB" sz="1300" dirty="0">
              <a:solidFill>
                <a:schemeClr val="tx1"/>
              </a:solidFill>
            </a:endParaRPr>
          </a:p>
        </p:txBody>
      </p:sp>
      <p:cxnSp>
        <p:nvCxnSpPr>
          <p:cNvPr id="44" name="Elbow Connector 43"/>
          <p:cNvCxnSpPr>
            <a:stCxn id="41" idx="3"/>
            <a:endCxn id="54" idx="1"/>
          </p:cNvCxnSpPr>
          <p:nvPr/>
        </p:nvCxnSpPr>
        <p:spPr>
          <a:xfrm>
            <a:off x="2339752" y="4342646"/>
            <a:ext cx="576064" cy="434183"/>
          </a:xfrm>
          <a:prstGeom prst="bentConnector3">
            <a:avLst>
              <a:gd name="adj1" fmla="val 50000"/>
            </a:avLst>
          </a:prstGeom>
          <a:ln w="28575"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Elbow Connector 46"/>
          <p:cNvCxnSpPr>
            <a:stCxn id="42" idx="3"/>
            <a:endCxn id="54" idx="1"/>
          </p:cNvCxnSpPr>
          <p:nvPr/>
        </p:nvCxnSpPr>
        <p:spPr>
          <a:xfrm flipV="1">
            <a:off x="2339752" y="4776829"/>
            <a:ext cx="576064" cy="368561"/>
          </a:xfrm>
          <a:prstGeom prst="bentConnector3">
            <a:avLst>
              <a:gd name="adj1" fmla="val 50000"/>
            </a:avLst>
          </a:prstGeom>
          <a:ln w="28575"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Elbow Connector 50"/>
          <p:cNvCxnSpPr>
            <a:stCxn id="43" idx="3"/>
            <a:endCxn id="54" idx="1"/>
          </p:cNvCxnSpPr>
          <p:nvPr/>
        </p:nvCxnSpPr>
        <p:spPr>
          <a:xfrm flipV="1">
            <a:off x="2339752" y="4776829"/>
            <a:ext cx="576064" cy="1147309"/>
          </a:xfrm>
          <a:prstGeom prst="bentConnector3">
            <a:avLst>
              <a:gd name="adj1" fmla="val 50000"/>
            </a:avLst>
          </a:prstGeom>
          <a:ln w="28575"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ounded Rectangle 53"/>
          <p:cNvSpPr/>
          <p:nvPr/>
        </p:nvSpPr>
        <p:spPr>
          <a:xfrm>
            <a:off x="2915816" y="4540482"/>
            <a:ext cx="1188328" cy="472693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300" dirty="0" smtClean="0">
                <a:solidFill>
                  <a:schemeClr val="tx1"/>
                </a:solidFill>
              </a:rPr>
              <a:t>Iron wire shimming</a:t>
            </a:r>
            <a:endParaRPr lang="en-GB" sz="1300" dirty="0">
              <a:solidFill>
                <a:schemeClr val="tx1"/>
              </a:solidFill>
            </a:endParaRPr>
          </a:p>
        </p:txBody>
      </p:sp>
      <p:cxnSp>
        <p:nvCxnSpPr>
          <p:cNvPr id="89" name="Elbow Connector 88"/>
          <p:cNvCxnSpPr>
            <a:stCxn id="54" idx="3"/>
            <a:endCxn id="16" idx="1"/>
          </p:cNvCxnSpPr>
          <p:nvPr/>
        </p:nvCxnSpPr>
        <p:spPr>
          <a:xfrm flipV="1">
            <a:off x="4104144" y="4295143"/>
            <a:ext cx="539864" cy="481686"/>
          </a:xfrm>
          <a:prstGeom prst="bentConnector3">
            <a:avLst>
              <a:gd name="adj1" fmla="val 50000"/>
            </a:avLst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Elbow Connector 91"/>
          <p:cNvCxnSpPr>
            <a:stCxn id="54" idx="3"/>
            <a:endCxn id="15" idx="1"/>
          </p:cNvCxnSpPr>
          <p:nvPr/>
        </p:nvCxnSpPr>
        <p:spPr>
          <a:xfrm>
            <a:off x="4104144" y="4776829"/>
            <a:ext cx="539864" cy="355456"/>
          </a:xfrm>
          <a:prstGeom prst="bentConnector3">
            <a:avLst>
              <a:gd name="adj1" fmla="val 50000"/>
            </a:avLst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/>
          <p:cNvSpPr txBox="1"/>
          <p:nvPr/>
        </p:nvSpPr>
        <p:spPr>
          <a:xfrm>
            <a:off x="4791928" y="5775647"/>
            <a:ext cx="33045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+mn-lt"/>
                <a:cs typeface="+mn-cs"/>
              </a:rPr>
              <a:t>Each box is a value (or range size)</a:t>
            </a:r>
          </a:p>
          <a:p>
            <a:r>
              <a:rPr lang="en-GB" dirty="0">
                <a:latin typeface="+mn-lt"/>
                <a:cs typeface="+mn-cs"/>
              </a:rPr>
              <a:t>Each arrow is a conversion </a:t>
            </a:r>
            <a:r>
              <a:rPr lang="en-GB" dirty="0" smtClean="0">
                <a:latin typeface="+mn-lt"/>
                <a:cs typeface="+mn-cs"/>
              </a:rPr>
              <a:t>factor</a:t>
            </a:r>
            <a:endParaRPr lang="en-GB" dirty="0">
              <a:latin typeface="+mn-lt"/>
              <a:cs typeface="+mn-cs"/>
            </a:endParaRPr>
          </a:p>
        </p:txBody>
      </p:sp>
      <p:sp>
        <p:nvSpPr>
          <p:cNvPr id="99" name="Rounded Rectangle 98"/>
          <p:cNvSpPr/>
          <p:nvPr/>
        </p:nvSpPr>
        <p:spPr>
          <a:xfrm>
            <a:off x="1150308" y="1401728"/>
            <a:ext cx="2232248" cy="55776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300" dirty="0" smtClean="0">
                <a:solidFill>
                  <a:schemeClr val="tx1"/>
                </a:solidFill>
              </a:rPr>
              <a:t>Corrector heat source</a:t>
            </a:r>
          </a:p>
          <a:p>
            <a:pPr algn="ctr"/>
            <a:r>
              <a:rPr lang="en-GB" sz="1300" dirty="0" smtClean="0">
                <a:solidFill>
                  <a:schemeClr val="tx1"/>
                </a:solidFill>
              </a:rPr>
              <a:t>36.9W</a:t>
            </a:r>
            <a:endParaRPr lang="en-GB" sz="1300" dirty="0">
              <a:solidFill>
                <a:schemeClr val="tx1"/>
              </a:solidFill>
            </a:endParaRPr>
          </a:p>
        </p:txBody>
      </p:sp>
      <p:sp>
        <p:nvSpPr>
          <p:cNvPr id="100" name="Rounded Rectangle 99"/>
          <p:cNvSpPr/>
          <p:nvPr/>
        </p:nvSpPr>
        <p:spPr>
          <a:xfrm>
            <a:off x="2915816" y="3653633"/>
            <a:ext cx="1188328" cy="63007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300" dirty="0" smtClean="0">
                <a:solidFill>
                  <a:schemeClr val="tx1"/>
                </a:solidFill>
              </a:rPr>
              <a:t>Radiation damage</a:t>
            </a:r>
          </a:p>
          <a:p>
            <a:pPr algn="ctr"/>
            <a:r>
              <a:rPr lang="en-GB" sz="1300" dirty="0" smtClean="0">
                <a:solidFill>
                  <a:schemeClr val="tx1"/>
                </a:solidFill>
              </a:rPr>
              <a:t>1kGy</a:t>
            </a:r>
            <a:endParaRPr lang="en-GB" sz="1300" dirty="0">
              <a:solidFill>
                <a:schemeClr val="tx1"/>
              </a:solidFill>
            </a:endParaRPr>
          </a:p>
        </p:txBody>
      </p:sp>
      <p:cxnSp>
        <p:nvCxnSpPr>
          <p:cNvPr id="101" name="Elbow Connector 100"/>
          <p:cNvCxnSpPr>
            <a:stCxn id="100" idx="3"/>
            <a:endCxn id="16" idx="1"/>
          </p:cNvCxnSpPr>
          <p:nvPr/>
        </p:nvCxnSpPr>
        <p:spPr>
          <a:xfrm>
            <a:off x="4104144" y="3968668"/>
            <a:ext cx="539864" cy="326475"/>
          </a:xfrm>
          <a:prstGeom prst="bentConnector3">
            <a:avLst>
              <a:gd name="adj1" fmla="val 50000"/>
            </a:avLst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Elbow Connector 104"/>
          <p:cNvCxnSpPr>
            <a:stCxn id="99" idx="3"/>
            <a:endCxn id="12" idx="1"/>
          </p:cNvCxnSpPr>
          <p:nvPr/>
        </p:nvCxnSpPr>
        <p:spPr>
          <a:xfrm>
            <a:off x="3382556" y="1680612"/>
            <a:ext cx="541372" cy="1432736"/>
          </a:xfrm>
          <a:prstGeom prst="bentConnector3">
            <a:avLst>
              <a:gd name="adj1" fmla="val 50000"/>
            </a:avLst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3337593" y="2898864"/>
            <a:ext cx="38736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 smtClean="0">
                <a:latin typeface="+mn-lt"/>
                <a:cs typeface="+mn-cs"/>
              </a:rPr>
              <a:t>0.99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3344280" y="1459022"/>
            <a:ext cx="64807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 smtClean="0">
                <a:latin typeface="+mn-lt"/>
                <a:cs typeface="+mn-cs"/>
              </a:rPr>
              <a:t>0.7mK/W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3336849" y="2195062"/>
            <a:ext cx="38811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 smtClean="0">
                <a:latin typeface="+mn-lt"/>
                <a:cs typeface="+mn-cs"/>
              </a:rPr>
              <a:t>0.01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4067944" y="3753224"/>
            <a:ext cx="64807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 smtClean="0">
                <a:latin typeface="+mn-lt"/>
                <a:cs typeface="+mn-cs"/>
              </a:rPr>
              <a:t>0.134/</a:t>
            </a:r>
            <a:r>
              <a:rPr lang="en-GB" sz="800" dirty="0" err="1" smtClean="0">
                <a:latin typeface="+mn-lt"/>
                <a:cs typeface="+mn-cs"/>
              </a:rPr>
              <a:t>MGy</a:t>
            </a:r>
            <a:endParaRPr lang="en-GB" sz="800" dirty="0">
              <a:latin typeface="+mn-lt"/>
              <a:cs typeface="+mn-cs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6261133" y="3407296"/>
            <a:ext cx="54311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 smtClean="0">
                <a:latin typeface="+mn-lt"/>
                <a:cs typeface="+mn-cs"/>
              </a:rPr>
              <a:t>6.2 G/K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6228184" y="4592520"/>
            <a:ext cx="576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 smtClean="0">
                <a:latin typeface="+mn-lt"/>
                <a:cs typeface="+mn-cs"/>
              </a:rPr>
              <a:t>0.2645 T</a:t>
            </a:r>
            <a:endParaRPr lang="en-GB" sz="800" dirty="0">
              <a:latin typeface="+mn-lt"/>
              <a:cs typeface="+mn-cs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6421537" y="5135101"/>
            <a:ext cx="576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 smtClean="0">
                <a:latin typeface="+mn-lt"/>
                <a:cs typeface="+mn-cs"/>
              </a:rPr>
              <a:t>0.2645 T</a:t>
            </a:r>
            <a:endParaRPr lang="en-GB" sz="800" dirty="0">
              <a:latin typeface="+mn-lt"/>
              <a:cs typeface="+mn-cs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6410300" y="1492984"/>
            <a:ext cx="55816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dirty="0" smtClean="0">
                <a:latin typeface="+mn-lt"/>
                <a:cs typeface="+mn-cs"/>
              </a:rPr>
              <a:t>11.5 T/m</a:t>
            </a:r>
            <a:endParaRPr lang="en-GB" sz="800" dirty="0">
              <a:latin typeface="+mn-lt"/>
              <a:cs typeface="+mn-cs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6272399" y="2495803"/>
            <a:ext cx="48763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dirty="0" smtClean="0">
                <a:latin typeface="+mn-lt"/>
                <a:cs typeface="+mn-cs"/>
              </a:rPr>
              <a:t>0.817 T</a:t>
            </a:r>
            <a:endParaRPr lang="en-GB" sz="800" dirty="0">
              <a:latin typeface="+mn-lt"/>
              <a:cs typeface="+mn-cs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7956376" y="3152518"/>
            <a:ext cx="68480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00" dirty="0" smtClean="0">
                <a:latin typeface="+mn-lt"/>
                <a:cs typeface="+mn-cs"/>
              </a:rPr>
              <a:t>19.1cm</a:t>
            </a:r>
            <a:endParaRPr lang="en-GB" sz="1300" dirty="0">
              <a:latin typeface="+mn-lt"/>
              <a:cs typeface="+mn-cs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1224850" y="1768093"/>
            <a:ext cx="354832" cy="195814"/>
          </a:xfrm>
          <a:prstGeom prst="rect">
            <a:avLst/>
          </a:prstGeom>
          <a:noFill/>
          <a:ln>
            <a:noFill/>
          </a:ln>
        </p:spPr>
        <p:txBody>
          <a:bodyPr wrap="none" lIns="36000" tIns="36000" rIns="36000" bIns="36000" rtlCol="0">
            <a:spAutoFit/>
          </a:bodyPr>
          <a:lstStyle/>
          <a:p>
            <a:r>
              <a:rPr lang="en-GB" sz="800" dirty="0" smtClean="0"/>
              <a:t>BP1.5</a:t>
            </a:r>
            <a:endParaRPr lang="en-GB" sz="800" dirty="0"/>
          </a:p>
        </p:txBody>
      </p:sp>
      <p:sp>
        <p:nvSpPr>
          <p:cNvPr id="58" name="TextBox 57"/>
          <p:cNvSpPr txBox="1"/>
          <p:nvPr/>
        </p:nvSpPr>
        <p:spPr>
          <a:xfrm>
            <a:off x="1224850" y="2492779"/>
            <a:ext cx="354832" cy="195814"/>
          </a:xfrm>
          <a:prstGeom prst="rect">
            <a:avLst/>
          </a:prstGeom>
          <a:noFill/>
          <a:ln>
            <a:noFill/>
          </a:ln>
        </p:spPr>
        <p:txBody>
          <a:bodyPr wrap="none" lIns="36000" tIns="36000" rIns="36000" bIns="36000" rtlCol="0">
            <a:spAutoFit/>
          </a:bodyPr>
          <a:lstStyle/>
          <a:p>
            <a:r>
              <a:rPr lang="en-GB" sz="800" dirty="0" smtClean="0"/>
              <a:t>BP1.5</a:t>
            </a:r>
            <a:endParaRPr lang="en-GB" sz="800" dirty="0"/>
          </a:p>
        </p:txBody>
      </p:sp>
      <p:sp>
        <p:nvSpPr>
          <p:cNvPr id="59" name="TextBox 58"/>
          <p:cNvSpPr txBox="1"/>
          <p:nvPr/>
        </p:nvSpPr>
        <p:spPr>
          <a:xfrm>
            <a:off x="1224850" y="3211482"/>
            <a:ext cx="354832" cy="195814"/>
          </a:xfrm>
          <a:prstGeom prst="rect">
            <a:avLst/>
          </a:prstGeom>
          <a:noFill/>
          <a:ln>
            <a:noFill/>
          </a:ln>
        </p:spPr>
        <p:txBody>
          <a:bodyPr wrap="none" lIns="36000" tIns="36000" rIns="36000" bIns="36000" rtlCol="0">
            <a:spAutoFit/>
          </a:bodyPr>
          <a:lstStyle/>
          <a:p>
            <a:r>
              <a:rPr lang="en-GB" sz="800" dirty="0" smtClean="0"/>
              <a:t>BP1.5</a:t>
            </a:r>
            <a:endParaRPr lang="en-GB" sz="800" dirty="0"/>
          </a:p>
        </p:txBody>
      </p:sp>
      <p:sp>
        <p:nvSpPr>
          <p:cNvPr id="60" name="TextBox 59"/>
          <p:cNvSpPr txBox="1"/>
          <p:nvPr/>
        </p:nvSpPr>
        <p:spPr>
          <a:xfrm>
            <a:off x="3992352" y="1728435"/>
            <a:ext cx="354832" cy="195814"/>
          </a:xfrm>
          <a:prstGeom prst="rect">
            <a:avLst/>
          </a:prstGeom>
          <a:noFill/>
          <a:ln>
            <a:noFill/>
          </a:ln>
        </p:spPr>
        <p:txBody>
          <a:bodyPr wrap="none" lIns="36000" tIns="36000" rIns="36000" bIns="36000" rtlCol="0">
            <a:spAutoFit/>
          </a:bodyPr>
          <a:lstStyle/>
          <a:p>
            <a:r>
              <a:rPr lang="en-GB" sz="800" dirty="0" smtClean="0"/>
              <a:t>BP1.5</a:t>
            </a:r>
            <a:endParaRPr lang="en-GB" sz="800" dirty="0"/>
          </a:p>
        </p:txBody>
      </p:sp>
      <p:sp>
        <p:nvSpPr>
          <p:cNvPr id="61" name="TextBox 60"/>
          <p:cNvSpPr txBox="1"/>
          <p:nvPr/>
        </p:nvSpPr>
        <p:spPr>
          <a:xfrm>
            <a:off x="4716016" y="4414364"/>
            <a:ext cx="354832" cy="195814"/>
          </a:xfrm>
          <a:prstGeom prst="rect">
            <a:avLst/>
          </a:prstGeom>
          <a:noFill/>
          <a:ln>
            <a:noFill/>
          </a:ln>
        </p:spPr>
        <p:txBody>
          <a:bodyPr wrap="none" lIns="36000" tIns="36000" rIns="36000" bIns="36000" rtlCol="0">
            <a:spAutoFit/>
          </a:bodyPr>
          <a:lstStyle/>
          <a:p>
            <a:r>
              <a:rPr lang="en-GB" sz="800" dirty="0" smtClean="0"/>
              <a:t>BP1.5</a:t>
            </a:r>
            <a:endParaRPr lang="en-GB" sz="800" dirty="0"/>
          </a:p>
        </p:txBody>
      </p:sp>
      <p:sp>
        <p:nvSpPr>
          <p:cNvPr id="62" name="TextBox 61"/>
          <p:cNvSpPr txBox="1"/>
          <p:nvPr/>
        </p:nvSpPr>
        <p:spPr>
          <a:xfrm>
            <a:off x="3992352" y="2312599"/>
            <a:ext cx="354832" cy="195814"/>
          </a:xfrm>
          <a:prstGeom prst="rect">
            <a:avLst/>
          </a:prstGeom>
          <a:noFill/>
          <a:ln>
            <a:noFill/>
          </a:ln>
        </p:spPr>
        <p:txBody>
          <a:bodyPr wrap="none" lIns="36000" tIns="36000" rIns="36000" bIns="36000" rtlCol="0">
            <a:spAutoFit/>
          </a:bodyPr>
          <a:lstStyle/>
          <a:p>
            <a:r>
              <a:rPr lang="en-GB" sz="800" dirty="0" smtClean="0"/>
              <a:t>BP1.5</a:t>
            </a:r>
            <a:endParaRPr lang="en-GB" sz="800" dirty="0"/>
          </a:p>
        </p:txBody>
      </p:sp>
      <p:sp>
        <p:nvSpPr>
          <p:cNvPr id="63" name="TextBox 62"/>
          <p:cNvSpPr txBox="1"/>
          <p:nvPr/>
        </p:nvSpPr>
        <p:spPr>
          <a:xfrm>
            <a:off x="2930340" y="4098465"/>
            <a:ext cx="354832" cy="195814"/>
          </a:xfrm>
          <a:prstGeom prst="rect">
            <a:avLst/>
          </a:prstGeom>
          <a:noFill/>
          <a:ln>
            <a:noFill/>
          </a:ln>
        </p:spPr>
        <p:txBody>
          <a:bodyPr wrap="none" lIns="36000" tIns="36000" rIns="36000" bIns="36000" rtlCol="0">
            <a:spAutoFit/>
          </a:bodyPr>
          <a:lstStyle/>
          <a:p>
            <a:r>
              <a:rPr lang="en-GB" sz="800" dirty="0" smtClean="0"/>
              <a:t>BP1.5</a:t>
            </a:r>
            <a:endParaRPr lang="en-GB" sz="800" dirty="0"/>
          </a:p>
        </p:txBody>
      </p:sp>
    </p:spTree>
    <p:extLst>
      <p:ext uri="{BB962C8B-B14F-4D97-AF65-F5344CB8AC3E}">
        <p14:creationId xmlns:p14="http://schemas.microsoft.com/office/powerpoint/2010/main" val="4284280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400" y="1228760"/>
            <a:ext cx="7009200" cy="508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Dipole Error Contributions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January 30, 2017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Stephen Brooks, CBETA Technical Review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53</a:t>
            </a:fld>
            <a:endParaRPr lang="en-GB" alt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5194896" y="2051556"/>
            <a:ext cx="863595" cy="725545"/>
            <a:chOff x="2699792" y="5563165"/>
            <a:chExt cx="872318" cy="732874"/>
          </a:xfrm>
        </p:grpSpPr>
        <p:grpSp>
          <p:nvGrpSpPr>
            <p:cNvPr id="10" name="Group 9"/>
            <p:cNvGrpSpPr/>
            <p:nvPr/>
          </p:nvGrpSpPr>
          <p:grpSpPr>
            <a:xfrm>
              <a:off x="2699792" y="5641340"/>
              <a:ext cx="340041" cy="579120"/>
              <a:chOff x="2699792" y="5641340"/>
              <a:chExt cx="340041" cy="579120"/>
            </a:xfrm>
          </p:grpSpPr>
          <p:sp>
            <p:nvSpPr>
              <p:cNvPr id="25" name="Flowchart: Process 24"/>
              <p:cNvSpPr/>
              <p:nvPr/>
            </p:nvSpPr>
            <p:spPr>
              <a:xfrm>
                <a:off x="2837090" y="5641340"/>
                <a:ext cx="67581" cy="579120"/>
              </a:xfrm>
              <a:prstGeom prst="flowChartProcess">
                <a:avLst/>
              </a:prstGeom>
              <a:solidFill>
                <a:schemeClr val="bg1">
                  <a:lumMod val="50000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6" name="Flowchart: Process 25"/>
              <p:cNvSpPr/>
              <p:nvPr/>
            </p:nvSpPr>
            <p:spPr>
              <a:xfrm>
                <a:off x="2769509" y="5765908"/>
                <a:ext cx="67581" cy="327388"/>
              </a:xfrm>
              <a:prstGeom prst="flowChartProcess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7" name="Flowchart: Process 26"/>
              <p:cNvSpPr/>
              <p:nvPr/>
            </p:nvSpPr>
            <p:spPr>
              <a:xfrm>
                <a:off x="2904671" y="5765908"/>
                <a:ext cx="67581" cy="327388"/>
              </a:xfrm>
              <a:prstGeom prst="flowChartProcess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8" name="Flowchart: Process 27"/>
              <p:cNvSpPr/>
              <p:nvPr/>
            </p:nvSpPr>
            <p:spPr>
              <a:xfrm>
                <a:off x="2699792" y="5765908"/>
                <a:ext cx="67581" cy="327388"/>
              </a:xfrm>
              <a:prstGeom prst="flowChartProcess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9" name="Flowchart: Process 28"/>
              <p:cNvSpPr/>
              <p:nvPr/>
            </p:nvSpPr>
            <p:spPr>
              <a:xfrm>
                <a:off x="2972252" y="5765908"/>
                <a:ext cx="67581" cy="327388"/>
              </a:xfrm>
              <a:prstGeom prst="flowChartProcess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1" name="Group 10"/>
            <p:cNvGrpSpPr/>
            <p:nvPr/>
          </p:nvGrpSpPr>
          <p:grpSpPr>
            <a:xfrm>
              <a:off x="3232069" y="5641340"/>
              <a:ext cx="340041" cy="579120"/>
              <a:chOff x="2699792" y="5641340"/>
              <a:chExt cx="340041" cy="579120"/>
            </a:xfrm>
          </p:grpSpPr>
          <p:sp>
            <p:nvSpPr>
              <p:cNvPr id="20" name="Flowchart: Process 19"/>
              <p:cNvSpPr/>
              <p:nvPr/>
            </p:nvSpPr>
            <p:spPr>
              <a:xfrm>
                <a:off x="2837090" y="5641340"/>
                <a:ext cx="67581" cy="579120"/>
              </a:xfrm>
              <a:prstGeom prst="flowChartProcess">
                <a:avLst/>
              </a:prstGeom>
              <a:solidFill>
                <a:schemeClr val="bg1">
                  <a:lumMod val="50000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1" name="Flowchart: Process 20"/>
              <p:cNvSpPr/>
              <p:nvPr/>
            </p:nvSpPr>
            <p:spPr>
              <a:xfrm>
                <a:off x="2769509" y="5765908"/>
                <a:ext cx="67581" cy="327388"/>
              </a:xfrm>
              <a:prstGeom prst="flowChartProcess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2" name="Flowchart: Process 21"/>
              <p:cNvSpPr/>
              <p:nvPr/>
            </p:nvSpPr>
            <p:spPr>
              <a:xfrm>
                <a:off x="2904671" y="5765908"/>
                <a:ext cx="67581" cy="327388"/>
              </a:xfrm>
              <a:prstGeom prst="flowChartProcess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3" name="Flowchart: Process 22"/>
              <p:cNvSpPr/>
              <p:nvPr/>
            </p:nvSpPr>
            <p:spPr>
              <a:xfrm>
                <a:off x="2699792" y="5765908"/>
                <a:ext cx="67581" cy="327388"/>
              </a:xfrm>
              <a:prstGeom prst="flowChartProcess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4" name="Flowchart: Process 23"/>
              <p:cNvSpPr/>
              <p:nvPr/>
            </p:nvSpPr>
            <p:spPr>
              <a:xfrm>
                <a:off x="2972252" y="5765908"/>
                <a:ext cx="67581" cy="327388"/>
              </a:xfrm>
              <a:prstGeom prst="flowChartProcess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2" name="Group 11"/>
            <p:cNvGrpSpPr/>
            <p:nvPr/>
          </p:nvGrpSpPr>
          <p:grpSpPr>
            <a:xfrm rot="5400000">
              <a:off x="3034942" y="5374977"/>
              <a:ext cx="202743" cy="579120"/>
              <a:chOff x="2769509" y="5641340"/>
              <a:chExt cx="202743" cy="579120"/>
            </a:xfrm>
          </p:grpSpPr>
          <p:sp>
            <p:nvSpPr>
              <p:cNvPr id="17" name="Flowchart: Process 16"/>
              <p:cNvSpPr/>
              <p:nvPr/>
            </p:nvSpPr>
            <p:spPr>
              <a:xfrm>
                <a:off x="2837090" y="5641340"/>
                <a:ext cx="67581" cy="579120"/>
              </a:xfrm>
              <a:prstGeom prst="flowChartProcess">
                <a:avLst/>
              </a:prstGeom>
              <a:solidFill>
                <a:schemeClr val="bg1">
                  <a:lumMod val="50000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8" name="Flowchart: Process 17"/>
              <p:cNvSpPr/>
              <p:nvPr/>
            </p:nvSpPr>
            <p:spPr>
              <a:xfrm>
                <a:off x="2769509" y="5765908"/>
                <a:ext cx="67581" cy="327388"/>
              </a:xfrm>
              <a:prstGeom prst="flowChartProcess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9" name="Flowchart: Process 18"/>
              <p:cNvSpPr/>
              <p:nvPr/>
            </p:nvSpPr>
            <p:spPr>
              <a:xfrm>
                <a:off x="2904671" y="5765908"/>
                <a:ext cx="67581" cy="327388"/>
              </a:xfrm>
              <a:prstGeom prst="flowChartProcess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3" name="Group 12"/>
            <p:cNvGrpSpPr/>
            <p:nvPr/>
          </p:nvGrpSpPr>
          <p:grpSpPr>
            <a:xfrm rot="5400000">
              <a:off x="3034027" y="5905108"/>
              <a:ext cx="202743" cy="579120"/>
              <a:chOff x="2769509" y="5641340"/>
              <a:chExt cx="202743" cy="579120"/>
            </a:xfrm>
          </p:grpSpPr>
          <p:sp>
            <p:nvSpPr>
              <p:cNvPr id="14" name="Flowchart: Process 13"/>
              <p:cNvSpPr/>
              <p:nvPr/>
            </p:nvSpPr>
            <p:spPr>
              <a:xfrm>
                <a:off x="2837090" y="5641340"/>
                <a:ext cx="67581" cy="579120"/>
              </a:xfrm>
              <a:prstGeom prst="flowChartProcess">
                <a:avLst/>
              </a:prstGeom>
              <a:solidFill>
                <a:schemeClr val="bg1">
                  <a:lumMod val="50000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" name="Flowchart: Process 14"/>
              <p:cNvSpPr/>
              <p:nvPr/>
            </p:nvSpPr>
            <p:spPr>
              <a:xfrm>
                <a:off x="2769509" y="5765908"/>
                <a:ext cx="67581" cy="327388"/>
              </a:xfrm>
              <a:prstGeom prst="flowChartProcess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6" name="Flowchart: Process 15"/>
              <p:cNvSpPr/>
              <p:nvPr/>
            </p:nvSpPr>
            <p:spPr>
              <a:xfrm>
                <a:off x="2904671" y="5765908"/>
                <a:ext cx="67581" cy="327388"/>
              </a:xfrm>
              <a:prstGeom prst="flowChartProcess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grpSp>
        <p:nvGrpSpPr>
          <p:cNvPr id="51" name="Group 50"/>
          <p:cNvGrpSpPr>
            <a:grpSpLocks noChangeAspect="1"/>
          </p:cNvGrpSpPr>
          <p:nvPr/>
        </p:nvGrpSpPr>
        <p:grpSpPr>
          <a:xfrm>
            <a:off x="7793546" y="1843462"/>
            <a:ext cx="863595" cy="725545"/>
            <a:chOff x="2699792" y="5563165"/>
            <a:chExt cx="872318" cy="732874"/>
          </a:xfrm>
        </p:grpSpPr>
        <p:grpSp>
          <p:nvGrpSpPr>
            <p:cNvPr id="52" name="Group 51"/>
            <p:cNvGrpSpPr/>
            <p:nvPr/>
          </p:nvGrpSpPr>
          <p:grpSpPr>
            <a:xfrm>
              <a:off x="2699792" y="5641340"/>
              <a:ext cx="340041" cy="579120"/>
              <a:chOff x="2699792" y="5641340"/>
              <a:chExt cx="340041" cy="579120"/>
            </a:xfrm>
          </p:grpSpPr>
          <p:sp>
            <p:nvSpPr>
              <p:cNvPr id="67" name="Flowchart: Process 66"/>
              <p:cNvSpPr/>
              <p:nvPr/>
            </p:nvSpPr>
            <p:spPr>
              <a:xfrm>
                <a:off x="2837090" y="5641340"/>
                <a:ext cx="67581" cy="579120"/>
              </a:xfrm>
              <a:prstGeom prst="flowChartProcess">
                <a:avLst/>
              </a:prstGeom>
              <a:solidFill>
                <a:schemeClr val="bg1">
                  <a:lumMod val="50000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8" name="Flowchart: Process 67"/>
              <p:cNvSpPr/>
              <p:nvPr/>
            </p:nvSpPr>
            <p:spPr>
              <a:xfrm>
                <a:off x="2769509" y="5765908"/>
                <a:ext cx="67581" cy="327388"/>
              </a:xfrm>
              <a:prstGeom prst="flowChartProcess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9" name="Flowchart: Process 68"/>
              <p:cNvSpPr/>
              <p:nvPr/>
            </p:nvSpPr>
            <p:spPr>
              <a:xfrm>
                <a:off x="2904671" y="5765908"/>
                <a:ext cx="67581" cy="327388"/>
              </a:xfrm>
              <a:prstGeom prst="flowChartProcess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0" name="Flowchart: Process 69"/>
              <p:cNvSpPr/>
              <p:nvPr/>
            </p:nvSpPr>
            <p:spPr>
              <a:xfrm>
                <a:off x="2699792" y="5765908"/>
                <a:ext cx="67581" cy="327388"/>
              </a:xfrm>
              <a:prstGeom prst="flowChartProcess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1" name="Flowchart: Process 70"/>
              <p:cNvSpPr/>
              <p:nvPr/>
            </p:nvSpPr>
            <p:spPr>
              <a:xfrm>
                <a:off x="2972252" y="5765908"/>
                <a:ext cx="67581" cy="327388"/>
              </a:xfrm>
              <a:prstGeom prst="flowChartProcess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53" name="Group 52"/>
            <p:cNvGrpSpPr/>
            <p:nvPr/>
          </p:nvGrpSpPr>
          <p:grpSpPr>
            <a:xfrm>
              <a:off x="3232069" y="5641340"/>
              <a:ext cx="340041" cy="579120"/>
              <a:chOff x="2699792" y="5641340"/>
              <a:chExt cx="340041" cy="579120"/>
            </a:xfrm>
          </p:grpSpPr>
          <p:sp>
            <p:nvSpPr>
              <p:cNvPr id="62" name="Flowchart: Process 61"/>
              <p:cNvSpPr/>
              <p:nvPr/>
            </p:nvSpPr>
            <p:spPr>
              <a:xfrm>
                <a:off x="2837090" y="5641340"/>
                <a:ext cx="67581" cy="579120"/>
              </a:xfrm>
              <a:prstGeom prst="flowChartProcess">
                <a:avLst/>
              </a:prstGeom>
              <a:solidFill>
                <a:schemeClr val="bg1">
                  <a:lumMod val="50000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3" name="Flowchart: Process 62"/>
              <p:cNvSpPr/>
              <p:nvPr/>
            </p:nvSpPr>
            <p:spPr>
              <a:xfrm>
                <a:off x="2769509" y="5765908"/>
                <a:ext cx="67581" cy="327388"/>
              </a:xfrm>
              <a:prstGeom prst="flowChartProcess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4" name="Flowchart: Process 63"/>
              <p:cNvSpPr/>
              <p:nvPr/>
            </p:nvSpPr>
            <p:spPr>
              <a:xfrm>
                <a:off x="2904671" y="5765908"/>
                <a:ext cx="67581" cy="327388"/>
              </a:xfrm>
              <a:prstGeom prst="flowChartProcess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5" name="Flowchart: Process 64"/>
              <p:cNvSpPr/>
              <p:nvPr/>
            </p:nvSpPr>
            <p:spPr>
              <a:xfrm>
                <a:off x="2699792" y="5765908"/>
                <a:ext cx="67581" cy="327388"/>
              </a:xfrm>
              <a:prstGeom prst="flowChartProcess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6" name="Flowchart: Process 65"/>
              <p:cNvSpPr/>
              <p:nvPr/>
            </p:nvSpPr>
            <p:spPr>
              <a:xfrm>
                <a:off x="2972252" y="5765908"/>
                <a:ext cx="67581" cy="327388"/>
              </a:xfrm>
              <a:prstGeom prst="flowChartProcess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54" name="Group 53"/>
            <p:cNvGrpSpPr/>
            <p:nvPr/>
          </p:nvGrpSpPr>
          <p:grpSpPr>
            <a:xfrm rot="5400000">
              <a:off x="3034942" y="5374977"/>
              <a:ext cx="202743" cy="579120"/>
              <a:chOff x="2769509" y="5641340"/>
              <a:chExt cx="202743" cy="579120"/>
            </a:xfrm>
          </p:grpSpPr>
          <p:sp>
            <p:nvSpPr>
              <p:cNvPr id="59" name="Flowchart: Process 58"/>
              <p:cNvSpPr/>
              <p:nvPr/>
            </p:nvSpPr>
            <p:spPr>
              <a:xfrm>
                <a:off x="2837090" y="5641340"/>
                <a:ext cx="67581" cy="579120"/>
              </a:xfrm>
              <a:prstGeom prst="flowChartProcess">
                <a:avLst/>
              </a:prstGeom>
              <a:solidFill>
                <a:schemeClr val="bg1">
                  <a:lumMod val="50000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0" name="Flowchart: Process 59"/>
              <p:cNvSpPr/>
              <p:nvPr/>
            </p:nvSpPr>
            <p:spPr>
              <a:xfrm>
                <a:off x="2769509" y="5765908"/>
                <a:ext cx="67581" cy="327388"/>
              </a:xfrm>
              <a:prstGeom prst="flowChartProcess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1" name="Flowchart: Process 60"/>
              <p:cNvSpPr/>
              <p:nvPr/>
            </p:nvSpPr>
            <p:spPr>
              <a:xfrm>
                <a:off x="2904671" y="5765908"/>
                <a:ext cx="67581" cy="327388"/>
              </a:xfrm>
              <a:prstGeom prst="flowChartProcess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55" name="Group 54"/>
            <p:cNvGrpSpPr/>
            <p:nvPr/>
          </p:nvGrpSpPr>
          <p:grpSpPr>
            <a:xfrm rot="5400000">
              <a:off x="3034027" y="5905108"/>
              <a:ext cx="202743" cy="579120"/>
              <a:chOff x="2769509" y="5641340"/>
              <a:chExt cx="202743" cy="579120"/>
            </a:xfrm>
          </p:grpSpPr>
          <p:sp>
            <p:nvSpPr>
              <p:cNvPr id="56" name="Flowchart: Process 55"/>
              <p:cNvSpPr/>
              <p:nvPr/>
            </p:nvSpPr>
            <p:spPr>
              <a:xfrm>
                <a:off x="2837090" y="5641340"/>
                <a:ext cx="67581" cy="579120"/>
              </a:xfrm>
              <a:prstGeom prst="flowChartProcess">
                <a:avLst/>
              </a:prstGeom>
              <a:solidFill>
                <a:schemeClr val="bg1">
                  <a:lumMod val="50000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7" name="Flowchart: Process 56"/>
              <p:cNvSpPr/>
              <p:nvPr/>
            </p:nvSpPr>
            <p:spPr>
              <a:xfrm>
                <a:off x="2769509" y="5765908"/>
                <a:ext cx="67581" cy="327388"/>
              </a:xfrm>
              <a:prstGeom prst="flowChartProcess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8" name="Flowchart: Process 57"/>
              <p:cNvSpPr/>
              <p:nvPr/>
            </p:nvSpPr>
            <p:spPr>
              <a:xfrm>
                <a:off x="2904671" y="5765908"/>
                <a:ext cx="67581" cy="327388"/>
              </a:xfrm>
              <a:prstGeom prst="flowChartProcess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sp>
        <p:nvSpPr>
          <p:cNvPr id="72" name="TextBox 71"/>
          <p:cNvSpPr txBox="1"/>
          <p:nvPr/>
        </p:nvSpPr>
        <p:spPr>
          <a:xfrm>
            <a:off x="5091170" y="2843644"/>
            <a:ext cx="10743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 smtClean="0">
                <a:latin typeface="+mn-lt"/>
                <a:cs typeface="+mn-cs"/>
              </a:rPr>
              <a:t>757 G.cm</a:t>
            </a:r>
            <a:endParaRPr lang="en-GB" dirty="0">
              <a:latin typeface="+mn-lt"/>
              <a:cs typeface="+mn-cs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7629120" y="2633005"/>
            <a:ext cx="1191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 smtClean="0">
                <a:latin typeface="+mn-lt"/>
                <a:cs typeface="+mn-cs"/>
              </a:rPr>
              <a:t>1342 G.cm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5376595" y="1714777"/>
            <a:ext cx="499102" cy="257369"/>
          </a:xfrm>
          <a:prstGeom prst="rect">
            <a:avLst/>
          </a:prstGeom>
          <a:noFill/>
          <a:ln>
            <a:noFill/>
          </a:ln>
        </p:spPr>
        <p:txBody>
          <a:bodyPr wrap="none" lIns="36000" tIns="36000" rIns="36000" bIns="36000" rtlCol="0">
            <a:spAutoFit/>
          </a:bodyPr>
          <a:lstStyle/>
          <a:p>
            <a:r>
              <a:rPr lang="en-GB" sz="1200" b="1" dirty="0" smtClean="0"/>
              <a:t>BP1.5</a:t>
            </a:r>
            <a:endParaRPr lang="en-GB" sz="1200" b="1" dirty="0"/>
          </a:p>
        </p:txBody>
      </p:sp>
    </p:spTree>
    <p:extLst>
      <p:ext uri="{BB962C8B-B14F-4D97-AF65-F5344CB8AC3E}">
        <p14:creationId xmlns:p14="http://schemas.microsoft.com/office/powerpoint/2010/main" val="56736946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Conclusion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All sources of field error on the beam have been estimated</a:t>
            </a:r>
          </a:p>
          <a:p>
            <a:r>
              <a:rPr lang="en-GB" dirty="0" smtClean="0"/>
              <a:t>Corrector strength required per unit field error is known from simulations</a:t>
            </a:r>
          </a:p>
          <a:p>
            <a:r>
              <a:rPr lang="en-GB" dirty="0" smtClean="0"/>
              <a:t>These have been put into a corrector budget</a:t>
            </a:r>
          </a:p>
          <a:p>
            <a:pPr lvl="1"/>
            <a:r>
              <a:rPr lang="en-GB" dirty="0" smtClean="0"/>
              <a:t>We can correct the worst case with the hardware that is currently in our costing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January 30, 2017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Stephen Brooks, CBETA Technical Review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54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84232906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BACKUP</a:t>
            </a:r>
            <a:endParaRPr lang="en-GB" dirty="0"/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January 30, 2017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Stephen Brooks, CBETA Technical Review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55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9798121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Correction Simulations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3848" y="1600201"/>
            <a:ext cx="5482952" cy="1324744"/>
          </a:xfrm>
        </p:spPr>
        <p:txBody>
          <a:bodyPr/>
          <a:lstStyle/>
          <a:p>
            <a:r>
              <a:rPr lang="en-GB" dirty="0" smtClean="0"/>
              <a:t>Simulations done by Chris Mayes using BMAD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January 30, 2017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Stephen Brooks, CBETA Technical Review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56</a:t>
            </a:fld>
            <a:endParaRPr lang="en-GB" altLang="en-US"/>
          </a:p>
        </p:txBody>
      </p:sp>
      <p:sp>
        <p:nvSpPr>
          <p:cNvPr id="7" name="Rounded Rectangle 6"/>
          <p:cNvSpPr/>
          <p:nvPr/>
        </p:nvSpPr>
        <p:spPr>
          <a:xfrm>
            <a:off x="539552" y="2132856"/>
            <a:ext cx="1872208" cy="108012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Dipole errors on beams (T)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39552" y="4149080"/>
            <a:ext cx="1872208" cy="108012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Required dipole corrector field</a:t>
            </a:r>
            <a:endParaRPr lang="en-GB" dirty="0">
              <a:solidFill>
                <a:schemeClr val="tx1"/>
              </a:solidFill>
            </a:endParaRPr>
          </a:p>
        </p:txBody>
      </p:sp>
      <p:cxnSp>
        <p:nvCxnSpPr>
          <p:cNvPr id="9" name="Straight Arrow Connector 8"/>
          <p:cNvCxnSpPr>
            <a:stCxn id="7" idx="2"/>
            <a:endCxn id="8" idx="0"/>
          </p:cNvCxnSpPr>
          <p:nvPr/>
        </p:nvCxnSpPr>
        <p:spPr>
          <a:xfrm>
            <a:off x="1475656" y="3212976"/>
            <a:ext cx="0" cy="936104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475656" y="3496362"/>
            <a:ext cx="1656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+mn-lt"/>
                <a:cs typeface="+mn-cs"/>
              </a:rPr>
              <a:t>Beam dynamics</a:t>
            </a:r>
            <a:endParaRPr lang="en-GB" dirty="0">
              <a:latin typeface="+mn-lt"/>
              <a:cs typeface="+mn-cs"/>
            </a:endParaRPr>
          </a:p>
        </p:txBody>
      </p:sp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820" y="2823170"/>
            <a:ext cx="5981700" cy="348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516216" y="5733256"/>
            <a:ext cx="1024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(N=100)</a:t>
            </a:r>
            <a:endParaRPr lang="en-GB" dirty="0"/>
          </a:p>
        </p:txBody>
      </p:sp>
      <p:cxnSp>
        <p:nvCxnSpPr>
          <p:cNvPr id="13" name="Straight Connector 12"/>
          <p:cNvCxnSpPr/>
          <p:nvPr/>
        </p:nvCxnSpPr>
        <p:spPr>
          <a:xfrm>
            <a:off x="3270820" y="4149080"/>
            <a:ext cx="0" cy="1584176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948264" y="2237653"/>
            <a:ext cx="592076" cy="257369"/>
          </a:xfrm>
          <a:prstGeom prst="rect">
            <a:avLst/>
          </a:prstGeom>
          <a:noFill/>
          <a:ln>
            <a:noFill/>
          </a:ln>
        </p:spPr>
        <p:txBody>
          <a:bodyPr wrap="none" lIns="36000" tIns="36000" rIns="36000" bIns="36000" rtlCol="0">
            <a:spAutoFit/>
          </a:bodyPr>
          <a:lstStyle/>
          <a:p>
            <a:r>
              <a:rPr lang="en-GB" sz="1200" b="1" dirty="0" smtClean="0"/>
              <a:t>DR2.13</a:t>
            </a:r>
          </a:p>
        </p:txBody>
      </p:sp>
    </p:spTree>
    <p:extLst>
      <p:ext uri="{BB962C8B-B14F-4D97-AF65-F5344CB8AC3E}">
        <p14:creationId xmlns:p14="http://schemas.microsoft.com/office/powerpoint/2010/main" val="199379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Orbit Correction of 4 Beams</a:t>
            </a:r>
            <a:endParaRPr lang="en-GB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711" y="1600200"/>
            <a:ext cx="7422578" cy="4525963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January 30, 2017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Stephen Brooks, CBETA Technical Review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57</a:t>
            </a:fld>
            <a:endParaRPr lang="en-GB" altLang="en-US"/>
          </a:p>
        </p:txBody>
      </p:sp>
      <p:sp>
        <p:nvSpPr>
          <p:cNvPr id="8" name="TextBox 7"/>
          <p:cNvSpPr txBox="1"/>
          <p:nvPr/>
        </p:nvSpPr>
        <p:spPr>
          <a:xfrm>
            <a:off x="7596336" y="1412776"/>
            <a:ext cx="592076" cy="257369"/>
          </a:xfrm>
          <a:prstGeom prst="rect">
            <a:avLst/>
          </a:prstGeom>
          <a:noFill/>
          <a:ln>
            <a:noFill/>
          </a:ln>
        </p:spPr>
        <p:txBody>
          <a:bodyPr wrap="none" lIns="36000" tIns="36000" rIns="36000" bIns="36000" rtlCol="0">
            <a:spAutoFit/>
          </a:bodyPr>
          <a:lstStyle/>
          <a:p>
            <a:r>
              <a:rPr lang="en-GB" sz="1200" b="1" dirty="0" smtClean="0"/>
              <a:t>DR2.13</a:t>
            </a:r>
          </a:p>
        </p:txBody>
      </p:sp>
    </p:spTree>
    <p:extLst>
      <p:ext uri="{BB962C8B-B14F-4D97-AF65-F5344CB8AC3E}">
        <p14:creationId xmlns:p14="http://schemas.microsoft.com/office/powerpoint/2010/main" val="391438230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Herding Cats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January 30, 2017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Stephen Brooks, CBETA Technical Review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58</a:t>
            </a:fld>
            <a:endParaRPr lang="en-GB" altLang="en-US"/>
          </a:p>
        </p:txBody>
      </p:sp>
      <p:pic>
        <p:nvPicPr>
          <p:cNvPr id="8" name="Content Placeholder 7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92" y="1341368"/>
            <a:ext cx="4320000" cy="5400000"/>
          </a:xfrm>
        </p:spPr>
      </p:pic>
      <p:pic>
        <p:nvPicPr>
          <p:cNvPr id="13314" name="Picture 2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4008" y="1341368"/>
            <a:ext cx="4320000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79512" y="972036"/>
            <a:ext cx="1941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Before correction</a:t>
            </a:r>
            <a:endParaRPr lang="en-GB" dirty="0"/>
          </a:p>
        </p:txBody>
      </p:sp>
      <p:sp>
        <p:nvSpPr>
          <p:cNvPr id="12" name="TextBox 11"/>
          <p:cNvSpPr txBox="1"/>
          <p:nvPr/>
        </p:nvSpPr>
        <p:spPr>
          <a:xfrm>
            <a:off x="7214811" y="972036"/>
            <a:ext cx="1749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After correction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0216140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Herding Cats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January 30, 2017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Stephen Brooks, CBETA Technical Review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59</a:t>
            </a:fld>
            <a:endParaRPr lang="en-GB" altLang="en-US"/>
          </a:p>
        </p:txBody>
      </p:sp>
      <p:pic>
        <p:nvPicPr>
          <p:cNvPr id="13314" name="Picture 2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9512" y="1340768"/>
            <a:ext cx="4320000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81744" y="972036"/>
            <a:ext cx="1749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After correction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0" y="1341368"/>
            <a:ext cx="4248472" cy="5039960"/>
          </a:xfrm>
        </p:spPr>
        <p:txBody>
          <a:bodyPr/>
          <a:lstStyle/>
          <a:p>
            <a:r>
              <a:rPr lang="en-GB" dirty="0" smtClean="0"/>
              <a:t>Same X, Y correctors on all 4 beams</a:t>
            </a:r>
          </a:p>
          <a:p>
            <a:r>
              <a:rPr lang="en-GB" dirty="0" smtClean="0"/>
              <a:t>Beams have different phase advances</a:t>
            </a:r>
          </a:p>
          <a:p>
            <a:pPr lvl="1"/>
            <a:r>
              <a:rPr lang="en-GB" dirty="0" smtClean="0"/>
              <a:t>Over &gt;4 cells correctors become linearly independent on all beams</a:t>
            </a:r>
          </a:p>
          <a:p>
            <a:r>
              <a:rPr lang="en-GB" dirty="0" smtClean="0"/>
              <a:t>Max corrector 1.99x max error</a:t>
            </a:r>
          </a:p>
        </p:txBody>
      </p:sp>
    </p:spTree>
    <p:extLst>
      <p:ext uri="{BB962C8B-B14F-4D97-AF65-F5344CB8AC3E}">
        <p14:creationId xmlns:p14="http://schemas.microsoft.com/office/powerpoint/2010/main" val="25881918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Magnets Made So Far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“ATF/</a:t>
            </a:r>
            <a:r>
              <a:rPr lang="en-GB" dirty="0" err="1" smtClean="0"/>
              <a:t>PoP</a:t>
            </a:r>
            <a:r>
              <a:rPr lang="en-GB" dirty="0" smtClean="0"/>
              <a:t>” magnets (6x QF, 6x BD, half length)</a:t>
            </a:r>
          </a:p>
          <a:p>
            <a:pPr lvl="1"/>
            <a:r>
              <a:rPr lang="en-GB" dirty="0" smtClean="0"/>
              <a:t>Based on old 250MeV CBETA design</a:t>
            </a:r>
          </a:p>
          <a:p>
            <a:pPr lvl="1"/>
            <a:r>
              <a:rPr lang="en-GB" dirty="0" smtClean="0"/>
              <a:t>Slightly smaller bores, unequal for QF and BD</a:t>
            </a:r>
          </a:p>
          <a:p>
            <a:r>
              <a:rPr lang="en-GB" dirty="0" smtClean="0"/>
              <a:t>“First girder” magnets (4x QF, 4x BD, 2 layers)</a:t>
            </a:r>
          </a:p>
          <a:p>
            <a:pPr lvl="1"/>
            <a:r>
              <a:rPr lang="en-GB" dirty="0" smtClean="0"/>
              <a:t>Based on 150MeV “v3” design, few % different</a:t>
            </a:r>
          </a:p>
          <a:p>
            <a:pPr lvl="1"/>
            <a:r>
              <a:rPr lang="en-GB" dirty="0" smtClean="0"/>
              <a:t>Full aluminium surround (stronger)</a:t>
            </a:r>
          </a:p>
          <a:p>
            <a:pPr lvl="1"/>
            <a:r>
              <a:rPr lang="en-GB" dirty="0" err="1" smtClean="0"/>
              <a:t>Splittable</a:t>
            </a:r>
            <a:r>
              <a:rPr lang="en-GB" dirty="0" smtClean="0"/>
              <a:t> into halves</a:t>
            </a:r>
          </a:p>
          <a:p>
            <a:pPr lvl="2"/>
            <a:r>
              <a:rPr lang="en-GB" dirty="0" smtClean="0"/>
              <a:t>Requires use of glue and metal alignment pins</a:t>
            </a:r>
          </a:p>
          <a:p>
            <a:pPr lvl="1"/>
            <a:r>
              <a:rPr lang="en-GB" dirty="0" smtClean="0"/>
              <a:t>Water cooling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June 8, 2017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Stephen Brooks, CBETA Collab. Meeting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6</a:t>
            </a:fld>
            <a:endParaRPr lang="en-GB" altLang="en-US"/>
          </a:p>
        </p:txBody>
      </p:sp>
      <p:sp>
        <p:nvSpPr>
          <p:cNvPr id="7" name="TextBox 6"/>
          <p:cNvSpPr txBox="1"/>
          <p:nvPr/>
        </p:nvSpPr>
        <p:spPr>
          <a:xfrm>
            <a:off x="7884368" y="2204864"/>
            <a:ext cx="1170320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1200" dirty="0" smtClean="0"/>
              <a:t>FFAG’16 talk</a:t>
            </a:r>
          </a:p>
          <a:p>
            <a:r>
              <a:rPr lang="en-GB" sz="1200" dirty="0" smtClean="0"/>
              <a:t>IPAC’17 paper</a:t>
            </a:r>
          </a:p>
          <a:p>
            <a:r>
              <a:rPr lang="en-GB" sz="1200" dirty="0" smtClean="0"/>
              <a:t>Backup slides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172244515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Dipole Corrector Boost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January 30, 2017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Stephen Brooks, CBETA Technical Review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60</a:t>
            </a:fld>
            <a:endParaRPr lang="en-GB" altLang="en-US"/>
          </a:p>
        </p:txBody>
      </p:sp>
      <p:graphicFrame>
        <p:nvGraphicFramePr>
          <p:cNvPr id="10" name="Content Placeholder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03232511"/>
              </p:ext>
            </p:extLst>
          </p:nvPr>
        </p:nvGraphicFramePr>
        <p:xfrm>
          <a:off x="457200" y="1600200"/>
          <a:ext cx="8268998" cy="294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86608"/>
                <a:gridCol w="626205"/>
                <a:gridCol w="701725"/>
                <a:gridCol w="688791"/>
                <a:gridCol w="719388"/>
                <a:gridCol w="787884"/>
                <a:gridCol w="955929"/>
                <a:gridCol w="1032646"/>
                <a:gridCol w="769822"/>
              </a:tblGrid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Configuration</a:t>
                      </a:r>
                      <a:endParaRPr lang="en-GB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Coils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Amps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Volts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Watts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Ohms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Turns/coil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Amp.turns</a:t>
                      </a:r>
                      <a:r>
                        <a:rPr lang="en-GB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/coil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Dipole field (G.cm)</a:t>
                      </a: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Power supply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2.667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Dipole corrector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2.08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2.58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5.366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1.240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390.4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812.1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757</a:t>
                      </a: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Quad corrector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5.26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5.995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31.53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1.140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301.9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1588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1480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Half of quad corrector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5.26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2.998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15.77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0.5699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301.9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1588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1480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Dipole + half of </a:t>
                      </a:r>
                      <a:r>
                        <a:rPr lang="en-GB" sz="1400" b="0" i="0" u="none" strike="noStrike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quad</a:t>
                      </a:r>
                    </a:p>
                    <a:p>
                      <a:pPr algn="l" fontAlgn="b"/>
                      <a:r>
                        <a:rPr lang="en-GB" sz="1400" b="0" i="0" u="none" strike="noStrike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Everything powered at 2.08A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2.08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3.765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7.832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1.810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692.3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1440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1342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1835696" y="2780928"/>
            <a:ext cx="499102" cy="257369"/>
          </a:xfrm>
          <a:prstGeom prst="rect">
            <a:avLst/>
          </a:prstGeom>
          <a:noFill/>
          <a:ln>
            <a:noFill/>
          </a:ln>
        </p:spPr>
        <p:txBody>
          <a:bodyPr wrap="none" lIns="36000" tIns="36000" rIns="36000" bIns="36000" rtlCol="0">
            <a:spAutoFit/>
          </a:bodyPr>
          <a:lstStyle>
            <a:defPPr>
              <a:defRPr lang="en-US"/>
            </a:defPPr>
            <a:lvl1pPr>
              <a:defRPr sz="1200" b="1"/>
            </a:lvl1pPr>
          </a:lstStyle>
          <a:p>
            <a:r>
              <a:rPr lang="en-GB" dirty="0" smtClean="0"/>
              <a:t>BP1.5</a:t>
            </a:r>
            <a:endParaRPr lang="en-GB" dirty="0"/>
          </a:p>
        </p:txBody>
      </p:sp>
      <p:sp>
        <p:nvSpPr>
          <p:cNvPr id="12" name="TextBox 11"/>
          <p:cNvSpPr txBox="1"/>
          <p:nvPr/>
        </p:nvSpPr>
        <p:spPr>
          <a:xfrm>
            <a:off x="1835696" y="3140968"/>
            <a:ext cx="499102" cy="257369"/>
          </a:xfrm>
          <a:prstGeom prst="rect">
            <a:avLst/>
          </a:prstGeom>
          <a:noFill/>
          <a:ln>
            <a:noFill/>
          </a:ln>
        </p:spPr>
        <p:txBody>
          <a:bodyPr wrap="none" lIns="36000" tIns="36000" rIns="36000" bIns="36000" rtlCol="0">
            <a:spAutoFit/>
          </a:bodyPr>
          <a:lstStyle>
            <a:defPPr>
              <a:defRPr lang="en-US"/>
            </a:defPPr>
            <a:lvl1pPr>
              <a:defRPr sz="1200" b="1"/>
            </a:lvl1pPr>
          </a:lstStyle>
          <a:p>
            <a:r>
              <a:rPr lang="en-GB" dirty="0" smtClean="0"/>
              <a:t>BP1.5</a:t>
            </a:r>
            <a:endParaRPr lang="en-GB" dirty="0"/>
          </a:p>
        </p:txBody>
      </p:sp>
      <p:sp>
        <p:nvSpPr>
          <p:cNvPr id="13" name="TextBox 12"/>
          <p:cNvSpPr txBox="1"/>
          <p:nvPr/>
        </p:nvSpPr>
        <p:spPr>
          <a:xfrm>
            <a:off x="1727684" y="2299543"/>
            <a:ext cx="715126" cy="442035"/>
          </a:xfrm>
          <a:prstGeom prst="rect">
            <a:avLst/>
          </a:prstGeom>
          <a:noFill/>
          <a:ln>
            <a:noFill/>
          </a:ln>
        </p:spPr>
        <p:txBody>
          <a:bodyPr wrap="square" lIns="36000" tIns="36000" rIns="36000" bIns="36000" rtlCol="0">
            <a:spAutoFit/>
          </a:bodyPr>
          <a:lstStyle>
            <a:defPPr>
              <a:defRPr lang="en-US"/>
            </a:defPPr>
            <a:lvl1pPr>
              <a:defRPr sz="1200" b="1"/>
            </a:lvl1pPr>
          </a:lstStyle>
          <a:p>
            <a:r>
              <a:rPr lang="en-GB" dirty="0" smtClean="0"/>
              <a:t>BP1.7 &amp; quote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4731803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Mechanical Simulation (G. Mahler)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January 30, 2017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Stephen Brooks, CBETA Technical Review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61</a:t>
            </a:fld>
            <a:endParaRPr lang="en-GB" altLang="en-US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04"/>
          <a:stretch/>
        </p:blipFill>
        <p:spPr bwMode="auto">
          <a:xfrm>
            <a:off x="-15160" y="1526518"/>
            <a:ext cx="9159160" cy="5331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870952" y="4869160"/>
            <a:ext cx="316554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Maximum 0.005” deflection under magnet block forces</a:t>
            </a:r>
          </a:p>
          <a:p>
            <a:r>
              <a:rPr lang="en-GB" dirty="0" smtClean="0">
                <a:solidFill>
                  <a:schemeClr val="bg1"/>
                </a:solidFill>
              </a:rPr>
              <a:t>= 0.127mm &lt;&lt; block random alignment errors in prototypes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smtClean="0">
                <a:solidFill>
                  <a:schemeClr val="bg1"/>
                </a:solidFill>
                <a:sym typeface="Wingdings" panose="05000000000000000000" pitchFamily="2" charset="2"/>
              </a:rPr>
              <a:t></a:t>
            </a:r>
            <a:r>
              <a:rPr lang="en-GB" dirty="0" smtClean="0">
                <a:solidFill>
                  <a:schemeClr val="bg1"/>
                </a:solidFill>
              </a:rPr>
              <a:t> shimming OK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507583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Thermal Simulations (G. Mahler)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January 30, 2017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Stephen Brooks, CBETA Technical Review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62</a:t>
            </a:fld>
            <a:endParaRPr lang="en-GB" altLang="en-US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29"/>
          <a:stretch/>
        </p:blipFill>
        <p:spPr bwMode="auto">
          <a:xfrm>
            <a:off x="0" y="1607820"/>
            <a:ext cx="9144000" cy="5272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726936" y="3356992"/>
            <a:ext cx="316554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60F water temp</a:t>
            </a:r>
          </a:p>
          <a:p>
            <a:r>
              <a:rPr lang="en-GB" dirty="0" smtClean="0">
                <a:solidFill>
                  <a:schemeClr val="bg1"/>
                </a:solidFill>
              </a:rPr>
              <a:t>5W/m</a:t>
            </a:r>
            <a:r>
              <a:rPr lang="en-GB" baseline="30000" dirty="0" smtClean="0">
                <a:solidFill>
                  <a:schemeClr val="bg1"/>
                </a:solidFill>
              </a:rPr>
              <a:t>2</a:t>
            </a:r>
            <a:r>
              <a:rPr lang="en-GB" dirty="0" smtClean="0">
                <a:solidFill>
                  <a:schemeClr val="bg1"/>
                </a:solidFill>
              </a:rPr>
              <a:t> convection coefficient,</a:t>
            </a:r>
          </a:p>
          <a:p>
            <a:r>
              <a:rPr lang="en-GB" dirty="0" smtClean="0">
                <a:solidFill>
                  <a:schemeClr val="bg1"/>
                </a:solidFill>
              </a:rPr>
              <a:t>100W top, 50W each side</a:t>
            </a:r>
          </a:p>
          <a:p>
            <a:endParaRPr lang="en-GB" dirty="0">
              <a:solidFill>
                <a:schemeClr val="bg1"/>
              </a:solidFill>
            </a:endParaRPr>
          </a:p>
          <a:p>
            <a:r>
              <a:rPr lang="en-GB" dirty="0" smtClean="0">
                <a:solidFill>
                  <a:schemeClr val="bg1"/>
                </a:solidFill>
              </a:rPr>
              <a:t>Maximum 0.5F variation at blocks</a:t>
            </a:r>
          </a:p>
          <a:p>
            <a:r>
              <a:rPr lang="en-GB" dirty="0" smtClean="0">
                <a:solidFill>
                  <a:schemeClr val="bg1"/>
                </a:solidFill>
              </a:rPr>
              <a:t>0.5F/400W = 0.7mK/W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833149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Air Temperature Effect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January 30, 2017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Stephen Brooks, CBETA Technical Review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63</a:t>
            </a:fld>
            <a:endParaRPr lang="en-GB" alt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73" y="1365232"/>
            <a:ext cx="5120640" cy="3215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174" y="2548375"/>
            <a:ext cx="5460826" cy="43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732240" y="4396462"/>
            <a:ext cx="19442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Air +10F</a:t>
            </a:r>
          </a:p>
          <a:p>
            <a:r>
              <a:rPr lang="en-GB" dirty="0" smtClean="0">
                <a:solidFill>
                  <a:schemeClr val="bg1"/>
                </a:solidFill>
              </a:rPr>
              <a:t>Almost no change at blocks</a:t>
            </a:r>
          </a:p>
          <a:p>
            <a:r>
              <a:rPr lang="en-GB" dirty="0" smtClean="0">
                <a:solidFill>
                  <a:schemeClr val="bg1"/>
                </a:solidFill>
              </a:rPr>
              <a:t>&lt;0.1F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330174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3808" y="773832"/>
            <a:ext cx="3456384" cy="1143000"/>
          </a:xfrm>
        </p:spPr>
        <p:txBody>
          <a:bodyPr/>
          <a:lstStyle/>
          <a:p>
            <a:r>
              <a:rPr lang="en-GB" dirty="0" smtClean="0"/>
              <a:t>Proof-of principle Design and Parameters</a:t>
            </a:r>
            <a:endParaRPr lang="en-GB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08768073"/>
              </p:ext>
            </p:extLst>
          </p:nvPr>
        </p:nvGraphicFramePr>
        <p:xfrm>
          <a:off x="457200" y="3004509"/>
          <a:ext cx="8229600" cy="33467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70784"/>
                <a:gridCol w="1440160"/>
                <a:gridCol w="1656184"/>
                <a:gridCol w="1162472"/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Parameter</a:t>
                      </a:r>
                      <a:endParaRPr lang="en-GB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“QF” magnet</a:t>
                      </a:r>
                      <a:endParaRPr lang="en-GB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“BD” magnet</a:t>
                      </a:r>
                      <a:endParaRPr lang="en-GB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Units</a:t>
                      </a:r>
                      <a:endParaRPr lang="en-GB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Length</a:t>
                      </a:r>
                      <a:endParaRPr lang="en-GB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57.44</a:t>
                      </a:r>
                      <a:endParaRPr lang="en-GB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61.86</a:t>
                      </a:r>
                      <a:endParaRPr lang="en-GB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mm</a:t>
                      </a:r>
                      <a:endParaRPr lang="en-GB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</a:tr>
              <a:tr h="12192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Dipole B</a:t>
                      </a:r>
                      <a:r>
                        <a:rPr lang="en-GB" sz="1600" baseline="-25000" dirty="0">
                          <a:effectLst/>
                        </a:rPr>
                        <a:t>y</a:t>
                      </a:r>
                      <a:r>
                        <a:rPr lang="en-GB" sz="1600" dirty="0">
                          <a:effectLst/>
                        </a:rPr>
                        <a:t>(x=0)</a:t>
                      </a:r>
                      <a:endParaRPr lang="en-GB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0</a:t>
                      </a:r>
                      <a:endParaRPr lang="en-GB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-0.37679</a:t>
                      </a:r>
                      <a:endParaRPr lang="en-GB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T</a:t>
                      </a:r>
                      <a:endParaRPr lang="en-GB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</a:tr>
              <a:tr h="1174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Quadrupole dB</a:t>
                      </a:r>
                      <a:r>
                        <a:rPr lang="en-GB" sz="1600" baseline="-25000">
                          <a:effectLst/>
                        </a:rPr>
                        <a:t>y</a:t>
                      </a:r>
                      <a:r>
                        <a:rPr lang="en-GB" sz="1600">
                          <a:effectLst/>
                        </a:rPr>
                        <a:t>/dx</a:t>
                      </a:r>
                      <a:endParaRPr lang="en-GB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-23.624</a:t>
                      </a:r>
                      <a:endParaRPr lang="en-GB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19.119</a:t>
                      </a:r>
                      <a:endParaRPr lang="en-GB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T/m</a:t>
                      </a:r>
                      <a:endParaRPr lang="en-GB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Inner radius (magnet pieces)</a:t>
                      </a:r>
                      <a:endParaRPr lang="en-GB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37.20</a:t>
                      </a:r>
                      <a:endParaRPr lang="en-GB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30.70</a:t>
                      </a:r>
                      <a:endParaRPr lang="en-GB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mm</a:t>
                      </a:r>
                      <a:endParaRPr lang="en-GB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(shim holder)</a:t>
                      </a:r>
                      <a:endParaRPr lang="en-GB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34.70</a:t>
                      </a:r>
                      <a:endParaRPr lang="en-GB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27.60</a:t>
                      </a:r>
                      <a:endParaRPr lang="en-GB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mm</a:t>
                      </a:r>
                      <a:endParaRPr lang="en-GB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“Pole-tip” field (magnet pieces)</a:t>
                      </a:r>
                      <a:endParaRPr lang="en-GB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0.879</a:t>
                      </a:r>
                      <a:endParaRPr lang="en-GB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(-)0.964</a:t>
                      </a:r>
                      <a:endParaRPr lang="en-GB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T</a:t>
                      </a:r>
                      <a:endParaRPr lang="en-GB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Outer radius (magnet pieces)</a:t>
                      </a:r>
                      <a:endParaRPr lang="en-GB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62.45</a:t>
                      </a:r>
                      <a:endParaRPr lang="en-GB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59.43</a:t>
                      </a:r>
                      <a:endParaRPr lang="en-GB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mm</a:t>
                      </a:r>
                      <a:endParaRPr lang="en-GB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(tubular support)</a:t>
                      </a:r>
                      <a:endParaRPr lang="en-GB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76.2</a:t>
                      </a:r>
                      <a:endParaRPr lang="en-GB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76.2</a:t>
                      </a:r>
                      <a:endParaRPr lang="en-GB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mm</a:t>
                      </a:r>
                      <a:endParaRPr lang="en-GB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January 30, 2017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Stephen Brooks, CBETA Technical Review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64</a:t>
            </a:fld>
            <a:endParaRPr lang="en-GB" altLang="en-US"/>
          </a:p>
        </p:txBody>
      </p:sp>
      <p:pic>
        <p:nvPicPr>
          <p:cNvPr id="8" name="Content Placeholder 6" descr="D:\sbrooks\report\2016-1\magnet_Smoothpipe_QF_crop - Copy.png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83" y="0"/>
            <a:ext cx="3058764" cy="2997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Content Placeholder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46034" y="0"/>
            <a:ext cx="2997966" cy="2997966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10" name="TextBox 9"/>
          <p:cNvSpPr txBox="1"/>
          <p:nvPr/>
        </p:nvSpPr>
        <p:spPr>
          <a:xfrm>
            <a:off x="2545914" y="2633404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QF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146034" y="2634530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BD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75856" y="2535287"/>
            <a:ext cx="26642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Based on Dec 2015 lattice, when pieces were ordered (</a:t>
            </a:r>
            <a:r>
              <a:rPr lang="en-GB" sz="1200" dirty="0" err="1" smtClean="0"/>
              <a:t>E</a:t>
            </a:r>
            <a:r>
              <a:rPr lang="en-GB" sz="1200" baseline="-25000" dirty="0" err="1" smtClean="0"/>
              <a:t>max</a:t>
            </a:r>
            <a:r>
              <a:rPr lang="en-GB" sz="1200" dirty="0" smtClean="0"/>
              <a:t>=250MeV)</a:t>
            </a:r>
            <a:endParaRPr lang="en-GB" sz="1200" dirty="0"/>
          </a:p>
        </p:txBody>
      </p:sp>
      <p:sp>
        <p:nvSpPr>
          <p:cNvPr id="12" name="TextBox 11"/>
          <p:cNvSpPr txBox="1"/>
          <p:nvPr/>
        </p:nvSpPr>
        <p:spPr>
          <a:xfrm>
            <a:off x="5436096" y="116632"/>
            <a:ext cx="635358" cy="257369"/>
          </a:xfrm>
          <a:prstGeom prst="rect">
            <a:avLst/>
          </a:prstGeom>
          <a:noFill/>
          <a:ln>
            <a:noFill/>
          </a:ln>
        </p:spPr>
        <p:txBody>
          <a:bodyPr wrap="none" lIns="36000" tIns="36000" rIns="36000" bIns="36000" rtlCol="0">
            <a:spAutoFit/>
          </a:bodyPr>
          <a:lstStyle/>
          <a:p>
            <a:r>
              <a:rPr lang="en-GB" sz="1200" b="1" dirty="0" smtClean="0"/>
              <a:t>DR3.1.4</a:t>
            </a:r>
          </a:p>
        </p:txBody>
      </p:sp>
    </p:spTree>
    <p:extLst>
      <p:ext uri="{BB962C8B-B14F-4D97-AF65-F5344CB8AC3E}">
        <p14:creationId xmlns:p14="http://schemas.microsoft.com/office/powerpoint/2010/main" val="969326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Unshimmed</a:t>
            </a:r>
            <a:r>
              <a:rPr lang="en-GB" dirty="0"/>
              <a:t> </a:t>
            </a:r>
            <a:r>
              <a:rPr lang="en-GB" dirty="0" smtClean="0"/>
              <a:t>Magnet Errors</a:t>
            </a:r>
            <a:endParaRPr lang="en-GB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77298025"/>
              </p:ext>
            </p:extLst>
          </p:nvPr>
        </p:nvGraphicFramePr>
        <p:xfrm>
          <a:off x="457200" y="1600200"/>
          <a:ext cx="8229600" cy="2672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400"/>
                <a:gridCol w="2057400"/>
                <a:gridCol w="2057400"/>
                <a:gridCol w="2057400"/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Magnet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Reference radius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RMS of FOM</a:t>
                      </a:r>
                      <a:r>
                        <a:rPr lang="en-GB" baseline="0" dirty="0" smtClean="0"/>
                        <a:t> </a:t>
                      </a:r>
                      <a:r>
                        <a:rPr lang="en-GB" dirty="0" smtClean="0"/>
                        <a:t>(units) where FOM</a:t>
                      </a:r>
                      <a:r>
                        <a:rPr lang="en-GB" baseline="0" dirty="0" smtClean="0"/>
                        <a:t> = </a:t>
                      </a:r>
                      <a:r>
                        <a:rPr lang="en-GB" baseline="0" dirty="0" smtClean="0">
                          <a:sym typeface="Symbol"/>
                        </a:rPr>
                        <a:t></a:t>
                      </a:r>
                      <a:r>
                        <a:rPr lang="en-GB" baseline="0" dirty="0" smtClean="0">
                          <a:latin typeface="Calibri"/>
                          <a:sym typeface="Symbol"/>
                        </a:rPr>
                        <a:t>∑</a:t>
                      </a:r>
                      <a:r>
                        <a:rPr lang="en-GB" dirty="0" smtClean="0"/>
                        <a:t>multipoles</a:t>
                      </a:r>
                      <a:r>
                        <a:rPr lang="en-GB" baseline="30000" dirty="0" smtClean="0"/>
                        <a:t>2</a:t>
                      </a:r>
                      <a:endParaRPr lang="en-GB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Simulated</a:t>
                      </a:r>
                      <a:r>
                        <a:rPr lang="en-GB" baseline="0" dirty="0" smtClean="0"/>
                        <a:t>:</a:t>
                      </a:r>
                    </a:p>
                    <a:p>
                      <a:r>
                        <a:rPr lang="en-GB" baseline="0" dirty="0" smtClean="0"/>
                        <a:t>X,Y ±0.25mm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aseline="0" dirty="0" smtClean="0"/>
                        <a:t>Strength ±2.1%</a:t>
                      </a:r>
                    </a:p>
                    <a:p>
                      <a:r>
                        <a:rPr lang="en-GB" baseline="0" dirty="0" smtClean="0"/>
                        <a:t>Mag. angle ±3°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QF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10mm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10.2434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28.6128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QF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25mm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46.9252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88.8997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BD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10mm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28.8490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37.9671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BD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25mm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Not measured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116.947</a:t>
                      </a:r>
                      <a:endParaRPr lang="en-GB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January 30, 2017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Stephen Brooks, CBETA Technical Review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65</a:t>
            </a:fld>
            <a:endParaRPr lang="en-GB" altLang="en-US"/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457200" y="4437112"/>
            <a:ext cx="8229600" cy="1689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lang="en-US" sz="2800" kern="120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lang="en-US" sz="2400" kern="1200">
                <a:solidFill>
                  <a:srgbClr val="00B05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lang="en-US" sz="2000" kern="1200">
                <a:solidFill>
                  <a:schemeClr val="accent6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lang="en-GB" sz="2000" kern="120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/>
              <a:t>As expected, measured spread is slightly better than the “worst case” of uniform random errors filling the whole ranges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8035765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/>
          <a:lstStyle/>
          <a:p>
            <a:r>
              <a:rPr lang="en-GB" dirty="0" smtClean="0"/>
              <a:t>Temperature of 902 Hall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January 30, 2017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Stephen Brooks, CBETA Technical Review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66</a:t>
            </a:fld>
            <a:endParaRPr lang="en-GB" altLang="en-US"/>
          </a:p>
        </p:txBody>
      </p:sp>
      <p:pic>
        <p:nvPicPr>
          <p:cNvPr id="1026" name="Picture 2" descr="D:\sbrooks\magnet\Cbeta\Measurements\Temperature data\SB_902_Temp_1435_0126201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" t="14998" r="4798" b="17041"/>
          <a:stretch/>
        </p:blipFill>
        <p:spPr bwMode="auto">
          <a:xfrm>
            <a:off x="2915816" y="3717050"/>
            <a:ext cx="6235020" cy="314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sbrooks\magnet\Cbeta\Measurements\Temperature data\IMG_20170119_10443589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328"/>
          <a:stretch/>
        </p:blipFill>
        <p:spPr bwMode="auto">
          <a:xfrm>
            <a:off x="0" y="1112601"/>
            <a:ext cx="5400000" cy="2604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Arrow Connector 7"/>
          <p:cNvCxnSpPr/>
          <p:nvPr/>
        </p:nvCxnSpPr>
        <p:spPr>
          <a:xfrm>
            <a:off x="2411760" y="2346960"/>
            <a:ext cx="0" cy="378460"/>
          </a:xfrm>
          <a:prstGeom prst="straightConnector1">
            <a:avLst/>
          </a:prstGeom>
          <a:ln w="28575"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6372200" y="5429250"/>
            <a:ext cx="0" cy="448022"/>
          </a:xfrm>
          <a:prstGeom prst="straightConnector1">
            <a:avLst/>
          </a:prstGeom>
          <a:ln w="28575"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178363" y="1977628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6K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138803" y="5059918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6K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652120" y="1469683"/>
            <a:ext cx="30963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Variations consistent with observed ~0.7% maximum magnet strength variation</a:t>
            </a:r>
          </a:p>
          <a:p>
            <a:r>
              <a:rPr lang="en-GB" dirty="0" smtClean="0"/>
              <a:t>(equivalent to 6.3K change)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3192361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Radiation Resistance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err="1" smtClean="0"/>
              <a:t>Temnykh</a:t>
            </a:r>
            <a:r>
              <a:rPr lang="en-GB" dirty="0" smtClean="0"/>
              <a:t> 2008 formula for 1% field loss @ RT</a:t>
            </a:r>
          </a:p>
          <a:p>
            <a:pPr lvl="1"/>
            <a:r>
              <a:rPr lang="en-GB" dirty="0" smtClean="0"/>
              <a:t>Dose</a:t>
            </a:r>
            <a:r>
              <a:rPr lang="en-GB" baseline="-25000" dirty="0" smtClean="0"/>
              <a:t>1%</a:t>
            </a:r>
            <a:r>
              <a:rPr lang="en-GB" dirty="0" smtClean="0"/>
              <a:t>[</a:t>
            </a:r>
            <a:r>
              <a:rPr lang="en-GB" dirty="0" err="1" smtClean="0"/>
              <a:t>Mrad</a:t>
            </a:r>
            <a:r>
              <a:rPr lang="en-GB" dirty="0" smtClean="0"/>
              <a:t>] = 10^(-2.68+T</a:t>
            </a:r>
            <a:r>
              <a:rPr lang="en-GB" baseline="-25000" dirty="0" smtClean="0"/>
              <a:t>demag</a:t>
            </a:r>
            <a:r>
              <a:rPr lang="en-GB" dirty="0" smtClean="0"/>
              <a:t>(°C)/41.4K)</a:t>
            </a:r>
          </a:p>
          <a:p>
            <a:pPr lvl="2"/>
            <a:r>
              <a:rPr lang="en-GB" dirty="0" smtClean="0"/>
              <a:t>Where </a:t>
            </a:r>
            <a:r>
              <a:rPr lang="en-GB" dirty="0" err="1" smtClean="0"/>
              <a:t>T</a:t>
            </a:r>
            <a:r>
              <a:rPr lang="en-GB" baseline="-25000" dirty="0" err="1" smtClean="0"/>
              <a:t>demag</a:t>
            </a:r>
            <a:r>
              <a:rPr lang="en-GB" dirty="0" smtClean="0"/>
              <a:t> is temperature where material grade would demagnetise given its position in the magnet</a:t>
            </a:r>
          </a:p>
          <a:p>
            <a:r>
              <a:rPr lang="en-GB" dirty="0" smtClean="0"/>
              <a:t>The N35EH grade is rated at </a:t>
            </a:r>
            <a:r>
              <a:rPr lang="en-GB" dirty="0" err="1" smtClean="0"/>
              <a:t>T</a:t>
            </a:r>
            <a:r>
              <a:rPr lang="en-GB" baseline="-25000" dirty="0" err="1" smtClean="0"/>
              <a:t>demag</a:t>
            </a:r>
            <a:r>
              <a:rPr lang="en-GB" dirty="0" smtClean="0"/>
              <a:t> = 200°C when isolated (self-generated H field only)</a:t>
            </a:r>
          </a:p>
          <a:p>
            <a:pPr lvl="1"/>
            <a:r>
              <a:rPr lang="en-GB" dirty="0" err="1" smtClean="0"/>
              <a:t>Halbach</a:t>
            </a:r>
            <a:r>
              <a:rPr lang="en-GB" dirty="0" smtClean="0"/>
              <a:t> magnet contains up to 1.3T of reverse flux (antiparallel H field), so reduce this to 147°C</a:t>
            </a:r>
          </a:p>
          <a:p>
            <a:r>
              <a:rPr lang="en-GB" dirty="0" smtClean="0"/>
              <a:t>Dose</a:t>
            </a:r>
            <a:r>
              <a:rPr lang="en-GB" baseline="-25000" dirty="0" smtClean="0"/>
              <a:t>1%</a:t>
            </a:r>
            <a:r>
              <a:rPr lang="en-GB" dirty="0" smtClean="0"/>
              <a:t> = 7.45Mrad = 74.5kGy = 74.5 kJ/kg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January 30, 2017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Stephen Brooks, CBETA Technical Review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67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83938533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Temperature Dependent B-H Curve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January 30, 2017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Stephen Brooks, CBETA Technical Review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68</a:t>
            </a:fld>
            <a:endParaRPr lang="en-GB" altLang="en-US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600200"/>
            <a:ext cx="5922865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444208" y="1469683"/>
            <a:ext cx="2232248" cy="4739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NB: this is N35</a:t>
            </a:r>
            <a:r>
              <a:rPr lang="en-GB" b="1" dirty="0" smtClean="0"/>
              <a:t>SH</a:t>
            </a:r>
            <a:r>
              <a:rPr lang="en-GB" dirty="0" smtClean="0"/>
              <a:t> shown for example</a:t>
            </a:r>
          </a:p>
          <a:p>
            <a:endParaRPr lang="en-GB" dirty="0"/>
          </a:p>
          <a:p>
            <a:r>
              <a:rPr lang="en-GB" dirty="0" err="1" smtClean="0"/>
              <a:t>kOe</a:t>
            </a:r>
            <a:r>
              <a:rPr lang="en-GB" dirty="0" smtClean="0"/>
              <a:t> is </a:t>
            </a:r>
            <a:r>
              <a:rPr lang="en-GB" dirty="0" err="1" smtClean="0"/>
              <a:t>kG</a:t>
            </a:r>
            <a:r>
              <a:rPr lang="en-GB" dirty="0" smtClean="0"/>
              <a:t> with a factor of </a:t>
            </a:r>
            <a:r>
              <a:rPr lang="en-GB" dirty="0" smtClean="0">
                <a:latin typeface="Symbol" panose="05050102010706020507" pitchFamily="18" charset="2"/>
              </a:rPr>
              <a:t>m</a:t>
            </a:r>
            <a:r>
              <a:rPr lang="en-GB" baseline="-25000" dirty="0" smtClean="0"/>
              <a:t>0</a:t>
            </a:r>
            <a:endParaRPr lang="en-GB" dirty="0" smtClean="0"/>
          </a:p>
          <a:p>
            <a:endParaRPr lang="en-GB" dirty="0"/>
          </a:p>
          <a:p>
            <a:r>
              <a:rPr lang="en-GB" dirty="0" smtClean="0"/>
              <a:t>100K change produces 11.9kOe change, i.e. 1.19T</a:t>
            </a:r>
          </a:p>
          <a:p>
            <a:endParaRPr lang="en-GB" dirty="0"/>
          </a:p>
          <a:p>
            <a:r>
              <a:rPr lang="en-GB" dirty="0" smtClean="0"/>
              <a:t>Rated temperature for N35SH is 150°C, at -0.67T X-axis intercept</a:t>
            </a:r>
          </a:p>
          <a:p>
            <a:endParaRPr lang="en-GB" dirty="0"/>
          </a:p>
          <a:p>
            <a:r>
              <a:rPr lang="en-GB" sz="1400" dirty="0" smtClean="0"/>
              <a:t>200-100*(1.3-0.67)/1.19</a:t>
            </a:r>
          </a:p>
          <a:p>
            <a:r>
              <a:rPr lang="en-GB" dirty="0" smtClean="0"/>
              <a:t>= 147°C</a:t>
            </a: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2836251" y="1924389"/>
            <a:ext cx="0" cy="3312368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Elbow Connector 10"/>
          <p:cNvCxnSpPr/>
          <p:nvPr/>
        </p:nvCxnSpPr>
        <p:spPr>
          <a:xfrm rot="10800000">
            <a:off x="2843808" y="4797153"/>
            <a:ext cx="1152128" cy="1"/>
          </a:xfrm>
          <a:prstGeom prst="bentConnector3">
            <a:avLst>
              <a:gd name="adj1" fmla="val 50000"/>
            </a:avLst>
          </a:prstGeom>
          <a:ln w="28575">
            <a:solidFill>
              <a:schemeClr val="accent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836251" y="2132856"/>
            <a:ext cx="855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accent4"/>
                </a:solidFill>
              </a:rPr>
              <a:t>-1.3T</a:t>
            </a:r>
          </a:p>
        </p:txBody>
      </p:sp>
    </p:spTree>
    <p:extLst>
      <p:ext uri="{BB962C8B-B14F-4D97-AF65-F5344CB8AC3E}">
        <p14:creationId xmlns:p14="http://schemas.microsoft.com/office/powerpoint/2010/main" val="184374900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Multipole Errors within Beams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Negligible, beams are small</a:t>
            </a:r>
          </a:p>
          <a:p>
            <a:pPr lvl="1"/>
            <a:r>
              <a:rPr lang="en-GB" dirty="0" smtClean="0"/>
              <a:t>10 units of </a:t>
            </a:r>
            <a:r>
              <a:rPr lang="en-GB" dirty="0" err="1" smtClean="0"/>
              <a:t>sextupole</a:t>
            </a:r>
            <a:r>
              <a:rPr lang="en-GB" dirty="0" smtClean="0"/>
              <a:t> at R=25mm becomes 0.4 units or less at R=1mm, regardless of beam centre</a:t>
            </a:r>
          </a:p>
          <a:p>
            <a:r>
              <a:rPr lang="en-GB" dirty="0" smtClean="0"/>
              <a:t>Swamped by dynamical nonlinearities</a:t>
            </a:r>
          </a:p>
          <a:p>
            <a:pPr lvl="1"/>
            <a:r>
              <a:rPr lang="en-GB" dirty="0" smtClean="0"/>
              <a:t>Dynamic aperture is observed in simulations, but beam will only hit it if its centroid is displaced by several mm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January 30, 2017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Stephen Brooks, CBETA Technical Review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69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5423157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Example First Girder QF</a:t>
            </a:r>
            <a:endParaRPr lang="en-GB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396" y="1600200"/>
            <a:ext cx="8057208" cy="4525963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June 8, 2017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Stephen Brooks, CBETA Collab. Meeting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7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5481372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Bad News First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During assembly, after gluing, but </a:t>
            </a:r>
            <a:r>
              <a:rPr lang="en-GB" b="1" dirty="0" smtClean="0"/>
              <a:t>before measurement</a:t>
            </a:r>
            <a:r>
              <a:rPr lang="en-GB" dirty="0" smtClean="0"/>
              <a:t>, ~1mm size errors were observed by eye</a:t>
            </a:r>
          </a:p>
          <a:p>
            <a:pPr lvl="1"/>
            <a:r>
              <a:rPr lang="en-GB" dirty="0" smtClean="0"/>
              <a:t>Compare ±0.25mm (0.01”) position tolerance</a:t>
            </a:r>
          </a:p>
          <a:p>
            <a:r>
              <a:rPr lang="en-GB" dirty="0" smtClean="0"/>
              <a:t>Strategic decision to meet April 30</a:t>
            </a:r>
            <a:r>
              <a:rPr lang="en-GB" baseline="30000" dirty="0" smtClean="0"/>
              <a:t>th</a:t>
            </a:r>
            <a:r>
              <a:rPr lang="en-GB" dirty="0" smtClean="0"/>
              <a:t> milestone deadline with “sub-optimal” assembly</a:t>
            </a:r>
          </a:p>
          <a:p>
            <a:pPr lvl="1"/>
            <a:r>
              <a:rPr lang="en-GB" dirty="0" smtClean="0"/>
              <a:t>Instead of halting production, finding and fixing the flaw before continuing &amp; being 1-2 weeks late</a:t>
            </a:r>
          </a:p>
          <a:p>
            <a:pPr lvl="2"/>
            <a:r>
              <a:rPr lang="en-GB" b="1" dirty="0" smtClean="0"/>
              <a:t>In production</a:t>
            </a:r>
            <a:r>
              <a:rPr lang="en-GB" dirty="0" smtClean="0"/>
              <a:t> I hope we choose the latter path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June 8, 2017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Stephen Brooks, CBETA Collab. Meeting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8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0114269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“Panel Gap” Problem (QF4)</a:t>
            </a:r>
            <a:endParaRPr lang="en-GB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396" y="1600200"/>
            <a:ext cx="8057208" cy="4525963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June 8, 2017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Stephen Brooks, CBETA Collab. Meeting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9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089805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38656</TotalTime>
  <Words>3824</Words>
  <Application>Microsoft Office PowerPoint</Application>
  <PresentationFormat>On-screen Show (4:3)</PresentationFormat>
  <Paragraphs>943</Paragraphs>
  <Slides>69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69</vt:i4>
      </vt:variant>
    </vt:vector>
  </HeadingPairs>
  <TitlesOfParts>
    <vt:vector size="71" baseType="lpstr">
      <vt:lpstr>Office Theme</vt:lpstr>
      <vt:lpstr>1_Office Theme</vt:lpstr>
      <vt:lpstr>Rotating Coil Results Summary</vt:lpstr>
      <vt:lpstr>PowerPoint Presentation</vt:lpstr>
      <vt:lpstr>Magnet Development Tasks</vt:lpstr>
      <vt:lpstr>BACKUP</vt:lpstr>
      <vt:lpstr>FFAG preproduction magnet tests and production testing plan</vt:lpstr>
      <vt:lpstr>Magnets Made So Far</vt:lpstr>
      <vt:lpstr>Example First Girder QF</vt:lpstr>
      <vt:lpstr>Bad News First</vt:lpstr>
      <vt:lpstr>“Panel Gap” Problem (QF4)</vt:lpstr>
      <vt:lpstr>“Panel Gap” Problem (BD2)</vt:lpstr>
      <vt:lpstr>“Panel Gap” Problem (BD2 zoom)</vt:lpstr>
      <vt:lpstr>Gap Size from Photography</vt:lpstr>
      <vt:lpstr>Fault Tree Investigated</vt:lpstr>
      <vt:lpstr>Misplacement During Gluing</vt:lpstr>
      <vt:lpstr>Rotating Coil Results Summary</vt:lpstr>
      <vt:lpstr>Rotating Coil Results Summary</vt:lpstr>
      <vt:lpstr>“Panel Gap” Problem (QF4)</vt:lpstr>
      <vt:lpstr>Quadrupole Strength Errors</vt:lpstr>
      <vt:lpstr>Conclusions (whole magnets)</vt:lpstr>
      <vt:lpstr>Helmholtz Tests</vt:lpstr>
      <vt:lpstr>Magnetisation Angle Errors</vt:lpstr>
      <vt:lpstr>Magnetisation Strength</vt:lpstr>
      <vt:lpstr>Flux Vector (BD pieces)</vt:lpstr>
      <vt:lpstr>Expected vs. Spec</vt:lpstr>
      <vt:lpstr>Conclusions (Helmholtz)</vt:lpstr>
      <vt:lpstr>Production Testing Plan</vt:lpstr>
      <vt:lpstr>BACKUP</vt:lpstr>
      <vt:lpstr>Bellavia photo processing (1/3)</vt:lpstr>
      <vt:lpstr>Bellavia photo processing (2/3)</vt:lpstr>
      <vt:lpstr>Bellavia photo processing (3/3)</vt:lpstr>
      <vt:lpstr>FFAG Magnet Requirements &amp; Specifications</vt:lpstr>
      <vt:lpstr>Magnetic Design</vt:lpstr>
      <vt:lpstr>Baseline Parameter Sheet #1.5</vt:lpstr>
      <vt:lpstr>Beam-Quadrupole Errors Path</vt:lpstr>
      <vt:lpstr>Quadrupole Corrector not Powered</vt:lpstr>
      <vt:lpstr>Beam-Dipole Errors Path</vt:lpstr>
      <vt:lpstr>Correction Simulation Result</vt:lpstr>
      <vt:lpstr>Required Correction Strength</vt:lpstr>
      <vt:lpstr>Position Errors</vt:lpstr>
      <vt:lpstr>Temperature</vt:lpstr>
      <vt:lpstr>PowerPoint Presentation</vt:lpstr>
      <vt:lpstr>Proof-of-Principle vs. CBETA</vt:lpstr>
      <vt:lpstr>Magnet Quality</vt:lpstr>
      <vt:lpstr>Iron Wire Shimming Improvement</vt:lpstr>
      <vt:lpstr>Multipole Error Simulations</vt:lpstr>
      <vt:lpstr>Multipole Tolerances</vt:lpstr>
      <vt:lpstr>Iron Wire Shimmed QF Results</vt:lpstr>
      <vt:lpstr>Quadrupole Variation</vt:lpstr>
      <vt:lpstr>Improving Strength Consistency</vt:lpstr>
      <vt:lpstr>Improving Average Strength Offset</vt:lpstr>
      <vt:lpstr>Radiation Tolerance</vt:lpstr>
      <vt:lpstr>Recap: Beam-Dipole Errors Path</vt:lpstr>
      <vt:lpstr>Dipole Error Contributions</vt:lpstr>
      <vt:lpstr>Conclusion</vt:lpstr>
      <vt:lpstr>BACKUP</vt:lpstr>
      <vt:lpstr>Correction Simulations</vt:lpstr>
      <vt:lpstr>Orbit Correction of 4 Beams</vt:lpstr>
      <vt:lpstr>Herding Cats</vt:lpstr>
      <vt:lpstr>Herding Cats</vt:lpstr>
      <vt:lpstr>Dipole Corrector Boost</vt:lpstr>
      <vt:lpstr>Mechanical Simulation (G. Mahler)</vt:lpstr>
      <vt:lpstr>Thermal Simulations (G. Mahler)</vt:lpstr>
      <vt:lpstr>Air Temperature Effect</vt:lpstr>
      <vt:lpstr>Proof-of principle Design and Parameters</vt:lpstr>
      <vt:lpstr>Unshimmed Magnet Errors</vt:lpstr>
      <vt:lpstr>Temperature of 902 Hall</vt:lpstr>
      <vt:lpstr>Radiation Resistance</vt:lpstr>
      <vt:lpstr>Temperature Dependent B-H Curve</vt:lpstr>
      <vt:lpstr>Multipole Errors within Beams</vt:lpstr>
    </vt:vector>
  </TitlesOfParts>
  <Company>STFC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Magnet?</dc:title>
  <dc:creator>Stephen Brooks</dc:creator>
  <cp:lastModifiedBy>Stephen Brooks</cp:lastModifiedBy>
  <cp:revision>1107</cp:revision>
  <dcterms:created xsi:type="dcterms:W3CDTF">2012-11-14T19:21:06Z</dcterms:created>
  <dcterms:modified xsi:type="dcterms:W3CDTF">2017-06-15T19:53:16Z</dcterms:modified>
</cp:coreProperties>
</file>