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0"/>
  </p:notesMasterIdLst>
  <p:handoutMasterIdLst>
    <p:handoutMasterId r:id="rId11"/>
  </p:handoutMasterIdLst>
  <p:sldIdLst>
    <p:sldId id="636" r:id="rId3"/>
    <p:sldId id="637" r:id="rId4"/>
    <p:sldId id="638" r:id="rId5"/>
    <p:sldId id="639" r:id="rId6"/>
    <p:sldId id="640" r:id="rId7"/>
    <p:sldId id="641" r:id="rId8"/>
    <p:sldId id="64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101" d="100"/>
          <a:sy n="101" d="100"/>
        </p:scale>
        <p:origin x="-86" y="-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2017-Oct-30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30/10/2017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for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Stephen Brooks, CBETA </a:t>
            </a:r>
            <a:r>
              <a:rPr lang="en-US" dirty="0" err="1" smtClean="0"/>
              <a:t>MagAC</a:t>
            </a:r>
            <a:r>
              <a:rPr lang="en-US" dirty="0" smtClean="0"/>
              <a:t>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r>
              <a:rPr lang="en-GB" dirty="0" smtClean="0"/>
              <a:t>Original data = “as measured”</a:t>
            </a:r>
          </a:p>
          <a:p>
            <a:pPr lvl="1"/>
            <a:r>
              <a:rPr lang="en-GB" dirty="0" smtClean="0"/>
              <a:t>Rotating coil .</a:t>
            </a:r>
            <a:r>
              <a:rPr lang="en-GB" dirty="0" err="1" smtClean="0"/>
              <a:t>dat</a:t>
            </a:r>
            <a:r>
              <a:rPr lang="en-GB" dirty="0" smtClean="0"/>
              <a:t> files, include some metadata too</a:t>
            </a:r>
          </a:p>
          <a:p>
            <a:pPr lvl="1"/>
            <a:r>
              <a:rPr lang="en-GB" dirty="0" smtClean="0"/>
              <a:t>Survey labelled XYZ points in bench frame</a:t>
            </a:r>
          </a:p>
          <a:p>
            <a:pPr lvl="1"/>
            <a:r>
              <a:rPr lang="en-GB" dirty="0" smtClean="0"/>
              <a:t>Metadata: the filename/path</a:t>
            </a:r>
          </a:p>
          <a:p>
            <a:r>
              <a:rPr lang="en-GB" dirty="0" smtClean="0"/>
              <a:t>Derived data (produced by a program running on the above stuff)</a:t>
            </a:r>
          </a:p>
          <a:p>
            <a:pPr lvl="1"/>
            <a:r>
              <a:rPr lang="en-GB" dirty="0" smtClean="0"/>
              <a:t>Re-</a:t>
            </a:r>
            <a:r>
              <a:rPr lang="en-GB" dirty="0" err="1" smtClean="0"/>
              <a:t>centered</a:t>
            </a:r>
            <a:r>
              <a:rPr lang="en-GB" dirty="0" smtClean="0"/>
              <a:t> harmonics, quality measures</a:t>
            </a:r>
          </a:p>
          <a:p>
            <a:pPr lvl="1"/>
            <a:r>
              <a:rPr lang="en-GB" dirty="0" smtClean="0"/>
              <a:t>Magnet true axis relative to fiducials</a:t>
            </a:r>
          </a:p>
          <a:p>
            <a:pPr lvl="1"/>
            <a:r>
              <a:rPr lang="en-GB" dirty="0" smtClean="0"/>
              <a:t>Final fiducials in L0E frame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012160" y="1484784"/>
            <a:ext cx="230425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ingdings" panose="05000000000000000000" pitchFamily="2" charset="2"/>
              </a:rPr>
              <a:t> This is the most important to back 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48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48478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SMD </a:t>
            </a:r>
            <a:r>
              <a:rPr lang="en-GB" dirty="0"/>
              <a:t>uses 4-digit numbers to identify </a:t>
            </a:r>
            <a:r>
              <a:rPr lang="en-GB" dirty="0" smtClean="0"/>
              <a:t>magnets</a:t>
            </a:r>
          </a:p>
          <a:p>
            <a:pPr lvl="1"/>
            <a:r>
              <a:rPr lang="en-GB" dirty="0" smtClean="0"/>
              <a:t>Proposal: just use these as the CBETA magnet IDs</a:t>
            </a:r>
          </a:p>
          <a:p>
            <a:pPr lvl="1"/>
            <a:r>
              <a:rPr lang="en-GB" dirty="0" smtClean="0"/>
              <a:t>Use in all filenames pertaining to a given magnet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 Identifiers Mapping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82975"/>
              </p:ext>
            </p:extLst>
          </p:nvPr>
        </p:nvGraphicFramePr>
        <p:xfrm>
          <a:off x="647564" y="3284984"/>
          <a:ext cx="7848872" cy="2839212"/>
        </p:xfrm>
        <a:graphic>
          <a:graphicData uri="http://schemas.openxmlformats.org/drawingml/2006/table">
            <a:tbl>
              <a:tblPr firstRow="1" firstCol="1" bandRow="1"/>
              <a:tblGrid>
                <a:gridCol w="2718485"/>
                <a:gridCol w="1225484"/>
                <a:gridCol w="390490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Numerical Range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Count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Magnet Types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2101-21nn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≥28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CBETA production BDT1 magnets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2201-22nn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≥22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CBETA production BDT2 magnets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2301-23nn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≥30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CBETA production BD magnets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2401-24nn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≥27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CBETA production QD magnets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2501-26nn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≥107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CBETA production QF magnets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2701-270n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2(?)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Halbach magnets for splitter lines S4, R4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BDH (half length BD) magnet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QFH (half length QF) magnet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7254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Naming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KYMA give us the 17</a:t>
            </a:r>
            <a:r>
              <a:rPr lang="en-GB" baseline="30000" dirty="0" smtClean="0"/>
              <a:t>th</a:t>
            </a:r>
            <a:r>
              <a:rPr lang="en-GB" dirty="0" smtClean="0"/>
              <a:t> QD magnet</a:t>
            </a:r>
          </a:p>
          <a:p>
            <a:pPr lvl="1"/>
            <a:r>
              <a:rPr lang="en-GB" dirty="0" smtClean="0"/>
              <a:t>They label it “QD” serial number 17</a:t>
            </a:r>
          </a:p>
          <a:p>
            <a:r>
              <a:rPr lang="en-GB" dirty="0" smtClean="0"/>
              <a:t>Magnet ID is 2400 (QD offset) + 17 = 2417</a:t>
            </a:r>
          </a:p>
          <a:p>
            <a:r>
              <a:rPr lang="en-GB" dirty="0" smtClean="0"/>
              <a:t>Rotating coil filename will look like:</a:t>
            </a:r>
          </a:p>
          <a:p>
            <a:pPr lvl="1"/>
            <a:r>
              <a:rPr lang="en-GB" dirty="0" smtClean="0"/>
              <a:t>ERHIC-PMQ_2417_0002_001.dat</a:t>
            </a:r>
          </a:p>
          <a:p>
            <a:pPr lvl="1"/>
            <a:r>
              <a:rPr lang="en-GB" dirty="0" smtClean="0"/>
              <a:t>“0002” is run number, increases per measurement</a:t>
            </a:r>
          </a:p>
          <a:p>
            <a:r>
              <a:rPr lang="en-GB" dirty="0" smtClean="0"/>
              <a:t>Survey file “survey_2417_0002.csv” or similar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This is not necessarily the 17</a:t>
            </a:r>
            <a:r>
              <a:rPr lang="en-GB" baseline="30000" dirty="0" smtClean="0">
                <a:solidFill>
                  <a:srgbClr val="FF0000"/>
                </a:solidFill>
              </a:rPr>
              <a:t>th</a:t>
            </a:r>
            <a:r>
              <a:rPr lang="en-GB" dirty="0" smtClean="0">
                <a:solidFill>
                  <a:srgbClr val="FF0000"/>
                </a:solidFill>
              </a:rPr>
              <a:t> QD in beamline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145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SMD and survey group have their own backup systems already running</a:t>
            </a:r>
          </a:p>
          <a:p>
            <a:pPr lvl="1"/>
            <a:r>
              <a:rPr lang="en-GB" dirty="0" smtClean="0"/>
              <a:t>Proposal: continue to use those</a:t>
            </a:r>
          </a:p>
          <a:p>
            <a:r>
              <a:rPr lang="en-GB" dirty="0" smtClean="0"/>
              <a:t>I will also want an “online” store of files</a:t>
            </a:r>
          </a:p>
          <a:p>
            <a:pPr lvl="1"/>
            <a:r>
              <a:rPr lang="en-GB" dirty="0" smtClean="0"/>
              <a:t>e.g. a network drive that can be accessed by programs, ideally from any computer on the network</a:t>
            </a:r>
          </a:p>
          <a:p>
            <a:pPr lvl="1"/>
            <a:r>
              <a:rPr lang="en-GB" dirty="0" smtClean="0"/>
              <a:t>Makes it much easier to process automatically and generate and analyse the derived data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488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64" y="2586"/>
            <a:ext cx="8820472" cy="685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r>
              <a:rPr lang="en-GB" dirty="0" smtClean="0"/>
              <a:t>Automated Processing Example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37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 smtClean="0"/>
              <a:t> Metadata in Rotating Coil .</a:t>
            </a:r>
            <a:r>
              <a:rPr lang="en-GB" dirty="0" err="1" smtClean="0"/>
              <a:t>dat</a:t>
            </a:r>
            <a:r>
              <a:rPr lang="en-GB" dirty="0" smtClean="0"/>
              <a:t> Files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200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ERHIC-PMQ_1503_0011_001.dat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ERHIC C-BETA PROD PMQ PERM MAG QF#3 W/SHIM PK IN HOR WF PRE-CHILLER START 10 RDS COIL#71 FIXTURE NO AMPS NO CHILLER 19C LKFX (JC)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Run: ERHIC-PMQ_1503.0011            </a:t>
            </a:r>
            <a:r>
              <a:rPr lang="en-US" sz="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 Oct 2017  16:29:59  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Data records:  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Program: Rot410T03bin       Program Date:  9 Oct 2013  09:58:00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File written on: 16 Oct 2017  16:39:27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Coil:  71 (RN17)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Calibration: 30 Jan 2017  18:45:00  by  AJ Number of Loops:  7  Ref. radius:  25.000 mm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 </a:t>
            </a:r>
            <a:r>
              <a:rPr lang="fr-FR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</a:t>
            </a:r>
            <a:r>
              <a:rPr lang="fr-FR" sz="800" dirty="0">
                <a:latin typeface="Courier New" panose="02070309020205020404" pitchFamily="49" charset="0"/>
                <a:cs typeface="Courier New" panose="02070309020205020404" pitchFamily="49" charset="0"/>
              </a:rPr>
              <a:t>: T D1 D2 Q11 Q12 Q21 Q22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 Turns: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30     3     3     3     3     3     3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 Lengths (m):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1.0001500    .9999980    .9999980    .9999980    .9999980    .9999980    .9999980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 Radii (mm); r1, r2 of each loop: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24.33350  24.34550  24.27760  24.27760  24.26790  24.26790  24.28690  24.28690  24.28690  24.28690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24.29930  24.29930  24.29930  24.29930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 angles (degrees); Theta1, Theta2 of each loop: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2.0249  347.0669   35.3344  215.3344  133.8949  313.8949   14.7693  284.7693  194.7693  104.7693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64.4935  334.4935  244.4935  154.4935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Vsigs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:  5  Sig Names: D1 D2 T Q11Q12 Q21Q22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Loops to Signals Definition Matrix: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+0.0000    +1.0000    +0.0000    +0.0000    +0.0000    +0.0000    +0.0000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+0.0000    +0.0000    +1.0000    +0.0000    +0.0000    +0.0000    +0.0000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+1.0000    +0.0000    +0.0000    +0.0000    +0.0000    +0.0000    +0.0000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+0.0000    +0.0000    +0.0000    +1.0000    +1.0000    +0.0000    +0.0000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+0.0000    +0.0000    +0.0000    +0.0000    +0.0000    +1.0000    +1.0000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Amplifier OFF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800" dirty="0">
                <a:latin typeface="Courier New" panose="02070309020205020404" pitchFamily="49" charset="0"/>
                <a:cs typeface="Courier New" panose="02070309020205020404" pitchFamily="49" charset="0"/>
              </a:rPr>
              <a:t>Num Isigs: 1   Hterms: 20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Record:   1  16:32:46   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Numrevs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:  3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Rdgs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/Rev:  128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Iavg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Istd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Imax         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Imin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I(First)      I(Last)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+.0021125     +.0002338     +.0026835     +.0015008     +.0023139     +.0024788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Zpos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Gs21      Gs22      </a:t>
            </a: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Incl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GsT1   GsT2 </a:t>
            </a: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RevTimeAvg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T_std</a:t>
            </a: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RevTime_Rev1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+0.000    -0.001    -0.002    +0.073  33.27  33.35   3.4988  0.106   3.4988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+0.00000E+00   +0.00000E+00   +0.00000E+00   +0.00000E+00   +0.00000E+00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H  N     Bn avg         Bn std      |   Actual Bn Values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1  3  -3.707053E-04  +3.636630E-06  |  -3.712853E-04  -3.740172E-04  -3.668136E-04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2  3  -3.827115E-02  +9.264172E-05  |  -3.837507E-02  -3.819722E-02  -3.824116E-02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3  1  +4.545167E-06  -9.999000E+01  |  +4.545167E-06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4  1  +1.148491E-07  -9.999000E+01  |  +1.148491E-07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5  1  -6.220785E-06  -9.999000E+01  |  -6.220785E-06 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732240" y="1652607"/>
            <a:ext cx="2304256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sym typeface="Wingdings" panose="05000000000000000000" pitchFamily="2" charset="2"/>
              </a:rPr>
              <a:t>Original filename</a:t>
            </a:r>
          </a:p>
          <a:p>
            <a:r>
              <a:rPr lang="en-GB" dirty="0" smtClean="0">
                <a:solidFill>
                  <a:schemeClr val="accent6"/>
                </a:solidFill>
                <a:sym typeface="Wingdings" panose="05000000000000000000" pitchFamily="2" charset="2"/>
              </a:rPr>
              <a:t>Manually-entered description (optional)</a:t>
            </a:r>
          </a:p>
          <a:p>
            <a:r>
              <a:rPr lang="en-GB" dirty="0" smtClean="0">
                <a:solidFill>
                  <a:srgbClr val="00B050"/>
                </a:solidFill>
                <a:sym typeface="Wingdings" panose="05000000000000000000" pitchFamily="2" charset="2"/>
              </a:rPr>
              <a:t>Date and time run started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32240" y="4734705"/>
            <a:ext cx="2304256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ingdings" panose="05000000000000000000" pitchFamily="2" charset="2"/>
              </a:rPr>
              <a:t>Repeating records start: each has a measurement of all harmonics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95536" y="4653136"/>
            <a:ext cx="864096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240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38964</TotalTime>
  <Words>826</Words>
  <Application>Microsoft Office PowerPoint</Application>
  <PresentationFormat>On-screen Show (4:3)</PresentationFormat>
  <Paragraphs>125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Data for Magnets</vt:lpstr>
      <vt:lpstr>Types of Data</vt:lpstr>
      <vt:lpstr>Magnet Identifiers Mapping</vt:lpstr>
      <vt:lpstr>Naming Example</vt:lpstr>
      <vt:lpstr>Storage</vt:lpstr>
      <vt:lpstr>Automated Processing Example</vt:lpstr>
      <vt:lpstr> Metadata in Rotating Coil .dat Files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1118</cp:revision>
  <dcterms:created xsi:type="dcterms:W3CDTF">2012-11-14T19:21:06Z</dcterms:created>
  <dcterms:modified xsi:type="dcterms:W3CDTF">2017-10-30T19:07:38Z</dcterms:modified>
</cp:coreProperties>
</file>