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3"/>
  </p:notesMasterIdLst>
  <p:handoutMasterIdLst>
    <p:handoutMasterId r:id="rId24"/>
  </p:handoutMasterIdLst>
  <p:sldIdLst>
    <p:sldId id="678" r:id="rId3"/>
    <p:sldId id="665" r:id="rId4"/>
    <p:sldId id="666" r:id="rId5"/>
    <p:sldId id="667" r:id="rId6"/>
    <p:sldId id="668" r:id="rId7"/>
    <p:sldId id="681" r:id="rId8"/>
    <p:sldId id="680" r:id="rId9"/>
    <p:sldId id="679" r:id="rId10"/>
    <p:sldId id="669" r:id="rId11"/>
    <p:sldId id="677" r:id="rId12"/>
    <p:sldId id="676" r:id="rId13"/>
    <p:sldId id="682" r:id="rId14"/>
    <p:sldId id="670" r:id="rId15"/>
    <p:sldId id="671" r:id="rId16"/>
    <p:sldId id="672" r:id="rId17"/>
    <p:sldId id="673" r:id="rId18"/>
    <p:sldId id="674" r:id="rId19"/>
    <p:sldId id="683" r:id="rId20"/>
    <p:sldId id="684" r:id="rId21"/>
    <p:sldId id="675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DAEFC3"/>
    <a:srgbClr val="C4E59F"/>
    <a:srgbClr val="CCECFF"/>
    <a:srgbClr val="9900FF"/>
    <a:srgbClr val="C000C0"/>
    <a:srgbClr val="0000FF"/>
    <a:srgbClr val="FFFFFF"/>
    <a:srgbClr val="66FF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7" autoAdjust="0"/>
    <p:restoredTop sz="94433" autoAdjust="0"/>
  </p:normalViewPr>
  <p:slideViewPr>
    <p:cSldViewPr>
      <p:cViewPr varScale="1">
        <p:scale>
          <a:sx n="95" d="100"/>
          <a:sy n="95" d="100"/>
        </p:scale>
        <p:origin x="-23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1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30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CE96F-9641-4202-B9F0-B2E2AD14F4BD}" type="datetimeFigureOut">
              <a:rPr lang="en-US"/>
              <a:pPr>
                <a:defRPr/>
              </a:pPr>
              <a:t>2018-Feb-21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F2E411-6695-4ACB-AE03-92CB8347E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437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3A463C-B3F1-4D95-AAE7-A01F53C12740}" type="datetimeFigureOut">
              <a:rPr lang="en-GB"/>
              <a:pPr>
                <a:defRPr/>
              </a:pPr>
              <a:t>21/02/2018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67DA4B-B3FA-4324-8CF5-89A932D868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0071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22,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CBETA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AA19B-55B7-43F6-A431-B5698B9D34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901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22,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CBETA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DEF3-38EA-44F2-924B-3AA3B76DF1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165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22,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CBETA Review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6EC0D4-8825-4044-B0BB-F1A0F464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2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86200" y="0"/>
            <a:ext cx="5257800" cy="1066800"/>
          </a:xfrm>
          <a:prstGeom prst="rect">
            <a:avLst/>
          </a:prstGeom>
          <a:noFill/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dk1">
                <a:satMod val="300000"/>
              </a:schemeClr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none"/>
        </p:style>
        <p:txBody>
          <a:bodyPr anchor="t">
            <a:normAutofit/>
          </a:bodyPr>
          <a:lstStyle>
            <a:lvl1pPr algn="r">
              <a:defRPr sz="3200">
                <a:ln>
                  <a:noFill/>
                </a:ln>
                <a:solidFill>
                  <a:srgbClr val="FFFF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99FF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CC"/>
                </a:solidFill>
                <a:latin typeface="+mj-lt"/>
              </a:rPr>
              <a:t> Page </a:t>
            </a:r>
            <a:fld id="{77AA60D7-E052-4FF8-8EB3-82792E6B1490}" type="slidenum">
              <a:rPr lang="en-US" smtClean="0">
                <a:solidFill>
                  <a:srgbClr val="FFFFCC"/>
                </a:solidFill>
                <a:latin typeface="+mj-lt"/>
              </a:rPr>
              <a:pPr/>
              <a:t>‹#›</a:t>
            </a:fld>
            <a:endParaRPr lang="en-US" dirty="0">
              <a:solidFill>
                <a:srgbClr val="FFFF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880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47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22,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CBETA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C404-890E-41D9-B785-78F74B1E75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231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08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DC64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22,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CBETA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E1426-49D9-4400-AE85-1D8D350657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1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February 22,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Stephen Brooks, CBETA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D7176B4-3FF4-42B2-A64D-8907BC728C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2" r:id="rId3"/>
    <p:sldLayoutId id="2147483663" r:id="rId4"/>
    <p:sldLayoutId id="2147483664" r:id="rId5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7030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February 22,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Stephen Brooks, CBETA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 Light" pitchFamily="34" charset="0"/>
              </a:defRPr>
            </a:lvl1pPr>
          </a:lstStyle>
          <a:p>
            <a:pPr>
              <a:defRPr/>
            </a:pPr>
            <a:fld id="{6FD7CC7B-9D0C-4FC1-993A-D4FA53C1AD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A080C0"/>
          </a:solidFill>
          <a:latin typeface="Calibri Light" panose="020F03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B0F0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DC64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8998" y="6752158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2" name="Picture 30" descr="ppt_BG_Title_BNL_blu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" y="-12420"/>
            <a:ext cx="9182100" cy="685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" y="-12420"/>
            <a:ext cx="9106443" cy="4685266"/>
          </a:xfrm>
          <a:prstGeom prst="rect">
            <a:avLst/>
          </a:prstGeom>
        </p:spPr>
      </p:pic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0" y="6080760"/>
            <a:ext cx="3509237" cy="777240"/>
            <a:chOff x="-22" y="-2"/>
            <a:chExt cx="3733822" cy="826982"/>
          </a:xfrm>
        </p:grpSpPr>
        <p:pic>
          <p:nvPicPr>
            <p:cNvPr id="15" name="Picture 2" descr="New 36in Header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" y="-2"/>
              <a:ext cx="3733822" cy="826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CUCLASSE 3line White.png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16" y="12826"/>
              <a:ext cx="3547128" cy="80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16" descr="Screen Shot 2015-07-28 at 9.44.57 PM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7104" y="6611258"/>
            <a:ext cx="2628900" cy="246742"/>
          </a:xfrm>
          <a:prstGeom prst="rect">
            <a:avLst/>
          </a:prstGeom>
        </p:spPr>
      </p:pic>
      <p:pic>
        <p:nvPicPr>
          <p:cNvPr id="18" name="Picture 17" descr="Screen Shot 2015-07-28 at 9.36.11 PM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2152" y="6080760"/>
            <a:ext cx="3108960" cy="77724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auto">
          <a:xfrm>
            <a:off x="6611112" y="4800600"/>
            <a:ext cx="2551176" cy="1828800"/>
          </a:xfrm>
          <a:prstGeom prst="rect">
            <a:avLst/>
          </a:prstGeom>
          <a:noFill/>
          <a:ln w="28575" cap="flat" cmpd="sng" algn="ctr">
            <a:solidFill>
              <a:srgbClr val="9616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1126153" y="2264533"/>
            <a:ext cx="6802797" cy="12820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8D0E17"/>
                </a:solidFill>
                <a:latin typeface="Arial"/>
                <a:cs typeface="Arial"/>
              </a:rPr>
              <a:t>CBETA </a:t>
            </a:r>
            <a:r>
              <a:rPr lang="en-US" sz="2800" b="1" dirty="0" err="1">
                <a:solidFill>
                  <a:srgbClr val="8D0E17"/>
                </a:solidFill>
                <a:latin typeface="Arial"/>
                <a:cs typeface="Arial"/>
              </a:rPr>
              <a:t>H</a:t>
            </a:r>
            <a:r>
              <a:rPr lang="en-US" sz="2800" b="1" dirty="0" err="1" smtClean="0">
                <a:solidFill>
                  <a:srgbClr val="8D0E17"/>
                </a:solidFill>
                <a:latin typeface="Arial"/>
                <a:cs typeface="Arial"/>
              </a:rPr>
              <a:t>albach</a:t>
            </a:r>
            <a:r>
              <a:rPr lang="en-US" sz="2800" b="1" dirty="0" smtClean="0">
                <a:solidFill>
                  <a:srgbClr val="8D0E17"/>
                </a:solidFill>
                <a:latin typeface="Arial"/>
                <a:cs typeface="Arial"/>
              </a:rPr>
              <a:t> </a:t>
            </a:r>
            <a:r>
              <a:rPr lang="en-US" sz="2800" b="1" dirty="0">
                <a:solidFill>
                  <a:srgbClr val="8D0E17"/>
                </a:solidFill>
                <a:latin typeface="Arial"/>
                <a:cs typeface="Arial"/>
              </a:rPr>
              <a:t>M</a:t>
            </a:r>
            <a:r>
              <a:rPr lang="en-US" sz="2800" b="1" dirty="0" smtClean="0">
                <a:solidFill>
                  <a:srgbClr val="8D0E17"/>
                </a:solidFill>
                <a:latin typeface="Arial"/>
                <a:cs typeface="Arial"/>
              </a:rPr>
              <a:t>agnets</a:t>
            </a:r>
            <a:endParaRPr lang="en-US" sz="2800" b="1" dirty="0" smtClean="0">
              <a:solidFill>
                <a:srgbClr val="8D0E17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976" y="5167953"/>
            <a:ext cx="6610136" cy="4700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Stephen Brooks</a:t>
            </a:r>
            <a:endParaRPr lang="en-US" sz="2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771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Q. from 2017: Survey Accuracy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92" y="1600200"/>
            <a:ext cx="623362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995743"/>
              </p:ext>
            </p:extLst>
          </p:nvPr>
        </p:nvGraphicFramePr>
        <p:xfrm>
          <a:off x="5053903" y="4653136"/>
          <a:ext cx="3838577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572"/>
                <a:gridCol w="794068"/>
                <a:gridCol w="600393"/>
                <a:gridCol w="600393"/>
                <a:gridCol w="950151"/>
              </a:tblGrid>
              <a:tr h="29883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Error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X (</a:t>
                      </a:r>
                      <a:r>
                        <a:rPr lang="el-GR" sz="1600" dirty="0" smtClean="0"/>
                        <a:t>μ</a:t>
                      </a:r>
                      <a:r>
                        <a:rPr lang="en-GB" sz="1600" dirty="0" smtClean="0"/>
                        <a:t>m)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Z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Distance</a:t>
                      </a:r>
                      <a:endParaRPr lang="en-GB" sz="1600" dirty="0"/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RMS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88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83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103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159</a:t>
                      </a:r>
                      <a:endParaRPr lang="en-GB" sz="1600" dirty="0"/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-143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-209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-199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48</a:t>
                      </a:r>
                      <a:endParaRPr lang="en-GB" sz="1600" dirty="0"/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Max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266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217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309</a:t>
                      </a:r>
                      <a:endParaRPr lang="en-GB" sz="1600" dirty="0"/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Average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-62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-7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147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0568" y="1340768"/>
            <a:ext cx="535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Errors in the first girder survey, all magnet fiducials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43136" y="1940639"/>
            <a:ext cx="2977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Generally consistent with +/- 200 micron uniform distribution assumed in simulations, baseline</a:t>
            </a:r>
          </a:p>
        </p:txBody>
      </p:sp>
    </p:spTree>
    <p:extLst>
      <p:ext uri="{BB962C8B-B14F-4D97-AF65-F5344CB8AC3E}">
        <p14:creationId xmlns:p14="http://schemas.microsoft.com/office/powerpoint/2010/main" val="4138300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Q. from 2017: Reassembly Quality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BNL magnet with loose pin went from 2.1 </a:t>
            </a:r>
            <a:r>
              <a:rPr lang="en-GB" dirty="0" smtClean="0">
                <a:sym typeface="Wingdings" panose="05000000000000000000" pitchFamily="2" charset="2"/>
              </a:rPr>
              <a:t> 21.2 units error when reassembled (bad)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We rebuilt the magnets with loose pinning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pic>
        <p:nvPicPr>
          <p:cNvPr id="13314" name="Picture 2" descr="D:\sbrooks\magnet\CBETA\Photos\FirstGirder\QF4reassembled\WP_20170602_11_40_44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3316544"/>
            <a:ext cx="4632138" cy="260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0704" y="3289357"/>
            <a:ext cx="3816424" cy="280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ym typeface="Wingdings" panose="05000000000000000000" pitchFamily="2" charset="2"/>
              </a:rPr>
              <a:t>Magnet with aluminium halves flush went from and 3.4  4.8 units error (good)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5949280"/>
            <a:ext cx="636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KYMA checks for no protruding blocks when manufacturing</a:t>
            </a:r>
          </a:p>
        </p:txBody>
      </p:sp>
    </p:spTree>
    <p:extLst>
      <p:ext uri="{BB962C8B-B14F-4D97-AF65-F5344CB8AC3E}">
        <p14:creationId xmlns:p14="http://schemas.microsoft.com/office/powerpoint/2010/main" val="237002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Water Cooling Stability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149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Production and Testing Flow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7" name="Rectangle 6"/>
          <p:cNvSpPr/>
          <p:nvPr/>
        </p:nvSpPr>
        <p:spPr>
          <a:xfrm>
            <a:off x="1115616" y="2139770"/>
            <a:ext cx="13681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AllStar</a:t>
            </a:r>
            <a:endParaRPr lang="en-GB" dirty="0" smtClean="0"/>
          </a:p>
          <a:p>
            <a:pPr algn="ctr"/>
            <a:r>
              <a:rPr lang="en-GB" dirty="0" smtClean="0"/>
              <a:t>PM wedges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148064" y="1556792"/>
            <a:ext cx="13681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KYMA</a:t>
            </a:r>
          </a:p>
          <a:p>
            <a:pPr algn="ctr"/>
            <a:r>
              <a:rPr lang="en-GB" dirty="0" smtClean="0"/>
              <a:t>assembly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2843808" y="2357264"/>
            <a:ext cx="432048" cy="43204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7" idx="3"/>
            <a:endCxn id="9" idx="2"/>
          </p:cNvCxnSpPr>
          <p:nvPr/>
        </p:nvCxnSpPr>
        <p:spPr>
          <a:xfrm>
            <a:off x="2483768" y="2571818"/>
            <a:ext cx="360040" cy="147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9" idx="6"/>
            <a:endCxn id="16" idx="2"/>
          </p:cNvCxnSpPr>
          <p:nvPr/>
        </p:nvCxnSpPr>
        <p:spPr>
          <a:xfrm flipV="1">
            <a:off x="3275856" y="1988840"/>
            <a:ext cx="1080120" cy="58444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355976" y="1772816"/>
            <a:ext cx="432048" cy="43204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16" idx="6"/>
            <a:endCxn id="8" idx="1"/>
          </p:cNvCxnSpPr>
          <p:nvPr/>
        </p:nvCxnSpPr>
        <p:spPr>
          <a:xfrm>
            <a:off x="4788024" y="1988840"/>
            <a:ext cx="36004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9" idx="6"/>
            <a:endCxn id="24" idx="2"/>
          </p:cNvCxnSpPr>
          <p:nvPr/>
        </p:nvCxnSpPr>
        <p:spPr>
          <a:xfrm>
            <a:off x="3275856" y="2573288"/>
            <a:ext cx="1080120" cy="56768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355976" y="2924944"/>
            <a:ext cx="432048" cy="43204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6" name="Elbow Connector 25"/>
          <p:cNvCxnSpPr>
            <a:stCxn id="24" idx="6"/>
            <a:endCxn id="8" idx="2"/>
          </p:cNvCxnSpPr>
          <p:nvPr/>
        </p:nvCxnSpPr>
        <p:spPr>
          <a:xfrm flipV="1">
            <a:off x="4788024" y="2420888"/>
            <a:ext cx="1044116" cy="720080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128284" y="1772816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stCxn id="8" idx="3"/>
            <a:endCxn id="29" idx="2"/>
          </p:cNvCxnSpPr>
          <p:nvPr/>
        </p:nvCxnSpPr>
        <p:spPr>
          <a:xfrm>
            <a:off x="6516216" y="1988840"/>
            <a:ext cx="61206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660232" y="2781454"/>
            <a:ext cx="13681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BNL</a:t>
            </a:r>
          </a:p>
          <a:p>
            <a:pPr algn="ctr"/>
            <a:r>
              <a:rPr lang="en-GB" dirty="0" smtClean="0"/>
              <a:t>tuning</a:t>
            </a:r>
            <a:endParaRPr lang="en-GB" dirty="0"/>
          </a:p>
        </p:txBody>
      </p:sp>
      <p:cxnSp>
        <p:nvCxnSpPr>
          <p:cNvPr id="34" name="Straight Arrow Connector 33"/>
          <p:cNvCxnSpPr>
            <a:stCxn id="29" idx="4"/>
            <a:endCxn id="33" idx="0"/>
          </p:cNvCxnSpPr>
          <p:nvPr/>
        </p:nvCxnSpPr>
        <p:spPr>
          <a:xfrm>
            <a:off x="7344308" y="2204864"/>
            <a:ext cx="0" cy="57659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128284" y="4005064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5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3" idx="2"/>
            <a:endCxn id="39" idx="0"/>
          </p:cNvCxnSpPr>
          <p:nvPr/>
        </p:nvCxnSpPr>
        <p:spPr>
          <a:xfrm>
            <a:off x="7344308" y="3645550"/>
            <a:ext cx="0" cy="35951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39" idx="2"/>
            <a:endCxn id="33" idx="1"/>
          </p:cNvCxnSpPr>
          <p:nvPr/>
        </p:nvCxnSpPr>
        <p:spPr>
          <a:xfrm rot="10800000">
            <a:off x="6660232" y="3213502"/>
            <a:ext cx="468052" cy="1007586"/>
          </a:xfrm>
          <a:prstGeom prst="bentConnector3">
            <a:avLst>
              <a:gd name="adj1" fmla="val 148841"/>
            </a:avLst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9" idx="4"/>
          </p:cNvCxnSpPr>
          <p:nvPr/>
        </p:nvCxnSpPr>
        <p:spPr>
          <a:xfrm>
            <a:off x="7344308" y="4437112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6840252" y="4797152"/>
            <a:ext cx="1008112" cy="36004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Accept</a:t>
            </a:r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>
            <a:off x="467544" y="3712964"/>
            <a:ext cx="5832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/>
              <a:t>Helmholtz testing at </a:t>
            </a:r>
            <a:r>
              <a:rPr lang="en-GB" dirty="0" err="1" smtClean="0"/>
              <a:t>AllStar</a:t>
            </a:r>
            <a:r>
              <a:rPr lang="en-GB" dirty="0" smtClean="0"/>
              <a:t>, 100% of blocks but not temperature controlled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Temperature-controlled Helmholtz test of ~15% sample at BNL for verification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Remainder of blocks shipped directly to KYMA, who also re-test ~10% sample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Rotating coil measurement of bare magnet at BNL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Rotating coil measurement of tuned magnet at BNL</a:t>
            </a:r>
            <a:endParaRPr lang="en-GB" dirty="0"/>
          </a:p>
        </p:txBody>
      </p:sp>
      <p:pic>
        <p:nvPicPr>
          <p:cNvPr id="14338" name="Picture 2" descr="https://theodora.com/flags/ch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659" y="1860819"/>
            <a:ext cx="360000" cy="24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Flag of Sloven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93" y="1300769"/>
            <a:ext cx="360000" cy="1814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Flag of Ital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881" y="1271969"/>
            <a:ext cx="360000" cy="2390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Vertical triband (red, white, red) with a red maple leaf in the cent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567" y="1890099"/>
            <a:ext cx="360000" cy="1814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0" descr="Flag of the United Stat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02" y="2533264"/>
            <a:ext cx="360000" cy="1900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Helmholtz Measurements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88840"/>
            <a:ext cx="5040000" cy="427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73"/>
          <a:stretch/>
        </p:blipFill>
        <p:spPr bwMode="auto">
          <a:xfrm>
            <a:off x="5220072" y="1988841"/>
            <a:ext cx="3851920" cy="427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0568" y="1268760"/>
            <a:ext cx="8161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Example: </a:t>
            </a:r>
            <a:r>
              <a:rPr lang="en-GB" dirty="0" err="1" smtClean="0"/>
              <a:t>AllStar</a:t>
            </a:r>
            <a:r>
              <a:rPr lang="en-GB" dirty="0" smtClean="0"/>
              <a:t> data for wedge types P1 through P16 (BD magnet)</a:t>
            </a:r>
          </a:p>
          <a:p>
            <a:r>
              <a:rPr lang="en-GB" dirty="0" smtClean="0"/>
              <a:t>Angle errors				Strength variation</a:t>
            </a:r>
          </a:p>
        </p:txBody>
      </p:sp>
    </p:spTree>
    <p:extLst>
      <p:ext uri="{BB962C8B-B14F-4D97-AF65-F5344CB8AC3E}">
        <p14:creationId xmlns:p14="http://schemas.microsoft.com/office/powerpoint/2010/main" val="40854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Magnetisation Angle Distributions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88" y="1600200"/>
            <a:ext cx="623362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2699792" y="1628800"/>
            <a:ext cx="504056" cy="504056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275856" y="1412776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Requested that factory re-make types P15 and P16 to reduce systematic error.</a:t>
            </a:r>
          </a:p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These are the smallest blocks, so not critical, but re-make will improve quality of </a:t>
            </a:r>
            <a:r>
              <a:rPr lang="en-GB" sz="1400" dirty="0" err="1" smtClean="0">
                <a:solidFill>
                  <a:schemeClr val="bg1">
                    <a:lumMod val="50000"/>
                  </a:schemeClr>
                </a:solidFill>
              </a:rPr>
              <a:t>untuned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 magnets.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05984" y="5013176"/>
            <a:ext cx="535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General request was for 1 degree RMS error, but can cope with some above and some below as we have here (see next slide)</a:t>
            </a:r>
          </a:p>
        </p:txBody>
      </p:sp>
    </p:spTree>
    <p:extLst>
      <p:ext uri="{BB962C8B-B14F-4D97-AF65-F5344CB8AC3E}">
        <p14:creationId xmlns:p14="http://schemas.microsoft.com/office/powerpoint/2010/main" val="34900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 Error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Both the strength and angle error distribution can be put back into the field simulation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5122371" cy="371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68144" y="2760017"/>
            <a:ext cx="2808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Example: BD magnet using </a:t>
            </a:r>
            <a:r>
              <a:rPr lang="en-GB" dirty="0" err="1" smtClean="0"/>
              <a:t>AllStar’s</a:t>
            </a:r>
            <a:r>
              <a:rPr lang="en-GB" dirty="0" smtClean="0"/>
              <a:t> data set.</a:t>
            </a:r>
          </a:p>
          <a:p>
            <a:endParaRPr lang="en-GB" dirty="0" smtClean="0"/>
          </a:p>
          <a:p>
            <a:r>
              <a:rPr lang="en-GB" dirty="0" smtClean="0"/>
              <a:t>1000 magnets were generated, some with position errors.  Histogram is binned by the “units FOM”.</a:t>
            </a:r>
          </a:p>
          <a:p>
            <a:endParaRPr lang="en-GB" dirty="0" smtClean="0"/>
          </a:p>
          <a:p>
            <a:r>
              <a:rPr lang="en-GB" dirty="0" smtClean="0"/>
              <a:t>Green = easy to tune</a:t>
            </a:r>
          </a:p>
          <a:p>
            <a:r>
              <a:rPr lang="en-GB" dirty="0" smtClean="0"/>
              <a:t>Red = possible problems</a:t>
            </a:r>
          </a:p>
          <a:p>
            <a:r>
              <a:rPr lang="en-GB" dirty="0" smtClean="0"/>
              <a:t>Based on first girder experience.</a:t>
            </a:r>
          </a:p>
        </p:txBody>
      </p:sp>
    </p:spTree>
    <p:extLst>
      <p:ext uri="{BB962C8B-B14F-4D97-AF65-F5344CB8AC3E}">
        <p14:creationId xmlns:p14="http://schemas.microsoft.com/office/powerpoint/2010/main" val="2205063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sbrooks\magnet\CBETA\Photos\Production\2018-Feb-09_BNL\IMG_20180209_1553490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8135" y="-729373"/>
            <a:ext cx="5147732" cy="914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BD First Articles from KYMA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0635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BD First Articles from KYMA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Measurements of bare magnets (last week):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683394"/>
              </p:ext>
            </p:extLst>
          </p:nvPr>
        </p:nvGraphicFramePr>
        <p:xfrm>
          <a:off x="575555" y="2276872"/>
          <a:ext cx="799289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78"/>
                <a:gridCol w="1598578"/>
                <a:gridCol w="1598578"/>
                <a:gridCol w="1598578"/>
                <a:gridCol w="159857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Magnet</a:t>
                      </a:r>
                      <a:r>
                        <a:rPr lang="en-GB" baseline="0" dirty="0" smtClean="0"/>
                        <a:t> t</a:t>
                      </a:r>
                      <a:r>
                        <a:rPr lang="en-GB" dirty="0" smtClean="0"/>
                        <a:t>ype,</a:t>
                      </a:r>
                      <a:r>
                        <a:rPr lang="en-GB" baseline="0" dirty="0" smtClean="0"/>
                        <a:t> identifier #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Units FOM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CBETA FOM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Midplane</a:t>
                      </a:r>
                      <a:r>
                        <a:rPr lang="en-GB" baseline="0" dirty="0" smtClean="0"/>
                        <a:t> error (Gauss)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Gradient error at x=0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BD 2301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58.72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1.746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10.13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-0.091%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BD</a:t>
                      </a:r>
                      <a:r>
                        <a:rPr lang="en-GB" baseline="0" dirty="0" smtClean="0"/>
                        <a:t> 2302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83.41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2.498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15.64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-0.065%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45310"/>
            <a:ext cx="5122371" cy="270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2947900" y="5157192"/>
            <a:ext cx="0" cy="35312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95718" y="4725940"/>
            <a:ext cx="0" cy="35312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24128" y="3789040"/>
            <a:ext cx="32323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First two BD magnets are consistent with simulated distribution including expected position errors.</a:t>
            </a:r>
          </a:p>
          <a:p>
            <a:endParaRPr lang="en-GB" sz="1600" dirty="0" smtClean="0"/>
          </a:p>
          <a:p>
            <a:r>
              <a:rPr lang="en-GB" sz="1600" dirty="0" smtClean="0"/>
              <a:t>Tuning works in simulation, testing in practice this week.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 smtClean="0"/>
              <a:t>Three more will be tested before full BD production run approved.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515762" y="4044525"/>
            <a:ext cx="0" cy="176563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95990" y="4044525"/>
            <a:ext cx="0" cy="176563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43772" y="4044525"/>
            <a:ext cx="0" cy="176563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611742" y="4044525"/>
            <a:ext cx="0" cy="169649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628056" y="4818638"/>
            <a:ext cx="639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2302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75874" y="4386590"/>
            <a:ext cx="639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2301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96426" y="3852337"/>
            <a:ext cx="1407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</a:rPr>
              <a:t>First girder BD magnets</a:t>
            </a:r>
          </a:p>
        </p:txBody>
      </p:sp>
    </p:spTree>
    <p:extLst>
      <p:ext uri="{BB962C8B-B14F-4D97-AF65-F5344CB8AC3E}">
        <p14:creationId xmlns:p14="http://schemas.microsoft.com/office/powerpoint/2010/main" val="750343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BD First </a:t>
            </a:r>
            <a:r>
              <a:rPr lang="en-GB" dirty="0" smtClean="0"/>
              <a:t>Article Tuned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Measurements of </a:t>
            </a:r>
            <a:r>
              <a:rPr lang="en-GB" dirty="0" smtClean="0"/>
              <a:t>tuned magnet (yesterday):</a:t>
            </a:r>
            <a:endParaRPr lang="en-GB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3132137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741081"/>
              </p:ext>
            </p:extLst>
          </p:nvPr>
        </p:nvGraphicFramePr>
        <p:xfrm>
          <a:off x="539552" y="2276872"/>
          <a:ext cx="4752528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09"/>
                <a:gridCol w="756083"/>
                <a:gridCol w="792088"/>
                <a:gridCol w="1152128"/>
                <a:gridCol w="108012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BD magnet 2301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Units FOM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CBETA FOM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Midplane</a:t>
                      </a:r>
                      <a:r>
                        <a:rPr lang="en-GB" baseline="0" dirty="0" smtClean="0"/>
                        <a:t> error (Gauss)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Gradient error at x=0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Bare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58.72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1.746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10.13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-0.091%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Tuned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6.58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0.151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1.28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0.057%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D:\sbrooks\magnet\CBETA\Photos\Production\2018-Feb-21_BD2301\WP_20180221_16_38_03_Pr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" r="13185" b="10072"/>
          <a:stretch/>
        </p:blipFill>
        <p:spPr bwMode="auto">
          <a:xfrm>
            <a:off x="216024" y="3997976"/>
            <a:ext cx="5148064" cy="286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40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 Types (5 cross-sections)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979712" y="1340768"/>
            <a:ext cx="6696744" cy="4465064"/>
            <a:chOff x="1223628" y="1556792"/>
            <a:chExt cx="6696744" cy="4465064"/>
          </a:xfrm>
        </p:grpSpPr>
        <p:grpSp>
          <p:nvGrpSpPr>
            <p:cNvPr id="8" name="Group 7"/>
            <p:cNvGrpSpPr/>
            <p:nvPr/>
          </p:nvGrpSpPr>
          <p:grpSpPr>
            <a:xfrm>
              <a:off x="1223628" y="1556792"/>
              <a:ext cx="6696744" cy="4465064"/>
              <a:chOff x="395536" y="1556792"/>
              <a:chExt cx="6696744" cy="4465064"/>
            </a:xfrm>
          </p:grpSpPr>
          <p:pic>
            <p:nvPicPr>
              <p:cNvPr id="5122" name="Picture 2" descr="D:\sbrooks\magnet\PM2D\tech\CBETA\magnet_QF_v6p5_wcrope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1556792"/>
                <a:ext cx="2232248" cy="22322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3" name="Picture 3" descr="D:\sbrooks\magnet\PM2D\tech\CBETA\magnet_BD_v6_wcrope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784" y="1556792"/>
                <a:ext cx="2232248" cy="22322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4" name="Picture 4" descr="D:\sbrooks\magnet\PM2D\tech\CBETA\magnet_BDT1_v6_wcrope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784" y="3789040"/>
                <a:ext cx="2232248" cy="22322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5" name="Picture 5" descr="D:\sbrooks\magnet\PM2D\tech\CBETA\magnet_BDT2_v6_wcrope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032" y="1587725"/>
                <a:ext cx="2232248" cy="22322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6" name="Picture 6" descr="D:\sbrooks\magnet\PM2D\tech\CBETA\magnet_QD_v6_wcrope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032" y="3789608"/>
                <a:ext cx="2232248" cy="22322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2950609" y="1556792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QF</a:t>
              </a:r>
              <a:endParaRPr lang="en-GB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70033" y="1556792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BD</a:t>
              </a:r>
              <a:endParaRPr lang="en-GB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32977" y="1556792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BDT2</a:t>
              </a:r>
              <a:endParaRPr lang="en-GB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00729" y="3789040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BDT1</a:t>
              </a:r>
              <a:endParaRPr lang="en-GB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89457" y="381997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QD</a:t>
              </a:r>
              <a:endParaRPr lang="en-GB" b="1" dirty="0"/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944260"/>
              </p:ext>
            </p:extLst>
          </p:nvPr>
        </p:nvGraphicFramePr>
        <p:xfrm>
          <a:off x="107504" y="3501008"/>
          <a:ext cx="3954270" cy="2754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793"/>
                <a:gridCol w="571213"/>
                <a:gridCol w="936104"/>
                <a:gridCol w="752793"/>
                <a:gridCol w="687367"/>
              </a:tblGrid>
              <a:tr h="321000"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Magnet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Length (mm)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Aperture Radius</a:t>
                      </a:r>
                      <a:r>
                        <a:rPr lang="en-GB" sz="1050" baseline="0" dirty="0" smtClean="0"/>
                        <a:t> (mm)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Dipole (T)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Gradient (T/m)</a:t>
                      </a:r>
                      <a:endParaRPr lang="en-GB" sz="1050" dirty="0"/>
                    </a:p>
                  </a:txBody>
                  <a:tcPr/>
                </a:tc>
              </a:tr>
              <a:tr h="260366"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QF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133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43.1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-11.562</a:t>
                      </a:r>
                      <a:endParaRPr lang="en-GB" sz="1050" dirty="0"/>
                    </a:p>
                  </a:txBody>
                  <a:tcPr/>
                </a:tc>
              </a:tr>
              <a:tr h="260366"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BD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122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40.1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-0.3081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11.148</a:t>
                      </a:r>
                      <a:endParaRPr lang="en-GB" sz="1050" dirty="0"/>
                    </a:p>
                  </a:txBody>
                  <a:tcPr/>
                </a:tc>
              </a:tr>
              <a:tr h="260366"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BDT2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122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44.9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-0.2543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11.148</a:t>
                      </a:r>
                      <a:endParaRPr lang="en-GB" sz="1050" dirty="0"/>
                    </a:p>
                  </a:txBody>
                  <a:tcPr/>
                </a:tc>
              </a:tr>
              <a:tr h="260366"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BDT1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122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49.1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-0.1002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11.148</a:t>
                      </a:r>
                      <a:endParaRPr lang="en-GB" sz="1050" dirty="0"/>
                    </a:p>
                  </a:txBody>
                  <a:tcPr/>
                </a:tc>
              </a:tr>
              <a:tr h="260366"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QD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122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40.1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11.143</a:t>
                      </a:r>
                      <a:endParaRPr lang="en-GB" sz="1050" dirty="0"/>
                    </a:p>
                  </a:txBody>
                  <a:tcPr/>
                </a:tc>
              </a:tr>
              <a:tr h="260366"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QFH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66.5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43.1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-11.567</a:t>
                      </a:r>
                      <a:endParaRPr lang="en-GB" sz="1050" dirty="0"/>
                    </a:p>
                  </a:txBody>
                  <a:tcPr/>
                </a:tc>
              </a:tr>
              <a:tr h="260366"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BDH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61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40.1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-0.3084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11.154</a:t>
                      </a:r>
                      <a:endParaRPr lang="en-GB" sz="1050" dirty="0"/>
                    </a:p>
                  </a:txBody>
                  <a:tcPr/>
                </a:tc>
              </a:tr>
              <a:tr h="260366"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First</a:t>
                      </a:r>
                      <a:r>
                        <a:rPr lang="en-GB" sz="1050" baseline="0" dirty="0" smtClean="0"/>
                        <a:t> Girder QF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133.3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39.4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-11.562</a:t>
                      </a:r>
                      <a:endParaRPr lang="en-GB" sz="1050" dirty="0"/>
                    </a:p>
                  </a:txBody>
                  <a:tcPr/>
                </a:tc>
              </a:tr>
              <a:tr h="260366"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First Girder BD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121.7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39.4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-0.3081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11.148</a:t>
                      </a:r>
                      <a:endParaRPr lang="en-GB" sz="105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498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/ 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We’ve tuned 9 magnets to suitable field quality (21 if you include FFAG line at ATF)</a:t>
            </a:r>
          </a:p>
          <a:p>
            <a:r>
              <a:rPr lang="en-GB" dirty="0" smtClean="0"/>
              <a:t>Production magnets are coming in as expected</a:t>
            </a:r>
          </a:p>
          <a:p>
            <a:r>
              <a:rPr lang="en-GB" dirty="0" smtClean="0"/>
              <a:t>Next, will test and tune first articles of the other types, then go to production</a:t>
            </a:r>
          </a:p>
          <a:p>
            <a:r>
              <a:rPr lang="en-GB" dirty="0" smtClean="0"/>
              <a:t>Tuning wire holders are being 3D printed at Cornell</a:t>
            </a:r>
          </a:p>
          <a:p>
            <a:r>
              <a:rPr lang="en-GB" dirty="0" smtClean="0"/>
              <a:t>Wire cutting machine will be used for wires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4049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Figures of Merit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Units FOM = </a:t>
            </a:r>
            <a:r>
              <a:rPr lang="en-GB" dirty="0" err="1"/>
              <a:t>s</a:t>
            </a:r>
            <a:r>
              <a:rPr lang="en-GB" dirty="0" err="1" smtClean="0"/>
              <a:t>qrt</a:t>
            </a:r>
            <a:r>
              <a:rPr lang="en-GB" dirty="0" smtClean="0"/>
              <a:t>(sum squares (all nonlinear multipoles at max beam radius)), 1 unit=10</a:t>
            </a:r>
            <a:r>
              <a:rPr lang="en-GB" baseline="30000" dirty="0" smtClean="0"/>
              <a:t>-4</a:t>
            </a:r>
          </a:p>
          <a:p>
            <a:r>
              <a:rPr lang="en-GB" dirty="0" smtClean="0"/>
              <a:t>CBETA FOM = the above with different multipoles scaled per William Lou’s simulation</a:t>
            </a:r>
          </a:p>
          <a:p>
            <a:pPr lvl="1"/>
            <a:r>
              <a:rPr lang="en-GB" dirty="0" smtClean="0"/>
              <a:t>0.75 is acceptable with misalignments but perfect BPMs, so we aim substantially lower than this</a:t>
            </a:r>
          </a:p>
          <a:p>
            <a:r>
              <a:rPr lang="en-GB" dirty="0" smtClean="0"/>
              <a:t>Max field error (in Gauss) on beam </a:t>
            </a:r>
            <a:r>
              <a:rPr lang="en-GB" dirty="0" err="1" smtClean="0"/>
              <a:t>midplane</a:t>
            </a:r>
            <a:endParaRPr lang="en-GB" dirty="0" smtClean="0"/>
          </a:p>
          <a:p>
            <a:pPr lvl="1"/>
            <a:r>
              <a:rPr lang="en-GB" dirty="0" smtClean="0"/>
              <a:t>Not on a circle, so can have different emphasis</a:t>
            </a:r>
          </a:p>
          <a:p>
            <a:pPr lvl="1"/>
            <a:r>
              <a:rPr lang="en-GB" dirty="0" smtClean="0"/>
              <a:t>10</a:t>
            </a:r>
            <a:r>
              <a:rPr lang="en-GB" baseline="30000" dirty="0" smtClean="0"/>
              <a:t>-3</a:t>
            </a:r>
            <a:r>
              <a:rPr lang="en-GB" dirty="0" smtClean="0"/>
              <a:t> of max quad component is 2.8 Gauss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365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3442394"/>
          </a:xfrm>
        </p:spPr>
        <p:txBody>
          <a:bodyPr/>
          <a:lstStyle/>
          <a:p>
            <a:r>
              <a:rPr lang="en-GB" dirty="0" smtClean="0"/>
              <a:t>A Real BD Magnet including Tuning Wires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51520" y="4005064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CBETA “First Girder” consists of 4 BD magnets, 4 QF magnets and one BDH magnet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2344525" y="859326"/>
            <a:ext cx="6874585" cy="51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440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Girder Results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88" y="1600200"/>
            <a:ext cx="623362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35696" y="1340768"/>
            <a:ext cx="623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BD1 and BD2 required thicker 105mil wire</a:t>
            </a:r>
            <a:r>
              <a:rPr lang="en-GB" dirty="0" smtClean="0"/>
              <a:t>, rest used 80mil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8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Girder Results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88" y="1600200"/>
            <a:ext cx="623362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835696" y="4885202"/>
            <a:ext cx="4392488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28184" y="470053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6"/>
                </a:solidFill>
              </a:rPr>
              <a:t>0.75</a:t>
            </a:r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42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Girder Results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88" y="1600200"/>
            <a:ext cx="623362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468" y="1750083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BD4, QF2 and QF4 were originally measured without temperature control, so no comparable initial data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795772" y="5253444"/>
            <a:ext cx="4444607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27656" y="5054741"/>
            <a:ext cx="2173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2.8 Gauss</a:t>
            </a:r>
          </a:p>
          <a:p>
            <a:r>
              <a:rPr lang="en-GB" dirty="0" smtClean="0"/>
              <a:t> = 10</a:t>
            </a:r>
            <a:r>
              <a:rPr lang="en-GB" baseline="30000" dirty="0" smtClean="0"/>
              <a:t>-3</a:t>
            </a:r>
            <a:r>
              <a:rPr lang="en-GB" dirty="0" smtClean="0"/>
              <a:t> of max quad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742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Girder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r>
              <a:rPr lang="en-GB" dirty="0" smtClean="0"/>
              <a:t>Example harmonics tables</a:t>
            </a:r>
          </a:p>
          <a:p>
            <a:r>
              <a:rPr lang="en-GB" dirty="0" smtClean="0"/>
              <a:t>BD1 before/after</a:t>
            </a:r>
          </a:p>
          <a:p>
            <a:r>
              <a:rPr lang="en-GB" dirty="0" smtClean="0"/>
              <a:t>Quad is normalised to 10000 units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3600400" cy="475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203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pic>
        <p:nvPicPr>
          <p:cNvPr id="11266" name="Picture 2" descr="D:\sbrooks\magnet\CBETA\Photos\SecondFirstGirder\2018-Jan-25_George\IMG_8614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508" cy="1219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5856" y="262389"/>
            <a:ext cx="25922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First girder being surveyed with Faro arm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330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58479</TotalTime>
  <Words>984</Words>
  <Application>Microsoft Office PowerPoint</Application>
  <PresentationFormat>On-screen Show (4:3)</PresentationFormat>
  <Paragraphs>254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1_Office Theme</vt:lpstr>
      <vt:lpstr>PowerPoint Presentation</vt:lpstr>
      <vt:lpstr>Magnet Types (5 cross-sections)</vt:lpstr>
      <vt:lpstr>Figures of Merit</vt:lpstr>
      <vt:lpstr>A Real BD Magnet including Tuning Wires</vt:lpstr>
      <vt:lpstr>First Girder Results</vt:lpstr>
      <vt:lpstr>First Girder Results</vt:lpstr>
      <vt:lpstr>First Girder Results</vt:lpstr>
      <vt:lpstr>First Girder Results</vt:lpstr>
      <vt:lpstr>PowerPoint Presentation</vt:lpstr>
      <vt:lpstr>Q. from 2017: Survey Accuracy</vt:lpstr>
      <vt:lpstr>Q. from 2017: Reassembly Quality</vt:lpstr>
      <vt:lpstr>Water Cooling Stability</vt:lpstr>
      <vt:lpstr>Production and Testing Flow</vt:lpstr>
      <vt:lpstr>Helmholtz Measurements</vt:lpstr>
      <vt:lpstr>Magnetisation Angle Distributions</vt:lpstr>
      <vt:lpstr>Magnet Error Model</vt:lpstr>
      <vt:lpstr>BD First Articles from KYMA</vt:lpstr>
      <vt:lpstr>BD First Articles from KYMA</vt:lpstr>
      <vt:lpstr>BD First Article Tuned</vt:lpstr>
      <vt:lpstr>Conclusion / Next Steps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Magnet?</dc:title>
  <dc:creator>Stephen Brooks</dc:creator>
  <cp:lastModifiedBy>Stephen Brooks</cp:lastModifiedBy>
  <cp:revision>1277</cp:revision>
  <dcterms:created xsi:type="dcterms:W3CDTF">2012-11-14T19:21:06Z</dcterms:created>
  <dcterms:modified xsi:type="dcterms:W3CDTF">2018-02-21T21:54:19Z</dcterms:modified>
</cp:coreProperties>
</file>