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</p:sldMasterIdLst>
  <p:notesMasterIdLst>
    <p:notesMasterId r:id="rId11"/>
  </p:notesMasterIdLst>
  <p:handoutMasterIdLst>
    <p:handoutMasterId r:id="rId12"/>
  </p:handoutMasterIdLst>
  <p:sldIdLst>
    <p:sldId id="636" r:id="rId3"/>
    <p:sldId id="645" r:id="rId4"/>
    <p:sldId id="646" r:id="rId5"/>
    <p:sldId id="647" r:id="rId6"/>
    <p:sldId id="648" r:id="rId7"/>
    <p:sldId id="637" r:id="rId8"/>
    <p:sldId id="643" r:id="rId9"/>
    <p:sldId id="642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8E8"/>
    <a:srgbClr val="DAEFC3"/>
    <a:srgbClr val="E9EDF4"/>
    <a:srgbClr val="9BBB59"/>
    <a:srgbClr val="C4E59F"/>
    <a:srgbClr val="CCECFF"/>
    <a:srgbClr val="9900FF"/>
    <a:srgbClr val="C000C0"/>
    <a:srgbClr val="00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27" autoAdjust="0"/>
    <p:restoredTop sz="94433" autoAdjust="0"/>
  </p:normalViewPr>
  <p:slideViewPr>
    <p:cSldViewPr>
      <p:cViewPr>
        <p:scale>
          <a:sx n="96" d="100"/>
          <a:sy n="96" d="100"/>
        </p:scale>
        <p:origin x="-211" y="-17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3" y="11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3012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E8CE96F-9641-4202-B9F0-B2E2AD14F4BD}" type="datetimeFigureOut">
              <a:rPr lang="en-US"/>
              <a:pPr>
                <a:defRPr/>
              </a:pPr>
              <a:t>2018-May-14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2F2E411-6695-4ACB-AE03-92CB8347E1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24370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F3A463C-B3F1-4D95-AAE7-A01F53C12740}" type="datetimeFigureOut">
              <a:rPr lang="en-GB"/>
              <a:pPr>
                <a:defRPr/>
              </a:pPr>
              <a:t>14/05/2018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967DA4B-B3FA-4324-8CF5-89A932D8686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800712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May 15,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AA19B-55B7-43F6-A431-B5698B9D349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59015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rgbClr val="0070C0"/>
                </a:solidFill>
              </a:defRPr>
            </a:lvl2pPr>
            <a:lvl3pPr>
              <a:defRPr>
                <a:solidFill>
                  <a:srgbClr val="00B050"/>
                </a:solidFill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rgbClr val="C0000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May 15,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19DEF3-38EA-44F2-924B-3AA3B76DF1B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51651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May 15, 2018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Stephen Brooks, CBETA HMAC Meeting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86EC0D4-8825-4044-B0BB-F1A0F464EC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620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86200" y="0"/>
            <a:ext cx="5257800" cy="1066800"/>
          </a:xfrm>
          <a:prstGeom prst="rect">
            <a:avLst/>
          </a:prstGeom>
          <a:noFill/>
          <a:effectLst/>
          <a:scene3d>
            <a:camera prst="orthographicFront"/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dk1">
                <a:satMod val="300000"/>
              </a:schemeClr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none"/>
        </p:style>
        <p:txBody>
          <a:bodyPr anchor="t">
            <a:normAutofit/>
          </a:bodyPr>
          <a:lstStyle>
            <a:lvl1pPr algn="r">
              <a:defRPr sz="3200">
                <a:ln>
                  <a:noFill/>
                </a:ln>
                <a:solidFill>
                  <a:srgbClr val="FFFFCC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077200" y="6492875"/>
            <a:ext cx="1066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rgbClr val="99FF99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FFCC"/>
                </a:solidFill>
                <a:latin typeface="+mj-lt"/>
              </a:rPr>
              <a:t> Page </a:t>
            </a:r>
            <a:fld id="{77AA60D7-E052-4FF8-8EB3-82792E6B1490}" type="slidenum">
              <a:rPr lang="en-US" smtClean="0">
                <a:solidFill>
                  <a:srgbClr val="FFFFCC"/>
                </a:solidFill>
                <a:latin typeface="+mj-lt"/>
              </a:rPr>
              <a:pPr/>
              <a:t>‹#›</a:t>
            </a:fld>
            <a:endParaRPr lang="en-US" dirty="0">
              <a:solidFill>
                <a:srgbClr val="FFFFCC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89880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May 15,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EC404-890E-41D9-B785-78F74B1E75A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72317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A08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rgbClr val="00B0F0"/>
                </a:solidFill>
              </a:defRPr>
            </a:lvl2pPr>
            <a:lvl3pPr>
              <a:defRPr>
                <a:solidFill>
                  <a:srgbClr val="00DC64"/>
                </a:solidFill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rgbClr val="C0000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May 15,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E1426-49D9-4400-AE85-1D8D350657F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91380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10800000">
            <a:off x="7596188" y="0"/>
            <a:ext cx="1547812" cy="6858000"/>
          </a:xfrm>
          <a:prstGeom prst="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547813" cy="6858000"/>
          </a:xfrm>
          <a:prstGeom prst="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May 15,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9D7176B4-3FF4-42B2-A64D-8907BC728C1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2" r:id="rId3"/>
    <p:sldLayoutId id="2147483663" r:id="rId4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GB" sz="4400" kern="1200" dirty="0">
          <a:solidFill>
            <a:srgbClr val="7030A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800" kern="1200" dirty="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lang="en-US" sz="2400" kern="1200" dirty="0">
          <a:solidFill>
            <a:srgbClr val="00B05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000" kern="1200" dirty="0">
          <a:solidFill>
            <a:srgbClr val="E46C0A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lang="en-GB" sz="2000" kern="1200" dirty="0">
          <a:solidFill>
            <a:srgbClr val="C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10800000">
            <a:off x="7596188" y="0"/>
            <a:ext cx="1547812" cy="6858000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2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547813" cy="6858000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2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205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205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May 15,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 Light" pitchFamily="34" charset="0"/>
              </a:defRPr>
            </a:lvl1pPr>
          </a:lstStyle>
          <a:p>
            <a:pPr>
              <a:defRPr/>
            </a:pPr>
            <a:fld id="{6FD7CC7B-9D0C-4FC1-993A-D4FA53C1AD4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GB" sz="4400" kern="1200" dirty="0">
          <a:solidFill>
            <a:srgbClr val="A080C0"/>
          </a:solidFill>
          <a:latin typeface="Calibri Light" panose="020F030202020403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Calibri Light" panose="020F030202020403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800" kern="1200" dirty="0">
          <a:solidFill>
            <a:srgbClr val="00B0F0"/>
          </a:solidFill>
          <a:latin typeface="Calibri Light" panose="020F0302020204030204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lang="en-US" sz="2400" kern="1200" dirty="0">
          <a:solidFill>
            <a:srgbClr val="00DC64"/>
          </a:solidFill>
          <a:latin typeface="Calibri Light" panose="020F0302020204030204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000" kern="1200" dirty="0">
          <a:solidFill>
            <a:srgbClr val="E46C0A"/>
          </a:solidFill>
          <a:latin typeface="Calibri Light" panose="020F0302020204030204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lang="en-GB" sz="2000" kern="1200" dirty="0">
          <a:solidFill>
            <a:srgbClr val="C00000"/>
          </a:solidFill>
          <a:latin typeface="Calibri Light" panose="020F03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CBETA </a:t>
            </a:r>
            <a:r>
              <a:rPr lang="en-GB" smtClean="0"/>
              <a:t>Magnets 2303-4, 2403-5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mtClean="0"/>
              <a:t>3</a:t>
            </a:r>
            <a:r>
              <a:rPr lang="en-GB" baseline="30000" smtClean="0"/>
              <a:t>rd</a:t>
            </a:r>
            <a:r>
              <a:rPr lang="en-GB" smtClean="0"/>
              <a:t>, 4</a:t>
            </a:r>
            <a:r>
              <a:rPr lang="en-GB" baseline="30000" smtClean="0"/>
              <a:t>th</a:t>
            </a:r>
            <a:r>
              <a:rPr lang="en-GB" smtClean="0"/>
              <a:t> BD magnets</a:t>
            </a:r>
          </a:p>
          <a:p>
            <a:r>
              <a:rPr lang="en-GB" smtClean="0"/>
              <a:t>3</a:t>
            </a:r>
            <a:r>
              <a:rPr lang="en-GB" baseline="30000" smtClean="0"/>
              <a:t>rd</a:t>
            </a:r>
            <a:r>
              <a:rPr lang="en-GB" smtClean="0"/>
              <a:t>-5</a:t>
            </a:r>
            <a:r>
              <a:rPr lang="en-GB" baseline="30000" smtClean="0"/>
              <a:t>th</a:t>
            </a:r>
            <a:r>
              <a:rPr lang="en-GB" smtClean="0"/>
              <a:t> QD magnets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15,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DAA19B-55B7-43F6-A431-B5698B9D349F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65633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15,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000" y="332656"/>
            <a:ext cx="8280000" cy="6010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347864" y="1137518"/>
            <a:ext cx="21602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mtClean="0">
                <a:solidFill>
                  <a:schemeClr val="accent2"/>
                </a:solidFill>
              </a:rPr>
              <a:t>BD magnet with block in backwards (not accepted)</a:t>
            </a:r>
            <a:endParaRPr lang="en-GB">
              <a:solidFill>
                <a:schemeClr val="accent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35696" y="1998132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mtClean="0">
                <a:solidFill>
                  <a:schemeClr val="accent1"/>
                </a:solidFill>
              </a:rPr>
              <a:t>BD</a:t>
            </a:r>
            <a:endParaRPr lang="en-GB">
              <a:solidFill>
                <a:schemeClr val="accent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164288" y="1998132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mtClean="0">
                <a:solidFill>
                  <a:schemeClr val="accent1"/>
                </a:solidFill>
              </a:rPr>
              <a:t>QF</a:t>
            </a:r>
            <a:endParaRPr lang="en-GB">
              <a:solidFill>
                <a:schemeClr val="accent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499992" y="1998132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mtClean="0">
                <a:solidFill>
                  <a:schemeClr val="accent1"/>
                </a:solidFill>
              </a:rPr>
              <a:t>QD</a:t>
            </a:r>
            <a:endParaRPr lang="en-GB">
              <a:solidFill>
                <a:schemeClr val="accent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79512" y="620688"/>
            <a:ext cx="216024" cy="1656184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182561" y="2276872"/>
            <a:ext cx="216024" cy="108012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179512" y="3356992"/>
            <a:ext cx="216024" cy="2592288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8828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15,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000" y="332656"/>
            <a:ext cx="8280000" cy="6010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267744" y="5589240"/>
            <a:ext cx="21602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mtClean="0">
                <a:solidFill>
                  <a:schemeClr val="accent2"/>
                </a:solidFill>
              </a:rPr>
              <a:t>BD magnet with block in backwards (n/a)</a:t>
            </a:r>
            <a:endParaRPr lang="en-GB">
              <a:solidFill>
                <a:schemeClr val="accent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635896" y="4509120"/>
            <a:ext cx="22322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mtClean="0">
                <a:solidFill>
                  <a:srgbClr val="00B050"/>
                </a:solidFill>
              </a:rPr>
              <a:t>Applied +0.7% strength correction after these two QDs</a:t>
            </a:r>
            <a:endParaRPr lang="en-GB">
              <a:solidFill>
                <a:srgbClr val="00B05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09693" y="1916832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mtClean="0">
                <a:solidFill>
                  <a:schemeClr val="accent1"/>
                </a:solidFill>
              </a:rPr>
              <a:t>BD</a:t>
            </a:r>
            <a:endParaRPr lang="en-GB">
              <a:solidFill>
                <a:schemeClr val="accent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092280" y="1916832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mtClean="0">
                <a:solidFill>
                  <a:schemeClr val="accent1"/>
                </a:solidFill>
              </a:rPr>
              <a:t>QF</a:t>
            </a:r>
            <a:endParaRPr lang="en-GB">
              <a:solidFill>
                <a:schemeClr val="accent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72000" y="1916832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mtClean="0">
                <a:solidFill>
                  <a:schemeClr val="accent1"/>
                </a:solidFill>
              </a:rPr>
              <a:t>QD</a:t>
            </a:r>
            <a:endParaRPr lang="en-GB">
              <a:solidFill>
                <a:schemeClr val="accent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79512" y="620688"/>
            <a:ext cx="216024" cy="5832648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182561" y="1772816"/>
            <a:ext cx="216024" cy="3528392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79512" y="2420888"/>
            <a:ext cx="216024" cy="2232248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044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15,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000" y="332656"/>
            <a:ext cx="8280000" cy="6010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109693" y="1916832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mtClean="0">
                <a:solidFill>
                  <a:schemeClr val="accent1"/>
                </a:solidFill>
              </a:rPr>
              <a:t>BD</a:t>
            </a:r>
            <a:endParaRPr lang="en-GB">
              <a:solidFill>
                <a:schemeClr val="accent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092280" y="1916832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mtClean="0">
                <a:solidFill>
                  <a:schemeClr val="accent1"/>
                </a:solidFill>
              </a:rPr>
              <a:t>QF</a:t>
            </a:r>
            <a:endParaRPr lang="en-GB">
              <a:solidFill>
                <a:schemeClr val="accent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0" y="1916832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mtClean="0">
                <a:solidFill>
                  <a:schemeClr val="accent1"/>
                </a:solidFill>
              </a:rPr>
              <a:t>QD</a:t>
            </a:r>
            <a:endParaRPr lang="en-GB">
              <a:solidFill>
                <a:schemeClr val="accent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 rot="5400000">
            <a:off x="1389856" y="3082752"/>
            <a:ext cx="4717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mtClean="0">
                <a:solidFill>
                  <a:schemeClr val="accent2"/>
                </a:solidFill>
              </a:rPr>
              <a:t>BD magnet with block in backwards</a:t>
            </a:r>
            <a:endParaRPr lang="en-GB">
              <a:solidFill>
                <a:schemeClr val="accent2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72000" y="2516703"/>
            <a:ext cx="22322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mtClean="0">
                <a:solidFill>
                  <a:srgbClr val="00B050"/>
                </a:solidFill>
              </a:rPr>
              <a:t>QD 2402 still being used as calibration magnet (i.e. not tuned yet)</a:t>
            </a:r>
            <a:endParaRPr lang="en-GB">
              <a:solidFill>
                <a:srgbClr val="00B05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79512" y="620688"/>
            <a:ext cx="216024" cy="2952328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182561" y="3573016"/>
            <a:ext cx="216024" cy="792088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79512" y="4365104"/>
            <a:ext cx="216024" cy="1584176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3048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15,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000" y="332656"/>
            <a:ext cx="8280000" cy="6010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835696" y="1998132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mtClean="0">
                <a:solidFill>
                  <a:schemeClr val="accent1"/>
                </a:solidFill>
              </a:rPr>
              <a:t>BD</a:t>
            </a:r>
            <a:endParaRPr lang="en-GB">
              <a:solidFill>
                <a:schemeClr val="accent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164288" y="1998132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mtClean="0">
                <a:solidFill>
                  <a:schemeClr val="accent1"/>
                </a:solidFill>
              </a:rPr>
              <a:t>QF</a:t>
            </a:r>
            <a:endParaRPr lang="en-GB">
              <a:solidFill>
                <a:schemeClr val="accent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499992" y="1998132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mtClean="0">
                <a:solidFill>
                  <a:schemeClr val="accent1"/>
                </a:solidFill>
              </a:rPr>
              <a:t>QD</a:t>
            </a:r>
            <a:endParaRPr lang="en-GB">
              <a:solidFill>
                <a:schemeClr val="accent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 rot="5400000">
            <a:off x="1101824" y="3082752"/>
            <a:ext cx="4717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mtClean="0">
                <a:solidFill>
                  <a:schemeClr val="accent2"/>
                </a:solidFill>
              </a:rPr>
              <a:t>BD magnet with block in backwards</a:t>
            </a:r>
            <a:endParaRPr lang="en-GB">
              <a:solidFill>
                <a:schemeClr val="accent2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355976" y="2564904"/>
            <a:ext cx="22322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mtClean="0">
                <a:solidFill>
                  <a:srgbClr val="00B050"/>
                </a:solidFill>
              </a:rPr>
              <a:t>QD 2402 still being used as calibration magnet (i.e. not tuned yet)</a:t>
            </a:r>
            <a:endParaRPr lang="en-GB">
              <a:solidFill>
                <a:srgbClr val="00B05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79512" y="620688"/>
            <a:ext cx="216024" cy="156211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182561" y="2182798"/>
            <a:ext cx="216024" cy="1894274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79512" y="4077072"/>
            <a:ext cx="216024" cy="1872208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9047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Tuning of Magnets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1511820"/>
              </p:ext>
            </p:extLst>
          </p:nvPr>
        </p:nvGraphicFramePr>
        <p:xfrm>
          <a:off x="457200" y="1268760"/>
          <a:ext cx="8229600" cy="509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3716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Magnet #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Run #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Midplane error (G)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Units FOM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CBETA FOM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Quad error at x=0 (rel.)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2303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1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5.36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66.29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2.082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0.112%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2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0.71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8.03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0.208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-0.024%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2304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1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6.22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64.59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2.214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0.017%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2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0.91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8.09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0.269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-0.029%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2403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1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3.01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39.47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1.641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0.049%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="" xmlns:a16="http://schemas.microsoft.com/office/drawing/2014/main" val="6127802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2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1.38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1.48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0.056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-0.044%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50968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2404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1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8.70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35.99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1.473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-0.029%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2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0.46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4.18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0.119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0.030%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2405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1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6.95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44.27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1.779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0.339%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="" xmlns:a16="http://schemas.microsoft.com/office/drawing/2014/main" val="15620515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2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1.79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7.47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0.221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0.081%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4335255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3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1.24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2.71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0.064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-0.049%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Goals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≤ 1.5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≤ 10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≤ 0.375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≤ 0.05% (Q)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15,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41689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Harmonics of </a:t>
            </a:r>
            <a:r>
              <a:rPr lang="en-GB"/>
              <a:t>Tuned </a:t>
            </a:r>
            <a:r>
              <a:rPr lang="en-GB" smtClean="0"/>
              <a:t>Magnets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15,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7</a:t>
            </a:fld>
            <a:endParaRPr lang="en-GB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251520" y="1232972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Magnet </a:t>
            </a:r>
            <a:r>
              <a:rPr lang="en-GB" smtClean="0"/>
              <a:t>2303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2015716" y="1232972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Magnet </a:t>
            </a:r>
            <a:r>
              <a:rPr lang="en-GB" smtClean="0"/>
              <a:t>2304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3779912" y="1232972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Magnet </a:t>
            </a:r>
            <a:r>
              <a:rPr lang="en-GB" smtClean="0"/>
              <a:t>2403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5544108" y="1232972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Magnet </a:t>
            </a:r>
            <a:r>
              <a:rPr lang="en-GB" smtClean="0"/>
              <a:t>2404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7308304" y="1232972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Magnet </a:t>
            </a:r>
            <a:r>
              <a:rPr lang="en-GB" smtClean="0"/>
              <a:t>2405</a:t>
            </a:r>
            <a:endParaRPr lang="en-GB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9958144"/>
              </p:ext>
            </p:extLst>
          </p:nvPr>
        </p:nvGraphicFramePr>
        <p:xfrm>
          <a:off x="507146" y="1650505"/>
          <a:ext cx="1019936" cy="4525956"/>
        </p:xfrm>
        <a:graphic>
          <a:graphicData uri="http://schemas.openxmlformats.org/drawingml/2006/table">
            <a:tbl>
              <a:tblPr/>
              <a:tblGrid>
                <a:gridCol w="509968"/>
                <a:gridCol w="509968"/>
              </a:tblGrid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1.359676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-11058.5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7.31E-13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10000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-1.85E-14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1.584402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-3.96229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-4.48989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-2.94631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2.237461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2.934606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1.581638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0.303577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0.786293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0.03654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-0.64209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0.010552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0.039227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-0.18229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-0.02677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-0.0913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-0.17061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0.016739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-0.06967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-0.00953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0.054428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-0.0171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0.032432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0.007713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-0.05601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-0.02611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-0.07922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-0.04564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-0.07931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0.001628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0.143009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0.049931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0.068319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0.014258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0.010929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0.000125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7098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Displaced magnet by DX (m)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-0.00029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DY (m)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0.000897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709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Rotated A/C by (rad)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0.030585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(deg)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1.752419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9149865"/>
              </p:ext>
            </p:extLst>
          </p:nvPr>
        </p:nvGraphicFramePr>
        <p:xfrm>
          <a:off x="2261441" y="1650505"/>
          <a:ext cx="1019936" cy="4525956"/>
        </p:xfrm>
        <a:graphic>
          <a:graphicData uri="http://schemas.openxmlformats.org/drawingml/2006/table">
            <a:tbl>
              <a:tblPr/>
              <a:tblGrid>
                <a:gridCol w="509968"/>
                <a:gridCol w="509968"/>
              </a:tblGrid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1.3596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-11059.1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6.52E-13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10000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4.73E-14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3.58957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-0.28814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-6.36379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0.347291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1.771774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1.570351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1.696354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-0.62679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1.26182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-0.5966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-0.86504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0.130973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-0.11723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0.080365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0.445429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0.030411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-0.16763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-0.05721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-0.14311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0.087266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0.008703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2.06E-05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0.069243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-0.0402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0.024533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0.000245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0.008323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-0.00277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-0.03098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-0.00869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0.062522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-0.00446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0.027628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-0.01352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0.023048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0.000268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7098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Displaced magnet by DX (m)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-0.00032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DY (m)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0.000815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709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Rotated A/C by (rad)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0.032941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(deg)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1.88737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3707313"/>
              </p:ext>
            </p:extLst>
          </p:nvPr>
        </p:nvGraphicFramePr>
        <p:xfrm>
          <a:off x="4015736" y="1650505"/>
          <a:ext cx="1019936" cy="4525956"/>
        </p:xfrm>
        <a:graphic>
          <a:graphicData uri="http://schemas.openxmlformats.org/drawingml/2006/table">
            <a:tbl>
              <a:tblPr/>
              <a:tblGrid>
                <a:gridCol w="509968"/>
                <a:gridCol w="509968"/>
              </a:tblGrid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1.358904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2.56E-66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-6.50E-66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10000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1.10E-14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0.021152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0.451678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-0.16072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-0.07271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0.808439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0.045658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-0.8508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-0.50102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-0.1377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-0.10428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0.308095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-0.08051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-0.12935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0.170445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0.095912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0.011719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-0.03368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-0.04736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0.045984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0.016508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-0.03364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-0.03854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-0.24398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0.010799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0.002486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0.044277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-0.01101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-0.08062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-0.00435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0.016788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0.240674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0.00293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0.007092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-0.03882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0.021337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-0.00658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7098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Displaced magnet by DX (m)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0.000518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DY (m)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-0.0007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709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Rotated A/C by (rad)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0.029031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(deg)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1.663377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4487148"/>
              </p:ext>
            </p:extLst>
          </p:nvPr>
        </p:nvGraphicFramePr>
        <p:xfrm>
          <a:off x="5770031" y="1650505"/>
          <a:ext cx="1019936" cy="4525956"/>
        </p:xfrm>
        <a:graphic>
          <a:graphicData uri="http://schemas.openxmlformats.org/drawingml/2006/table">
            <a:tbl>
              <a:tblPr/>
              <a:tblGrid>
                <a:gridCol w="509968"/>
                <a:gridCol w="509968"/>
              </a:tblGrid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1.359907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2.32E-62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-6.98E-64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10000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1.54E-14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-1.21169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-1.76104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-0.64658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2.481611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-0.3253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-0.61894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-1.94966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-0.80659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0.79649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0.377398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0.531621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0.06394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0.179374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0.116755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-0.33573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-0.2045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-0.11414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0.037679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-0.02726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-0.05704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0.045858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-0.056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0.042984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0.001009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-0.01084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0.001447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-0.08314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-0.00759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0.031779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0.044074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0.150161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-0.07828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-0.1447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0.041664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0.062315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-0.01189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7098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Displaced magnet by DX (m)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0.000655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DY (m)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-0.00062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709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Rotated A/C by (rad)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0.028111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(deg)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1.610666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1353096"/>
              </p:ext>
            </p:extLst>
          </p:nvPr>
        </p:nvGraphicFramePr>
        <p:xfrm>
          <a:off x="7524328" y="1650505"/>
          <a:ext cx="1019936" cy="4525956"/>
        </p:xfrm>
        <a:graphic>
          <a:graphicData uri="http://schemas.openxmlformats.org/drawingml/2006/table">
            <a:tbl>
              <a:tblPr/>
              <a:tblGrid>
                <a:gridCol w="509968"/>
                <a:gridCol w="509968"/>
              </a:tblGrid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1.358832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1.83E-64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-3.93E-64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10000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-3.31E-15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-0.77049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0.215947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-0.16519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-1.40996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0.88444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0.48457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0.695894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1.636611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-0.28753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-0.46543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-0.2061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0.295925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-0.02814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0.107015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0.076383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-0.12625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0.021175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-0.05384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0.000857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0.035685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0.064546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0.037034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0.000588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0.013908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0.006888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-0.00625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-0.02934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0.008304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0.006583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-0.00379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0.10612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-0.00735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0.013015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0.024587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0.017455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-0.03074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7098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Displaced magnet by DX (m)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0.000941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DY (m)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-0.00069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709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Rotated A/C by (rad)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0.027824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(deg)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1.594182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83567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BD </a:t>
            </a:r>
            <a:r>
              <a:rPr lang="en-GB"/>
              <a:t>magnets </a:t>
            </a:r>
            <a:r>
              <a:rPr lang="en-GB" smtClean="0"/>
              <a:t>2303 and 2304</a:t>
            </a:r>
          </a:p>
          <a:p>
            <a:r>
              <a:rPr lang="en-GB" smtClean="0"/>
              <a:t>QD magnets 2403, 2404, 2405</a:t>
            </a:r>
          </a:p>
          <a:p>
            <a:pPr lvl="1"/>
            <a:r>
              <a:rPr lang="en-GB" smtClean="0"/>
              <a:t>are </a:t>
            </a:r>
            <a:r>
              <a:rPr lang="en-GB" smtClean="0"/>
              <a:t>tuned </a:t>
            </a:r>
            <a:r>
              <a:rPr lang="en-GB" dirty="0"/>
              <a:t>+ surveyed</a:t>
            </a:r>
          </a:p>
          <a:p>
            <a:r>
              <a:rPr lang="en-GB" smtClean="0"/>
              <a:t>QD 2405 required </a:t>
            </a:r>
            <a:r>
              <a:rPr lang="en-GB" smtClean="0"/>
              <a:t>a 2</a:t>
            </a:r>
            <a:r>
              <a:rPr lang="en-GB" baseline="30000" smtClean="0"/>
              <a:t>nd</a:t>
            </a:r>
            <a:r>
              <a:rPr lang="en-GB" smtClean="0"/>
              <a:t> iteration but turned out good after that</a:t>
            </a:r>
          </a:p>
          <a:p>
            <a:r>
              <a:rPr lang="en-GB" smtClean="0"/>
              <a:t>Rest of this week:</a:t>
            </a:r>
          </a:p>
          <a:p>
            <a:pPr lvl="1"/>
            <a:r>
              <a:rPr lang="en-GB" smtClean="0"/>
              <a:t>Testing 2 production windowframe correctors</a:t>
            </a:r>
          </a:p>
          <a:p>
            <a:pPr lvl="1"/>
            <a:r>
              <a:rPr lang="en-GB" smtClean="0"/>
              <a:t>Calibrating coil measurement stand #2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15,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257149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58450</TotalTime>
  <Words>779</Words>
  <Application>Microsoft Office PowerPoint</Application>
  <PresentationFormat>On-screen Show (4:3)</PresentationFormat>
  <Paragraphs>382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Office Theme</vt:lpstr>
      <vt:lpstr>1_Office Theme</vt:lpstr>
      <vt:lpstr>CBETA Magnets 2303-4, 2403-5</vt:lpstr>
      <vt:lpstr>PowerPoint Presentation</vt:lpstr>
      <vt:lpstr>PowerPoint Presentation</vt:lpstr>
      <vt:lpstr>PowerPoint Presentation</vt:lpstr>
      <vt:lpstr>PowerPoint Presentation</vt:lpstr>
      <vt:lpstr>Tuning of Magnets</vt:lpstr>
      <vt:lpstr>Harmonics of Tuned Magnets</vt:lpstr>
      <vt:lpstr>Status</vt:lpstr>
    </vt:vector>
  </TitlesOfParts>
  <Company>STFC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Magnet?</dc:title>
  <dc:creator>Stephen Brooks</dc:creator>
  <cp:lastModifiedBy>Stephen Brooks</cp:lastModifiedBy>
  <cp:revision>1272</cp:revision>
  <dcterms:created xsi:type="dcterms:W3CDTF">2012-11-14T19:21:06Z</dcterms:created>
  <dcterms:modified xsi:type="dcterms:W3CDTF">2018-05-14T15:35:05Z</dcterms:modified>
</cp:coreProperties>
</file>