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notesMasterIdLst>
    <p:notesMasterId r:id="rId7"/>
  </p:notesMasterIdLst>
  <p:handoutMasterIdLst>
    <p:handoutMasterId r:id="rId8"/>
  </p:handoutMasterIdLst>
  <p:sldIdLst>
    <p:sldId id="636" r:id="rId3"/>
    <p:sldId id="644" r:id="rId4"/>
    <p:sldId id="643" r:id="rId5"/>
    <p:sldId id="642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DAEFC3"/>
    <a:srgbClr val="E9EDF4"/>
    <a:srgbClr val="9BBB59"/>
    <a:srgbClr val="C4E59F"/>
    <a:srgbClr val="CCECFF"/>
    <a:srgbClr val="9900FF"/>
    <a:srgbClr val="C000C0"/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27" autoAdjust="0"/>
    <p:restoredTop sz="94433" autoAdjust="0"/>
  </p:normalViewPr>
  <p:slideViewPr>
    <p:cSldViewPr>
      <p:cViewPr varScale="1">
        <p:scale>
          <a:sx n="83" d="100"/>
          <a:sy n="83" d="100"/>
        </p:scale>
        <p:origin x="648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3" y="11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301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E8CE96F-9641-4202-B9F0-B2E2AD14F4BD}" type="datetimeFigureOut">
              <a:rPr lang="en-US"/>
              <a:pPr>
                <a:defRPr/>
              </a:pPr>
              <a:t>2018-Jun-05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2F2E411-6695-4ACB-AE03-92CB8347E1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437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F3A463C-B3F1-4D95-AAE7-A01F53C12740}" type="datetimeFigureOut">
              <a:rPr lang="en-GB"/>
              <a:pPr>
                <a:defRPr/>
              </a:pPr>
              <a:t>05/06/2018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967DA4B-B3FA-4324-8CF5-89A932D8686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00712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June 5,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AA19B-55B7-43F6-A431-B5698B9D349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9015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B050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June 5,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9DEF3-38EA-44F2-924B-3AA3B76DF1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1651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June 5, 2018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6EC0D4-8825-4044-B0BB-F1A0F464EC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620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86200" y="0"/>
            <a:ext cx="5257800" cy="1066800"/>
          </a:xfrm>
          <a:prstGeom prst="rect">
            <a:avLst/>
          </a:prstGeom>
          <a:noFill/>
          <a:effectLst/>
          <a:scene3d>
            <a:camera prst="orthographicFront"/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dk1">
                <a:satMod val="300000"/>
              </a:schemeClr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none"/>
        </p:style>
        <p:txBody>
          <a:bodyPr anchor="t">
            <a:normAutofit/>
          </a:bodyPr>
          <a:lstStyle>
            <a:lvl1pPr algn="r">
              <a:defRPr sz="3200">
                <a:ln>
                  <a:noFill/>
                </a:ln>
                <a:solidFill>
                  <a:srgbClr val="FFFFC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077200" y="6492875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99FF9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FFCC"/>
                </a:solidFill>
                <a:latin typeface="+mj-lt"/>
              </a:rPr>
              <a:t> Page </a:t>
            </a:r>
            <a:fld id="{77AA60D7-E052-4FF8-8EB3-82792E6B1490}" type="slidenum">
              <a:rPr lang="en-US" smtClean="0">
                <a:solidFill>
                  <a:srgbClr val="FFFFCC"/>
                </a:solidFill>
                <a:latin typeface="+mj-lt"/>
              </a:rPr>
              <a:pPr/>
              <a:t>‹#›</a:t>
            </a:fld>
            <a:endParaRPr lang="en-US" dirty="0">
              <a:solidFill>
                <a:srgbClr val="FFFFC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9880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June 5,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EC404-890E-41D9-B785-78F74B1E75A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231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08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B0F0"/>
                </a:solidFill>
              </a:defRPr>
            </a:lvl2pPr>
            <a:lvl3pPr>
              <a:defRPr>
                <a:solidFill>
                  <a:srgbClr val="00DC64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June 5,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E1426-49D9-4400-AE85-1D8D350657F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138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June 5,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9D7176B4-3FF4-42B2-A64D-8907BC728C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2" r:id="rId3"/>
    <p:sldLayoutId id="2147483663" r:id="rId4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7030A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B05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205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June 5,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 Light" pitchFamily="34" charset="0"/>
              </a:defRPr>
            </a:lvl1pPr>
          </a:lstStyle>
          <a:p>
            <a:pPr>
              <a:defRPr/>
            </a:pPr>
            <a:fld id="{6FD7CC7B-9D0C-4FC1-993A-D4FA53C1AD4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A080C0"/>
          </a:solidFill>
          <a:latin typeface="Calibri Light" panose="020F030202020403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Calibri Light" panose="020F03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B0F0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DC64"/>
          </a:solidFill>
          <a:latin typeface="Calibri Light" panose="020F030202020403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Calibri Light" panose="020F030202020403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Calibri Light" panose="020F03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CBETA Window-frame Correctors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WF103, WF104 tested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June 5,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DAA19B-55B7-43F6-A431-B5698B9D349F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5633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DCA38-D944-4A69-9D4E-A352BEEEA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Results &amp; Conventions</a:t>
            </a:r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5CAE2F0-65BA-48FD-A20A-775FC64BF7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8786604"/>
              </p:ext>
            </p:extLst>
          </p:nvPr>
        </p:nvGraphicFramePr>
        <p:xfrm>
          <a:off x="457200" y="1772816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4144982503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425638657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23197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Serial number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WF103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WF104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20834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Serial number parity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Odd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Even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29472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Coil placement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Top+bottom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Left+right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1722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B-field axis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B_x=horizontal=“skew”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B_y=vertical=“normal”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4480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Beam deflection kick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Y=vertical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X=horizontal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3162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Goes with Halbach type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D-type (BD, QD etc.)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QF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2271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Readback current in test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2.991553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2.991464 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209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Integrated dipole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3714.668 G.cm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3732.459 G.cm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2787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Calibration constant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1241.719 G.cm/A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1247.703 G.cm/A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51676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Field angle (rel. to bench)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-90.291°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0.322°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7003265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8262A0-4FEA-4B34-B89C-B0D46E75B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June 5, 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B0E4DA-3466-4963-8E97-79DA4B871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57879-54EF-4D94-9030-7D4F8B1BF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45524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Harmonics of Correctors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June 5,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  <p:sp>
        <p:nvSpPr>
          <p:cNvPr id="8" name="TextBox 7"/>
          <p:cNvSpPr txBox="1"/>
          <p:nvPr/>
        </p:nvSpPr>
        <p:spPr>
          <a:xfrm>
            <a:off x="2015716" y="1232972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WF103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5544108" y="1232972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WF104</a:t>
            </a:r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9B504E5-BBF1-410B-AC8F-D62CC7F6A993}"/>
              </a:ext>
            </a:extLst>
          </p:cNvPr>
          <p:cNvSpPr txBox="1"/>
          <p:nvPr/>
        </p:nvSpPr>
        <p:spPr>
          <a:xfrm>
            <a:off x="467544" y="5525353"/>
            <a:ext cx="82275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R=25mm as usual, largest is normal sextupole</a:t>
            </a:r>
          </a:p>
          <a:p>
            <a:r>
              <a:rPr lang="en-GB"/>
              <a:t>10000 units = the corrector strength &lt;= 0.03T, no more than 10% main strength</a:t>
            </a:r>
            <a:endParaRPr lang="en-GB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B8525F5-2F1D-41C0-A000-47A4ADF361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6264567"/>
              </p:ext>
            </p:extLst>
          </p:nvPr>
        </p:nvGraphicFramePr>
        <p:xfrm>
          <a:off x="1870345" y="1642488"/>
          <a:ext cx="1219200" cy="3840480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:a16="http://schemas.microsoft.com/office/drawing/2014/main" val="61944195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83125861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0.003715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269389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2.01E-13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329041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4.524902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-4.58248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49413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36.54534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-1.10754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862738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-0.16831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-0.31324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79364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1.54332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0.096101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230368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0.028262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-0.02234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182238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-0.02184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0.010799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670290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-0.0363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-0.00092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176265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0.002594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-0.00685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404512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0.002755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-0.02915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244546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0.025338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-0.01279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476306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-0.01863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-0.00836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183819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-0.00975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-0.02673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024208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0.012919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0.006358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219495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0.012556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0.005714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986225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-0.01077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-0.02555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257916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-0.00175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-0.01849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410265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0.031323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-0.01588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812464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-0.00488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0.003032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411987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-0.0331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-0.09195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5851587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7866AB20-C809-4D16-9CCA-2217199F1E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7963173"/>
              </p:ext>
            </p:extLst>
          </p:nvPr>
        </p:nvGraphicFramePr>
        <p:xfrm>
          <a:off x="5398737" y="1642488"/>
          <a:ext cx="1219200" cy="3840480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:a16="http://schemas.microsoft.com/office/drawing/2014/main" val="109711923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533375870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0.003732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33069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-4.75E-15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139267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0.221735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11.48382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62434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37.02187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-6.92127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364262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3.529681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-1.45583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941303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2.698534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-0.85003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303951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-1.33022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-0.70256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630948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-1.07617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0.097969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514608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1.198841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-0.02359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743050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0.490408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0.277116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741178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-1.03745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0.171805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910821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0.958003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0.788393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73264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0.78428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-0.38737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169705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-0.76361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0.441551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71037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0.405113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-0.28789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57841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0.058954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0.414142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03806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0.080031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-0.40976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014538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-1.0923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-0.70303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558892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2.312357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-0.04265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15461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-2.97998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-2.10426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579725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2.367712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-0.49179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94154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8356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These correctors are good</a:t>
            </a:r>
          </a:p>
          <a:p>
            <a:r>
              <a:rPr lang="en-GB"/>
              <a:t>Trying to finish calibration of 2</a:t>
            </a:r>
            <a:r>
              <a:rPr lang="en-GB" baseline="30000"/>
              <a:t>nd</a:t>
            </a:r>
            <a:r>
              <a:rPr lang="en-GB"/>
              <a:t> coil bench</a:t>
            </a:r>
          </a:p>
          <a:p>
            <a:pPr lvl="1"/>
            <a:r>
              <a:rPr lang="en-GB"/>
              <a:t>Measure an electromagnet on both benches</a:t>
            </a:r>
          </a:p>
          <a:p>
            <a:pPr lvl="2"/>
            <a:r>
              <a:rPr lang="en-GB"/>
              <a:t>Determine any calibration difference in electronics</a:t>
            </a:r>
          </a:p>
          <a:p>
            <a:pPr lvl="1"/>
            <a:r>
              <a:rPr lang="en-GB"/>
              <a:t>Measure a Halbach magnet on both benches</a:t>
            </a:r>
          </a:p>
          <a:p>
            <a:pPr lvl="2"/>
            <a:r>
              <a:rPr lang="en-GB"/>
              <a:t>Also includes differences in chiller temperature state</a:t>
            </a:r>
          </a:p>
          <a:p>
            <a:pPr lvl="1"/>
            <a:r>
              <a:rPr lang="en-GB"/>
              <a:t>Derive calibration constant to use in future</a:t>
            </a:r>
          </a:p>
          <a:p>
            <a:pPr lvl="2"/>
            <a:r>
              <a:rPr lang="en-GB"/>
              <a:t>Make 2</a:t>
            </a:r>
            <a:r>
              <a:rPr lang="en-GB" baseline="30000"/>
              <a:t>nd</a:t>
            </a:r>
            <a:r>
              <a:rPr lang="en-GB"/>
              <a:t> coil replicate 1</a:t>
            </a:r>
            <a:r>
              <a:rPr lang="en-GB" baseline="30000"/>
              <a:t>st</a:t>
            </a:r>
            <a:r>
              <a:rPr lang="en-GB"/>
              <a:t> coil’s strength</a:t>
            </a:r>
          </a:p>
          <a:p>
            <a:pPr lvl="2"/>
            <a:r>
              <a:rPr lang="en-GB"/>
              <a:t>Multipoles already tested and were same on both coils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June 5,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25714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58469</TotalTime>
  <Words>374</Words>
  <Application>Microsoft Office PowerPoint</Application>
  <PresentationFormat>On-screen Show (4:3)</PresentationFormat>
  <Paragraphs>144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1_Office Theme</vt:lpstr>
      <vt:lpstr>CBETA Window-frame Correctors</vt:lpstr>
      <vt:lpstr>Results &amp; Conventions</vt:lpstr>
      <vt:lpstr>Harmonics of Correctors</vt:lpstr>
      <vt:lpstr>Status</vt:lpstr>
    </vt:vector>
  </TitlesOfParts>
  <Company>STFC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Magnet?</dc:title>
  <dc:creator>Stephen Brooks</dc:creator>
  <cp:lastModifiedBy>Brooks, Stephen</cp:lastModifiedBy>
  <cp:revision>1280</cp:revision>
  <dcterms:created xsi:type="dcterms:W3CDTF">2012-11-14T19:21:06Z</dcterms:created>
  <dcterms:modified xsi:type="dcterms:W3CDTF">2018-06-05T14:45:26Z</dcterms:modified>
</cp:coreProperties>
</file>