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6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3" d="100"/>
          <a:sy n="83" d="100"/>
        </p:scale>
        <p:origin x="667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slide" Target="slides/slide1.xml"/><Relationship Id="rId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B53063-F82B-4A98-90FB-76DD74E7D96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5E1F94B-9DA2-45F5-81BC-18745171C55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9FA0EA8-F5B8-48FE-9457-9237031704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5CAEF-2E13-470E-90DC-04DFCC1F2ABD}" type="datetimeFigureOut">
              <a:rPr lang="en-US" smtClean="0"/>
              <a:t>2018-Jul-03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265D828-EFC1-4B1E-B6C7-8C6F65766B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00DF98-9F54-4D1C-80F0-E0DB422859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D7B44-FEA9-41E4-BBA9-0979F783D2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26662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5DAB40-C0E7-4947-A7D1-1FB2356DD9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27DC66A-381D-4A2F-8039-155A140E314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AA557D9-D269-433E-A5F1-208874168A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5CAEF-2E13-470E-90DC-04DFCC1F2ABD}" type="datetimeFigureOut">
              <a:rPr lang="en-US" smtClean="0"/>
              <a:t>2018-Jul-03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0F845D2-FFDC-4B07-91A0-2343F01C33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27D25C-D5AD-46FD-B12E-F165860534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D7B44-FEA9-41E4-BBA9-0979F783D2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1287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A1AF445-44A6-4790-B083-9A8918B2F94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D67C3AB-F994-4904-A5FB-8FA553A2CC4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3F911C5-65D8-4F23-B79D-46B9C2061F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5CAEF-2E13-470E-90DC-04DFCC1F2ABD}" type="datetimeFigureOut">
              <a:rPr lang="en-US" smtClean="0"/>
              <a:t>2018-Jul-03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CB3C2E-6608-4AAD-85EB-D6FF1E2C3D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9219546-048E-4064-87A1-0B601ECB8D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D7B44-FEA9-41E4-BBA9-0979F783D2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066070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January 30, 2017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Stephen Brooks, CBETA Technical Review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DAA19B-55B7-43F6-A431-B5698B9D349F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7959268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7030A0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2pPr>
              <a:defRPr>
                <a:solidFill>
                  <a:srgbClr val="0070C0"/>
                </a:solidFill>
              </a:defRPr>
            </a:lvl2pPr>
            <a:lvl3pPr>
              <a:defRPr>
                <a:solidFill>
                  <a:srgbClr val="00B050"/>
                </a:solidFill>
              </a:defRPr>
            </a:lvl3pPr>
            <a:lvl4pPr>
              <a:defRPr>
                <a:solidFill>
                  <a:schemeClr val="accent6">
                    <a:lumMod val="75000"/>
                  </a:schemeClr>
                </a:solidFill>
              </a:defRPr>
            </a:lvl4pPr>
            <a:lvl5pPr>
              <a:defRPr>
                <a:solidFill>
                  <a:srgbClr val="C00000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January 30, 2017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Stephen Brooks, CBETA Technical Review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19DEF3-38EA-44F2-924B-3AA3B76DF1B8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41135650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January 30, 2017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Stephen Brooks, CBETA Technical Review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386EC0D4-8825-4044-B0BB-F1A0F464EC4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791681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ustom Layou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3886200" y="0"/>
            <a:ext cx="5257800" cy="1066800"/>
          </a:xfrm>
          <a:prstGeom prst="rect">
            <a:avLst/>
          </a:prstGeom>
          <a:noFill/>
          <a:effectLst/>
          <a:scene3d>
            <a:camera prst="orthographicFront"/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dk1">
                <a:satMod val="300000"/>
              </a:schemeClr>
            </a:contourClr>
          </a:sp3d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none"/>
        </p:style>
        <p:txBody>
          <a:bodyPr anchor="t">
            <a:normAutofit/>
          </a:bodyPr>
          <a:lstStyle>
            <a:lvl1pPr algn="r">
              <a:defRPr sz="3200">
                <a:ln>
                  <a:noFill/>
                </a:ln>
                <a:solidFill>
                  <a:srgbClr val="FFFFCC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Slide Number Placeholder 5"/>
          <p:cNvSpPr txBox="1">
            <a:spLocks/>
          </p:cNvSpPr>
          <p:nvPr userDrawn="1"/>
        </p:nvSpPr>
        <p:spPr>
          <a:xfrm>
            <a:off x="8077200" y="6492877"/>
            <a:ext cx="1066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rgbClr val="99FF99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dirty="0">
                <a:solidFill>
                  <a:srgbClr val="FFFFCC"/>
                </a:solidFill>
                <a:latin typeface="+mj-lt"/>
              </a:rPr>
              <a:t> Page </a:t>
            </a:r>
            <a:fld id="{77AA60D7-E052-4FF8-8EB3-82792E6B1490}" type="slidenum">
              <a:rPr lang="en-US" sz="1200" smtClean="0">
                <a:solidFill>
                  <a:srgbClr val="FFFFCC"/>
                </a:solidFill>
                <a:latin typeface="+mj-lt"/>
              </a:rPr>
              <a:pPr/>
              <a:t>‹#›</a:t>
            </a:fld>
            <a:endParaRPr lang="en-US" sz="1200" dirty="0">
              <a:solidFill>
                <a:srgbClr val="FFFFCC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1389168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6D2AC9-1FD2-44F5-A6F8-2FA8CB7CEB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E6674A-C481-4FF9-92AF-629893EC4E3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2B31FE4-CBF4-4E65-95EE-E823FF0A6D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5CAEF-2E13-470E-90DC-04DFCC1F2ABD}" type="datetimeFigureOut">
              <a:rPr lang="en-US" smtClean="0"/>
              <a:t>2018-Jul-03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E2B1D7-C3EE-4242-8017-0BA7B7F4EC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078434-68A0-4AF7-8EFD-209F6C2474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D7B44-FEA9-41E4-BBA9-0979F783D2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13497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019B45-0C9D-4F9D-A0B2-BDE259326D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C1DB9DA-BEA8-42AA-9B90-71700348704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9B23410-D794-402E-B960-A840D14AA7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5CAEF-2E13-470E-90DC-04DFCC1F2ABD}" type="datetimeFigureOut">
              <a:rPr lang="en-US" smtClean="0"/>
              <a:t>2018-Jul-03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11D5415-0416-4C50-AA5B-E921BC6D15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68A7435-DC52-4EF2-A60D-BD1950A965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D7B44-FEA9-41E4-BBA9-0979F783D2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33746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5967C3-3DD2-4FA1-A4A6-B767003F52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C72785-2005-4AA1-BD27-4B0A8BBC275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4C4CBE4-FB5A-42DC-9D45-2CB55462C66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C2EE980-C360-4D41-A29F-DD1A2CC281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5CAEF-2E13-470E-90DC-04DFCC1F2ABD}" type="datetimeFigureOut">
              <a:rPr lang="en-US" smtClean="0"/>
              <a:t>2018-Jul-03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B2FDF56-C58C-4C57-AD26-70FAF39225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8D00041-CCD7-4C37-93A1-C8BBEA81E0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D7B44-FEA9-41E4-BBA9-0979F783D2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1129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C67BAA-1037-4069-9E5F-E59F4521BF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16A4593-F060-47C0-A0B3-FBCCF16660C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47308C9-6B79-4A77-BF7A-F606201EC94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735B586-8719-4484-B15E-26C343286E9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50FC445-A33C-44DD-8D44-B2CE48F3C8D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2E5A879-8AC6-4EC9-ADAB-A251FED609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5CAEF-2E13-470E-90DC-04DFCC1F2ABD}" type="datetimeFigureOut">
              <a:rPr lang="en-US" smtClean="0"/>
              <a:t>2018-Jul-03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642AA90-4153-49D3-972A-C34F56853D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5C528B8-5F04-4424-A65A-55847145D8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D7B44-FEA9-41E4-BBA9-0979F783D2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66159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CE9D22-5AA3-4A2F-94BC-67E47FEE03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A5CAF21-826A-4F6B-86C0-838CD61A78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5CAEF-2E13-470E-90DC-04DFCC1F2ABD}" type="datetimeFigureOut">
              <a:rPr lang="en-US" smtClean="0"/>
              <a:t>2018-Jul-03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E00C260-E3A3-4577-A087-25E336C83C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8B3F4F7-1F4E-484F-B0FA-2EEB03F797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D7B44-FEA9-41E4-BBA9-0979F783D2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95529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061EE64-4F5C-408A-A83D-7CA42BD9A4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5CAEF-2E13-470E-90DC-04DFCC1F2ABD}" type="datetimeFigureOut">
              <a:rPr lang="en-US" smtClean="0"/>
              <a:t>2018-Jul-03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AE00480-D0C9-42B4-AE8F-292A3187AE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47346DE-7B10-4620-9090-C311C9203A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D7B44-FEA9-41E4-BBA9-0979F783D2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95617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CC99FE-2F78-4CAA-9F64-CA0960BE9F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F4393C-41E6-4872-823C-9027143C5B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6636DE1-FB0A-4A93-A57E-930103AB2E4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1B70BEB-F481-4A26-A256-58BBD60382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5CAEF-2E13-470E-90DC-04DFCC1F2ABD}" type="datetimeFigureOut">
              <a:rPr lang="en-US" smtClean="0"/>
              <a:t>2018-Jul-03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1E1721C-FF45-4F19-88BD-4F961715DE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1679486-7ED9-4145-8349-1D5B31609D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D7B44-FEA9-41E4-BBA9-0979F783D2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14736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8B32B1-A841-4751-93CF-A0284ED0FB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BCB5EF7-8C61-474D-BDDB-B0DB3071859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CE81F1C-185F-4282-81AC-E0F8C14E2EC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29A3641-0681-48A8-99C0-E43DD282B8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5CAEF-2E13-470E-90DC-04DFCC1F2ABD}" type="datetimeFigureOut">
              <a:rPr lang="en-US" smtClean="0"/>
              <a:t>2018-Jul-03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D5DBE85-C315-4A89-B2BC-E48962E98B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4A206CF-DA05-46E5-8592-346A0F327C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D7B44-FEA9-41E4-BBA9-0979F783D2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8155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4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1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136373D-2705-4CA9-B74D-4236A8C02D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D869D21-8277-4C06-A68C-2C59684FF0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C38D2B-8C3C-4EA3-AE8C-C38BB84C428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75CAEF-2E13-470E-90DC-04DFCC1F2ABD}" type="datetimeFigureOut">
              <a:rPr lang="en-US" smtClean="0"/>
              <a:t>2018-Jul-03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05F20E-E188-40A7-938F-2AF2AA8A30F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99FBEB-DC2B-4134-88CE-DB4308E97D7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FD7B44-FEA9-41E4-BBA9-0979F783D2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95959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 rot="10800000">
            <a:off x="7596189" y="0"/>
            <a:ext cx="1547812" cy="6858000"/>
          </a:xfrm>
          <a:prstGeom prst="rect">
            <a:avLst/>
          </a:prstGeom>
          <a:gradFill>
            <a:gsLst>
              <a:gs pos="0">
                <a:schemeClr val="accent5">
                  <a:lumMod val="40000"/>
                  <a:lumOff val="60000"/>
                </a:schemeClr>
              </a:gs>
              <a:gs pos="100000">
                <a:schemeClr val="bg1">
                  <a:alpha val="0"/>
                </a:schemeClr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GB" sz="1800"/>
          </a:p>
        </p:txBody>
      </p:sp>
      <p:sp>
        <p:nvSpPr>
          <p:cNvPr id="7" name="Rectangle 6"/>
          <p:cNvSpPr/>
          <p:nvPr userDrawn="1"/>
        </p:nvSpPr>
        <p:spPr>
          <a:xfrm>
            <a:off x="1" y="0"/>
            <a:ext cx="1547813" cy="6858000"/>
          </a:xfrm>
          <a:prstGeom prst="rect">
            <a:avLst/>
          </a:prstGeom>
          <a:gradFill>
            <a:gsLst>
              <a:gs pos="0">
                <a:schemeClr val="accent5">
                  <a:lumMod val="40000"/>
                  <a:lumOff val="60000"/>
                </a:schemeClr>
              </a:gs>
              <a:gs pos="100000">
                <a:schemeClr val="bg1">
                  <a:alpha val="0"/>
                </a:schemeClr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GB" sz="1800"/>
          </a:p>
        </p:txBody>
      </p:sp>
      <p:sp>
        <p:nvSpPr>
          <p:cNvPr id="1028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2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GB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en-US"/>
              <a:t>January 30, 2017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en-US"/>
              <a:t>Stephen Brooks, CBETA Technical Review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pPr>
              <a:defRPr/>
            </a:pPr>
            <a:fld id="{9D7176B4-3FF4-42B2-A64D-8907BC728C1E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0769143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</p:sldLayoutIdLst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lang="en-GB" sz="4400" kern="1200" dirty="0">
          <a:solidFill>
            <a:srgbClr val="7030A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7030A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7030A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7030A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7030A0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lang="en-US" sz="2800" kern="1200" dirty="0">
          <a:solidFill>
            <a:srgbClr val="0070C0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lang="en-US" sz="2400" kern="1200" dirty="0">
          <a:solidFill>
            <a:srgbClr val="00B050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lang="en-US" sz="2000" kern="1200" dirty="0">
          <a:solidFill>
            <a:srgbClr val="E46C0A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lang="en-GB" sz="2000" kern="1200" dirty="0">
          <a:solidFill>
            <a:srgbClr val="C00000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Radiation Tolerance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2"/>
            <a:ext cx="8229600" cy="1684783"/>
          </a:xfrm>
        </p:spPr>
        <p:txBody>
          <a:bodyPr/>
          <a:lstStyle/>
          <a:p>
            <a:r>
              <a:rPr lang="en-GB" dirty="0"/>
              <a:t>Lifetime dose limit of 1kGy = 100krad</a:t>
            </a:r>
          </a:p>
          <a:p>
            <a:pPr lvl="1"/>
            <a:r>
              <a:rPr lang="en-GB" dirty="0"/>
              <a:t>10 rad/h at beam pipe average over 10000 hours</a:t>
            </a:r>
          </a:p>
          <a:p>
            <a:pPr lvl="1"/>
            <a:r>
              <a:rPr lang="en-GB" dirty="0"/>
              <a:t>Easily </a:t>
            </a:r>
            <a:r>
              <a:rPr lang="en-GB" dirty="0" err="1"/>
              <a:t>monitorable</a:t>
            </a:r>
            <a:r>
              <a:rPr lang="en-GB" dirty="0"/>
              <a:t> with dosimeters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>
                <a:solidFill>
                  <a:prstClr val="black">
                    <a:tint val="75000"/>
                  </a:prstClr>
                </a:solidFill>
                <a:latin typeface="Calibri"/>
              </a:rPr>
              <a:t>January 30, 2017</a:t>
            </a:r>
            <a:endParaRPr lang="en-GB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>
                <a:solidFill>
                  <a:prstClr val="black">
                    <a:tint val="75000"/>
                  </a:prstClr>
                </a:solidFill>
                <a:latin typeface="Calibri"/>
              </a:rPr>
              <a:t>Stephen Brooks, CBETA Technical Review</a:t>
            </a:r>
            <a:endParaRPr lang="en-GB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919DEF3-38EA-44F2-924B-3AA3B76DF1B8}" type="slidenum">
              <a:rPr lang="en-GB" altLang="en-US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en-GB" altLang="en-US">
              <a:cs typeface="Arial" charset="0"/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6948264" y="4126929"/>
            <a:ext cx="1800200" cy="1080120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dirty="0">
                <a:solidFill>
                  <a:prstClr val="black"/>
                </a:solidFill>
                <a:latin typeface="Calibri"/>
              </a:rPr>
              <a:t>Dipole errors on beams: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dirty="0">
                <a:solidFill>
                  <a:prstClr val="black"/>
                </a:solidFill>
                <a:latin typeface="Calibri"/>
              </a:rPr>
              <a:t>0.36G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3851920" y="4709336"/>
            <a:ext cx="2448272" cy="879904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dirty="0">
                <a:solidFill>
                  <a:prstClr val="black"/>
                </a:solidFill>
                <a:latin typeface="Calibri"/>
              </a:rPr>
              <a:t>Magnet multipole errors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dirty="0">
                <a:solidFill>
                  <a:prstClr val="black"/>
                </a:solidFill>
                <a:latin typeface="Calibri"/>
              </a:rPr>
              <a:t>1.3 units at R=25mm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3851920" y="3872194"/>
            <a:ext cx="2448272" cy="630070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dirty="0">
                <a:solidFill>
                  <a:prstClr val="black"/>
                </a:solidFill>
                <a:latin typeface="Calibri"/>
              </a:rPr>
              <a:t>Magnet strength errors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dirty="0">
                <a:solidFill>
                  <a:prstClr val="black"/>
                </a:solidFill>
                <a:latin typeface="Calibri"/>
              </a:rPr>
              <a:t>-1.3 × 10</a:t>
            </a:r>
            <a:r>
              <a:rPr lang="en-GB" baseline="30000" dirty="0">
                <a:solidFill>
                  <a:prstClr val="black"/>
                </a:solidFill>
                <a:latin typeface="Calibri"/>
              </a:rPr>
              <a:t>-4</a:t>
            </a:r>
          </a:p>
        </p:txBody>
      </p:sp>
      <p:cxnSp>
        <p:nvCxnSpPr>
          <p:cNvPr id="10" name="Elbow Connector 9"/>
          <p:cNvCxnSpPr>
            <a:stCxn id="9" idx="3"/>
            <a:endCxn id="7" idx="1"/>
          </p:cNvCxnSpPr>
          <p:nvPr/>
        </p:nvCxnSpPr>
        <p:spPr>
          <a:xfrm>
            <a:off x="6300192" y="4187229"/>
            <a:ext cx="648072" cy="479760"/>
          </a:xfrm>
          <a:prstGeom prst="bentConnector3">
            <a:avLst>
              <a:gd name="adj1" fmla="val 50000"/>
            </a:avLst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Elbow Connector 10"/>
          <p:cNvCxnSpPr>
            <a:stCxn id="8" idx="3"/>
            <a:endCxn id="7" idx="1"/>
          </p:cNvCxnSpPr>
          <p:nvPr/>
        </p:nvCxnSpPr>
        <p:spPr>
          <a:xfrm flipV="1">
            <a:off x="6300192" y="4666991"/>
            <a:ext cx="648072" cy="482299"/>
          </a:xfrm>
          <a:prstGeom prst="bentConnector3">
            <a:avLst>
              <a:gd name="adj1" fmla="val 50000"/>
            </a:avLst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ounded Rectangle 11"/>
          <p:cNvSpPr/>
          <p:nvPr/>
        </p:nvSpPr>
        <p:spPr>
          <a:xfrm>
            <a:off x="323528" y="3869656"/>
            <a:ext cx="2160240" cy="630070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dirty="0">
                <a:solidFill>
                  <a:prstClr val="black"/>
                </a:solidFill>
                <a:latin typeface="Calibri"/>
              </a:rPr>
              <a:t>Radiation damage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dirty="0">
                <a:solidFill>
                  <a:prstClr val="black"/>
                </a:solidFill>
                <a:latin typeface="Calibri"/>
              </a:rPr>
              <a:t>1kGy = 100krad</a:t>
            </a:r>
          </a:p>
        </p:txBody>
      </p:sp>
      <p:cxnSp>
        <p:nvCxnSpPr>
          <p:cNvPr id="13" name="Elbow Connector 12"/>
          <p:cNvCxnSpPr>
            <a:stCxn id="12" idx="3"/>
            <a:endCxn id="9" idx="1"/>
          </p:cNvCxnSpPr>
          <p:nvPr/>
        </p:nvCxnSpPr>
        <p:spPr>
          <a:xfrm>
            <a:off x="2483768" y="4184691"/>
            <a:ext cx="1368152" cy="2538"/>
          </a:xfrm>
          <a:prstGeom prst="bentConnector3">
            <a:avLst>
              <a:gd name="adj1" fmla="val 50000"/>
            </a:avLst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Elbow Connector 13"/>
          <p:cNvCxnSpPr>
            <a:stCxn id="12" idx="3"/>
            <a:endCxn id="8" idx="1"/>
          </p:cNvCxnSpPr>
          <p:nvPr/>
        </p:nvCxnSpPr>
        <p:spPr>
          <a:xfrm>
            <a:off x="2483768" y="4184693"/>
            <a:ext cx="1368152" cy="964597"/>
          </a:xfrm>
          <a:prstGeom prst="bentConnector3">
            <a:avLst>
              <a:gd name="adj1" fmla="val 50000"/>
            </a:avLst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1043608" y="4509119"/>
            <a:ext cx="208823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dirty="0">
                <a:solidFill>
                  <a:prstClr val="black"/>
                </a:solidFill>
                <a:latin typeface="Calibri"/>
                <a:cs typeface="Arial" charset="0"/>
              </a:rPr>
              <a:t>Conversion factors:</a:t>
            </a:r>
          </a:p>
          <a:p>
            <a:pPr algn="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dirty="0">
                <a:solidFill>
                  <a:prstClr val="black"/>
                </a:solidFill>
                <a:latin typeface="Calibri"/>
                <a:cs typeface="Arial" charset="0"/>
              </a:rPr>
              <a:t>1% / 74.5kGy</a:t>
            </a:r>
          </a:p>
          <a:p>
            <a:pPr algn="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dirty="0">
                <a:solidFill>
                  <a:prstClr val="black"/>
                </a:solidFill>
                <a:latin typeface="Calibri"/>
                <a:cs typeface="Arial" charset="0"/>
              </a:rPr>
              <a:t>= 0.134/</a:t>
            </a:r>
            <a:r>
              <a:rPr lang="en-GB" dirty="0" err="1">
                <a:solidFill>
                  <a:prstClr val="black"/>
                </a:solidFill>
                <a:latin typeface="Calibri"/>
                <a:cs typeface="Arial" charset="0"/>
              </a:rPr>
              <a:t>MGy</a:t>
            </a:r>
            <a:endParaRPr lang="en-GB" dirty="0">
              <a:solidFill>
                <a:prstClr val="black"/>
              </a:solidFill>
              <a:latin typeface="Calibri"/>
              <a:cs typeface="Arial" charset="0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6372200" y="3430743"/>
            <a:ext cx="237626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dirty="0">
                <a:solidFill>
                  <a:prstClr val="black"/>
                </a:solidFill>
                <a:latin typeface="Calibri"/>
                <a:cs typeface="Arial" charset="0"/>
              </a:rPr>
              <a:t>Conversion factor: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dirty="0">
                <a:solidFill>
                  <a:prstClr val="black"/>
                </a:solidFill>
                <a:latin typeface="Calibri"/>
                <a:cs typeface="Arial" charset="0"/>
              </a:rPr>
              <a:t>0.2645 T worst case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38642" y="4311469"/>
            <a:ext cx="354832" cy="195814"/>
          </a:xfrm>
          <a:prstGeom prst="rect">
            <a:avLst/>
          </a:prstGeom>
          <a:noFill/>
          <a:ln>
            <a:noFill/>
          </a:ln>
        </p:spPr>
        <p:txBody>
          <a:bodyPr wrap="none" lIns="36000" tIns="36000" rIns="36000" bIns="36000" rtlCol="0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800" dirty="0">
                <a:solidFill>
                  <a:prstClr val="black"/>
                </a:solidFill>
                <a:latin typeface="Arial" charset="0"/>
                <a:cs typeface="Arial" charset="0"/>
              </a:rPr>
              <a:t>BP1.5</a:t>
            </a:r>
          </a:p>
        </p:txBody>
      </p:sp>
    </p:spTree>
    <p:extLst>
      <p:ext uri="{BB962C8B-B14F-4D97-AF65-F5344CB8AC3E}">
        <p14:creationId xmlns:p14="http://schemas.microsoft.com/office/powerpoint/2010/main" val="326812126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81</Words>
  <Application>Microsoft Office PowerPoint</Application>
  <PresentationFormat>On-screen Show (4:3)</PresentationFormat>
  <Paragraphs>21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1_Office Theme</vt:lpstr>
      <vt:lpstr>Radiation Tolerance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Radiation Tolerance</dc:title>
  <dc:creator>Brooks, Stephen</dc:creator>
  <cp:lastModifiedBy>Brooks, Stephen</cp:lastModifiedBy>
  <cp:revision>1</cp:revision>
  <dcterms:created xsi:type="dcterms:W3CDTF">2018-07-03T18:19:47Z</dcterms:created>
  <dcterms:modified xsi:type="dcterms:W3CDTF">2018-07-03T18:21:41Z</dcterms:modified>
</cp:coreProperties>
</file>