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3"/>
  </p:notesMasterIdLst>
  <p:handoutMasterIdLst>
    <p:handoutMasterId r:id="rId14"/>
  </p:handoutMasterIdLst>
  <p:sldIdLst>
    <p:sldId id="636" r:id="rId3"/>
    <p:sldId id="651" r:id="rId4"/>
    <p:sldId id="652" r:id="rId5"/>
    <p:sldId id="653" r:id="rId6"/>
    <p:sldId id="644" r:id="rId7"/>
    <p:sldId id="645" r:id="rId8"/>
    <p:sldId id="646" r:id="rId9"/>
    <p:sldId id="647" r:id="rId10"/>
    <p:sldId id="648" r:id="rId11"/>
    <p:sldId id="642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DAEFC3"/>
    <a:srgbClr val="E9EDF4"/>
    <a:srgbClr val="9BBB59"/>
    <a:srgbClr val="C4E59F"/>
    <a:srgbClr val="CCECFF"/>
    <a:srgbClr val="9900FF"/>
    <a:srgbClr val="C000C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 varScale="1">
        <p:scale>
          <a:sx n="78" d="100"/>
          <a:sy n="78" d="100"/>
        </p:scale>
        <p:origin x="77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2018-Aug-13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13/08/2018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015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4111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684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14, 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CBETA Production Magnets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/>
              <a:t>QD 2414-20, 2422, 2423</a:t>
            </a:r>
          </a:p>
          <a:p>
            <a:r>
              <a:rPr lang="en-GB"/>
              <a:t>QF 2518-26, 2529, 2530, 2534-37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Tuning of 2</a:t>
            </a:r>
            <a:r>
              <a:rPr lang="en-GB" baseline="30000"/>
              <a:t>nd</a:t>
            </a:r>
            <a:r>
              <a:rPr lang="en-GB"/>
              <a:t> crate containing QFs and all remaining QD magnets nearly done</a:t>
            </a:r>
          </a:p>
          <a:p>
            <a:r>
              <a:rPr lang="en-GB"/>
              <a:t>3</a:t>
            </a:r>
            <a:r>
              <a:rPr lang="en-GB" baseline="30000"/>
              <a:t>rd</a:t>
            </a:r>
            <a:r>
              <a:rPr lang="en-GB"/>
              <a:t> crate to arrive this week, containing only QFs</a:t>
            </a:r>
          </a:p>
          <a:p>
            <a:r>
              <a:rPr lang="en-GB"/>
              <a:t>Separate delivery of 3 BD magnets coming at some point to complete an arc girder</a:t>
            </a:r>
          </a:p>
          <a:p>
            <a:r>
              <a:rPr lang="en-GB"/>
              <a:t>4</a:t>
            </a:r>
            <a:r>
              <a:rPr lang="en-GB" baseline="30000"/>
              <a:t>th</a:t>
            </a:r>
            <a:r>
              <a:rPr lang="en-GB"/>
              <a:t> crate also only QF magnets </a:t>
            </a:r>
          </a:p>
          <a:p>
            <a:pPr lvl="1"/>
            <a:r>
              <a:rPr lang="en-GB"/>
              <a:t>&gt;90 QFs manufactured at KYMA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5714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18F8F-CB80-4F80-B802-2F6181EC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3FDB9-9809-4010-B5F9-CC6FEB7DB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E3A16-8078-4D54-88AD-000AF8057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1350D1A-8F8A-4A68-97CD-A5B815FFA2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116632"/>
            <a:ext cx="8640000" cy="6273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3EFC7-EBDC-4FFC-95D0-67F07F5FD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DDD9E-88F9-45AC-AD39-2E5B73482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BCD3B-CD20-4546-9640-8410B44A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87579E-8D23-48B3-9585-4D1AC62FDA3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2000" y="116632"/>
            <a:ext cx="8640000" cy="6267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675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AE35-4F78-4D52-B2E9-395FB534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Projections</a:t>
            </a:r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A5C9A9C-451E-4672-BDAF-783EE76E0C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263731"/>
              </p:ext>
            </p:extLst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1042759484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0142513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5955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83945238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30519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Method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Rotating Coil Measurements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Magnets Tuned per Week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Projected Finish Date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Speed-up Required to Finish Nov-30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050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Magnets rate since main production start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11.01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15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617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Rotating coil rate last 3 weeks plus production model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29.3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10.39 (includes assumption for more iterations for future BD, coil slips etc.)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Nov-21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 calendar days spare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3125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Required to hit deadline (using model)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27.2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9.57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Nov-30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0%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6167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5480F-7309-4C6B-9473-91C62B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CFF37-BDDA-4FBA-B669-636C6FC31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A2301-529D-46E9-8156-DB20A242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4752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FA5F68D-D015-4203-B2A5-FC5D077964A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2112" y="65201"/>
            <a:ext cx="8798400" cy="638813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179512" y="548680"/>
            <a:ext cx="216024" cy="165618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82561" y="2204864"/>
            <a:ext cx="216024" cy="108012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79512" y="3284984"/>
            <a:ext cx="216024" cy="259228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7FFF098-6C95-4A21-9397-B93DEF835880}"/>
              </a:ext>
            </a:extLst>
          </p:cNvPr>
          <p:cNvSpPr txBox="1"/>
          <p:nvPr/>
        </p:nvSpPr>
        <p:spPr>
          <a:xfrm>
            <a:off x="1975469" y="155447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ECA395-5F00-4FDD-A6D7-2086864DA495}"/>
              </a:ext>
            </a:extLst>
          </p:cNvPr>
          <p:cNvSpPr txBox="1"/>
          <p:nvPr/>
        </p:nvSpPr>
        <p:spPr>
          <a:xfrm>
            <a:off x="7091069" y="1556792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AAE3B36-71DC-4E4F-A8F1-0350761A4DDF}"/>
              </a:ext>
            </a:extLst>
          </p:cNvPr>
          <p:cNvSpPr txBox="1"/>
          <p:nvPr/>
        </p:nvSpPr>
        <p:spPr>
          <a:xfrm>
            <a:off x="3897069" y="155679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A72A755-3609-43F3-B366-FF7F1BD3A7C3}"/>
              </a:ext>
            </a:extLst>
          </p:cNvPr>
          <p:cNvSpPr/>
          <p:nvPr/>
        </p:nvSpPr>
        <p:spPr>
          <a:xfrm>
            <a:off x="3898865" y="3871872"/>
            <a:ext cx="761625" cy="20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E8E34C-4C1E-4F2E-A171-FA8043B7030B}"/>
              </a:ext>
            </a:extLst>
          </p:cNvPr>
          <p:cNvSpPr txBox="1"/>
          <p:nvPr/>
        </p:nvSpPr>
        <p:spPr>
          <a:xfrm>
            <a:off x="4902970" y="692696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54BBE98-595E-4A5F-8D1D-ADC0E505014D}"/>
              </a:ext>
            </a:extLst>
          </p:cNvPr>
          <p:cNvSpPr txBox="1"/>
          <p:nvPr/>
        </p:nvSpPr>
        <p:spPr>
          <a:xfrm>
            <a:off x="899592" y="1556792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ACE1FF5-DADA-48E8-86F5-A83ABFAA8DEA}"/>
              </a:ext>
            </a:extLst>
          </p:cNvPr>
          <p:cNvSpPr txBox="1"/>
          <p:nvPr/>
        </p:nvSpPr>
        <p:spPr>
          <a:xfrm>
            <a:off x="971600" y="1832399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AB6953E-EC71-4DAD-9F37-91B2F27CC5DD}"/>
              </a:ext>
            </a:extLst>
          </p:cNvPr>
          <p:cNvSpPr/>
          <p:nvPr/>
        </p:nvSpPr>
        <p:spPr>
          <a:xfrm>
            <a:off x="7200155" y="3977845"/>
            <a:ext cx="1044253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349EC64-B969-452B-9C5D-8E637E0814DD}"/>
              </a:ext>
            </a:extLst>
          </p:cNvPr>
          <p:cNvSpPr/>
          <p:nvPr/>
        </p:nvSpPr>
        <p:spPr>
          <a:xfrm>
            <a:off x="4781312" y="4079710"/>
            <a:ext cx="216024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653050-591C-4582-BB5C-9CE5BC508DA9}"/>
              </a:ext>
            </a:extLst>
          </p:cNvPr>
          <p:cNvSpPr/>
          <p:nvPr/>
        </p:nvSpPr>
        <p:spPr>
          <a:xfrm>
            <a:off x="8368760" y="3977845"/>
            <a:ext cx="657843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82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DD539A0C-E8F5-4FA0-A2E2-C8F2632B4D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704" y="274021"/>
            <a:ext cx="8650800" cy="62748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620688"/>
            <a:ext cx="216024" cy="583264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772816"/>
            <a:ext cx="216024" cy="3528392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1" y="2420888"/>
            <a:ext cx="233541" cy="223224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563162-B8E3-4498-A8C5-B46DE32885C6}"/>
              </a:ext>
            </a:extLst>
          </p:cNvPr>
          <p:cNvSpPr txBox="1"/>
          <p:nvPr/>
        </p:nvSpPr>
        <p:spPr>
          <a:xfrm>
            <a:off x="2109693" y="1124744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54602F-2766-4074-AFD9-B922237EB12B}"/>
              </a:ext>
            </a:extLst>
          </p:cNvPr>
          <p:cNvSpPr txBox="1"/>
          <p:nvPr/>
        </p:nvSpPr>
        <p:spPr>
          <a:xfrm>
            <a:off x="7092280" y="112474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2456A86-DAC8-4493-86DF-BB5A101F052F}"/>
              </a:ext>
            </a:extLst>
          </p:cNvPr>
          <p:cNvSpPr txBox="1"/>
          <p:nvPr/>
        </p:nvSpPr>
        <p:spPr>
          <a:xfrm>
            <a:off x="4185101" y="1124744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1D5E089-3773-42B5-95E6-44A37AB8F32A}"/>
              </a:ext>
            </a:extLst>
          </p:cNvPr>
          <p:cNvSpPr/>
          <p:nvPr/>
        </p:nvSpPr>
        <p:spPr>
          <a:xfrm>
            <a:off x="4015600" y="2790760"/>
            <a:ext cx="710248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4BCD26C-C1FC-4A07-B3D9-4DE9FEB990F0}"/>
              </a:ext>
            </a:extLst>
          </p:cNvPr>
          <p:cNvSpPr txBox="1"/>
          <p:nvPr/>
        </p:nvSpPr>
        <p:spPr>
          <a:xfrm>
            <a:off x="5299720" y="911042"/>
            <a:ext cx="14401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  <a:endParaRPr lang="en-US" sz="100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613863-1537-4B43-8D2A-013BC517EA19}"/>
              </a:ext>
            </a:extLst>
          </p:cNvPr>
          <p:cNvSpPr txBox="1"/>
          <p:nvPr/>
        </p:nvSpPr>
        <p:spPr>
          <a:xfrm>
            <a:off x="1043608" y="1124744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FE6C735-AF48-41E5-9B23-44C5C32FF75E}"/>
              </a:ext>
            </a:extLst>
          </p:cNvPr>
          <p:cNvSpPr txBox="1"/>
          <p:nvPr/>
        </p:nvSpPr>
        <p:spPr>
          <a:xfrm>
            <a:off x="1133133" y="1400351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22B85AD-8E7E-4149-94B6-7CB776FAC2E5}"/>
              </a:ext>
            </a:extLst>
          </p:cNvPr>
          <p:cNvSpPr/>
          <p:nvPr/>
        </p:nvSpPr>
        <p:spPr>
          <a:xfrm>
            <a:off x="7207045" y="2853274"/>
            <a:ext cx="965355" cy="2083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0B39B5D-7E5C-476D-B137-4037CAE58DEC}"/>
              </a:ext>
            </a:extLst>
          </p:cNvPr>
          <p:cNvSpPr/>
          <p:nvPr/>
        </p:nvSpPr>
        <p:spPr>
          <a:xfrm>
            <a:off x="4873074" y="2793222"/>
            <a:ext cx="193150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F65DF26-6BDE-445C-8DC0-43C8FA0B66D0}"/>
              </a:ext>
            </a:extLst>
          </p:cNvPr>
          <p:cNvSpPr/>
          <p:nvPr/>
        </p:nvSpPr>
        <p:spPr>
          <a:xfrm>
            <a:off x="8297556" y="2852936"/>
            <a:ext cx="663883" cy="20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44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7628F73-3D16-4C29-B9B7-DB40C6E0E7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20280"/>
            <a:ext cx="8769600" cy="636104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14" name="Rectangle 13"/>
          <p:cNvSpPr/>
          <p:nvPr/>
        </p:nvSpPr>
        <p:spPr>
          <a:xfrm>
            <a:off x="179512" y="476672"/>
            <a:ext cx="216024" cy="2952328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3429000"/>
            <a:ext cx="216024" cy="7920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4221088"/>
            <a:ext cx="216024" cy="1584176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46C752-C92D-40AD-9F89-9D33B933AF43}"/>
              </a:ext>
            </a:extLst>
          </p:cNvPr>
          <p:cNvSpPr txBox="1"/>
          <p:nvPr/>
        </p:nvSpPr>
        <p:spPr>
          <a:xfrm>
            <a:off x="2253709" y="199197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00154FC-AF62-4B9B-8C84-558F8EA93874}"/>
              </a:ext>
            </a:extLst>
          </p:cNvPr>
          <p:cNvSpPr txBox="1"/>
          <p:nvPr/>
        </p:nvSpPr>
        <p:spPr>
          <a:xfrm>
            <a:off x="7092280" y="199197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C8184E-F822-4C1C-B5BD-8E71F746F41D}"/>
              </a:ext>
            </a:extLst>
          </p:cNvPr>
          <p:cNvSpPr txBox="1"/>
          <p:nvPr/>
        </p:nvSpPr>
        <p:spPr>
          <a:xfrm>
            <a:off x="3779912" y="199197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47852C-2C2A-4751-92A9-C92D658AA01F}"/>
              </a:ext>
            </a:extLst>
          </p:cNvPr>
          <p:cNvSpPr txBox="1"/>
          <p:nvPr/>
        </p:nvSpPr>
        <p:spPr>
          <a:xfrm>
            <a:off x="2627784" y="655528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</a:p>
          <a:p>
            <a:endParaRPr lang="en-GB" sz="1000"/>
          </a:p>
          <a:p>
            <a:r>
              <a:rPr lang="en-GB" sz="1000" b="1"/>
              <a:t>If magnets are not tuned yet, the untuned value is shown</a:t>
            </a:r>
            <a:endParaRPr lang="en-US" sz="1000" b="1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F1E045C-5A98-4679-96D1-BB2D9B39F8D6}"/>
              </a:ext>
            </a:extLst>
          </p:cNvPr>
          <p:cNvSpPr txBox="1"/>
          <p:nvPr/>
        </p:nvSpPr>
        <p:spPr>
          <a:xfrm>
            <a:off x="1133133" y="1991973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B9C61AD-B2D3-4517-B69B-8089EA2EA1B6}"/>
              </a:ext>
            </a:extLst>
          </p:cNvPr>
          <p:cNvSpPr txBox="1"/>
          <p:nvPr/>
        </p:nvSpPr>
        <p:spPr>
          <a:xfrm>
            <a:off x="1259632" y="226758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448B0D1-3690-4E3D-A8F3-1E15157BCA18}"/>
              </a:ext>
            </a:extLst>
          </p:cNvPr>
          <p:cNvSpPr/>
          <p:nvPr/>
        </p:nvSpPr>
        <p:spPr>
          <a:xfrm>
            <a:off x="4090657" y="4014895"/>
            <a:ext cx="766478" cy="2053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9F3E80D-4949-48C7-B84B-D5DE0BD23A5C}"/>
              </a:ext>
            </a:extLst>
          </p:cNvPr>
          <p:cNvSpPr/>
          <p:nvPr/>
        </p:nvSpPr>
        <p:spPr>
          <a:xfrm>
            <a:off x="7272270" y="4012724"/>
            <a:ext cx="965355" cy="2083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5EFE711-CFD9-49D3-B6A1-D42F303826AB}"/>
              </a:ext>
            </a:extLst>
          </p:cNvPr>
          <p:cNvSpPr/>
          <p:nvPr/>
        </p:nvSpPr>
        <p:spPr>
          <a:xfrm>
            <a:off x="4948131" y="4017358"/>
            <a:ext cx="193150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3D69818-32EF-4FFA-A1CC-062518985B91}"/>
              </a:ext>
            </a:extLst>
          </p:cNvPr>
          <p:cNvSpPr/>
          <p:nvPr/>
        </p:nvSpPr>
        <p:spPr>
          <a:xfrm>
            <a:off x="8362781" y="4012386"/>
            <a:ext cx="663883" cy="20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048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5B59E4E-4E6F-4ED0-AC61-F42E4C1CB9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44624"/>
            <a:ext cx="8748000" cy="634538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965677" y="199197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1676" y="1991973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QF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41085" y="199197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QD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9512" y="434909"/>
            <a:ext cx="216024" cy="1562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2561" y="1997019"/>
            <a:ext cx="216024" cy="1894274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79512" y="3891293"/>
            <a:ext cx="216024" cy="1872208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0B3112-BBF2-47CB-9624-6E211F0BA49B}"/>
              </a:ext>
            </a:extLst>
          </p:cNvPr>
          <p:cNvSpPr txBox="1"/>
          <p:nvPr/>
        </p:nvSpPr>
        <p:spPr>
          <a:xfrm>
            <a:off x="785165" y="1991973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8D5C0E-A8DD-4ED9-882F-B0175C572643}"/>
              </a:ext>
            </a:extLst>
          </p:cNvPr>
          <p:cNvSpPr txBox="1"/>
          <p:nvPr/>
        </p:nvSpPr>
        <p:spPr>
          <a:xfrm>
            <a:off x="899592" y="2267580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>
                <a:solidFill>
                  <a:schemeClr val="accent1"/>
                </a:solidFill>
              </a:rPr>
              <a:t>BDT2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F56C629-5A1A-49AC-A68D-79B9615C1B94}"/>
              </a:ext>
            </a:extLst>
          </p:cNvPr>
          <p:cNvSpPr txBox="1"/>
          <p:nvPr/>
        </p:nvSpPr>
        <p:spPr>
          <a:xfrm>
            <a:off x="2699792" y="655528"/>
            <a:ext cx="14401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/>
              <a:t>All magnets are shown, those under consideration this week are under light blue bars</a:t>
            </a:r>
          </a:p>
          <a:p>
            <a:endParaRPr lang="en-GB" sz="1000"/>
          </a:p>
          <a:p>
            <a:r>
              <a:rPr lang="en-GB" sz="1000" b="1"/>
              <a:t>If magnets are not tuned yet, the untuned value is shown</a:t>
            </a:r>
            <a:endParaRPr lang="en-US" sz="1000" b="1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832AA73-3489-4FE5-A326-0587ECCE560F}"/>
              </a:ext>
            </a:extLst>
          </p:cNvPr>
          <p:cNvSpPr/>
          <p:nvPr/>
        </p:nvSpPr>
        <p:spPr>
          <a:xfrm>
            <a:off x="3824748" y="4878992"/>
            <a:ext cx="793650" cy="20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BFF5E03-ABA2-4BE5-9BF0-8212858A6A3A}"/>
              </a:ext>
            </a:extLst>
          </p:cNvPr>
          <p:cNvSpPr/>
          <p:nvPr/>
        </p:nvSpPr>
        <p:spPr>
          <a:xfrm>
            <a:off x="7164289" y="4876820"/>
            <a:ext cx="1021128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7A4676E-92B6-4D4F-ABA4-1491D2425A80}"/>
              </a:ext>
            </a:extLst>
          </p:cNvPr>
          <p:cNvSpPr/>
          <p:nvPr/>
        </p:nvSpPr>
        <p:spPr>
          <a:xfrm>
            <a:off x="4738890" y="4881454"/>
            <a:ext cx="193150" cy="2037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9FB3928-3BEF-41EF-A9D3-ADE90335C67A}"/>
              </a:ext>
            </a:extLst>
          </p:cNvPr>
          <p:cNvSpPr/>
          <p:nvPr/>
        </p:nvSpPr>
        <p:spPr>
          <a:xfrm>
            <a:off x="8310572" y="4876482"/>
            <a:ext cx="663883" cy="205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47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Tuned Magnets Criteria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6638312"/>
              </p:ext>
            </p:extLst>
          </p:nvPr>
        </p:nvGraphicFramePr>
        <p:xfrm>
          <a:off x="1828800" y="1556792"/>
          <a:ext cx="54864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Midplane error (G)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Units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CBETA FOM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Quad error at x=0 (rel.)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1.5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10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0.375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≤ 0.05% (Q)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August 14, 2018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524328-4E72-447F-BB26-CC144459DF08}"/>
              </a:ext>
            </a:extLst>
          </p:cNvPr>
          <p:cNvSpPr txBox="1">
            <a:spLocks/>
          </p:cNvSpPr>
          <p:nvPr/>
        </p:nvSpPr>
        <p:spPr bwMode="auto">
          <a:xfrm>
            <a:off x="457200" y="2706866"/>
            <a:ext cx="8229600" cy="3419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For full data see spreadsheets “initialmagnets” “finalmagnets”</a:t>
            </a:r>
          </a:p>
          <a:p>
            <a:r>
              <a:rPr lang="en-GB"/>
              <a:t>Midplane error generally hardest to achieve</a:t>
            </a:r>
          </a:p>
          <a:p>
            <a:pPr lvl="1"/>
            <a:r>
              <a:rPr lang="en-GB"/>
              <a:t>May go in and out of spec slightly (~0.5G) due to chiller cycle</a:t>
            </a:r>
          </a:p>
          <a:p>
            <a:r>
              <a:rPr lang="en-GB"/>
              <a:t>Achieving all the above triggers “quick accept”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89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58614</TotalTime>
  <Words>433</Words>
  <Application>Microsoft Office PowerPoint</Application>
  <PresentationFormat>On-screen Show (4:3)</PresentationFormat>
  <Paragraphs>103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CBETA Production Magnets</vt:lpstr>
      <vt:lpstr>PowerPoint Presentation</vt:lpstr>
      <vt:lpstr>PowerPoint Presentation</vt:lpstr>
      <vt:lpstr>Projections</vt:lpstr>
      <vt:lpstr>PowerPoint Presentation</vt:lpstr>
      <vt:lpstr>PowerPoint Presentation</vt:lpstr>
      <vt:lpstr>PowerPoint Presentation</vt:lpstr>
      <vt:lpstr>PowerPoint Presentation</vt:lpstr>
      <vt:lpstr>Tuned Magnets Criteria</vt:lpstr>
      <vt:lpstr>Status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1322</cp:revision>
  <dcterms:created xsi:type="dcterms:W3CDTF">2012-11-14T19:21:06Z</dcterms:created>
  <dcterms:modified xsi:type="dcterms:W3CDTF">2018-08-13T14:37:15Z</dcterms:modified>
</cp:coreProperties>
</file>