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5"/>
  </p:notesMasterIdLst>
  <p:handoutMasterIdLst>
    <p:handoutMasterId r:id="rId16"/>
  </p:handoutMasterIdLst>
  <p:sldIdLst>
    <p:sldId id="636" r:id="rId3"/>
    <p:sldId id="651" r:id="rId4"/>
    <p:sldId id="652" r:id="rId5"/>
    <p:sldId id="653" r:id="rId6"/>
    <p:sldId id="644" r:id="rId7"/>
    <p:sldId id="645" r:id="rId8"/>
    <p:sldId id="646" r:id="rId9"/>
    <p:sldId id="647" r:id="rId10"/>
    <p:sldId id="655" r:id="rId11"/>
    <p:sldId id="648" r:id="rId12"/>
    <p:sldId id="642" r:id="rId13"/>
    <p:sldId id="65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D0D8E8"/>
    <a:srgbClr val="DAEFC3"/>
    <a:srgbClr val="E9EDF4"/>
    <a:srgbClr val="9BBB59"/>
    <a:srgbClr val="C4E59F"/>
    <a:srgbClr val="CCECFF"/>
    <a:srgbClr val="9900FF"/>
    <a:srgbClr val="C000C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83" d="100"/>
          <a:sy n="83" d="100"/>
        </p:scale>
        <p:origin x="4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2018-Oct-22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22/10/2018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15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411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684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691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556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23,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23,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23,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23,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Production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/>
              <a:t>BDT1 2103-2106</a:t>
            </a:r>
          </a:p>
          <a:p>
            <a:r>
              <a:rPr lang="en-GB"/>
              <a:t>BD 2312-2331</a:t>
            </a:r>
          </a:p>
          <a:p>
            <a:r>
              <a:rPr lang="en-GB"/>
              <a:t>QF 2592, 2593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Tuned Magnets Criteria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638312"/>
              </p:ext>
            </p:extLst>
          </p:nvPr>
        </p:nvGraphicFramePr>
        <p:xfrm>
          <a:off x="1828800" y="1556792"/>
          <a:ext cx="5486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524328-4E72-447F-BB26-CC144459DF08}"/>
              </a:ext>
            </a:extLst>
          </p:cNvPr>
          <p:cNvSpPr txBox="1">
            <a:spLocks/>
          </p:cNvSpPr>
          <p:nvPr/>
        </p:nvSpPr>
        <p:spPr bwMode="auto">
          <a:xfrm>
            <a:off x="457200" y="2706866"/>
            <a:ext cx="8229600" cy="341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For full data see spreadsheets “initialmagnets” “finalmagnets”</a:t>
            </a:r>
          </a:p>
          <a:p>
            <a:r>
              <a:rPr lang="en-GB"/>
              <a:t>Midplane error generally hardest to achieve</a:t>
            </a:r>
          </a:p>
          <a:p>
            <a:pPr lvl="1"/>
            <a:r>
              <a:rPr lang="en-GB"/>
              <a:t>May go in and out of spec slightly (~0.5G) due to chiller cycle</a:t>
            </a:r>
          </a:p>
          <a:p>
            <a:r>
              <a:rPr lang="en-GB"/>
              <a:t>Achieving all the above triggers “quick accept”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Reduced coil rate last 2 weeks</a:t>
            </a:r>
          </a:p>
          <a:p>
            <a:pPr lvl="1"/>
            <a:r>
              <a:rPr lang="en-GB"/>
              <a:t>Coil #76 electronics problem, out of service</a:t>
            </a:r>
          </a:p>
          <a:p>
            <a:pPr lvl="1"/>
            <a:r>
              <a:rPr lang="en-GB"/>
              <a:t>Difficult to fix, John C. now on vacation</a:t>
            </a:r>
          </a:p>
          <a:p>
            <a:pPr lvl="1"/>
            <a:r>
              <a:rPr lang="en-GB"/>
              <a:t>Will run with just the coil #71 and extended hours</a:t>
            </a:r>
          </a:p>
          <a:p>
            <a:r>
              <a:rPr lang="en-GB"/>
              <a:t>Glue failures on QF 2560, 2565, 2570</a:t>
            </a:r>
          </a:p>
          <a:p>
            <a:pPr lvl="1"/>
            <a:r>
              <a:rPr lang="en-GB"/>
              <a:t>Re-epoxyed by George M.</a:t>
            </a:r>
          </a:p>
          <a:p>
            <a:pPr lvl="1"/>
            <a:r>
              <a:rPr lang="en-GB"/>
              <a:t>Immediately acceptable after repair! (re-survey)</a:t>
            </a:r>
          </a:p>
          <a:p>
            <a:pPr lvl="1"/>
            <a:r>
              <a:rPr lang="en-GB"/>
              <a:t>Only ~0.5 units change in multipoles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211D6-98D2-4389-9AE1-26F5C4938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Girders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422A-08A6-4605-8526-F23433674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All arc girders except the final FB GD4 (waiting for vacuum chamber) are done</a:t>
            </a:r>
          </a:p>
          <a:p>
            <a:pPr lvl="1"/>
            <a:r>
              <a:rPr lang="en-GB"/>
              <a:t>Ran out of vacuum pipe support legs!</a:t>
            </a:r>
          </a:p>
          <a:p>
            <a:r>
              <a:rPr lang="en-GB"/>
              <a:t>Next: transition girders that use BDT1 magnets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C0A4A-854A-4C22-8FEC-8FD057B0E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53242-F621-4527-A676-65D057D7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A8B57-D369-4FAE-8B98-A7E0C381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B1013E-9503-41F4-899C-2D96518AA1A6}"/>
              </a:ext>
            </a:extLst>
          </p:cNvPr>
          <p:cNvSpPr txBox="1"/>
          <p:nvPr/>
        </p:nvSpPr>
        <p:spPr>
          <a:xfrm>
            <a:off x="467544" y="4293096"/>
            <a:ext cx="14800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5"/>
                </a:solidFill>
              </a:rPr>
              <a:t>FA GD1 old</a:t>
            </a:r>
          </a:p>
          <a:p>
            <a:r>
              <a:rPr lang="en-GB"/>
              <a:t>FA GD1 new</a:t>
            </a:r>
          </a:p>
          <a:p>
            <a:r>
              <a:rPr lang="en-GB">
                <a:solidFill>
                  <a:schemeClr val="accent5"/>
                </a:solidFill>
              </a:rPr>
              <a:t>FA GD2</a:t>
            </a:r>
          </a:p>
          <a:p>
            <a:r>
              <a:rPr lang="en-GB">
                <a:solidFill>
                  <a:schemeClr val="accent3"/>
                </a:solidFill>
              </a:rPr>
              <a:t>FA GD3</a:t>
            </a:r>
          </a:p>
          <a:p>
            <a:r>
              <a:rPr lang="en-GB">
                <a:solidFill>
                  <a:schemeClr val="accent3"/>
                </a:solidFill>
              </a:rPr>
              <a:t>FA GD4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3676D7-4769-4D43-915A-BADD51967B8F}"/>
              </a:ext>
            </a:extLst>
          </p:cNvPr>
          <p:cNvSpPr txBox="1"/>
          <p:nvPr/>
        </p:nvSpPr>
        <p:spPr>
          <a:xfrm>
            <a:off x="1979712" y="4293096"/>
            <a:ext cx="10182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3"/>
                </a:solidFill>
              </a:rPr>
              <a:t>FB GD1</a:t>
            </a:r>
          </a:p>
          <a:p>
            <a:r>
              <a:rPr lang="en-GB">
                <a:solidFill>
                  <a:schemeClr val="accent3"/>
                </a:solidFill>
              </a:rPr>
              <a:t>FB GD2</a:t>
            </a:r>
          </a:p>
          <a:p>
            <a:r>
              <a:rPr lang="en-GB">
                <a:solidFill>
                  <a:schemeClr val="accent3"/>
                </a:solidFill>
              </a:rPr>
              <a:t>FB GD3</a:t>
            </a:r>
          </a:p>
          <a:p>
            <a:r>
              <a:rPr lang="en-GB"/>
              <a:t>FB GD4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F8F4FE-81C6-4303-B761-040B55E23A76}"/>
              </a:ext>
            </a:extLst>
          </p:cNvPr>
          <p:cNvSpPr txBox="1"/>
          <p:nvPr/>
        </p:nvSpPr>
        <p:spPr>
          <a:xfrm>
            <a:off x="3158091" y="4299722"/>
            <a:ext cx="10268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TA GD1</a:t>
            </a:r>
          </a:p>
          <a:p>
            <a:r>
              <a:rPr lang="en-GB">
                <a:solidFill>
                  <a:schemeClr val="accent2"/>
                </a:solidFill>
              </a:rPr>
              <a:t>TA GD2</a:t>
            </a:r>
          </a:p>
          <a:p>
            <a:r>
              <a:rPr lang="en-GB">
                <a:solidFill>
                  <a:schemeClr val="accent3"/>
                </a:solidFill>
              </a:rPr>
              <a:t>TA GD3</a:t>
            </a:r>
          </a:p>
          <a:p>
            <a:r>
              <a:rPr lang="en-GB">
                <a:solidFill>
                  <a:schemeClr val="accent3"/>
                </a:solidFill>
              </a:rPr>
              <a:t>TA GD4</a:t>
            </a:r>
          </a:p>
          <a:p>
            <a:r>
              <a:rPr lang="en-GB">
                <a:solidFill>
                  <a:schemeClr val="accent2"/>
                </a:solidFill>
              </a:rPr>
              <a:t>TA GD5</a:t>
            </a:r>
          </a:p>
          <a:p>
            <a:r>
              <a:rPr lang="en-GB">
                <a:solidFill>
                  <a:schemeClr val="accent2"/>
                </a:solidFill>
              </a:rPr>
              <a:t>TA GD6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34B1CC-4717-439F-BAFA-892414DFCA59}"/>
              </a:ext>
            </a:extLst>
          </p:cNvPr>
          <p:cNvSpPr txBox="1"/>
          <p:nvPr/>
        </p:nvSpPr>
        <p:spPr>
          <a:xfrm>
            <a:off x="4203122" y="4293096"/>
            <a:ext cx="10268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TB GD1</a:t>
            </a:r>
          </a:p>
          <a:p>
            <a:r>
              <a:rPr lang="en-GB"/>
              <a:t>TB GD2</a:t>
            </a:r>
          </a:p>
          <a:p>
            <a:r>
              <a:rPr lang="en-GB">
                <a:solidFill>
                  <a:schemeClr val="accent6"/>
                </a:solidFill>
              </a:rPr>
              <a:t>TB GD3</a:t>
            </a:r>
          </a:p>
          <a:p>
            <a:r>
              <a:rPr lang="en-GB">
                <a:solidFill>
                  <a:schemeClr val="accent6"/>
                </a:solidFill>
              </a:rPr>
              <a:t>TB GD4</a:t>
            </a:r>
          </a:p>
          <a:p>
            <a:r>
              <a:rPr lang="en-GB">
                <a:solidFill>
                  <a:schemeClr val="accent2"/>
                </a:solidFill>
              </a:rPr>
              <a:t>TB GD5</a:t>
            </a:r>
          </a:p>
          <a:p>
            <a:r>
              <a:rPr lang="en-GB">
                <a:solidFill>
                  <a:schemeClr val="accent2"/>
                </a:solidFill>
              </a:rPr>
              <a:t>TB GD6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DE7828-B4E8-4332-B5BE-385A5BAE5180}"/>
              </a:ext>
            </a:extLst>
          </p:cNvPr>
          <p:cNvSpPr txBox="1"/>
          <p:nvPr/>
        </p:nvSpPr>
        <p:spPr>
          <a:xfrm>
            <a:off x="5425981" y="4154596"/>
            <a:ext cx="101822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5"/>
                </a:solidFill>
              </a:rPr>
              <a:t>ZA GD1</a:t>
            </a:r>
          </a:p>
          <a:p>
            <a:r>
              <a:rPr lang="en-GB">
                <a:solidFill>
                  <a:schemeClr val="accent5"/>
                </a:solidFill>
              </a:rPr>
              <a:t>ZA GD2</a:t>
            </a:r>
          </a:p>
          <a:p>
            <a:r>
              <a:rPr lang="en-GB">
                <a:solidFill>
                  <a:schemeClr val="accent5"/>
                </a:solidFill>
              </a:rPr>
              <a:t>ZA GD3</a:t>
            </a:r>
          </a:p>
          <a:p>
            <a:r>
              <a:rPr lang="en-GB">
                <a:solidFill>
                  <a:schemeClr val="accent3"/>
                </a:solidFill>
              </a:rPr>
              <a:t>ZM GD</a:t>
            </a:r>
          </a:p>
          <a:p>
            <a:r>
              <a:rPr lang="en-GB">
                <a:solidFill>
                  <a:schemeClr val="accent3"/>
                </a:solidFill>
              </a:rPr>
              <a:t>ZB GD1</a:t>
            </a:r>
          </a:p>
          <a:p>
            <a:r>
              <a:rPr lang="en-GB">
                <a:solidFill>
                  <a:schemeClr val="accent3"/>
                </a:solidFill>
              </a:rPr>
              <a:t>ZB GD2</a:t>
            </a:r>
          </a:p>
          <a:p>
            <a:r>
              <a:rPr lang="en-GB">
                <a:solidFill>
                  <a:schemeClr val="accent3"/>
                </a:solidFill>
              </a:rPr>
              <a:t>ZB GD3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8543F1-83E5-4907-BC5B-08ED7A60EA0C}"/>
              </a:ext>
            </a:extLst>
          </p:cNvPr>
          <p:cNvSpPr txBox="1"/>
          <p:nvPr/>
        </p:nvSpPr>
        <p:spPr>
          <a:xfrm flipH="1">
            <a:off x="6769697" y="4299722"/>
            <a:ext cx="23099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Not started</a:t>
            </a:r>
          </a:p>
          <a:p>
            <a:r>
              <a:rPr lang="en-GB">
                <a:solidFill>
                  <a:schemeClr val="accent2"/>
                </a:solidFill>
              </a:rPr>
              <a:t>U/C Chamber only</a:t>
            </a:r>
          </a:p>
          <a:p>
            <a:r>
              <a:rPr lang="en-GB">
                <a:solidFill>
                  <a:schemeClr val="accent6"/>
                </a:solidFill>
              </a:rPr>
              <a:t>Under construction</a:t>
            </a:r>
            <a:endParaRPr lang="en-GB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GB">
                <a:solidFill>
                  <a:schemeClr val="accent3"/>
                </a:solidFill>
              </a:rPr>
              <a:t>Complete at BNL</a:t>
            </a:r>
          </a:p>
          <a:p>
            <a:r>
              <a:rPr lang="en-GB">
                <a:solidFill>
                  <a:schemeClr val="accent5"/>
                </a:solidFill>
              </a:rPr>
              <a:t>Delivered to Cornell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94CE7D-BEC9-4E22-A5C6-AD5D1DF5131F}"/>
              </a:ext>
            </a:extLst>
          </p:cNvPr>
          <p:cNvSpPr/>
          <p:nvPr/>
        </p:nvSpPr>
        <p:spPr>
          <a:xfrm>
            <a:off x="5425981" y="5013176"/>
            <a:ext cx="1009144" cy="843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A2768C-CB58-47D4-881B-4D3D09D4355D}"/>
              </a:ext>
            </a:extLst>
          </p:cNvPr>
          <p:cNvSpPr txBox="1"/>
          <p:nvPr/>
        </p:nvSpPr>
        <p:spPr>
          <a:xfrm>
            <a:off x="6396046" y="5698906"/>
            <a:ext cx="792088" cy="252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In crates</a:t>
            </a:r>
            <a:endParaRPr lang="en-US" sz="1000" b="1"/>
          </a:p>
        </p:txBody>
      </p:sp>
    </p:spTree>
    <p:extLst>
      <p:ext uri="{BB962C8B-B14F-4D97-AF65-F5344CB8AC3E}">
        <p14:creationId xmlns:p14="http://schemas.microsoft.com/office/powerpoint/2010/main" val="125708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7CCF6421-15C8-4573-8496-9285392638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89308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18F8F-CB80-4F80-B802-2F6181E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3FDB9-9809-4010-B5F9-CC6FEB7D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E3A16-8078-4D54-88AD-000AF805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EF524F-BA2A-458E-8C4D-33C29E6644D7}"/>
              </a:ext>
            </a:extLst>
          </p:cNvPr>
          <p:cNvSpPr txBox="1"/>
          <p:nvPr/>
        </p:nvSpPr>
        <p:spPr>
          <a:xfrm>
            <a:off x="1619672" y="1124744"/>
            <a:ext cx="364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73% complete</a:t>
            </a:r>
          </a:p>
          <a:p>
            <a:r>
              <a:rPr lang="en-GB"/>
              <a:t>158 / 215 magnets (57 remaining)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8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1C680F-7505-472A-A8D3-FD290097D79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101904"/>
            <a:ext cx="8657070" cy="627942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3EFC7-EBDC-4FFC-95D0-67F07F5F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DDD9E-88F9-45AC-AD39-2E5B7348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CD3B-CD20-4546-9640-8410B44A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1D33BC-F85E-484C-81B7-6B6B09C8B615}"/>
              </a:ext>
            </a:extLst>
          </p:cNvPr>
          <p:cNvSpPr txBox="1"/>
          <p:nvPr/>
        </p:nvSpPr>
        <p:spPr>
          <a:xfrm>
            <a:off x="1043608" y="764704"/>
            <a:ext cx="40318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C000"/>
                </a:solidFill>
              </a:rPr>
              <a:t>BDT1  6 / 28 magnets (22 remaining)</a:t>
            </a:r>
          </a:p>
          <a:p>
            <a:r>
              <a:rPr lang="en-US">
                <a:solidFill>
                  <a:schemeClr val="accent6"/>
                </a:solidFill>
              </a:rPr>
              <a:t>BDT2  2 / 20 magnets (18 remaining)</a:t>
            </a:r>
          </a:p>
          <a:p>
            <a:r>
              <a:rPr lang="en-US">
                <a:solidFill>
                  <a:schemeClr val="accent5"/>
                </a:solidFill>
              </a:rPr>
              <a:t>BD  30 / 32 magnets (2 remaining)</a:t>
            </a:r>
          </a:p>
          <a:p>
            <a:r>
              <a:rPr lang="en-US">
                <a:solidFill>
                  <a:schemeClr val="accent3"/>
                </a:solidFill>
              </a:rPr>
              <a:t>QD  27 / 27 magnets (0 remaining)</a:t>
            </a:r>
          </a:p>
          <a:p>
            <a:r>
              <a:rPr lang="en-US"/>
              <a:t>QF  92 / 107 magnets (15 remaining) </a:t>
            </a:r>
          </a:p>
          <a:p>
            <a:r>
              <a:rPr lang="en-GB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FH 1 / 1 magnet (0 remaining)</a:t>
            </a:r>
          </a:p>
        </p:txBody>
      </p:sp>
    </p:spTree>
    <p:extLst>
      <p:ext uri="{BB962C8B-B14F-4D97-AF65-F5344CB8AC3E}">
        <p14:creationId xmlns:p14="http://schemas.microsoft.com/office/powerpoint/2010/main" val="184867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AE35-4F78-4D52-B2E9-395FB534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Projections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A5C9A9C-451E-4672-BDAF-783EE76E0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0981077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104275948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0142513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5955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83945238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30519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Method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Rotating Coil Measurements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Magnets Tuned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Projected Finish Date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Speed-up Required to Finish Nov-30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05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Magnets rate since main production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10.02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0.3%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17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last 3 weeks plus model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22.3</a:t>
                      </a:r>
                    </a:p>
                    <a:p>
                      <a:r>
                        <a:rPr lang="en-GB"/>
                        <a:t>NB: broken coil, will do extended shifts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7.84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Dec-11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28.2%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125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since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25.3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8.98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Dec-04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11.9%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8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Required to hit deadline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28.1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10.05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0%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6167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5480F-7309-4C6B-9473-91C62B99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CFF37-BDDA-4FBA-B669-636C6FC3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A2301-529D-46E9-8156-DB20A242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475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23A64E-9584-4FA5-8602-26BDA1DD791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77566"/>
            <a:ext cx="8657070" cy="627942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179512" y="548680"/>
            <a:ext cx="216024" cy="16561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82561" y="2204864"/>
            <a:ext cx="216024" cy="1080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9512" y="3284984"/>
            <a:ext cx="216024" cy="25922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FFF098-6C95-4A21-9397-B93DEF835880}"/>
              </a:ext>
            </a:extLst>
          </p:cNvPr>
          <p:cNvSpPr txBox="1"/>
          <p:nvPr/>
        </p:nvSpPr>
        <p:spPr>
          <a:xfrm>
            <a:off x="2056116" y="141277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ECA395-5F00-4FDD-A6D7-2086864DA495}"/>
              </a:ext>
            </a:extLst>
          </p:cNvPr>
          <p:cNvSpPr txBox="1"/>
          <p:nvPr/>
        </p:nvSpPr>
        <p:spPr>
          <a:xfrm>
            <a:off x="6309878" y="141277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AE3B36-71DC-4E4F-A8F1-0350761A4DDF}"/>
              </a:ext>
            </a:extLst>
          </p:cNvPr>
          <p:cNvSpPr txBox="1"/>
          <p:nvPr/>
        </p:nvSpPr>
        <p:spPr>
          <a:xfrm>
            <a:off x="3116303" y="141277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E8E34C-4C1E-4F2E-A171-FA8043B7030B}"/>
              </a:ext>
            </a:extLst>
          </p:cNvPr>
          <p:cNvSpPr txBox="1"/>
          <p:nvPr/>
        </p:nvSpPr>
        <p:spPr>
          <a:xfrm>
            <a:off x="5092674" y="765791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</a:t>
            </a:r>
            <a:endParaRPr lang="en-US" sz="10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4BBE98-595E-4A5F-8D1D-ADC0E505014D}"/>
              </a:ext>
            </a:extLst>
          </p:cNvPr>
          <p:cNvSpPr txBox="1"/>
          <p:nvPr/>
        </p:nvSpPr>
        <p:spPr>
          <a:xfrm>
            <a:off x="955642" y="1407062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>
                <a:solidFill>
                  <a:schemeClr val="accent1"/>
                </a:solidFill>
              </a:rPr>
              <a:t>BDT1</a:t>
            </a:r>
          </a:p>
          <a:p>
            <a:r>
              <a:rPr lang="en-GB" sz="1400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FE566C-29CF-42D7-8F32-9F96116DA7EA}"/>
              </a:ext>
            </a:extLst>
          </p:cNvPr>
          <p:cNvSpPr txBox="1"/>
          <p:nvPr/>
        </p:nvSpPr>
        <p:spPr>
          <a:xfrm rot="5400000">
            <a:off x="1421540" y="926179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FB65F7E-A3F8-4D69-9A59-2AE1D5319AF5}"/>
              </a:ext>
            </a:extLst>
          </p:cNvPr>
          <p:cNvSpPr txBox="1"/>
          <p:nvPr/>
        </p:nvSpPr>
        <p:spPr>
          <a:xfrm rot="5400000">
            <a:off x="3352732" y="1618814"/>
            <a:ext cx="2034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5"/>
                </a:solidFill>
              </a:rPr>
              <a:t>Reject/have replaced half</a:t>
            </a:r>
            <a:endParaRPr lang="en-US" sz="1000">
              <a:solidFill>
                <a:schemeClr val="accent5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EA7A5B-5845-41A8-839C-E0A771A04692}"/>
              </a:ext>
            </a:extLst>
          </p:cNvPr>
          <p:cNvSpPr txBox="1"/>
          <p:nvPr/>
        </p:nvSpPr>
        <p:spPr>
          <a:xfrm rot="5400000">
            <a:off x="3807752" y="1609711"/>
            <a:ext cx="2016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6"/>
                </a:solidFill>
              </a:rPr>
              <a:t>Reject/com,bined with 2572</a:t>
            </a:r>
            <a:endParaRPr lang="en-US" sz="1000">
              <a:solidFill>
                <a:schemeClr val="accent6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BBE73FC-E80C-40D4-9E9B-1B5675215690}"/>
              </a:ext>
            </a:extLst>
          </p:cNvPr>
          <p:cNvSpPr txBox="1"/>
          <p:nvPr/>
        </p:nvSpPr>
        <p:spPr>
          <a:xfrm rot="5400000">
            <a:off x="6844652" y="1690823"/>
            <a:ext cx="2178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5"/>
                </a:solidFill>
              </a:rPr>
              <a:t>Reject/have replaced half</a:t>
            </a:r>
            <a:endParaRPr lang="en-US" sz="1000">
              <a:solidFill>
                <a:schemeClr val="accent5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EF17F-F040-4CDD-9B06-DD5DB7BF5048}"/>
              </a:ext>
            </a:extLst>
          </p:cNvPr>
          <p:cNvSpPr txBox="1"/>
          <p:nvPr/>
        </p:nvSpPr>
        <p:spPr>
          <a:xfrm>
            <a:off x="8508533" y="405974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QFH</a:t>
            </a:r>
          </a:p>
        </p:txBody>
      </p:sp>
    </p:spTree>
    <p:extLst>
      <p:ext uri="{BB962C8B-B14F-4D97-AF65-F5344CB8AC3E}">
        <p14:creationId xmlns:p14="http://schemas.microsoft.com/office/powerpoint/2010/main" val="226882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8487C49-9B24-442B-99C2-14E35FED78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2967" y="180412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772816"/>
            <a:ext cx="216024" cy="352839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1" y="2420888"/>
            <a:ext cx="233541" cy="22322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563162-B8E3-4498-A8C5-B46DE32885C6}"/>
              </a:ext>
            </a:extLst>
          </p:cNvPr>
          <p:cNvSpPr txBox="1"/>
          <p:nvPr/>
        </p:nvSpPr>
        <p:spPr>
          <a:xfrm>
            <a:off x="2236684" y="112474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54602F-2766-4074-AFD9-B922237EB12B}"/>
              </a:ext>
            </a:extLst>
          </p:cNvPr>
          <p:cNvSpPr txBox="1"/>
          <p:nvPr/>
        </p:nvSpPr>
        <p:spPr>
          <a:xfrm>
            <a:off x="5940152" y="112474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456A86-DAC8-4493-86DF-BB5A101F052F}"/>
              </a:ext>
            </a:extLst>
          </p:cNvPr>
          <p:cNvSpPr txBox="1"/>
          <p:nvPr/>
        </p:nvSpPr>
        <p:spPr>
          <a:xfrm>
            <a:off x="3512492" y="112474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613863-1537-4B43-8D2A-013BC517EA19}"/>
              </a:ext>
            </a:extLst>
          </p:cNvPr>
          <p:cNvSpPr txBox="1"/>
          <p:nvPr/>
        </p:nvSpPr>
        <p:spPr>
          <a:xfrm>
            <a:off x="1043608" y="112474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E6C735-AF48-41E5-9B23-44C5C32FF75E}"/>
              </a:ext>
            </a:extLst>
          </p:cNvPr>
          <p:cNvSpPr txBox="1"/>
          <p:nvPr/>
        </p:nvSpPr>
        <p:spPr>
          <a:xfrm>
            <a:off x="1133133" y="140035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55BC8B-E64B-4375-B138-F94EF521E61C}"/>
              </a:ext>
            </a:extLst>
          </p:cNvPr>
          <p:cNvSpPr txBox="1"/>
          <p:nvPr/>
        </p:nvSpPr>
        <p:spPr>
          <a:xfrm>
            <a:off x="4067944" y="79664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</a:t>
            </a:r>
            <a:endParaRPr lang="en-US" sz="10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7E7425-6E09-41F6-BE7A-9F6A75907E88}"/>
              </a:ext>
            </a:extLst>
          </p:cNvPr>
          <p:cNvSpPr txBox="1"/>
          <p:nvPr/>
        </p:nvSpPr>
        <p:spPr>
          <a:xfrm rot="5400000">
            <a:off x="2588333" y="4840431"/>
            <a:ext cx="107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3"/>
                </a:solidFill>
              </a:rPr>
              <a:t>Correcteed in aluminium</a:t>
            </a:r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57E2E87-4512-4E5A-A396-4AA1B4CFA87F}"/>
              </a:ext>
            </a:extLst>
          </p:cNvPr>
          <p:cNvSpPr txBox="1"/>
          <p:nvPr/>
        </p:nvSpPr>
        <p:spPr>
          <a:xfrm rot="5400000">
            <a:off x="1562502" y="5334539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D030324-4B17-475C-BC1F-E57FC3B175EF}"/>
              </a:ext>
            </a:extLst>
          </p:cNvPr>
          <p:cNvSpPr txBox="1"/>
          <p:nvPr/>
        </p:nvSpPr>
        <p:spPr>
          <a:xfrm rot="5400000">
            <a:off x="3321153" y="5307130"/>
            <a:ext cx="2034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5"/>
                </a:solidFill>
              </a:rPr>
              <a:t>Reject/have replaced half</a:t>
            </a:r>
            <a:endParaRPr lang="en-US" sz="1000">
              <a:solidFill>
                <a:schemeClr val="accent5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37B7D4C-3607-436E-88CF-30193B654AF7}"/>
              </a:ext>
            </a:extLst>
          </p:cNvPr>
          <p:cNvSpPr txBox="1"/>
          <p:nvPr/>
        </p:nvSpPr>
        <p:spPr>
          <a:xfrm rot="5400000">
            <a:off x="3883963" y="5453242"/>
            <a:ext cx="2016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6"/>
                </a:solidFill>
              </a:rPr>
              <a:t>Reject/com,bined with 2572</a:t>
            </a:r>
            <a:endParaRPr lang="en-US" sz="1000">
              <a:solidFill>
                <a:schemeClr val="accent6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B9A894-F3DA-4EF6-85F9-50FD5D73426C}"/>
              </a:ext>
            </a:extLst>
          </p:cNvPr>
          <p:cNvSpPr txBox="1"/>
          <p:nvPr/>
        </p:nvSpPr>
        <p:spPr>
          <a:xfrm rot="5400000">
            <a:off x="6810042" y="5645667"/>
            <a:ext cx="2178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5"/>
                </a:solidFill>
              </a:rPr>
              <a:t>Reject/have replaced half</a:t>
            </a:r>
            <a:endParaRPr lang="en-US" sz="100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F5D8FB-FDBA-4230-8816-F9DAFE75F4BE}"/>
              </a:ext>
            </a:extLst>
          </p:cNvPr>
          <p:cNvSpPr txBox="1"/>
          <p:nvPr/>
        </p:nvSpPr>
        <p:spPr>
          <a:xfrm>
            <a:off x="8488230" y="243758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QFH</a:t>
            </a:r>
          </a:p>
        </p:txBody>
      </p:sp>
    </p:spTree>
    <p:extLst>
      <p:ext uri="{BB962C8B-B14F-4D97-AF65-F5344CB8AC3E}">
        <p14:creationId xmlns:p14="http://schemas.microsoft.com/office/powerpoint/2010/main" val="186504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1DBA942-C5E2-4350-B287-819AB6735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36525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76672"/>
            <a:ext cx="216024" cy="2952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3429000"/>
            <a:ext cx="216024" cy="7920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221088"/>
            <a:ext cx="216024" cy="158417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46C752-C92D-40AD-9F89-9D33B933AF43}"/>
              </a:ext>
            </a:extLst>
          </p:cNvPr>
          <p:cNvSpPr txBox="1"/>
          <p:nvPr/>
        </p:nvSpPr>
        <p:spPr>
          <a:xfrm>
            <a:off x="2331754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0154FC-AF62-4B9B-8C84-558F8EA93874}"/>
              </a:ext>
            </a:extLst>
          </p:cNvPr>
          <p:cNvSpPr txBox="1"/>
          <p:nvPr/>
        </p:nvSpPr>
        <p:spPr>
          <a:xfrm>
            <a:off x="601216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C8184E-F822-4C1C-B5BD-8E71F746F41D}"/>
              </a:ext>
            </a:extLst>
          </p:cNvPr>
          <p:cNvSpPr txBox="1"/>
          <p:nvPr/>
        </p:nvSpPr>
        <p:spPr>
          <a:xfrm>
            <a:off x="3716443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47852C-2C2A-4751-92A9-C92D658AA01F}"/>
              </a:ext>
            </a:extLst>
          </p:cNvPr>
          <p:cNvSpPr txBox="1"/>
          <p:nvPr/>
        </p:nvSpPr>
        <p:spPr>
          <a:xfrm>
            <a:off x="2627784" y="71476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also removed)</a:t>
            </a:r>
            <a:endParaRPr lang="en-US" sz="1000" b="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1E045C-5A98-4679-96D1-BB2D9B39F8D6}"/>
              </a:ext>
            </a:extLst>
          </p:cNvPr>
          <p:cNvSpPr txBox="1"/>
          <p:nvPr/>
        </p:nvSpPr>
        <p:spPr>
          <a:xfrm>
            <a:off x="1133133" y="191683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B9C61AD-B2D3-4517-B69B-8089EA2EA1B6}"/>
              </a:ext>
            </a:extLst>
          </p:cNvPr>
          <p:cNvSpPr txBox="1"/>
          <p:nvPr/>
        </p:nvSpPr>
        <p:spPr>
          <a:xfrm>
            <a:off x="1259632" y="219243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A06AFD-774C-4ACF-AC24-51EE8235CB98}"/>
              </a:ext>
            </a:extLst>
          </p:cNvPr>
          <p:cNvSpPr txBox="1"/>
          <p:nvPr/>
        </p:nvSpPr>
        <p:spPr>
          <a:xfrm>
            <a:off x="8472021" y="46186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QFH</a:t>
            </a:r>
          </a:p>
        </p:txBody>
      </p:sp>
    </p:spTree>
    <p:extLst>
      <p:ext uri="{BB962C8B-B14F-4D97-AF65-F5344CB8AC3E}">
        <p14:creationId xmlns:p14="http://schemas.microsoft.com/office/powerpoint/2010/main" val="3783048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33E2B27-9273-4F99-9511-BD18A58830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1243" y="89308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34909"/>
            <a:ext cx="216024" cy="1562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997019"/>
            <a:ext cx="216024" cy="189427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3891293"/>
            <a:ext cx="216024" cy="187220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FB31F8-FAC3-480F-857D-00AF9939EA0D}"/>
              </a:ext>
            </a:extLst>
          </p:cNvPr>
          <p:cNvSpPr txBox="1"/>
          <p:nvPr/>
        </p:nvSpPr>
        <p:spPr>
          <a:xfrm>
            <a:off x="2102212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3375CA-5F52-4BD0-ABFC-3F0E20DDDF7E}"/>
              </a:ext>
            </a:extLst>
          </p:cNvPr>
          <p:cNvSpPr txBox="1"/>
          <p:nvPr/>
        </p:nvSpPr>
        <p:spPr>
          <a:xfrm>
            <a:off x="5796136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608C9B-CD93-4A20-B1B3-1330FAAC0792}"/>
              </a:ext>
            </a:extLst>
          </p:cNvPr>
          <p:cNvSpPr txBox="1"/>
          <p:nvPr/>
        </p:nvSpPr>
        <p:spPr>
          <a:xfrm>
            <a:off x="3372939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E2FF4B-5A49-4B2D-B290-4B9935A0542E}"/>
              </a:ext>
            </a:extLst>
          </p:cNvPr>
          <p:cNvSpPr txBox="1"/>
          <p:nvPr/>
        </p:nvSpPr>
        <p:spPr>
          <a:xfrm>
            <a:off x="2627784" y="677818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also removed)</a:t>
            </a:r>
            <a:endParaRPr lang="en-US" sz="1000" b="1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9F064D-7C27-42B4-B433-1FA1A818EE7A}"/>
              </a:ext>
            </a:extLst>
          </p:cNvPr>
          <p:cNvSpPr txBox="1"/>
          <p:nvPr/>
        </p:nvSpPr>
        <p:spPr>
          <a:xfrm>
            <a:off x="899592" y="191683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72B854-8ACD-49FD-BF60-6330A79C0D81}"/>
              </a:ext>
            </a:extLst>
          </p:cNvPr>
          <p:cNvSpPr txBox="1"/>
          <p:nvPr/>
        </p:nvSpPr>
        <p:spPr>
          <a:xfrm>
            <a:off x="1026091" y="219243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4FFE35-5853-47B8-BBD8-22826BFB61C6}"/>
              </a:ext>
            </a:extLst>
          </p:cNvPr>
          <p:cNvSpPr txBox="1"/>
          <p:nvPr/>
        </p:nvSpPr>
        <p:spPr>
          <a:xfrm>
            <a:off x="8535007" y="494116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QFH</a:t>
            </a:r>
          </a:p>
        </p:txBody>
      </p:sp>
    </p:spTree>
    <p:extLst>
      <p:ext uri="{BB962C8B-B14F-4D97-AF65-F5344CB8AC3E}">
        <p14:creationId xmlns:p14="http://schemas.microsoft.com/office/powerpoint/2010/main" val="3059047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C23A494-5D37-4F82-9E8C-AAC9EA8855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36525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8F2B7-B76E-443E-8493-85422CD38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23,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95DE9-542D-4D2B-BB11-37D9AF40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600AC-C828-47EF-854B-A84AA518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D416B8-43CF-4367-B293-5C8090789A4D}"/>
              </a:ext>
            </a:extLst>
          </p:cNvPr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66B08D-C6AB-4926-B4A9-79C514DDBB81}"/>
              </a:ext>
            </a:extLst>
          </p:cNvPr>
          <p:cNvSpPr/>
          <p:nvPr/>
        </p:nvSpPr>
        <p:spPr>
          <a:xfrm>
            <a:off x="179513" y="2564904"/>
            <a:ext cx="216024" cy="18002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F47372-EB05-4D3F-AC65-285EAAFF9215}"/>
              </a:ext>
            </a:extLst>
          </p:cNvPr>
          <p:cNvSpPr/>
          <p:nvPr/>
        </p:nvSpPr>
        <p:spPr>
          <a:xfrm>
            <a:off x="179512" y="2852936"/>
            <a:ext cx="216024" cy="122413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922C41-054F-4131-AEF0-4A7FA2D76044}"/>
              </a:ext>
            </a:extLst>
          </p:cNvPr>
          <p:cNvSpPr txBox="1"/>
          <p:nvPr/>
        </p:nvSpPr>
        <p:spPr>
          <a:xfrm>
            <a:off x="2268736" y="148478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02818A-AE44-459F-A8ED-8B6C0DAC6947}"/>
              </a:ext>
            </a:extLst>
          </p:cNvPr>
          <p:cNvSpPr txBox="1"/>
          <p:nvPr/>
        </p:nvSpPr>
        <p:spPr>
          <a:xfrm>
            <a:off x="5938941" y="148478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E7E65E-2C28-464D-9104-FEC507CF5F39}"/>
              </a:ext>
            </a:extLst>
          </p:cNvPr>
          <p:cNvSpPr txBox="1"/>
          <p:nvPr/>
        </p:nvSpPr>
        <p:spPr>
          <a:xfrm>
            <a:off x="3534826" y="148478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C43FD7-0C2A-4250-BFA1-6CC7CCB998DC}"/>
              </a:ext>
            </a:extLst>
          </p:cNvPr>
          <p:cNvSpPr txBox="1"/>
          <p:nvPr/>
        </p:nvSpPr>
        <p:spPr>
          <a:xfrm>
            <a:off x="2627784" y="71476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also removed)</a:t>
            </a:r>
            <a:endParaRPr lang="en-US" sz="1000" b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374682-F70B-4342-9B9F-FBF34628F300}"/>
              </a:ext>
            </a:extLst>
          </p:cNvPr>
          <p:cNvSpPr txBox="1"/>
          <p:nvPr/>
        </p:nvSpPr>
        <p:spPr>
          <a:xfrm>
            <a:off x="1115616" y="148478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D4FE0E-A5F6-4047-9266-DA4734FAD99B}"/>
              </a:ext>
            </a:extLst>
          </p:cNvPr>
          <p:cNvSpPr txBox="1"/>
          <p:nvPr/>
        </p:nvSpPr>
        <p:spPr>
          <a:xfrm>
            <a:off x="1115616" y="176039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73CD53-AB56-430F-A497-1DF67553AD5C}"/>
              </a:ext>
            </a:extLst>
          </p:cNvPr>
          <p:cNvSpPr txBox="1"/>
          <p:nvPr/>
        </p:nvSpPr>
        <p:spPr>
          <a:xfrm>
            <a:off x="8536037" y="288359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QFH</a:t>
            </a:r>
          </a:p>
        </p:txBody>
      </p:sp>
    </p:spTree>
    <p:extLst>
      <p:ext uri="{BB962C8B-B14F-4D97-AF65-F5344CB8AC3E}">
        <p14:creationId xmlns:p14="http://schemas.microsoft.com/office/powerpoint/2010/main" val="355257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58988</TotalTime>
  <Words>645</Words>
  <Application>Microsoft Office PowerPoint</Application>
  <PresentationFormat>On-screen Show (4:3)</PresentationFormat>
  <Paragraphs>183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CBETA Production Magnets</vt:lpstr>
      <vt:lpstr>PowerPoint Presentation</vt:lpstr>
      <vt:lpstr>PowerPoint Presentation</vt:lpstr>
      <vt:lpstr>Projections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Tuned Magnets Criteria</vt:lpstr>
      <vt:lpstr>Status</vt:lpstr>
      <vt:lpstr>Girders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1398</cp:revision>
  <dcterms:created xsi:type="dcterms:W3CDTF">2012-11-14T19:21:06Z</dcterms:created>
  <dcterms:modified xsi:type="dcterms:W3CDTF">2018-10-22T20:10:07Z</dcterms:modified>
</cp:coreProperties>
</file>