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6"/>
  </p:notesMasterIdLst>
  <p:handoutMasterIdLst>
    <p:handoutMasterId r:id="rId17"/>
  </p:handoutMasterIdLst>
  <p:sldIdLst>
    <p:sldId id="636" r:id="rId3"/>
    <p:sldId id="651" r:id="rId4"/>
    <p:sldId id="652" r:id="rId5"/>
    <p:sldId id="653" r:id="rId6"/>
    <p:sldId id="658" r:id="rId7"/>
    <p:sldId id="648" r:id="rId8"/>
    <p:sldId id="660" r:id="rId9"/>
    <p:sldId id="661" r:id="rId10"/>
    <p:sldId id="662" r:id="rId11"/>
    <p:sldId id="663" r:id="rId12"/>
    <p:sldId id="642" r:id="rId13"/>
    <p:sldId id="657" r:id="rId14"/>
    <p:sldId id="65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D0D8E8"/>
    <a:srgbClr val="DAEFC3"/>
    <a:srgbClr val="E9EDF4"/>
    <a:srgbClr val="9BBB59"/>
    <a:srgbClr val="C4E59F"/>
    <a:srgbClr val="CCECFF"/>
    <a:srgbClr val="9900FF"/>
    <a:srgbClr val="C000C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 varScale="1">
        <p:scale>
          <a:sx n="83" d="100"/>
          <a:sy n="83" d="100"/>
        </p:scale>
        <p:origin x="41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2018-Nov-19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19/11/2018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6088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5566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20, 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November 20,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November 20,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CBETA Production Magnets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/>
              <a:t>BDT2 2203-2221 (2222 pending file)</a:t>
            </a:r>
          </a:p>
          <a:p>
            <a:r>
              <a:rPr lang="en-GB"/>
              <a:t>QF 2595-2608</a:t>
            </a:r>
          </a:p>
          <a:p>
            <a:r>
              <a:rPr lang="en-GB"/>
              <a:t>Production complete excl. spares!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AF9B3-7FF3-4FB7-8658-E570334BE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28876-516F-434E-85A4-91C40675D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1F34D-AC38-44D6-9DD9-01BFD740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52FF91C-1506-4BFD-9D52-990F6B80037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465" y="76926"/>
            <a:ext cx="8657070" cy="62794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592BC81-59CA-4C35-9F2D-FF54B3D65F06}"/>
              </a:ext>
            </a:extLst>
          </p:cNvPr>
          <p:cNvSpPr txBox="1"/>
          <p:nvPr/>
        </p:nvSpPr>
        <p:spPr>
          <a:xfrm>
            <a:off x="827584" y="548680"/>
            <a:ext cx="32948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(2 “rejects” removed)</a:t>
            </a:r>
            <a:endParaRPr lang="en-US" sz="10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BA04F3-FA5F-4BFA-974E-E0FCE0811C18}"/>
              </a:ext>
            </a:extLst>
          </p:cNvPr>
          <p:cNvSpPr txBox="1"/>
          <p:nvPr/>
        </p:nvSpPr>
        <p:spPr>
          <a:xfrm>
            <a:off x="2699792" y="89900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225F87-E5A1-4BFD-BB51-3E060A61CE2A}"/>
              </a:ext>
            </a:extLst>
          </p:cNvPr>
          <p:cNvSpPr txBox="1"/>
          <p:nvPr/>
        </p:nvSpPr>
        <p:spPr>
          <a:xfrm>
            <a:off x="6300566" y="89900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9E7845-8FAD-4698-8233-C2D6B4D20B63}"/>
              </a:ext>
            </a:extLst>
          </p:cNvPr>
          <p:cNvSpPr txBox="1"/>
          <p:nvPr/>
        </p:nvSpPr>
        <p:spPr>
          <a:xfrm>
            <a:off x="4048594" y="899009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7E9CE9-6B3C-4E0B-BC1E-85164643AE57}"/>
              </a:ext>
            </a:extLst>
          </p:cNvPr>
          <p:cNvSpPr txBox="1"/>
          <p:nvPr/>
        </p:nvSpPr>
        <p:spPr>
          <a:xfrm>
            <a:off x="1869963" y="89900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BDT2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76C01A-7109-4443-8521-9C3BE7FD0F67}"/>
              </a:ext>
            </a:extLst>
          </p:cNvPr>
          <p:cNvSpPr txBox="1"/>
          <p:nvPr/>
        </p:nvSpPr>
        <p:spPr>
          <a:xfrm>
            <a:off x="8446270" y="344301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QFH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2BEDBD-DD40-4FB7-8741-5DE613AE5773}"/>
              </a:ext>
            </a:extLst>
          </p:cNvPr>
          <p:cNvSpPr txBox="1"/>
          <p:nvPr/>
        </p:nvSpPr>
        <p:spPr>
          <a:xfrm>
            <a:off x="876018" y="89942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BDT1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9881917-ED32-484D-AA31-85E439DD1334}"/>
              </a:ext>
            </a:extLst>
          </p:cNvPr>
          <p:cNvCxnSpPr/>
          <p:nvPr/>
        </p:nvCxnSpPr>
        <p:spPr>
          <a:xfrm>
            <a:off x="664251" y="5191738"/>
            <a:ext cx="821696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07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All magnets required for deadline are measured, all magnets at BNL are measured</a:t>
            </a:r>
          </a:p>
          <a:p>
            <a:r>
              <a:rPr lang="en-GB"/>
              <a:t>For replacing first girder</a:t>
            </a:r>
          </a:p>
          <a:p>
            <a:pPr lvl="1"/>
            <a:r>
              <a:rPr lang="en-GB"/>
              <a:t>Four QF magnets 2605-2608 are measured</a:t>
            </a:r>
          </a:p>
          <a:p>
            <a:pPr lvl="1"/>
            <a:r>
              <a:rPr lang="en-GB"/>
              <a:t>Two BD magnets measured, two to be delivered</a:t>
            </a:r>
          </a:p>
          <a:p>
            <a:r>
              <a:rPr lang="en-GB"/>
              <a:t>Other spares</a:t>
            </a:r>
          </a:p>
          <a:p>
            <a:pPr lvl="1"/>
            <a:r>
              <a:rPr lang="en-GB"/>
              <a:t>Two BDT2 magnets measured</a:t>
            </a:r>
          </a:p>
          <a:p>
            <a:pPr lvl="1"/>
            <a:r>
              <a:rPr lang="en-GB"/>
              <a:t>Two each of QD, BDT1 to be delivered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14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211D6-98D2-4389-9AE1-26F5C4938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Girders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0422A-08A6-4605-8526-F23433674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/>
              <a:t>As of Monday 19</a:t>
            </a:r>
            <a:r>
              <a:rPr lang="en-GB" baseline="30000"/>
              <a:t>th</a:t>
            </a:r>
            <a:r>
              <a:rPr lang="en-GB"/>
              <a:t> 10am, need windowframe corrector magnets for FB GD4 and TB GD1</a:t>
            </a:r>
          </a:p>
          <a:p>
            <a:pPr lvl="1"/>
            <a:r>
              <a:rPr lang="en-GB"/>
              <a:t>Delivery might be later Monday?</a:t>
            </a:r>
          </a:p>
          <a:p>
            <a:r>
              <a:rPr lang="en-GB"/>
              <a:t>Then just wiring and final gaps check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C0A4A-854A-4C22-8FEC-8FD057B0E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53242-F621-4527-A676-65D057D7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A8B57-D369-4FAE-8B98-A7E0C381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B1013E-9503-41F4-899C-2D96518AA1A6}"/>
              </a:ext>
            </a:extLst>
          </p:cNvPr>
          <p:cNvSpPr txBox="1"/>
          <p:nvPr/>
        </p:nvSpPr>
        <p:spPr>
          <a:xfrm>
            <a:off x="467544" y="4287580"/>
            <a:ext cx="148002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5"/>
                </a:solidFill>
              </a:rPr>
              <a:t>FA GD1 old</a:t>
            </a:r>
          </a:p>
          <a:p>
            <a:r>
              <a:rPr lang="en-GB"/>
              <a:t>FA GD1 new</a:t>
            </a:r>
          </a:p>
          <a:p>
            <a:r>
              <a:rPr lang="en-GB">
                <a:solidFill>
                  <a:schemeClr val="accent5"/>
                </a:solidFill>
              </a:rPr>
              <a:t>FA GD2</a:t>
            </a:r>
          </a:p>
          <a:p>
            <a:r>
              <a:rPr lang="en-GB">
                <a:solidFill>
                  <a:schemeClr val="accent3"/>
                </a:solidFill>
              </a:rPr>
              <a:t>FA GD3</a:t>
            </a:r>
          </a:p>
          <a:p>
            <a:r>
              <a:rPr lang="en-GB">
                <a:solidFill>
                  <a:schemeClr val="accent3"/>
                </a:solidFill>
              </a:rPr>
              <a:t>FA GD4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3676D7-4769-4D43-915A-BADD51967B8F}"/>
              </a:ext>
            </a:extLst>
          </p:cNvPr>
          <p:cNvSpPr txBox="1"/>
          <p:nvPr/>
        </p:nvSpPr>
        <p:spPr>
          <a:xfrm>
            <a:off x="1979712" y="4287580"/>
            <a:ext cx="10182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3"/>
                </a:solidFill>
              </a:rPr>
              <a:t>FB GD1</a:t>
            </a:r>
          </a:p>
          <a:p>
            <a:r>
              <a:rPr lang="en-GB">
                <a:solidFill>
                  <a:schemeClr val="accent3"/>
                </a:solidFill>
              </a:rPr>
              <a:t>FB GD2</a:t>
            </a:r>
          </a:p>
          <a:p>
            <a:r>
              <a:rPr lang="en-GB">
                <a:solidFill>
                  <a:schemeClr val="accent3"/>
                </a:solidFill>
              </a:rPr>
              <a:t>FB GD3</a:t>
            </a:r>
          </a:p>
          <a:p>
            <a:r>
              <a:rPr lang="en-GB">
                <a:solidFill>
                  <a:schemeClr val="accent6"/>
                </a:solidFill>
              </a:rPr>
              <a:t>FB GD4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F8F4FE-81C6-4303-B761-040B55E23A76}"/>
              </a:ext>
            </a:extLst>
          </p:cNvPr>
          <p:cNvSpPr txBox="1"/>
          <p:nvPr/>
        </p:nvSpPr>
        <p:spPr>
          <a:xfrm>
            <a:off x="3158091" y="4294206"/>
            <a:ext cx="10268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3"/>
                </a:solidFill>
              </a:rPr>
              <a:t>TA GD1</a:t>
            </a:r>
          </a:p>
          <a:p>
            <a:r>
              <a:rPr lang="en-GB">
                <a:solidFill>
                  <a:schemeClr val="accent3"/>
                </a:solidFill>
              </a:rPr>
              <a:t>TA GD2</a:t>
            </a:r>
          </a:p>
          <a:p>
            <a:r>
              <a:rPr lang="en-GB">
                <a:solidFill>
                  <a:schemeClr val="accent3"/>
                </a:solidFill>
              </a:rPr>
              <a:t>TA GD3</a:t>
            </a:r>
          </a:p>
          <a:p>
            <a:r>
              <a:rPr lang="en-GB">
                <a:solidFill>
                  <a:schemeClr val="accent3"/>
                </a:solidFill>
              </a:rPr>
              <a:t>TA GD4</a:t>
            </a:r>
          </a:p>
          <a:p>
            <a:r>
              <a:rPr lang="en-GB">
                <a:solidFill>
                  <a:schemeClr val="accent3"/>
                </a:solidFill>
              </a:rPr>
              <a:t>TA GD5</a:t>
            </a:r>
          </a:p>
          <a:p>
            <a:r>
              <a:rPr lang="en-GB">
                <a:solidFill>
                  <a:schemeClr val="accent3"/>
                </a:solidFill>
              </a:rPr>
              <a:t>TA GD6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34B1CC-4717-439F-BAFA-892414DFCA59}"/>
              </a:ext>
            </a:extLst>
          </p:cNvPr>
          <p:cNvSpPr txBox="1"/>
          <p:nvPr/>
        </p:nvSpPr>
        <p:spPr>
          <a:xfrm>
            <a:off x="4203122" y="4287580"/>
            <a:ext cx="10268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6"/>
                </a:solidFill>
              </a:rPr>
              <a:t>TB GD1</a:t>
            </a:r>
          </a:p>
          <a:p>
            <a:r>
              <a:rPr lang="en-GB">
                <a:solidFill>
                  <a:schemeClr val="accent3"/>
                </a:solidFill>
              </a:rPr>
              <a:t>TB GD2</a:t>
            </a:r>
          </a:p>
          <a:p>
            <a:r>
              <a:rPr lang="en-GB">
                <a:solidFill>
                  <a:schemeClr val="accent3"/>
                </a:solidFill>
              </a:rPr>
              <a:t>TB GD3</a:t>
            </a:r>
          </a:p>
          <a:p>
            <a:r>
              <a:rPr lang="en-GB">
                <a:solidFill>
                  <a:schemeClr val="accent3"/>
                </a:solidFill>
              </a:rPr>
              <a:t>TB GD4</a:t>
            </a:r>
          </a:p>
          <a:p>
            <a:r>
              <a:rPr lang="en-GB">
                <a:solidFill>
                  <a:schemeClr val="accent3"/>
                </a:solidFill>
              </a:rPr>
              <a:t>TB GD5</a:t>
            </a:r>
          </a:p>
          <a:p>
            <a:r>
              <a:rPr lang="en-GB">
                <a:solidFill>
                  <a:schemeClr val="accent3"/>
                </a:solidFill>
              </a:rPr>
              <a:t>TB GD6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DE7828-B4E8-4332-B5BE-385A5BAE5180}"/>
              </a:ext>
            </a:extLst>
          </p:cNvPr>
          <p:cNvSpPr txBox="1"/>
          <p:nvPr/>
        </p:nvSpPr>
        <p:spPr>
          <a:xfrm>
            <a:off x="5425981" y="4149080"/>
            <a:ext cx="101822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5"/>
                </a:solidFill>
              </a:rPr>
              <a:t>ZA GD1</a:t>
            </a:r>
          </a:p>
          <a:p>
            <a:r>
              <a:rPr lang="en-GB">
                <a:solidFill>
                  <a:schemeClr val="accent5"/>
                </a:solidFill>
              </a:rPr>
              <a:t>ZA GD2</a:t>
            </a:r>
          </a:p>
          <a:p>
            <a:r>
              <a:rPr lang="en-GB">
                <a:solidFill>
                  <a:schemeClr val="accent5"/>
                </a:solidFill>
              </a:rPr>
              <a:t>ZA GD3</a:t>
            </a:r>
          </a:p>
          <a:p>
            <a:r>
              <a:rPr lang="en-GB">
                <a:solidFill>
                  <a:schemeClr val="accent5"/>
                </a:solidFill>
              </a:rPr>
              <a:t>ZM GD</a:t>
            </a:r>
          </a:p>
          <a:p>
            <a:r>
              <a:rPr lang="en-GB">
                <a:solidFill>
                  <a:schemeClr val="accent3"/>
                </a:solidFill>
              </a:rPr>
              <a:t>ZB GD1</a:t>
            </a:r>
          </a:p>
          <a:p>
            <a:r>
              <a:rPr lang="en-GB">
                <a:solidFill>
                  <a:schemeClr val="accent5"/>
                </a:solidFill>
              </a:rPr>
              <a:t>ZB GD2</a:t>
            </a:r>
          </a:p>
          <a:p>
            <a:r>
              <a:rPr lang="en-GB">
                <a:solidFill>
                  <a:schemeClr val="accent3"/>
                </a:solidFill>
              </a:rPr>
              <a:t>ZB GD3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8543F1-83E5-4907-BC5B-08ED7A60EA0C}"/>
              </a:ext>
            </a:extLst>
          </p:cNvPr>
          <p:cNvSpPr txBox="1"/>
          <p:nvPr/>
        </p:nvSpPr>
        <p:spPr>
          <a:xfrm flipH="1">
            <a:off x="6769697" y="4294206"/>
            <a:ext cx="23099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Not started</a:t>
            </a:r>
          </a:p>
          <a:p>
            <a:r>
              <a:rPr lang="en-GB">
                <a:solidFill>
                  <a:schemeClr val="accent2"/>
                </a:solidFill>
              </a:rPr>
              <a:t>U/C Chamber only</a:t>
            </a:r>
          </a:p>
          <a:p>
            <a:r>
              <a:rPr lang="en-GB">
                <a:solidFill>
                  <a:schemeClr val="accent6"/>
                </a:solidFill>
              </a:rPr>
              <a:t>Under construction</a:t>
            </a:r>
            <a:endParaRPr lang="en-GB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GB">
                <a:solidFill>
                  <a:schemeClr val="accent3"/>
                </a:solidFill>
              </a:rPr>
              <a:t>Complete at BNL</a:t>
            </a:r>
          </a:p>
          <a:p>
            <a:r>
              <a:rPr lang="en-GB">
                <a:solidFill>
                  <a:schemeClr val="accent5"/>
                </a:solidFill>
              </a:rPr>
              <a:t>Delivered to Cornell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94CE7D-BEC9-4E22-A5C6-AD5D1DF5131F}"/>
              </a:ext>
            </a:extLst>
          </p:cNvPr>
          <p:cNvSpPr/>
          <p:nvPr/>
        </p:nvSpPr>
        <p:spPr>
          <a:xfrm>
            <a:off x="5401449" y="5286333"/>
            <a:ext cx="1009144" cy="2810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A2768C-CB58-47D4-881B-4D3D09D4355D}"/>
              </a:ext>
            </a:extLst>
          </p:cNvPr>
          <p:cNvSpPr txBox="1"/>
          <p:nvPr/>
        </p:nvSpPr>
        <p:spPr>
          <a:xfrm>
            <a:off x="6233317" y="5086916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In crate</a:t>
            </a:r>
            <a:endParaRPr lang="en-US" sz="1000" b="1"/>
          </a:p>
        </p:txBody>
      </p:sp>
    </p:spTree>
    <p:extLst>
      <p:ext uri="{BB962C8B-B14F-4D97-AF65-F5344CB8AC3E}">
        <p14:creationId xmlns:p14="http://schemas.microsoft.com/office/powerpoint/2010/main" val="125708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98A3E-3227-4C6D-BA15-411929E4D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Misc to-do (Mon a.m.)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935D0-0933-45FF-BEFE-6C1071CC6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One magnet on girder has gaps, needs reassembly</a:t>
            </a:r>
          </a:p>
          <a:p>
            <a:r>
              <a:rPr lang="en-GB"/>
              <a:t>4 holes need to be drilled and tapped in girder FB GD4</a:t>
            </a:r>
          </a:p>
          <a:p>
            <a:r>
              <a:rPr lang="en-GB"/>
              <a:t>~6 pairs of base brackets need holes drilled and tapped</a:t>
            </a:r>
          </a:p>
          <a:p>
            <a:r>
              <a:rPr lang="en-GB">
                <a:solidFill>
                  <a:schemeClr val="accent5"/>
                </a:solidFill>
              </a:rPr>
              <a:t>One (spare) BD magnet has block coming out, needs to be re-epoxied, remeasured later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A08047-9DC6-492B-9F5B-3D783FDD1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9726D-66C3-4E04-8865-156EB19EA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B6AE4-FF31-4150-9ED9-72F52CE8F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146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B1F7CA20-33EB-4A2C-8675-B67EA4B59A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2000" y="89308"/>
            <a:ext cx="8640000" cy="626704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18F8F-CB80-4F80-B802-2F6181EC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3FDB9-9809-4010-B5F9-CC6FEB7DB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E3A16-8078-4D54-88AD-000AF8057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EF524F-BA2A-458E-8C4D-33C29E6644D7}"/>
              </a:ext>
            </a:extLst>
          </p:cNvPr>
          <p:cNvSpPr txBox="1"/>
          <p:nvPr/>
        </p:nvSpPr>
        <p:spPr>
          <a:xfrm>
            <a:off x="1619672" y="1124744"/>
            <a:ext cx="38884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100% complete (excl. spares*)</a:t>
            </a:r>
          </a:p>
          <a:p>
            <a:r>
              <a:rPr lang="en-GB"/>
              <a:t>215 / 215 magnets (0 remaining)</a:t>
            </a:r>
          </a:p>
          <a:p>
            <a:endParaRPr lang="en-GB">
              <a:solidFill>
                <a:schemeClr val="accent5"/>
              </a:solidFill>
            </a:endParaRPr>
          </a:p>
          <a:p>
            <a:r>
              <a:rPr lang="en-GB">
                <a:solidFill>
                  <a:schemeClr val="accent5"/>
                </a:solidFill>
              </a:rPr>
              <a:t>* We have 4 “spare” QFs, 2 BDs for replacing first girder magnets, plus two spare BDT2 magnets, with more spares to be delivered from KYMA</a:t>
            </a:r>
            <a:endParaRPr lang="en-US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58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7B5709-51E9-4C9B-8614-BFD073BEDFA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465" y="76926"/>
            <a:ext cx="8657070" cy="6279424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3EFC7-EBDC-4FFC-95D0-67F07F5F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DDD9E-88F9-45AC-AD39-2E5B73482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BCD3B-CD20-4546-9640-8410B44A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1D33BC-F85E-484C-81B7-6B6B09C8B615}"/>
              </a:ext>
            </a:extLst>
          </p:cNvPr>
          <p:cNvSpPr txBox="1"/>
          <p:nvPr/>
        </p:nvSpPr>
        <p:spPr>
          <a:xfrm>
            <a:off x="1043609" y="692696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C000"/>
                </a:solidFill>
              </a:rPr>
              <a:t>BDT1  28 / 28 magnets (0 remaining)</a:t>
            </a:r>
          </a:p>
          <a:p>
            <a:r>
              <a:rPr lang="en-US">
                <a:solidFill>
                  <a:schemeClr val="accent6"/>
                </a:solidFill>
              </a:rPr>
              <a:t>BDT2  22 / 20 magnets (2 spare)</a:t>
            </a:r>
          </a:p>
          <a:p>
            <a:r>
              <a:rPr lang="en-US">
                <a:solidFill>
                  <a:schemeClr val="accent5"/>
                </a:solidFill>
              </a:rPr>
              <a:t>BD  30 / 32 magnets (2 remaining*)</a:t>
            </a:r>
          </a:p>
          <a:p>
            <a:r>
              <a:rPr lang="en-US">
                <a:solidFill>
                  <a:schemeClr val="accent3"/>
                </a:solidFill>
              </a:rPr>
              <a:t>QD  27 / 27 magnets (0 remaining)</a:t>
            </a:r>
          </a:p>
          <a:p>
            <a:r>
              <a:rPr lang="en-US"/>
              <a:t>QF  107 / 107 magnets (0 remaining) </a:t>
            </a:r>
          </a:p>
          <a:p>
            <a:r>
              <a:rPr lang="en-GB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>
                <a:solidFill>
                  <a:schemeClr val="bg1">
                    <a:lumMod val="65000"/>
                  </a:schemeClr>
                </a:solidFill>
              </a:rPr>
              <a:t>FH 1 / 1 magnet (0 remaining)</a:t>
            </a:r>
          </a:p>
          <a:p>
            <a:endParaRPr lang="en-GB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GB">
                <a:solidFill>
                  <a:schemeClr val="accent5"/>
                </a:solidFill>
              </a:rPr>
              <a:t>* Total of 32 includes 4 spares for replacing the first girder BDs (same applies to QF total)</a:t>
            </a:r>
            <a:endParaRPr lang="en-US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675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BAE35-4F78-4D52-B2E9-395FB5344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Final Measurement Rate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5480F-7309-4C6B-9473-91C62B99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CFF37-BDDA-4FBA-B669-636C6FC31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A2301-529D-46E9-8156-DB20A2428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BC587D2-CF56-4114-869A-032B33DEAC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199109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68807212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4148425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Main Production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240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Magnets tuned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200 (excl. early samples)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271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Rotating coil measurements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545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442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Start date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July 9, 2018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525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End date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November 14, 2018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92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Total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18.2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335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Magnets tuned per week (avg.)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10.96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84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Rotating coil meas. per week (avg.)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29.88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124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Rotating coil meas. per magnet (avg.)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2.73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50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75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71519B3-D72D-4BF4-8A9E-0946F926E9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2000" y="84237"/>
            <a:ext cx="8640000" cy="626704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AA98A-0AF7-4CA8-9F94-F1875800F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01C37-CC0F-450E-ADDD-EEDABB5D9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5A71E-F270-44EB-9E7F-CEE0885F9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9961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Tuned Magnets Criteria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638312"/>
              </p:ext>
            </p:extLst>
          </p:nvPr>
        </p:nvGraphicFramePr>
        <p:xfrm>
          <a:off x="1828800" y="1556792"/>
          <a:ext cx="54864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Midplane error (G)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Units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CBETA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Quad error at x=0 (rel.)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0.375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0.05% (Q)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8524328-4E72-447F-BB26-CC144459DF08}"/>
              </a:ext>
            </a:extLst>
          </p:cNvPr>
          <p:cNvSpPr txBox="1">
            <a:spLocks/>
          </p:cNvSpPr>
          <p:nvPr/>
        </p:nvSpPr>
        <p:spPr bwMode="auto">
          <a:xfrm>
            <a:off x="457200" y="2706866"/>
            <a:ext cx="8229600" cy="3419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For full data see spreadsheets “initialmagnets” “finalmagnets”</a:t>
            </a:r>
          </a:p>
          <a:p>
            <a:r>
              <a:rPr lang="en-GB"/>
              <a:t>Midplane error generally hardest to achieve</a:t>
            </a:r>
          </a:p>
          <a:p>
            <a:pPr lvl="1"/>
            <a:r>
              <a:rPr lang="en-GB"/>
              <a:t>May go in and out of spec slightly (~0.5G) due to chiller cycle</a:t>
            </a:r>
          </a:p>
          <a:p>
            <a:r>
              <a:rPr lang="en-GB"/>
              <a:t>Achieving all the above triggers “quick accept”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8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AF9B3-7FF3-4FB7-8658-E570334BE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28876-516F-434E-85A4-91C40675D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1F34D-AC38-44D6-9DD9-01BFD740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B8562A0-968A-4ABB-B901-08B4FA70C06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465" y="76926"/>
            <a:ext cx="8657070" cy="62794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67B788E-5465-4446-AD5D-8FFCB728773D}"/>
              </a:ext>
            </a:extLst>
          </p:cNvPr>
          <p:cNvSpPr txBox="1"/>
          <p:nvPr/>
        </p:nvSpPr>
        <p:spPr>
          <a:xfrm>
            <a:off x="827584" y="692696"/>
            <a:ext cx="32948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(2 “rejects” removed)</a:t>
            </a:r>
            <a:endParaRPr lang="en-US" sz="1000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F26087-436D-47CE-A917-A13BF388FD3F}"/>
              </a:ext>
            </a:extLst>
          </p:cNvPr>
          <p:cNvSpPr txBox="1"/>
          <p:nvPr/>
        </p:nvSpPr>
        <p:spPr>
          <a:xfrm rot="5400000">
            <a:off x="149504" y="2594911"/>
            <a:ext cx="20344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3"/>
                </a:solidFill>
              </a:rPr>
              <a:t>Tuned with 96 shims</a:t>
            </a:r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3B3035-A5DC-4B41-8A77-82BD38447B32}"/>
              </a:ext>
            </a:extLst>
          </p:cNvPr>
          <p:cNvSpPr txBox="1"/>
          <p:nvPr/>
        </p:nvSpPr>
        <p:spPr>
          <a:xfrm rot="5400000">
            <a:off x="2404567" y="1767705"/>
            <a:ext cx="20344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3"/>
                </a:solidFill>
              </a:rPr>
              <a:t>80 shims</a:t>
            </a:r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56930D-D0F4-425F-AA28-5E0DF97DDB2E}"/>
              </a:ext>
            </a:extLst>
          </p:cNvPr>
          <p:cNvSpPr txBox="1"/>
          <p:nvPr/>
        </p:nvSpPr>
        <p:spPr>
          <a:xfrm rot="5400000">
            <a:off x="3831746" y="1550153"/>
            <a:ext cx="20344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5"/>
                </a:solidFill>
              </a:rPr>
              <a:t>Reject matched with good half</a:t>
            </a:r>
            <a:endParaRPr lang="en-US" sz="1000">
              <a:solidFill>
                <a:schemeClr val="accent5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B76F56-7164-42D7-A21D-71D0A4BBC0F5}"/>
              </a:ext>
            </a:extLst>
          </p:cNvPr>
          <p:cNvSpPr txBox="1"/>
          <p:nvPr/>
        </p:nvSpPr>
        <p:spPr>
          <a:xfrm rot="5400000">
            <a:off x="6475973" y="1550153"/>
            <a:ext cx="20344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5"/>
                </a:solidFill>
              </a:rPr>
              <a:t>Reject matched with good half</a:t>
            </a:r>
            <a:endParaRPr lang="en-US" sz="1000">
              <a:solidFill>
                <a:schemeClr val="accent5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A33742-396C-408C-9778-CC5FD385021D}"/>
              </a:ext>
            </a:extLst>
          </p:cNvPr>
          <p:cNvSpPr txBox="1"/>
          <p:nvPr/>
        </p:nvSpPr>
        <p:spPr>
          <a:xfrm>
            <a:off x="2802350" y="96575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3E6B274-EECD-4627-A445-2F4C7ED7710A}"/>
              </a:ext>
            </a:extLst>
          </p:cNvPr>
          <p:cNvSpPr txBox="1"/>
          <p:nvPr/>
        </p:nvSpPr>
        <p:spPr>
          <a:xfrm>
            <a:off x="6300566" y="96575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QF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5FA4FB-3DF0-4A82-B873-AEBA1C30B6A2}"/>
              </a:ext>
            </a:extLst>
          </p:cNvPr>
          <p:cNvSpPr txBox="1"/>
          <p:nvPr/>
        </p:nvSpPr>
        <p:spPr>
          <a:xfrm>
            <a:off x="4048594" y="96575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4A07DC2-9A75-4224-8A1B-D5F171957A61}"/>
              </a:ext>
            </a:extLst>
          </p:cNvPr>
          <p:cNvSpPr txBox="1"/>
          <p:nvPr/>
        </p:nvSpPr>
        <p:spPr>
          <a:xfrm>
            <a:off x="1869963" y="96575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BDT2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376B8B-46E2-43E5-982E-C9E61CE54C4E}"/>
              </a:ext>
            </a:extLst>
          </p:cNvPr>
          <p:cNvSpPr txBox="1"/>
          <p:nvPr/>
        </p:nvSpPr>
        <p:spPr>
          <a:xfrm>
            <a:off x="8455795" y="365266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QFH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60EF624-3EE7-41F1-8E39-6F6C65258EBC}"/>
              </a:ext>
            </a:extLst>
          </p:cNvPr>
          <p:cNvSpPr txBox="1"/>
          <p:nvPr/>
        </p:nvSpPr>
        <p:spPr>
          <a:xfrm>
            <a:off x="876018" y="96616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BDT1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70592AB-F7EA-4768-BF74-5843299C4330}"/>
              </a:ext>
            </a:extLst>
          </p:cNvPr>
          <p:cNvCxnSpPr/>
          <p:nvPr/>
        </p:nvCxnSpPr>
        <p:spPr>
          <a:xfrm>
            <a:off x="683568" y="5301208"/>
            <a:ext cx="821696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69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AF9B3-7FF3-4FB7-8658-E570334BE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28876-516F-434E-85A4-91C40675D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1F34D-AC38-44D6-9DD9-01BFD740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2818D1-4689-44C8-9357-95DFC8BBD5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465" y="76926"/>
            <a:ext cx="8657070" cy="62794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189AEF1-F0BB-4F7C-9981-837DBFA04791}"/>
              </a:ext>
            </a:extLst>
          </p:cNvPr>
          <p:cNvSpPr txBox="1"/>
          <p:nvPr/>
        </p:nvSpPr>
        <p:spPr>
          <a:xfrm>
            <a:off x="970015" y="620688"/>
            <a:ext cx="32948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(2 “rejects” removed)</a:t>
            </a:r>
            <a:endParaRPr lang="en-US" sz="10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9D0EBA-1287-402B-B871-3A390B7F2497}"/>
              </a:ext>
            </a:extLst>
          </p:cNvPr>
          <p:cNvSpPr txBox="1"/>
          <p:nvPr/>
        </p:nvSpPr>
        <p:spPr>
          <a:xfrm>
            <a:off x="2944781" y="89374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1E0E3A-9A01-4AA4-866D-75E2A5258C1A}"/>
              </a:ext>
            </a:extLst>
          </p:cNvPr>
          <p:cNvSpPr txBox="1"/>
          <p:nvPr/>
        </p:nvSpPr>
        <p:spPr>
          <a:xfrm>
            <a:off x="6442997" y="89374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8EAD32-00C1-4B13-96AC-D2DDAEEBF385}"/>
              </a:ext>
            </a:extLst>
          </p:cNvPr>
          <p:cNvSpPr txBox="1"/>
          <p:nvPr/>
        </p:nvSpPr>
        <p:spPr>
          <a:xfrm>
            <a:off x="4191025" y="89374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DB3633-01D7-4221-B15D-FB4FF131D802}"/>
              </a:ext>
            </a:extLst>
          </p:cNvPr>
          <p:cNvSpPr txBox="1"/>
          <p:nvPr/>
        </p:nvSpPr>
        <p:spPr>
          <a:xfrm>
            <a:off x="2012394" y="89374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BDT2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D7A0BD-AA5B-4742-8233-83D546BB1F82}"/>
              </a:ext>
            </a:extLst>
          </p:cNvPr>
          <p:cNvSpPr txBox="1"/>
          <p:nvPr/>
        </p:nvSpPr>
        <p:spPr>
          <a:xfrm>
            <a:off x="8424499" y="96575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QFH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FC365D-4D84-4EBA-869F-A75BB4B9679D}"/>
              </a:ext>
            </a:extLst>
          </p:cNvPr>
          <p:cNvSpPr txBox="1"/>
          <p:nvPr/>
        </p:nvSpPr>
        <p:spPr>
          <a:xfrm>
            <a:off x="1018449" y="89416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BDT1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14FB0C7-7BC2-48C8-83AF-F2B3D1DC8CFB}"/>
              </a:ext>
            </a:extLst>
          </p:cNvPr>
          <p:cNvCxnSpPr>
            <a:cxnSpLocks/>
          </p:cNvCxnSpPr>
          <p:nvPr/>
        </p:nvCxnSpPr>
        <p:spPr>
          <a:xfrm>
            <a:off x="3923928" y="3232293"/>
            <a:ext cx="501642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26F0F32-F637-41D0-A089-9F8A80C984D5}"/>
              </a:ext>
            </a:extLst>
          </p:cNvPr>
          <p:cNvCxnSpPr>
            <a:cxnSpLocks/>
          </p:cNvCxnSpPr>
          <p:nvPr/>
        </p:nvCxnSpPr>
        <p:spPr>
          <a:xfrm>
            <a:off x="3923928" y="3579455"/>
            <a:ext cx="501642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089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AF9B3-7FF3-4FB7-8658-E570334BE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November 20,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28876-516F-434E-85A4-91C40675D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1F34D-AC38-44D6-9DD9-01BFD740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FA2E08-7C3B-4970-B186-CAC2CEEB92A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465" y="76926"/>
            <a:ext cx="8657070" cy="62794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57CE589-A167-4356-A09C-E2FB8C8A4B5C}"/>
              </a:ext>
            </a:extLst>
          </p:cNvPr>
          <p:cNvSpPr txBox="1"/>
          <p:nvPr/>
        </p:nvSpPr>
        <p:spPr>
          <a:xfrm>
            <a:off x="1115616" y="692696"/>
            <a:ext cx="32948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(2 “rejects” removed)</a:t>
            </a:r>
            <a:endParaRPr lang="en-US" sz="10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B7DDE9-ED2D-4872-BE93-D392DCCFD6E6}"/>
              </a:ext>
            </a:extLst>
          </p:cNvPr>
          <p:cNvSpPr txBox="1"/>
          <p:nvPr/>
        </p:nvSpPr>
        <p:spPr>
          <a:xfrm>
            <a:off x="3090382" y="96575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8CE27B-E85F-42CF-B69C-51EBBA5A04E0}"/>
              </a:ext>
            </a:extLst>
          </p:cNvPr>
          <p:cNvSpPr txBox="1"/>
          <p:nvPr/>
        </p:nvSpPr>
        <p:spPr>
          <a:xfrm>
            <a:off x="6588598" y="96575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D63765-FD08-44F0-B287-C7332BBA4DBF}"/>
              </a:ext>
            </a:extLst>
          </p:cNvPr>
          <p:cNvSpPr txBox="1"/>
          <p:nvPr/>
        </p:nvSpPr>
        <p:spPr>
          <a:xfrm>
            <a:off x="4336626" y="96575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4BA2B1-AA28-4A13-9AC3-3B89B9F09591}"/>
              </a:ext>
            </a:extLst>
          </p:cNvPr>
          <p:cNvSpPr txBox="1"/>
          <p:nvPr/>
        </p:nvSpPr>
        <p:spPr>
          <a:xfrm>
            <a:off x="2157995" y="96575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BDT2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26F65F-4D21-40D5-BD74-EC989E772A59}"/>
              </a:ext>
            </a:extLst>
          </p:cNvPr>
          <p:cNvSpPr txBox="1"/>
          <p:nvPr/>
        </p:nvSpPr>
        <p:spPr>
          <a:xfrm>
            <a:off x="8455795" y="365266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QFH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47BA6F-BB35-4F93-9C37-8290CC2E35F9}"/>
              </a:ext>
            </a:extLst>
          </p:cNvPr>
          <p:cNvSpPr txBox="1"/>
          <p:nvPr/>
        </p:nvSpPr>
        <p:spPr>
          <a:xfrm>
            <a:off x="1164050" y="96616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BDT1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4BF50A7-EB85-497D-B83C-34C2A0AEFA05}"/>
              </a:ext>
            </a:extLst>
          </p:cNvPr>
          <p:cNvCxnSpPr/>
          <p:nvPr/>
        </p:nvCxnSpPr>
        <p:spPr>
          <a:xfrm>
            <a:off x="863873" y="5481513"/>
            <a:ext cx="821696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634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59376</TotalTime>
  <Words>716</Words>
  <Application>Microsoft Office PowerPoint</Application>
  <PresentationFormat>On-screen Show (4:3)</PresentationFormat>
  <Paragraphs>171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1_Office Theme</vt:lpstr>
      <vt:lpstr>CBETA Production Magnets</vt:lpstr>
      <vt:lpstr>PowerPoint Presentation</vt:lpstr>
      <vt:lpstr>PowerPoint Presentation</vt:lpstr>
      <vt:lpstr>Final Measurement Rate</vt:lpstr>
      <vt:lpstr>PowerPoint Presentation</vt:lpstr>
      <vt:lpstr>Tuned Magnets Criteria</vt:lpstr>
      <vt:lpstr>PowerPoint Presentation</vt:lpstr>
      <vt:lpstr>PowerPoint Presentation</vt:lpstr>
      <vt:lpstr>PowerPoint Presentation</vt:lpstr>
      <vt:lpstr>PowerPoint Presentation</vt:lpstr>
      <vt:lpstr>Status</vt:lpstr>
      <vt:lpstr>Girders</vt:lpstr>
      <vt:lpstr>Misc to-do (Mon a.m.)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Brooks, Stephen</cp:lastModifiedBy>
  <cp:revision>1432</cp:revision>
  <dcterms:created xsi:type="dcterms:W3CDTF">2012-11-14T19:21:06Z</dcterms:created>
  <dcterms:modified xsi:type="dcterms:W3CDTF">2018-11-19T21:02:17Z</dcterms:modified>
</cp:coreProperties>
</file>