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21"/>
  </p:notesMasterIdLst>
  <p:handoutMasterIdLst>
    <p:handoutMasterId r:id="rId22"/>
  </p:handoutMasterIdLst>
  <p:sldIdLst>
    <p:sldId id="636" r:id="rId3"/>
    <p:sldId id="651" r:id="rId4"/>
    <p:sldId id="654" r:id="rId5"/>
    <p:sldId id="653" r:id="rId6"/>
    <p:sldId id="655" r:id="rId7"/>
    <p:sldId id="657" r:id="rId8"/>
    <p:sldId id="660" r:id="rId9"/>
    <p:sldId id="661" r:id="rId10"/>
    <p:sldId id="659" r:id="rId11"/>
    <p:sldId id="658" r:id="rId12"/>
    <p:sldId id="656" r:id="rId13"/>
    <p:sldId id="662" r:id="rId14"/>
    <p:sldId id="663" r:id="rId15"/>
    <p:sldId id="664" r:id="rId16"/>
    <p:sldId id="652" r:id="rId17"/>
    <p:sldId id="665" r:id="rId18"/>
    <p:sldId id="666" r:id="rId19"/>
    <p:sldId id="667"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D0D8E8"/>
    <a:srgbClr val="DAEFC3"/>
    <a:srgbClr val="E9EDF4"/>
    <a:srgbClr val="9BBB59"/>
    <a:srgbClr val="C4E59F"/>
    <a:srgbClr val="CCECFF"/>
    <a:srgbClr val="9900FF"/>
    <a:srgbClr val="C000C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27" autoAdjust="0"/>
    <p:restoredTop sz="94433" autoAdjust="0"/>
  </p:normalViewPr>
  <p:slideViewPr>
    <p:cSldViewPr>
      <p:cViewPr varScale="1">
        <p:scale>
          <a:sx n="82" d="100"/>
          <a:sy n="82" d="100"/>
        </p:scale>
        <p:origin x="442" y="62"/>
      </p:cViewPr>
      <p:guideLst>
        <p:guide orient="horz" pos="2160"/>
        <p:guide pos="2880"/>
      </p:guideLst>
    </p:cSldViewPr>
  </p:slideViewPr>
  <p:outlineViewPr>
    <p:cViewPr>
      <p:scale>
        <a:sx n="33" d="100"/>
        <a:sy n="33" d="100"/>
      </p:scale>
      <p:origin x="53" y="1190"/>
    </p:cViewPr>
  </p:outlineViewPr>
  <p:notesTextViewPr>
    <p:cViewPr>
      <p:scale>
        <a:sx n="3" d="2"/>
        <a:sy n="3" d="2"/>
      </p:scale>
      <p:origin x="0" y="0"/>
    </p:cViewPr>
  </p:notesTextViewPr>
  <p:sorterViewPr>
    <p:cViewPr>
      <p:scale>
        <a:sx n="50" d="100"/>
        <a:sy n="50" d="100"/>
      </p:scale>
      <p:origin x="0" y="0"/>
    </p:cViewPr>
  </p:sorterViewPr>
  <p:notesViewPr>
    <p:cSldViewPr>
      <p:cViewPr varScale="1">
        <p:scale>
          <a:sx n="58" d="100"/>
          <a:sy n="58" d="100"/>
        </p:scale>
        <p:origin x="-301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EE8CE96F-9641-4202-B9F0-B2E2AD14F4BD}" type="datetimeFigureOut">
              <a:rPr lang="en-US"/>
              <a:pPr>
                <a:defRPr/>
              </a:pPr>
              <a:t>2019-Sep-18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2F2E411-6695-4ACB-AE03-92CB8347E17E}" type="slidenum">
              <a:rPr lang="en-US" altLang="en-US"/>
              <a:pPr>
                <a:defRPr/>
              </a:pPr>
              <a:t>‹#›</a:t>
            </a:fld>
            <a:endParaRPr lang="en-US" altLang="en-US" dirty="0"/>
          </a:p>
        </p:txBody>
      </p:sp>
    </p:spTree>
    <p:extLst>
      <p:ext uri="{BB962C8B-B14F-4D97-AF65-F5344CB8AC3E}">
        <p14:creationId xmlns:p14="http://schemas.microsoft.com/office/powerpoint/2010/main" val="2632437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DF3A463C-B3F1-4D95-AAE7-A01F53C12740}" type="datetimeFigureOut">
              <a:rPr lang="en-GB"/>
              <a:pPr>
                <a:defRPr/>
              </a:pPr>
              <a:t>18/09/2019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967DA4B-B3FA-4324-8CF5-89A932D8686A}" type="slidenum">
              <a:rPr lang="en-GB" altLang="en-US"/>
              <a:pPr>
                <a:defRPr/>
              </a:pPr>
              <a:t>‹#›</a:t>
            </a:fld>
            <a:endParaRPr lang="en-GB" altLang="en-US" dirty="0"/>
          </a:p>
        </p:txBody>
      </p:sp>
    </p:spTree>
    <p:extLst>
      <p:ext uri="{BB962C8B-B14F-4D97-AF65-F5344CB8AC3E}">
        <p14:creationId xmlns:p14="http://schemas.microsoft.com/office/powerpoint/2010/main" val="2480071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r>
              <a:rPr lang="en-US"/>
              <a:t>September 19, 2019</a:t>
            </a:r>
            <a:endParaRPr lang="en-GB" dirty="0"/>
          </a:p>
        </p:txBody>
      </p:sp>
      <p:sp>
        <p:nvSpPr>
          <p:cNvPr id="5" name="Footer Placeholder 4"/>
          <p:cNvSpPr>
            <a:spLocks noGrp="1"/>
          </p:cNvSpPr>
          <p:nvPr>
            <p:ph type="ftr" sz="quarter" idx="11"/>
          </p:nvPr>
        </p:nvSpPr>
        <p:spPr/>
        <p:txBody>
          <a:bodyPr/>
          <a:lstStyle>
            <a:lvl1pPr>
              <a:defRPr/>
            </a:lvl1pPr>
          </a:lstStyle>
          <a:p>
            <a:pPr>
              <a:defRPr/>
            </a:pPr>
            <a:r>
              <a:rPr lang="en-US"/>
              <a:t>Stephen Brooks, CBETA meeting</a:t>
            </a: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6CDAA19B-55B7-43F6-A431-B5698B9D349F}" type="slidenum">
              <a:rPr lang="en-GB" altLang="en-US"/>
              <a:pPr>
                <a:defRPr/>
              </a:pPr>
              <a:t>‹#›</a:t>
            </a:fld>
            <a:endParaRPr lang="en-GB" altLang="en-US" dirty="0"/>
          </a:p>
        </p:txBody>
      </p:sp>
    </p:spTree>
    <p:extLst>
      <p:ext uri="{BB962C8B-B14F-4D97-AF65-F5344CB8AC3E}">
        <p14:creationId xmlns:p14="http://schemas.microsoft.com/office/powerpoint/2010/main" val="859015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030A0"/>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2pPr>
              <a:defRPr>
                <a:solidFill>
                  <a:srgbClr val="0070C0"/>
                </a:solidFill>
              </a:defRPr>
            </a:lvl2pPr>
            <a:lvl3pPr>
              <a:defRPr>
                <a:solidFill>
                  <a:srgbClr val="00B050"/>
                </a:solidFill>
              </a:defRPr>
            </a:lvl3pPr>
            <a:lvl4pPr>
              <a:defRPr>
                <a:solidFill>
                  <a:schemeClr val="accent6">
                    <a:lumMod val="75000"/>
                  </a:schemeClr>
                </a:solidFill>
              </a:defRPr>
            </a:lvl4pPr>
            <a:lvl5pPr>
              <a:defRPr>
                <a:solidFill>
                  <a:srgbClr val="C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pPr>
              <a:defRPr/>
            </a:pPr>
            <a:r>
              <a:rPr lang="en-US"/>
              <a:t>September 19, 2019</a:t>
            </a:r>
            <a:endParaRPr lang="en-GB" dirty="0"/>
          </a:p>
        </p:txBody>
      </p:sp>
      <p:sp>
        <p:nvSpPr>
          <p:cNvPr id="5" name="Footer Placeholder 4"/>
          <p:cNvSpPr>
            <a:spLocks noGrp="1"/>
          </p:cNvSpPr>
          <p:nvPr>
            <p:ph type="ftr" sz="quarter" idx="11"/>
          </p:nvPr>
        </p:nvSpPr>
        <p:spPr/>
        <p:txBody>
          <a:bodyPr/>
          <a:lstStyle>
            <a:lvl1pPr>
              <a:defRPr/>
            </a:lvl1pPr>
          </a:lstStyle>
          <a:p>
            <a:pPr>
              <a:defRPr/>
            </a:pPr>
            <a:r>
              <a:rPr lang="en-US"/>
              <a:t>Stephen Brooks, CBETA meeting</a:t>
            </a: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919DEF3-38EA-44F2-924B-3AA3B76DF1B8}" type="slidenum">
              <a:rPr lang="en-GB" altLang="en-US"/>
              <a:pPr>
                <a:defRPr/>
              </a:pPr>
              <a:t>‹#›</a:t>
            </a:fld>
            <a:endParaRPr lang="en-GB" altLang="en-US" dirty="0"/>
          </a:p>
        </p:txBody>
      </p:sp>
    </p:spTree>
    <p:extLst>
      <p:ext uri="{BB962C8B-B14F-4D97-AF65-F5344CB8AC3E}">
        <p14:creationId xmlns:p14="http://schemas.microsoft.com/office/powerpoint/2010/main" val="2751651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tx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886200" y="0"/>
            <a:ext cx="5257800" cy="1066800"/>
          </a:xfrm>
          <a:prstGeom prst="rect">
            <a:avLst/>
          </a:prstGeom>
          <a:noFill/>
          <a:effectLst/>
          <a:scene3d>
            <a:camera prst="orthographicFront"/>
            <a:lightRig rig="glow" dir="t">
              <a:rot lat="0" lon="0" rev="6360000"/>
            </a:lightRig>
          </a:scene3d>
          <a:sp3d contourW="1000" prstMaterial="flat">
            <a:bevelT w="95250" h="101600"/>
            <a:contourClr>
              <a:schemeClr val="dk1">
                <a:satMod val="300000"/>
              </a:schemeClr>
            </a:contourClr>
          </a:sp3d>
        </p:spPr>
        <p:style>
          <a:lnRef idx="0">
            <a:schemeClr val="dk1"/>
          </a:lnRef>
          <a:fillRef idx="3">
            <a:schemeClr val="dk1"/>
          </a:fillRef>
          <a:effectRef idx="3">
            <a:schemeClr val="dk1"/>
          </a:effectRef>
          <a:fontRef idx="none"/>
        </p:style>
        <p:txBody>
          <a:bodyPr anchor="t">
            <a:normAutofit/>
          </a:bodyPr>
          <a:lstStyle>
            <a:lvl1pPr algn="r">
              <a:defRPr sz="3200">
                <a:ln>
                  <a:noFill/>
                </a:ln>
                <a:solidFill>
                  <a:srgbClr val="FFFFCC"/>
                </a:solidFill>
              </a:defRPr>
            </a:lvl1pPr>
          </a:lstStyle>
          <a:p>
            <a:r>
              <a:rPr lang="en-US" dirty="0"/>
              <a:t>Click to edit Master title style</a:t>
            </a:r>
          </a:p>
        </p:txBody>
      </p:sp>
      <p:sp>
        <p:nvSpPr>
          <p:cNvPr id="8" name="Slide Number Placeholder 5"/>
          <p:cNvSpPr txBox="1">
            <a:spLocks/>
          </p:cNvSpPr>
          <p:nvPr userDrawn="1"/>
        </p:nvSpPr>
        <p:spPr>
          <a:xfrm>
            <a:off x="8077200" y="6492875"/>
            <a:ext cx="1066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99FF9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FFFFCC"/>
                </a:solidFill>
                <a:latin typeface="+mj-lt"/>
              </a:rPr>
              <a:t> Page </a:t>
            </a:r>
            <a:fld id="{77AA60D7-E052-4FF8-8EB3-82792E6B1490}" type="slidenum">
              <a:rPr lang="en-US" smtClean="0">
                <a:solidFill>
                  <a:srgbClr val="FFFFCC"/>
                </a:solidFill>
                <a:latin typeface="+mj-lt"/>
              </a:rPr>
              <a:pPr/>
              <a:t>‹#›</a:t>
            </a:fld>
            <a:endParaRPr lang="en-US" dirty="0">
              <a:solidFill>
                <a:srgbClr val="FFFFCC"/>
              </a:solidFill>
              <a:latin typeface="+mj-lt"/>
            </a:endParaRPr>
          </a:p>
        </p:txBody>
      </p:sp>
    </p:spTree>
    <p:extLst>
      <p:ext uri="{BB962C8B-B14F-4D97-AF65-F5344CB8AC3E}">
        <p14:creationId xmlns:p14="http://schemas.microsoft.com/office/powerpoint/2010/main" val="2589880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r>
              <a:rPr lang="en-US"/>
              <a:t>September 19, 2019</a:t>
            </a:r>
            <a:endParaRPr lang="en-GB" dirty="0"/>
          </a:p>
        </p:txBody>
      </p:sp>
      <p:sp>
        <p:nvSpPr>
          <p:cNvPr id="5" name="Footer Placeholder 4"/>
          <p:cNvSpPr>
            <a:spLocks noGrp="1"/>
          </p:cNvSpPr>
          <p:nvPr>
            <p:ph type="ftr" sz="quarter" idx="11"/>
          </p:nvPr>
        </p:nvSpPr>
        <p:spPr/>
        <p:txBody>
          <a:bodyPr/>
          <a:lstStyle>
            <a:lvl1pPr>
              <a:defRPr/>
            </a:lvl1pPr>
          </a:lstStyle>
          <a:p>
            <a:pPr>
              <a:defRPr/>
            </a:pPr>
            <a:r>
              <a:rPr lang="en-US"/>
              <a:t>Stephen Brooks, CBETA meeting</a:t>
            </a: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706EC404-890E-41D9-B785-78F74B1E75A9}" type="slidenum">
              <a:rPr lang="en-GB" altLang="en-US"/>
              <a:pPr>
                <a:defRPr/>
              </a:pPr>
              <a:t>‹#›</a:t>
            </a:fld>
            <a:endParaRPr lang="en-GB" altLang="en-US" dirty="0"/>
          </a:p>
        </p:txBody>
      </p:sp>
    </p:spTree>
    <p:extLst>
      <p:ext uri="{BB962C8B-B14F-4D97-AF65-F5344CB8AC3E}">
        <p14:creationId xmlns:p14="http://schemas.microsoft.com/office/powerpoint/2010/main" val="3572317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080C0"/>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2pPr>
              <a:defRPr>
                <a:solidFill>
                  <a:srgbClr val="00B0F0"/>
                </a:solidFill>
              </a:defRPr>
            </a:lvl2pPr>
            <a:lvl3pPr>
              <a:defRPr>
                <a:solidFill>
                  <a:srgbClr val="00DC64"/>
                </a:solidFill>
              </a:defRPr>
            </a:lvl3pPr>
            <a:lvl4pPr>
              <a:defRPr>
                <a:solidFill>
                  <a:schemeClr val="accent6">
                    <a:lumMod val="75000"/>
                  </a:schemeClr>
                </a:solidFill>
              </a:defRPr>
            </a:lvl4pPr>
            <a:lvl5pPr>
              <a:defRPr>
                <a:solidFill>
                  <a:srgbClr val="C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pPr>
              <a:defRPr/>
            </a:pPr>
            <a:r>
              <a:rPr lang="en-US"/>
              <a:t>September 19, 2019</a:t>
            </a:r>
            <a:endParaRPr lang="en-GB" dirty="0"/>
          </a:p>
        </p:txBody>
      </p:sp>
      <p:sp>
        <p:nvSpPr>
          <p:cNvPr id="5" name="Footer Placeholder 4"/>
          <p:cNvSpPr>
            <a:spLocks noGrp="1"/>
          </p:cNvSpPr>
          <p:nvPr>
            <p:ph type="ftr" sz="quarter" idx="11"/>
          </p:nvPr>
        </p:nvSpPr>
        <p:spPr/>
        <p:txBody>
          <a:bodyPr/>
          <a:lstStyle>
            <a:lvl1pPr>
              <a:defRPr/>
            </a:lvl1pPr>
          </a:lstStyle>
          <a:p>
            <a:pPr>
              <a:defRPr/>
            </a:pPr>
            <a:r>
              <a:rPr lang="en-US"/>
              <a:t>Stephen Brooks, CBETA meeting</a:t>
            </a: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B2CE1426-49D9-4400-AE85-1D8D350657F9}" type="slidenum">
              <a:rPr lang="en-GB" altLang="en-US"/>
              <a:pPr>
                <a:defRPr/>
              </a:pPr>
              <a:t>‹#›</a:t>
            </a:fld>
            <a:endParaRPr lang="en-GB" altLang="en-US" dirty="0"/>
          </a:p>
        </p:txBody>
      </p:sp>
    </p:spTree>
    <p:extLst>
      <p:ext uri="{BB962C8B-B14F-4D97-AF65-F5344CB8AC3E}">
        <p14:creationId xmlns:p14="http://schemas.microsoft.com/office/powerpoint/2010/main" val="28913807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rot="10800000">
            <a:off x="7596188" y="0"/>
            <a:ext cx="1547812" cy="6858000"/>
          </a:xfrm>
          <a:prstGeom prst="rect">
            <a:avLst/>
          </a:prstGeom>
          <a:gradFill>
            <a:gsLst>
              <a:gs pos="0">
                <a:schemeClr val="accent5">
                  <a:lumMod val="40000"/>
                  <a:lumOff val="6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7" name="Rectangle 6"/>
          <p:cNvSpPr/>
          <p:nvPr userDrawn="1"/>
        </p:nvSpPr>
        <p:spPr>
          <a:xfrm>
            <a:off x="0" y="0"/>
            <a:ext cx="1547813" cy="6858000"/>
          </a:xfrm>
          <a:prstGeom prst="rect">
            <a:avLst/>
          </a:prstGeom>
          <a:gradFill>
            <a:gsLst>
              <a:gs pos="0">
                <a:schemeClr val="accent5">
                  <a:lumMod val="40000"/>
                  <a:lumOff val="6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02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cs typeface="+mn-cs"/>
              </a:defRPr>
            </a:lvl1pPr>
          </a:lstStyle>
          <a:p>
            <a:pPr>
              <a:defRPr/>
            </a:pPr>
            <a:r>
              <a:rPr lang="en-US"/>
              <a:t>September 19, 2019</a:t>
            </a:r>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cs typeface="+mn-cs"/>
              </a:defRPr>
            </a:lvl1pPr>
          </a:lstStyle>
          <a:p>
            <a:pPr>
              <a:defRPr/>
            </a:pPr>
            <a:r>
              <a:rPr lang="en-US"/>
              <a:t>Stephen Brooks, CBETA meeting</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9D7176B4-3FF4-42B2-A64D-8907BC728C1E}"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3" r:id="rId3"/>
  </p:sldLayoutIdLst>
  <p:hf hdr="0"/>
  <p:txStyles>
    <p:titleStyle>
      <a:lvl1pPr algn="ctr" rtl="0" eaLnBrk="0" fontAlgn="base" hangingPunct="0">
        <a:spcBef>
          <a:spcPct val="0"/>
        </a:spcBef>
        <a:spcAft>
          <a:spcPct val="0"/>
        </a:spcAft>
        <a:defRPr lang="en-GB" sz="4400" kern="1200" dirty="0">
          <a:solidFill>
            <a:srgbClr val="7030A0"/>
          </a:solidFill>
          <a:latin typeface="+mj-lt"/>
          <a:ea typeface="+mj-ea"/>
          <a:cs typeface="+mj-cs"/>
        </a:defRPr>
      </a:lvl1pPr>
      <a:lvl2pPr algn="ctr" rtl="0" eaLnBrk="0" fontAlgn="base" hangingPunct="0">
        <a:spcBef>
          <a:spcPct val="0"/>
        </a:spcBef>
        <a:spcAft>
          <a:spcPct val="0"/>
        </a:spcAft>
        <a:defRPr sz="4400">
          <a:solidFill>
            <a:srgbClr val="7030A0"/>
          </a:solidFill>
          <a:latin typeface="Calibri" pitchFamily="34" charset="0"/>
        </a:defRPr>
      </a:lvl2pPr>
      <a:lvl3pPr algn="ctr" rtl="0" eaLnBrk="0" fontAlgn="base" hangingPunct="0">
        <a:spcBef>
          <a:spcPct val="0"/>
        </a:spcBef>
        <a:spcAft>
          <a:spcPct val="0"/>
        </a:spcAft>
        <a:defRPr sz="4400">
          <a:solidFill>
            <a:srgbClr val="7030A0"/>
          </a:solidFill>
          <a:latin typeface="Calibri" pitchFamily="34" charset="0"/>
        </a:defRPr>
      </a:lvl3pPr>
      <a:lvl4pPr algn="ctr" rtl="0" eaLnBrk="0" fontAlgn="base" hangingPunct="0">
        <a:spcBef>
          <a:spcPct val="0"/>
        </a:spcBef>
        <a:spcAft>
          <a:spcPct val="0"/>
        </a:spcAft>
        <a:defRPr sz="4400">
          <a:solidFill>
            <a:srgbClr val="7030A0"/>
          </a:solidFill>
          <a:latin typeface="Calibri" pitchFamily="34" charset="0"/>
        </a:defRPr>
      </a:lvl4pPr>
      <a:lvl5pPr algn="ctr" rtl="0" eaLnBrk="0" fontAlgn="base" hangingPunct="0">
        <a:spcBef>
          <a:spcPct val="0"/>
        </a:spcBef>
        <a:spcAft>
          <a:spcPct val="0"/>
        </a:spcAft>
        <a:defRPr sz="4400">
          <a:solidFill>
            <a:srgbClr val="7030A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en-US" sz="2800" kern="1200" dirty="0">
          <a:solidFill>
            <a:srgbClr val="0070C0"/>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en-US" sz="2400" kern="1200" dirty="0">
          <a:solidFill>
            <a:srgbClr val="00B050"/>
          </a:solidFill>
          <a:latin typeface="+mn-lt"/>
          <a:ea typeface="+mn-ea"/>
          <a:cs typeface="+mn-cs"/>
        </a:defRPr>
      </a:lvl3pPr>
      <a:lvl4pPr marL="1600200" indent="-228600" algn="l" rtl="0" eaLnBrk="0" fontAlgn="base" hangingPunct="0">
        <a:spcBef>
          <a:spcPct val="20000"/>
        </a:spcBef>
        <a:spcAft>
          <a:spcPct val="0"/>
        </a:spcAft>
        <a:buFont typeface="Arial" charset="0"/>
        <a:buChar char="–"/>
        <a:defRPr lang="en-US" sz="2000" kern="1200" dirty="0">
          <a:solidFill>
            <a:srgbClr val="E46C0A"/>
          </a:solidFill>
          <a:latin typeface="+mn-lt"/>
          <a:ea typeface="+mn-ea"/>
          <a:cs typeface="+mn-cs"/>
        </a:defRPr>
      </a:lvl4pPr>
      <a:lvl5pPr marL="2057400" indent="-228600" algn="l" rtl="0" eaLnBrk="0" fontAlgn="base" hangingPunct="0">
        <a:spcBef>
          <a:spcPct val="20000"/>
        </a:spcBef>
        <a:spcAft>
          <a:spcPct val="0"/>
        </a:spcAft>
        <a:buFont typeface="Arial" charset="0"/>
        <a:buChar char="»"/>
        <a:defRPr lang="en-GB" sz="2000" kern="1200" dirty="0">
          <a:solidFill>
            <a:srgbClr val="C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rot="10800000">
            <a:off x="7596188" y="0"/>
            <a:ext cx="1547812" cy="6858000"/>
          </a:xfrm>
          <a:prstGeom prst="rect">
            <a:avLst/>
          </a:prstGeom>
          <a:gradFill>
            <a:gsLst>
              <a:gs pos="0">
                <a:schemeClr val="tx2"/>
              </a:gs>
              <a:gs pos="100000">
                <a:schemeClr val="tx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7" name="Rectangle 6"/>
          <p:cNvSpPr/>
          <p:nvPr userDrawn="1"/>
        </p:nvSpPr>
        <p:spPr>
          <a:xfrm>
            <a:off x="0" y="0"/>
            <a:ext cx="1547813" cy="6858000"/>
          </a:xfrm>
          <a:prstGeom prst="rect">
            <a:avLst/>
          </a:prstGeom>
          <a:gradFill>
            <a:gsLst>
              <a:gs pos="0">
                <a:schemeClr val="tx2"/>
              </a:gs>
              <a:gs pos="100000">
                <a:schemeClr val="tx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05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Calibri Light" panose="020F0302020204030204" pitchFamily="34" charset="0"/>
                <a:cs typeface="+mn-cs"/>
              </a:defRPr>
            </a:lvl1pPr>
          </a:lstStyle>
          <a:p>
            <a:pPr>
              <a:defRPr/>
            </a:pPr>
            <a:r>
              <a:rPr lang="en-US"/>
              <a:t>September 19, 2019</a:t>
            </a:r>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Calibri Light" panose="020F0302020204030204" pitchFamily="34" charset="0"/>
                <a:cs typeface="+mn-cs"/>
              </a:defRPr>
            </a:lvl1pPr>
          </a:lstStyle>
          <a:p>
            <a:pPr>
              <a:defRPr/>
            </a:pPr>
            <a:r>
              <a:rPr lang="en-US"/>
              <a:t>Stephen Brooks, CBETA meeting</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Light" pitchFamily="34" charset="0"/>
              </a:defRPr>
            </a:lvl1pPr>
          </a:lstStyle>
          <a:p>
            <a:pPr>
              <a:defRPr/>
            </a:pPr>
            <a:fld id="{6FD7CC7B-9D0C-4FC1-993A-D4FA53C1AD4A}"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Lst>
  <p:hf hdr="0"/>
  <p:txStyles>
    <p:titleStyle>
      <a:lvl1pPr algn="ctr" rtl="0" eaLnBrk="0" fontAlgn="base" hangingPunct="0">
        <a:spcBef>
          <a:spcPct val="0"/>
        </a:spcBef>
        <a:spcAft>
          <a:spcPct val="0"/>
        </a:spcAft>
        <a:defRPr lang="en-GB" sz="4400" kern="1200" dirty="0">
          <a:solidFill>
            <a:srgbClr val="A080C0"/>
          </a:solidFill>
          <a:latin typeface="Calibri Light" panose="020F0302020204030204" pitchFamily="34" charset="0"/>
          <a:ea typeface="+mj-ea"/>
          <a:cs typeface="+mj-cs"/>
        </a:defRPr>
      </a:lvl1pPr>
      <a:lvl2pPr algn="ctr" rtl="0" eaLnBrk="0" fontAlgn="base" hangingPunct="0">
        <a:spcBef>
          <a:spcPct val="0"/>
        </a:spcBef>
        <a:spcAft>
          <a:spcPct val="0"/>
        </a:spcAft>
        <a:defRPr sz="4400">
          <a:solidFill>
            <a:srgbClr val="A080C0"/>
          </a:solidFill>
          <a:latin typeface="Calibri Light" pitchFamily="34" charset="0"/>
        </a:defRPr>
      </a:lvl2pPr>
      <a:lvl3pPr algn="ctr" rtl="0" eaLnBrk="0" fontAlgn="base" hangingPunct="0">
        <a:spcBef>
          <a:spcPct val="0"/>
        </a:spcBef>
        <a:spcAft>
          <a:spcPct val="0"/>
        </a:spcAft>
        <a:defRPr sz="4400">
          <a:solidFill>
            <a:srgbClr val="A080C0"/>
          </a:solidFill>
          <a:latin typeface="Calibri Light" pitchFamily="34" charset="0"/>
        </a:defRPr>
      </a:lvl3pPr>
      <a:lvl4pPr algn="ctr" rtl="0" eaLnBrk="0" fontAlgn="base" hangingPunct="0">
        <a:spcBef>
          <a:spcPct val="0"/>
        </a:spcBef>
        <a:spcAft>
          <a:spcPct val="0"/>
        </a:spcAft>
        <a:defRPr sz="4400">
          <a:solidFill>
            <a:srgbClr val="A080C0"/>
          </a:solidFill>
          <a:latin typeface="Calibri Light" pitchFamily="34" charset="0"/>
        </a:defRPr>
      </a:lvl4pPr>
      <a:lvl5pPr algn="ctr" rtl="0" eaLnBrk="0" fontAlgn="base" hangingPunct="0">
        <a:spcBef>
          <a:spcPct val="0"/>
        </a:spcBef>
        <a:spcAft>
          <a:spcPct val="0"/>
        </a:spcAft>
        <a:defRPr sz="4400">
          <a:solidFill>
            <a:srgbClr val="A080C0"/>
          </a:solidFill>
          <a:latin typeface="Calibri Light"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charset="0"/>
        <a:buChar char="–"/>
        <a:defRPr lang="en-US" sz="2800" kern="1200" dirty="0">
          <a:solidFill>
            <a:srgbClr val="00B0F0"/>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charset="0"/>
        <a:buChar char="•"/>
        <a:defRPr lang="en-US" sz="2400" kern="1200" dirty="0">
          <a:solidFill>
            <a:srgbClr val="00DC64"/>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charset="0"/>
        <a:buChar char="–"/>
        <a:defRPr lang="en-US" sz="2000" kern="1200" dirty="0">
          <a:solidFill>
            <a:srgbClr val="E46C0A"/>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charset="0"/>
        <a:buChar char="»"/>
        <a:defRPr lang="en-GB" sz="2000" kern="1200" dirty="0">
          <a:solidFill>
            <a:srgbClr val="C00000"/>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CBETA FFA Response Matrix</a:t>
            </a:r>
            <a:endParaRPr lang="en-GB" dirty="0"/>
          </a:p>
        </p:txBody>
      </p:sp>
      <p:sp>
        <p:nvSpPr>
          <p:cNvPr id="3" name="Subtitle 2"/>
          <p:cNvSpPr>
            <a:spLocks noGrp="1"/>
          </p:cNvSpPr>
          <p:nvPr>
            <p:ph type="subTitle" idx="1"/>
          </p:nvPr>
        </p:nvSpPr>
        <p:spPr/>
        <p:txBody>
          <a:bodyPr>
            <a:normAutofit/>
          </a:bodyPr>
          <a:lstStyle/>
          <a:p>
            <a:r>
              <a:rPr lang="en-GB"/>
              <a:t>And some vague ideas about commissioning</a:t>
            </a:r>
          </a:p>
        </p:txBody>
      </p:sp>
      <p:sp>
        <p:nvSpPr>
          <p:cNvPr id="4" name="Date Placeholder 3"/>
          <p:cNvSpPr>
            <a:spLocks noGrp="1"/>
          </p:cNvSpPr>
          <p:nvPr>
            <p:ph type="dt" sz="half" idx="10"/>
          </p:nvPr>
        </p:nvSpPr>
        <p:spPr/>
        <p:txBody>
          <a:bodyPr/>
          <a:lstStyle/>
          <a:p>
            <a:pPr>
              <a:defRPr/>
            </a:pPr>
            <a:r>
              <a:rPr lang="en-US"/>
              <a:t>September 19, 2019</a:t>
            </a:r>
            <a:endParaRPr lang="en-GB" dirty="0"/>
          </a:p>
        </p:txBody>
      </p:sp>
      <p:sp>
        <p:nvSpPr>
          <p:cNvPr id="5" name="Footer Placeholder 4"/>
          <p:cNvSpPr>
            <a:spLocks noGrp="1"/>
          </p:cNvSpPr>
          <p:nvPr>
            <p:ph type="ftr" sz="quarter" idx="11"/>
          </p:nvPr>
        </p:nvSpPr>
        <p:spPr/>
        <p:txBody>
          <a:bodyPr/>
          <a:lstStyle/>
          <a:p>
            <a:pPr>
              <a:defRPr/>
            </a:pPr>
            <a:r>
              <a:rPr lang="en-US"/>
              <a:t>Stephen Brooks, CBETA meeting</a:t>
            </a:r>
            <a:endParaRPr lang="en-GB" dirty="0"/>
          </a:p>
        </p:txBody>
      </p:sp>
      <p:sp>
        <p:nvSpPr>
          <p:cNvPr id="6" name="Slide Number Placeholder 5"/>
          <p:cNvSpPr>
            <a:spLocks noGrp="1"/>
          </p:cNvSpPr>
          <p:nvPr>
            <p:ph type="sldNum" sz="quarter" idx="12"/>
          </p:nvPr>
        </p:nvSpPr>
        <p:spPr/>
        <p:txBody>
          <a:bodyPr/>
          <a:lstStyle/>
          <a:p>
            <a:pPr>
              <a:defRPr/>
            </a:pPr>
            <a:fld id="{6CDAA19B-55B7-43F6-A431-B5698B9D349F}" type="slidenum">
              <a:rPr lang="en-GB" altLang="en-US" smtClean="0"/>
              <a:pPr>
                <a:defRPr/>
              </a:pPr>
              <a:t>1</a:t>
            </a:fld>
            <a:endParaRPr lang="en-GB" altLang="en-US"/>
          </a:p>
        </p:txBody>
      </p:sp>
    </p:spTree>
    <p:extLst>
      <p:ext uri="{BB962C8B-B14F-4D97-AF65-F5344CB8AC3E}">
        <p14:creationId xmlns:p14="http://schemas.microsoft.com/office/powerpoint/2010/main" val="2765633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A046E-F12B-4A2C-A79C-DDD16720285E}"/>
              </a:ext>
            </a:extLst>
          </p:cNvPr>
          <p:cNvSpPr>
            <a:spLocks noGrp="1"/>
          </p:cNvSpPr>
          <p:nvPr>
            <p:ph type="title"/>
          </p:nvPr>
        </p:nvSpPr>
        <p:spPr/>
        <p:txBody>
          <a:bodyPr/>
          <a:lstStyle/>
          <a:p>
            <a:r>
              <a:rPr lang="en-GB"/>
              <a:t>Cumulative Phase Advances</a:t>
            </a:r>
            <a:endParaRPr lang="en-US"/>
          </a:p>
        </p:txBody>
      </p:sp>
      <p:pic>
        <p:nvPicPr>
          <p:cNvPr id="8" name="Content Placeholder 7">
            <a:extLst>
              <a:ext uri="{FF2B5EF4-FFF2-40B4-BE49-F238E27FC236}">
                <a16:creationId xmlns:a16="http://schemas.microsoft.com/office/drawing/2014/main" id="{C112FAAA-5360-4D98-8B32-4C0D56407CCE}"/>
              </a:ext>
            </a:extLst>
          </p:cNvPr>
          <p:cNvPicPr>
            <a:picLocks noGrp="1" noChangeAspect="1"/>
          </p:cNvPicPr>
          <p:nvPr>
            <p:ph idx="1"/>
          </p:nvPr>
        </p:nvPicPr>
        <p:blipFill>
          <a:blip r:embed="rId2"/>
          <a:stretch>
            <a:fillRect/>
          </a:stretch>
        </p:blipFill>
        <p:spPr>
          <a:xfrm>
            <a:off x="585875" y="1417638"/>
            <a:ext cx="8018572" cy="4819674"/>
          </a:xfrm>
          <a:prstGeom prst="rect">
            <a:avLst/>
          </a:prstGeom>
        </p:spPr>
      </p:pic>
      <p:sp>
        <p:nvSpPr>
          <p:cNvPr id="4" name="Date Placeholder 3">
            <a:extLst>
              <a:ext uri="{FF2B5EF4-FFF2-40B4-BE49-F238E27FC236}">
                <a16:creationId xmlns:a16="http://schemas.microsoft.com/office/drawing/2014/main" id="{9154FDAC-0546-4E9E-8D99-2CC7B7B6F5F4}"/>
              </a:ext>
            </a:extLst>
          </p:cNvPr>
          <p:cNvSpPr>
            <a:spLocks noGrp="1"/>
          </p:cNvSpPr>
          <p:nvPr>
            <p:ph type="dt" sz="half" idx="10"/>
          </p:nvPr>
        </p:nvSpPr>
        <p:spPr/>
        <p:txBody>
          <a:bodyPr/>
          <a:lstStyle/>
          <a:p>
            <a:pPr>
              <a:defRPr/>
            </a:pPr>
            <a:r>
              <a:rPr lang="en-US"/>
              <a:t>September 19, 2019</a:t>
            </a:r>
            <a:endParaRPr lang="en-GB" dirty="0"/>
          </a:p>
        </p:txBody>
      </p:sp>
      <p:sp>
        <p:nvSpPr>
          <p:cNvPr id="5" name="Footer Placeholder 4">
            <a:extLst>
              <a:ext uri="{FF2B5EF4-FFF2-40B4-BE49-F238E27FC236}">
                <a16:creationId xmlns:a16="http://schemas.microsoft.com/office/drawing/2014/main" id="{AA153CA7-7B0A-4246-B649-1E4B7DF7DF7D}"/>
              </a:ext>
            </a:extLst>
          </p:cNvPr>
          <p:cNvSpPr>
            <a:spLocks noGrp="1"/>
          </p:cNvSpPr>
          <p:nvPr>
            <p:ph type="ftr" sz="quarter" idx="11"/>
          </p:nvPr>
        </p:nvSpPr>
        <p:spPr/>
        <p:txBody>
          <a:bodyPr/>
          <a:lstStyle/>
          <a:p>
            <a:pPr>
              <a:defRPr/>
            </a:pPr>
            <a:r>
              <a:rPr lang="en-US"/>
              <a:t>Stephen Brooks, CBETA meeting</a:t>
            </a:r>
            <a:endParaRPr lang="en-GB" dirty="0"/>
          </a:p>
        </p:txBody>
      </p:sp>
      <p:sp>
        <p:nvSpPr>
          <p:cNvPr id="6" name="Slide Number Placeholder 5">
            <a:extLst>
              <a:ext uri="{FF2B5EF4-FFF2-40B4-BE49-F238E27FC236}">
                <a16:creationId xmlns:a16="http://schemas.microsoft.com/office/drawing/2014/main" id="{73B8E16E-4782-4B16-9E18-8699E45847F9}"/>
              </a:ext>
            </a:extLst>
          </p:cNvPr>
          <p:cNvSpPr>
            <a:spLocks noGrp="1"/>
          </p:cNvSpPr>
          <p:nvPr>
            <p:ph type="sldNum" sz="quarter" idx="12"/>
          </p:nvPr>
        </p:nvSpPr>
        <p:spPr/>
        <p:txBody>
          <a:bodyPr/>
          <a:lstStyle/>
          <a:p>
            <a:pPr>
              <a:defRPr/>
            </a:pPr>
            <a:fld id="{C919DEF3-38EA-44F2-924B-3AA3B76DF1B8}" type="slidenum">
              <a:rPr lang="en-GB" altLang="en-US" smtClean="0"/>
              <a:pPr>
                <a:defRPr/>
              </a:pPr>
              <a:t>10</a:t>
            </a:fld>
            <a:endParaRPr lang="en-GB" altLang="en-US" dirty="0"/>
          </a:p>
        </p:txBody>
      </p:sp>
      <p:sp>
        <p:nvSpPr>
          <p:cNvPr id="9" name="TextBox 8">
            <a:extLst>
              <a:ext uri="{FF2B5EF4-FFF2-40B4-BE49-F238E27FC236}">
                <a16:creationId xmlns:a16="http://schemas.microsoft.com/office/drawing/2014/main" id="{D3F1FAFE-4D42-42D3-9774-4A40683F7C01}"/>
              </a:ext>
            </a:extLst>
          </p:cNvPr>
          <p:cNvSpPr txBox="1"/>
          <p:nvPr/>
        </p:nvSpPr>
        <p:spPr>
          <a:xfrm>
            <a:off x="7406823" y="5742833"/>
            <a:ext cx="825867" cy="369332"/>
          </a:xfrm>
          <a:prstGeom prst="rect">
            <a:avLst/>
          </a:prstGeom>
          <a:noFill/>
        </p:spPr>
        <p:txBody>
          <a:bodyPr wrap="none" rtlCol="0">
            <a:spAutoFit/>
          </a:bodyPr>
          <a:lstStyle/>
          <a:p>
            <a:r>
              <a:rPr lang="en-GB"/>
              <a:t>(RHS)</a:t>
            </a:r>
            <a:endParaRPr lang="en-US"/>
          </a:p>
        </p:txBody>
      </p:sp>
      <p:sp>
        <p:nvSpPr>
          <p:cNvPr id="10" name="TextBox 9">
            <a:extLst>
              <a:ext uri="{FF2B5EF4-FFF2-40B4-BE49-F238E27FC236}">
                <a16:creationId xmlns:a16="http://schemas.microsoft.com/office/drawing/2014/main" id="{B01A6452-BC21-4230-B975-FC149D5B4E7C}"/>
              </a:ext>
            </a:extLst>
          </p:cNvPr>
          <p:cNvSpPr txBox="1"/>
          <p:nvPr/>
        </p:nvSpPr>
        <p:spPr>
          <a:xfrm>
            <a:off x="1115616" y="2204864"/>
            <a:ext cx="3888432" cy="646331"/>
          </a:xfrm>
          <a:prstGeom prst="rect">
            <a:avLst/>
          </a:prstGeom>
          <a:noFill/>
        </p:spPr>
        <p:txBody>
          <a:bodyPr wrap="square" rtlCol="0">
            <a:spAutoFit/>
          </a:bodyPr>
          <a:lstStyle/>
          <a:p>
            <a:r>
              <a:rPr lang="en-GB"/>
              <a:t>I replaced obviously bad data points by the average of their neighbours</a:t>
            </a:r>
            <a:endParaRPr lang="en-US"/>
          </a:p>
        </p:txBody>
      </p:sp>
    </p:spTree>
    <p:extLst>
      <p:ext uri="{BB962C8B-B14F-4D97-AF65-F5344CB8AC3E}">
        <p14:creationId xmlns:p14="http://schemas.microsoft.com/office/powerpoint/2010/main" val="2130806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E4D79-C2E6-49F4-A88B-2C148C809073}"/>
              </a:ext>
            </a:extLst>
          </p:cNvPr>
          <p:cNvSpPr>
            <a:spLocks noGrp="1"/>
          </p:cNvSpPr>
          <p:nvPr>
            <p:ph type="title"/>
          </p:nvPr>
        </p:nvSpPr>
        <p:spPr/>
        <p:txBody>
          <a:bodyPr/>
          <a:lstStyle/>
          <a:p>
            <a:r>
              <a:rPr lang="en-GB"/>
              <a:t>Semi-Empirical Response Matrix</a:t>
            </a:r>
            <a:endParaRPr lang="en-US"/>
          </a:p>
        </p:txBody>
      </p:sp>
      <p:sp>
        <p:nvSpPr>
          <p:cNvPr id="3" name="Content Placeholder 2">
            <a:extLst>
              <a:ext uri="{FF2B5EF4-FFF2-40B4-BE49-F238E27FC236}">
                <a16:creationId xmlns:a16="http://schemas.microsoft.com/office/drawing/2014/main" id="{347DDF1D-071E-491F-94FF-8BF850B69E67}"/>
              </a:ext>
            </a:extLst>
          </p:cNvPr>
          <p:cNvSpPr>
            <a:spLocks noGrp="1"/>
          </p:cNvSpPr>
          <p:nvPr>
            <p:ph idx="1"/>
          </p:nvPr>
        </p:nvSpPr>
        <p:spPr/>
        <p:txBody>
          <a:bodyPr/>
          <a:lstStyle/>
          <a:p>
            <a:r>
              <a:rPr lang="en-GB"/>
              <a:t>Take the oval shape from the CBETA-V response matrix</a:t>
            </a:r>
          </a:p>
          <a:p>
            <a:r>
              <a:rPr lang="en-GB"/>
              <a:t>Take the phase advances from the real data</a:t>
            </a:r>
          </a:p>
          <a:p>
            <a:r>
              <a:rPr lang="en-GB"/>
              <a:t>Matrix[a</a:t>
            </a:r>
            <a:r>
              <a:rPr lang="en-GB">
                <a:sym typeface="Wingdings" panose="05000000000000000000" pitchFamily="2" charset="2"/>
              </a:rPr>
              <a:t>b] = make_oval(sin(</a:t>
            </a:r>
            <a:r>
              <a:rPr lang="en-GB">
                <a:latin typeface="Symbol" panose="05050102010706020507" pitchFamily="18" charset="2"/>
                <a:sym typeface="Wingdings" panose="05000000000000000000" pitchFamily="2" charset="2"/>
              </a:rPr>
              <a:t>q</a:t>
            </a:r>
            <a:r>
              <a:rPr lang="en-GB">
                <a:sym typeface="Wingdings" panose="05000000000000000000" pitchFamily="2" charset="2"/>
              </a:rPr>
              <a:t>),-cos(</a:t>
            </a:r>
            <a:r>
              <a:rPr lang="en-GB">
                <a:latin typeface="Symbol" panose="05050102010706020507" pitchFamily="18" charset="2"/>
                <a:sym typeface="Wingdings" panose="05000000000000000000" pitchFamily="2" charset="2"/>
              </a:rPr>
              <a:t>q</a:t>
            </a:r>
            <a:r>
              <a:rPr lang="en-GB">
                <a:sym typeface="Wingdings" panose="05000000000000000000" pitchFamily="2" charset="2"/>
              </a:rPr>
              <a:t>))</a:t>
            </a:r>
          </a:p>
          <a:p>
            <a:pPr lvl="1"/>
            <a:r>
              <a:rPr lang="en-GB">
                <a:sym typeface="Wingdings" panose="05000000000000000000" pitchFamily="2" charset="2"/>
              </a:rPr>
              <a:t>where </a:t>
            </a:r>
            <a:r>
              <a:rPr lang="en-GB">
                <a:latin typeface="Symbol" panose="05050102010706020507" pitchFamily="18" charset="2"/>
                <a:sym typeface="Wingdings" panose="05000000000000000000" pitchFamily="2" charset="2"/>
              </a:rPr>
              <a:t>q</a:t>
            </a:r>
            <a:r>
              <a:rPr lang="en-GB">
                <a:sym typeface="Wingdings" panose="05000000000000000000" pitchFamily="2" charset="2"/>
              </a:rPr>
              <a:t> = phase[b] - phase[a] + 0.1696 radians</a:t>
            </a:r>
          </a:p>
          <a:p>
            <a:pPr lvl="2"/>
            <a:r>
              <a:rPr lang="en-GB">
                <a:sym typeface="Wingdings" panose="05000000000000000000" pitchFamily="2" charset="2"/>
              </a:rPr>
              <a:t>where 0.1696 radians is a fudge that I fit to get the aa diagonal entries right, in other words the phase advance from the corrector to the same cell BPM</a:t>
            </a:r>
          </a:p>
          <a:p>
            <a:pPr lvl="1"/>
            <a:r>
              <a:rPr lang="en-GB">
                <a:sym typeface="Wingdings" panose="05000000000000000000" pitchFamily="2" charset="2"/>
              </a:rPr>
              <a:t>make_oval is just the inverse of unoval</a:t>
            </a:r>
            <a:endParaRPr lang="en-US"/>
          </a:p>
        </p:txBody>
      </p:sp>
      <p:sp>
        <p:nvSpPr>
          <p:cNvPr id="4" name="Date Placeholder 3">
            <a:extLst>
              <a:ext uri="{FF2B5EF4-FFF2-40B4-BE49-F238E27FC236}">
                <a16:creationId xmlns:a16="http://schemas.microsoft.com/office/drawing/2014/main" id="{E0419D15-03B9-4837-80BB-15A8D226F85A}"/>
              </a:ext>
            </a:extLst>
          </p:cNvPr>
          <p:cNvSpPr>
            <a:spLocks noGrp="1"/>
          </p:cNvSpPr>
          <p:nvPr>
            <p:ph type="dt" sz="half" idx="10"/>
          </p:nvPr>
        </p:nvSpPr>
        <p:spPr/>
        <p:txBody>
          <a:bodyPr/>
          <a:lstStyle/>
          <a:p>
            <a:pPr>
              <a:defRPr/>
            </a:pPr>
            <a:r>
              <a:rPr lang="en-US"/>
              <a:t>September 19, 2019</a:t>
            </a:r>
            <a:endParaRPr lang="en-GB" dirty="0"/>
          </a:p>
        </p:txBody>
      </p:sp>
      <p:sp>
        <p:nvSpPr>
          <p:cNvPr id="5" name="Footer Placeholder 4">
            <a:extLst>
              <a:ext uri="{FF2B5EF4-FFF2-40B4-BE49-F238E27FC236}">
                <a16:creationId xmlns:a16="http://schemas.microsoft.com/office/drawing/2014/main" id="{05681E9E-2103-4891-A80B-38085C9588DC}"/>
              </a:ext>
            </a:extLst>
          </p:cNvPr>
          <p:cNvSpPr>
            <a:spLocks noGrp="1"/>
          </p:cNvSpPr>
          <p:nvPr>
            <p:ph type="ftr" sz="quarter" idx="11"/>
          </p:nvPr>
        </p:nvSpPr>
        <p:spPr/>
        <p:txBody>
          <a:bodyPr/>
          <a:lstStyle/>
          <a:p>
            <a:pPr>
              <a:defRPr/>
            </a:pPr>
            <a:r>
              <a:rPr lang="en-US"/>
              <a:t>Stephen Brooks, CBETA meeting</a:t>
            </a:r>
            <a:endParaRPr lang="en-GB" dirty="0"/>
          </a:p>
        </p:txBody>
      </p:sp>
      <p:sp>
        <p:nvSpPr>
          <p:cNvPr id="6" name="Slide Number Placeholder 5">
            <a:extLst>
              <a:ext uri="{FF2B5EF4-FFF2-40B4-BE49-F238E27FC236}">
                <a16:creationId xmlns:a16="http://schemas.microsoft.com/office/drawing/2014/main" id="{87F133E0-B0E0-4FE4-A021-7D44D632D727}"/>
              </a:ext>
            </a:extLst>
          </p:cNvPr>
          <p:cNvSpPr>
            <a:spLocks noGrp="1"/>
          </p:cNvSpPr>
          <p:nvPr>
            <p:ph type="sldNum" sz="quarter" idx="12"/>
          </p:nvPr>
        </p:nvSpPr>
        <p:spPr/>
        <p:txBody>
          <a:bodyPr/>
          <a:lstStyle/>
          <a:p>
            <a:pPr>
              <a:defRPr/>
            </a:pPr>
            <a:fld id="{C919DEF3-38EA-44F2-924B-3AA3B76DF1B8}" type="slidenum">
              <a:rPr lang="en-GB" altLang="en-US" smtClean="0"/>
              <a:pPr>
                <a:defRPr/>
              </a:pPr>
              <a:t>11</a:t>
            </a:fld>
            <a:endParaRPr lang="en-GB" altLang="en-US" dirty="0"/>
          </a:p>
        </p:txBody>
      </p:sp>
      <p:sp>
        <p:nvSpPr>
          <p:cNvPr id="7" name="TextBox 6">
            <a:extLst>
              <a:ext uri="{FF2B5EF4-FFF2-40B4-BE49-F238E27FC236}">
                <a16:creationId xmlns:a16="http://schemas.microsoft.com/office/drawing/2014/main" id="{27D6E2DB-B6CB-42B7-9A08-DFC4C664F13E}"/>
              </a:ext>
            </a:extLst>
          </p:cNvPr>
          <p:cNvSpPr txBox="1"/>
          <p:nvPr/>
        </p:nvSpPr>
        <p:spPr>
          <a:xfrm>
            <a:off x="3923929" y="2134597"/>
            <a:ext cx="4896543" cy="646331"/>
          </a:xfrm>
          <a:prstGeom prst="rect">
            <a:avLst/>
          </a:prstGeom>
          <a:noFill/>
        </p:spPr>
        <p:txBody>
          <a:bodyPr wrap="square" rtlCol="0">
            <a:spAutoFit/>
          </a:bodyPr>
          <a:lstStyle/>
          <a:p>
            <a:r>
              <a:rPr lang="en-GB" sz="1200"/>
              <a:t>In this case the escan.mat used bumps made from dipoles in the splitter, whereas we want to get the response to FFA correctors like was done in the virtual machine response matrix</a:t>
            </a:r>
            <a:endParaRPr lang="en-US" sz="1200"/>
          </a:p>
        </p:txBody>
      </p:sp>
    </p:spTree>
    <p:extLst>
      <p:ext uri="{BB962C8B-B14F-4D97-AF65-F5344CB8AC3E}">
        <p14:creationId xmlns:p14="http://schemas.microsoft.com/office/powerpoint/2010/main" val="2560395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C72CE6E-5B91-4360-B4A4-15D8ED6FA6C2}"/>
              </a:ext>
            </a:extLst>
          </p:cNvPr>
          <p:cNvSpPr>
            <a:spLocks noGrp="1"/>
          </p:cNvSpPr>
          <p:nvPr>
            <p:ph type="dt" sz="half" idx="10"/>
          </p:nvPr>
        </p:nvSpPr>
        <p:spPr/>
        <p:txBody>
          <a:bodyPr/>
          <a:lstStyle/>
          <a:p>
            <a:pPr>
              <a:defRPr/>
            </a:pPr>
            <a:r>
              <a:rPr lang="en-US"/>
              <a:t>September 19, 2019</a:t>
            </a:r>
            <a:endParaRPr lang="en-GB" dirty="0"/>
          </a:p>
        </p:txBody>
      </p:sp>
      <p:sp>
        <p:nvSpPr>
          <p:cNvPr id="5" name="Footer Placeholder 4">
            <a:extLst>
              <a:ext uri="{FF2B5EF4-FFF2-40B4-BE49-F238E27FC236}">
                <a16:creationId xmlns:a16="http://schemas.microsoft.com/office/drawing/2014/main" id="{9C8FEA12-456A-44CD-A5EE-BDA8B9AC997C}"/>
              </a:ext>
            </a:extLst>
          </p:cNvPr>
          <p:cNvSpPr>
            <a:spLocks noGrp="1"/>
          </p:cNvSpPr>
          <p:nvPr>
            <p:ph type="ftr" sz="quarter" idx="11"/>
          </p:nvPr>
        </p:nvSpPr>
        <p:spPr/>
        <p:txBody>
          <a:bodyPr/>
          <a:lstStyle/>
          <a:p>
            <a:pPr>
              <a:defRPr/>
            </a:pPr>
            <a:r>
              <a:rPr lang="en-US"/>
              <a:t>Stephen Brooks, CBETA meeting</a:t>
            </a:r>
            <a:endParaRPr lang="en-GB" dirty="0"/>
          </a:p>
        </p:txBody>
      </p:sp>
      <p:sp>
        <p:nvSpPr>
          <p:cNvPr id="6" name="Slide Number Placeholder 5">
            <a:extLst>
              <a:ext uri="{FF2B5EF4-FFF2-40B4-BE49-F238E27FC236}">
                <a16:creationId xmlns:a16="http://schemas.microsoft.com/office/drawing/2014/main" id="{351C7D81-F36A-43C5-9227-A38AACD91A3B}"/>
              </a:ext>
            </a:extLst>
          </p:cNvPr>
          <p:cNvSpPr>
            <a:spLocks noGrp="1"/>
          </p:cNvSpPr>
          <p:nvPr>
            <p:ph type="sldNum" sz="quarter" idx="12"/>
          </p:nvPr>
        </p:nvSpPr>
        <p:spPr/>
        <p:txBody>
          <a:bodyPr/>
          <a:lstStyle/>
          <a:p>
            <a:pPr>
              <a:defRPr/>
            </a:pPr>
            <a:fld id="{C919DEF3-38EA-44F2-924B-3AA3B76DF1B8}" type="slidenum">
              <a:rPr lang="en-GB" altLang="en-US" smtClean="0"/>
              <a:pPr>
                <a:defRPr/>
              </a:pPr>
              <a:t>12</a:t>
            </a:fld>
            <a:endParaRPr lang="en-GB" altLang="en-US" dirty="0"/>
          </a:p>
        </p:txBody>
      </p:sp>
      <p:pic>
        <p:nvPicPr>
          <p:cNvPr id="16" name="Picture 15">
            <a:extLst>
              <a:ext uri="{FF2B5EF4-FFF2-40B4-BE49-F238E27FC236}">
                <a16:creationId xmlns:a16="http://schemas.microsoft.com/office/drawing/2014/main" id="{461DC776-60FE-4169-A8BB-AE1677D3595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0416" y="116632"/>
            <a:ext cx="8663167" cy="6279424"/>
          </a:xfrm>
          <a:prstGeom prst="rect">
            <a:avLst/>
          </a:prstGeom>
        </p:spPr>
      </p:pic>
    </p:spTree>
    <p:extLst>
      <p:ext uri="{BB962C8B-B14F-4D97-AF65-F5344CB8AC3E}">
        <p14:creationId xmlns:p14="http://schemas.microsoft.com/office/powerpoint/2010/main" val="233864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C72CE6E-5B91-4360-B4A4-15D8ED6FA6C2}"/>
              </a:ext>
            </a:extLst>
          </p:cNvPr>
          <p:cNvSpPr>
            <a:spLocks noGrp="1"/>
          </p:cNvSpPr>
          <p:nvPr>
            <p:ph type="dt" sz="half" idx="10"/>
          </p:nvPr>
        </p:nvSpPr>
        <p:spPr/>
        <p:txBody>
          <a:bodyPr/>
          <a:lstStyle/>
          <a:p>
            <a:pPr>
              <a:defRPr/>
            </a:pPr>
            <a:r>
              <a:rPr lang="en-US"/>
              <a:t>September 19, 2019</a:t>
            </a:r>
            <a:endParaRPr lang="en-GB" dirty="0"/>
          </a:p>
        </p:txBody>
      </p:sp>
      <p:sp>
        <p:nvSpPr>
          <p:cNvPr id="5" name="Footer Placeholder 4">
            <a:extLst>
              <a:ext uri="{FF2B5EF4-FFF2-40B4-BE49-F238E27FC236}">
                <a16:creationId xmlns:a16="http://schemas.microsoft.com/office/drawing/2014/main" id="{9C8FEA12-456A-44CD-A5EE-BDA8B9AC997C}"/>
              </a:ext>
            </a:extLst>
          </p:cNvPr>
          <p:cNvSpPr>
            <a:spLocks noGrp="1"/>
          </p:cNvSpPr>
          <p:nvPr>
            <p:ph type="ftr" sz="quarter" idx="11"/>
          </p:nvPr>
        </p:nvSpPr>
        <p:spPr/>
        <p:txBody>
          <a:bodyPr/>
          <a:lstStyle/>
          <a:p>
            <a:pPr>
              <a:defRPr/>
            </a:pPr>
            <a:r>
              <a:rPr lang="en-US"/>
              <a:t>Stephen Brooks, CBETA meeting</a:t>
            </a:r>
            <a:endParaRPr lang="en-GB" dirty="0"/>
          </a:p>
        </p:txBody>
      </p:sp>
      <p:sp>
        <p:nvSpPr>
          <p:cNvPr id="6" name="Slide Number Placeholder 5">
            <a:extLst>
              <a:ext uri="{FF2B5EF4-FFF2-40B4-BE49-F238E27FC236}">
                <a16:creationId xmlns:a16="http://schemas.microsoft.com/office/drawing/2014/main" id="{351C7D81-F36A-43C5-9227-A38AACD91A3B}"/>
              </a:ext>
            </a:extLst>
          </p:cNvPr>
          <p:cNvSpPr>
            <a:spLocks noGrp="1"/>
          </p:cNvSpPr>
          <p:nvPr>
            <p:ph type="sldNum" sz="quarter" idx="12"/>
          </p:nvPr>
        </p:nvSpPr>
        <p:spPr/>
        <p:txBody>
          <a:bodyPr/>
          <a:lstStyle/>
          <a:p>
            <a:pPr>
              <a:defRPr/>
            </a:pPr>
            <a:fld id="{C919DEF3-38EA-44F2-924B-3AA3B76DF1B8}" type="slidenum">
              <a:rPr lang="en-GB" altLang="en-US" smtClean="0"/>
              <a:pPr>
                <a:defRPr/>
              </a:pPr>
              <a:t>13</a:t>
            </a:fld>
            <a:endParaRPr lang="en-GB" altLang="en-US" dirty="0"/>
          </a:p>
        </p:txBody>
      </p:sp>
      <p:pic>
        <p:nvPicPr>
          <p:cNvPr id="2" name="Picture 1">
            <a:extLst>
              <a:ext uri="{FF2B5EF4-FFF2-40B4-BE49-F238E27FC236}">
                <a16:creationId xmlns:a16="http://schemas.microsoft.com/office/drawing/2014/main" id="{2F211716-64B3-42BB-8828-2CAA5991C48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0416" y="116632"/>
            <a:ext cx="8663167" cy="6279424"/>
          </a:xfrm>
          <a:prstGeom prst="rect">
            <a:avLst/>
          </a:prstGeom>
        </p:spPr>
      </p:pic>
    </p:spTree>
    <p:extLst>
      <p:ext uri="{BB962C8B-B14F-4D97-AF65-F5344CB8AC3E}">
        <p14:creationId xmlns:p14="http://schemas.microsoft.com/office/powerpoint/2010/main" val="1569608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FE47B88A-3318-45A7-B3E2-20C08DAEB4C6}"/>
              </a:ext>
            </a:extLst>
          </p:cNvPr>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228710" y="102651"/>
            <a:ext cx="8686579" cy="6296394"/>
          </a:xfrm>
          <a:prstGeom prst="rect">
            <a:avLst/>
          </a:prstGeom>
        </p:spPr>
      </p:pic>
      <p:sp>
        <p:nvSpPr>
          <p:cNvPr id="4" name="Date Placeholder 3">
            <a:extLst>
              <a:ext uri="{FF2B5EF4-FFF2-40B4-BE49-F238E27FC236}">
                <a16:creationId xmlns:a16="http://schemas.microsoft.com/office/drawing/2014/main" id="{A0029261-E683-4091-A9F3-E37D725F34A9}"/>
              </a:ext>
            </a:extLst>
          </p:cNvPr>
          <p:cNvSpPr>
            <a:spLocks noGrp="1"/>
          </p:cNvSpPr>
          <p:nvPr>
            <p:ph type="dt" sz="half" idx="10"/>
          </p:nvPr>
        </p:nvSpPr>
        <p:spPr/>
        <p:txBody>
          <a:bodyPr/>
          <a:lstStyle/>
          <a:p>
            <a:pPr>
              <a:defRPr/>
            </a:pPr>
            <a:r>
              <a:rPr lang="en-US"/>
              <a:t>September 19, 2019</a:t>
            </a:r>
            <a:endParaRPr lang="en-GB" dirty="0"/>
          </a:p>
        </p:txBody>
      </p:sp>
      <p:sp>
        <p:nvSpPr>
          <p:cNvPr id="5" name="Footer Placeholder 4">
            <a:extLst>
              <a:ext uri="{FF2B5EF4-FFF2-40B4-BE49-F238E27FC236}">
                <a16:creationId xmlns:a16="http://schemas.microsoft.com/office/drawing/2014/main" id="{E81FC11E-5C77-418B-AE99-CE4708BCCB20}"/>
              </a:ext>
            </a:extLst>
          </p:cNvPr>
          <p:cNvSpPr>
            <a:spLocks noGrp="1"/>
          </p:cNvSpPr>
          <p:nvPr>
            <p:ph type="ftr" sz="quarter" idx="11"/>
          </p:nvPr>
        </p:nvSpPr>
        <p:spPr/>
        <p:txBody>
          <a:bodyPr/>
          <a:lstStyle/>
          <a:p>
            <a:pPr>
              <a:defRPr/>
            </a:pPr>
            <a:r>
              <a:rPr lang="en-US"/>
              <a:t>Stephen Brooks, CBETA meeting</a:t>
            </a:r>
            <a:endParaRPr lang="en-GB" dirty="0"/>
          </a:p>
        </p:txBody>
      </p:sp>
      <p:sp>
        <p:nvSpPr>
          <p:cNvPr id="6" name="Slide Number Placeholder 5">
            <a:extLst>
              <a:ext uri="{FF2B5EF4-FFF2-40B4-BE49-F238E27FC236}">
                <a16:creationId xmlns:a16="http://schemas.microsoft.com/office/drawing/2014/main" id="{93EC29B4-023C-4247-B423-CA375CD66282}"/>
              </a:ext>
            </a:extLst>
          </p:cNvPr>
          <p:cNvSpPr>
            <a:spLocks noGrp="1"/>
          </p:cNvSpPr>
          <p:nvPr>
            <p:ph type="sldNum" sz="quarter" idx="12"/>
          </p:nvPr>
        </p:nvSpPr>
        <p:spPr/>
        <p:txBody>
          <a:bodyPr/>
          <a:lstStyle/>
          <a:p>
            <a:pPr>
              <a:defRPr/>
            </a:pPr>
            <a:fld id="{C919DEF3-38EA-44F2-924B-3AA3B76DF1B8}" type="slidenum">
              <a:rPr lang="en-GB" altLang="en-US" smtClean="0"/>
              <a:pPr>
                <a:defRPr/>
              </a:pPr>
              <a:t>14</a:t>
            </a:fld>
            <a:endParaRPr lang="en-GB" altLang="en-US" dirty="0"/>
          </a:p>
        </p:txBody>
      </p:sp>
    </p:spTree>
    <p:extLst>
      <p:ext uri="{BB962C8B-B14F-4D97-AF65-F5344CB8AC3E}">
        <p14:creationId xmlns:p14="http://schemas.microsoft.com/office/powerpoint/2010/main" val="1053423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59553-C1E4-4648-A483-FC2F4C86EC0B}"/>
              </a:ext>
            </a:extLst>
          </p:cNvPr>
          <p:cNvSpPr>
            <a:spLocks noGrp="1"/>
          </p:cNvSpPr>
          <p:nvPr>
            <p:ph type="title"/>
          </p:nvPr>
        </p:nvSpPr>
        <p:spPr/>
        <p:txBody>
          <a:bodyPr/>
          <a:lstStyle/>
          <a:p>
            <a:r>
              <a:rPr lang="en-GB"/>
              <a:t>Commissioning Prerequisites</a:t>
            </a:r>
            <a:endParaRPr lang="en-US"/>
          </a:p>
        </p:txBody>
      </p:sp>
      <p:sp>
        <p:nvSpPr>
          <p:cNvPr id="3" name="Content Placeholder 2">
            <a:extLst>
              <a:ext uri="{FF2B5EF4-FFF2-40B4-BE49-F238E27FC236}">
                <a16:creationId xmlns:a16="http://schemas.microsoft.com/office/drawing/2014/main" id="{26DF26C9-E16F-4A4F-8285-CF3E2A22E838}"/>
              </a:ext>
            </a:extLst>
          </p:cNvPr>
          <p:cNvSpPr>
            <a:spLocks noGrp="1"/>
          </p:cNvSpPr>
          <p:nvPr>
            <p:ph idx="1"/>
          </p:nvPr>
        </p:nvSpPr>
        <p:spPr/>
        <p:txBody>
          <a:bodyPr>
            <a:normAutofit fontScale="92500" lnSpcReduction="10000"/>
          </a:bodyPr>
          <a:lstStyle/>
          <a:p>
            <a:r>
              <a:rPr lang="en-GB"/>
              <a:t>Hysteresis correction for splitter magnets</a:t>
            </a:r>
          </a:p>
          <a:p>
            <a:pPr lvl="1"/>
            <a:r>
              <a:rPr lang="en-GB"/>
              <a:t>We have lots of splitters to set up, so need saved states to load deterministically</a:t>
            </a:r>
          </a:p>
          <a:p>
            <a:pPr lvl="1"/>
            <a:r>
              <a:rPr lang="en-GB"/>
              <a:t>Either “degaussing” oscillation or (difficult but faster to set) state history model</a:t>
            </a:r>
          </a:p>
          <a:p>
            <a:r>
              <a:rPr lang="en-GB"/>
              <a:t>“Pipe cleaning”</a:t>
            </a:r>
          </a:p>
          <a:p>
            <a:pPr lvl="1"/>
            <a:r>
              <a:rPr lang="en-GB"/>
              <a:t>Run grid scans (grid_a_dude) on each splitter line</a:t>
            </a:r>
          </a:p>
          <a:p>
            <a:pPr lvl="2"/>
            <a:r>
              <a:rPr lang="en-GB"/>
              <a:t>Finds any big nonlinear/stray fields</a:t>
            </a:r>
          </a:p>
          <a:p>
            <a:pPr lvl="1"/>
            <a:r>
              <a:rPr lang="en-GB"/>
              <a:t>Do full FFA response matrix (rough) once</a:t>
            </a:r>
          </a:p>
          <a:p>
            <a:pPr lvl="2"/>
            <a:r>
              <a:rPr lang="en-GB"/>
              <a:t>Finds all swapped, missing or reversed correctors and BPMs (rows and columns of response matrix)</a:t>
            </a:r>
            <a:endParaRPr lang="en-US"/>
          </a:p>
        </p:txBody>
      </p:sp>
      <p:sp>
        <p:nvSpPr>
          <p:cNvPr id="4" name="Date Placeholder 3">
            <a:extLst>
              <a:ext uri="{FF2B5EF4-FFF2-40B4-BE49-F238E27FC236}">
                <a16:creationId xmlns:a16="http://schemas.microsoft.com/office/drawing/2014/main" id="{5583FF07-DA1C-4F9F-B9B6-7F77D22ED7E4}"/>
              </a:ext>
            </a:extLst>
          </p:cNvPr>
          <p:cNvSpPr>
            <a:spLocks noGrp="1"/>
          </p:cNvSpPr>
          <p:nvPr>
            <p:ph type="dt" sz="half" idx="10"/>
          </p:nvPr>
        </p:nvSpPr>
        <p:spPr/>
        <p:txBody>
          <a:bodyPr/>
          <a:lstStyle/>
          <a:p>
            <a:pPr>
              <a:defRPr/>
            </a:pPr>
            <a:r>
              <a:rPr lang="en-US"/>
              <a:t>September 19, 2019</a:t>
            </a:r>
            <a:endParaRPr lang="en-GB" dirty="0"/>
          </a:p>
        </p:txBody>
      </p:sp>
      <p:sp>
        <p:nvSpPr>
          <p:cNvPr id="5" name="Footer Placeholder 4">
            <a:extLst>
              <a:ext uri="{FF2B5EF4-FFF2-40B4-BE49-F238E27FC236}">
                <a16:creationId xmlns:a16="http://schemas.microsoft.com/office/drawing/2014/main" id="{A87648AC-1DC3-49EE-B061-361A62F73FA0}"/>
              </a:ext>
            </a:extLst>
          </p:cNvPr>
          <p:cNvSpPr>
            <a:spLocks noGrp="1"/>
          </p:cNvSpPr>
          <p:nvPr>
            <p:ph type="ftr" sz="quarter" idx="11"/>
          </p:nvPr>
        </p:nvSpPr>
        <p:spPr/>
        <p:txBody>
          <a:bodyPr/>
          <a:lstStyle/>
          <a:p>
            <a:pPr>
              <a:defRPr/>
            </a:pPr>
            <a:r>
              <a:rPr lang="en-US"/>
              <a:t>Stephen Brooks, CBETA meeting</a:t>
            </a:r>
            <a:endParaRPr lang="en-GB" dirty="0"/>
          </a:p>
        </p:txBody>
      </p:sp>
      <p:sp>
        <p:nvSpPr>
          <p:cNvPr id="6" name="Slide Number Placeholder 5">
            <a:extLst>
              <a:ext uri="{FF2B5EF4-FFF2-40B4-BE49-F238E27FC236}">
                <a16:creationId xmlns:a16="http://schemas.microsoft.com/office/drawing/2014/main" id="{1EA75090-D6F5-482D-B6F5-9B9C1F1D0E30}"/>
              </a:ext>
            </a:extLst>
          </p:cNvPr>
          <p:cNvSpPr>
            <a:spLocks noGrp="1"/>
          </p:cNvSpPr>
          <p:nvPr>
            <p:ph type="sldNum" sz="quarter" idx="12"/>
          </p:nvPr>
        </p:nvSpPr>
        <p:spPr/>
        <p:txBody>
          <a:bodyPr/>
          <a:lstStyle/>
          <a:p>
            <a:pPr>
              <a:defRPr/>
            </a:pPr>
            <a:fld id="{C919DEF3-38EA-44F2-924B-3AA3B76DF1B8}" type="slidenum">
              <a:rPr lang="en-GB" altLang="en-US" smtClean="0"/>
              <a:pPr>
                <a:defRPr/>
              </a:pPr>
              <a:t>15</a:t>
            </a:fld>
            <a:endParaRPr lang="en-GB" altLang="en-US" dirty="0"/>
          </a:p>
        </p:txBody>
      </p:sp>
    </p:spTree>
    <p:extLst>
      <p:ext uri="{BB962C8B-B14F-4D97-AF65-F5344CB8AC3E}">
        <p14:creationId xmlns:p14="http://schemas.microsoft.com/office/powerpoint/2010/main" val="814942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A661A-B7D2-47B7-BDCD-633CFF9AF775}"/>
              </a:ext>
            </a:extLst>
          </p:cNvPr>
          <p:cNvSpPr>
            <a:spLocks noGrp="1"/>
          </p:cNvSpPr>
          <p:nvPr>
            <p:ph type="title"/>
          </p:nvPr>
        </p:nvSpPr>
        <p:spPr/>
        <p:txBody>
          <a:bodyPr/>
          <a:lstStyle/>
          <a:p>
            <a:r>
              <a:rPr lang="en-GB"/>
              <a:t>FFA Correction Method</a:t>
            </a:r>
            <a:endParaRPr lang="en-US"/>
          </a:p>
        </p:txBody>
      </p:sp>
      <p:sp>
        <p:nvSpPr>
          <p:cNvPr id="3" name="Content Placeholder 2">
            <a:extLst>
              <a:ext uri="{FF2B5EF4-FFF2-40B4-BE49-F238E27FC236}">
                <a16:creationId xmlns:a16="http://schemas.microsoft.com/office/drawing/2014/main" id="{785067E5-E1B6-4533-AD9B-0A3B4683FA05}"/>
              </a:ext>
            </a:extLst>
          </p:cNvPr>
          <p:cNvSpPr>
            <a:spLocks noGrp="1"/>
          </p:cNvSpPr>
          <p:nvPr>
            <p:ph idx="1"/>
          </p:nvPr>
        </p:nvSpPr>
        <p:spPr/>
        <p:txBody>
          <a:bodyPr/>
          <a:lstStyle/>
          <a:p>
            <a:r>
              <a:rPr lang="en-GB"/>
              <a:t>Measure a baseline orbit and then two bump orbits using first two FFA correctors</a:t>
            </a:r>
          </a:p>
          <a:p>
            <a:r>
              <a:rPr lang="en-GB"/>
              <a:t>Calculate the empirical phase advances</a:t>
            </a:r>
          </a:p>
          <a:p>
            <a:r>
              <a:rPr lang="en-GB"/>
              <a:t>Generate the semi-empirical response matrix</a:t>
            </a:r>
          </a:p>
          <a:p>
            <a:r>
              <a:rPr lang="en-GB"/>
              <a:t>Use that matrix in the SVD algorithm for setting the FFA correctors</a:t>
            </a:r>
          </a:p>
          <a:p>
            <a:r>
              <a:rPr lang="en-GB"/>
              <a:t>Can combine with measured FFA responses to splitter magnets too (extra matrix columns)</a:t>
            </a:r>
            <a:endParaRPr lang="en-US"/>
          </a:p>
        </p:txBody>
      </p:sp>
      <p:sp>
        <p:nvSpPr>
          <p:cNvPr id="4" name="Date Placeholder 3">
            <a:extLst>
              <a:ext uri="{FF2B5EF4-FFF2-40B4-BE49-F238E27FC236}">
                <a16:creationId xmlns:a16="http://schemas.microsoft.com/office/drawing/2014/main" id="{C9EA2096-BD02-4CCF-A04F-A3C51222AC67}"/>
              </a:ext>
            </a:extLst>
          </p:cNvPr>
          <p:cNvSpPr>
            <a:spLocks noGrp="1"/>
          </p:cNvSpPr>
          <p:nvPr>
            <p:ph type="dt" sz="half" idx="10"/>
          </p:nvPr>
        </p:nvSpPr>
        <p:spPr/>
        <p:txBody>
          <a:bodyPr/>
          <a:lstStyle/>
          <a:p>
            <a:pPr>
              <a:defRPr/>
            </a:pPr>
            <a:r>
              <a:rPr lang="en-US"/>
              <a:t>September 19, 2019</a:t>
            </a:r>
            <a:endParaRPr lang="en-GB" dirty="0"/>
          </a:p>
        </p:txBody>
      </p:sp>
      <p:sp>
        <p:nvSpPr>
          <p:cNvPr id="5" name="Footer Placeholder 4">
            <a:extLst>
              <a:ext uri="{FF2B5EF4-FFF2-40B4-BE49-F238E27FC236}">
                <a16:creationId xmlns:a16="http://schemas.microsoft.com/office/drawing/2014/main" id="{1E73E523-2E42-494F-8A3B-A2257CAF9AB7}"/>
              </a:ext>
            </a:extLst>
          </p:cNvPr>
          <p:cNvSpPr>
            <a:spLocks noGrp="1"/>
          </p:cNvSpPr>
          <p:nvPr>
            <p:ph type="ftr" sz="quarter" idx="11"/>
          </p:nvPr>
        </p:nvSpPr>
        <p:spPr/>
        <p:txBody>
          <a:bodyPr/>
          <a:lstStyle/>
          <a:p>
            <a:pPr>
              <a:defRPr/>
            </a:pPr>
            <a:r>
              <a:rPr lang="en-US"/>
              <a:t>Stephen Brooks, CBETA meeting</a:t>
            </a:r>
            <a:endParaRPr lang="en-GB" dirty="0"/>
          </a:p>
        </p:txBody>
      </p:sp>
      <p:sp>
        <p:nvSpPr>
          <p:cNvPr id="6" name="Slide Number Placeholder 5">
            <a:extLst>
              <a:ext uri="{FF2B5EF4-FFF2-40B4-BE49-F238E27FC236}">
                <a16:creationId xmlns:a16="http://schemas.microsoft.com/office/drawing/2014/main" id="{7F74F90B-76DD-421B-AEC2-387854C329F0}"/>
              </a:ext>
            </a:extLst>
          </p:cNvPr>
          <p:cNvSpPr>
            <a:spLocks noGrp="1"/>
          </p:cNvSpPr>
          <p:nvPr>
            <p:ph type="sldNum" sz="quarter" idx="12"/>
          </p:nvPr>
        </p:nvSpPr>
        <p:spPr/>
        <p:txBody>
          <a:bodyPr/>
          <a:lstStyle/>
          <a:p>
            <a:pPr>
              <a:defRPr/>
            </a:pPr>
            <a:fld id="{C919DEF3-38EA-44F2-924B-3AA3B76DF1B8}" type="slidenum">
              <a:rPr lang="en-GB" altLang="en-US" smtClean="0"/>
              <a:pPr>
                <a:defRPr/>
              </a:pPr>
              <a:t>16</a:t>
            </a:fld>
            <a:endParaRPr lang="en-GB" altLang="en-US" dirty="0"/>
          </a:p>
        </p:txBody>
      </p:sp>
    </p:spTree>
    <p:extLst>
      <p:ext uri="{BB962C8B-B14F-4D97-AF65-F5344CB8AC3E}">
        <p14:creationId xmlns:p14="http://schemas.microsoft.com/office/powerpoint/2010/main" val="1337216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DFBC7-3431-4A82-83AB-36BA340D3EE9}"/>
              </a:ext>
            </a:extLst>
          </p:cNvPr>
          <p:cNvSpPr>
            <a:spLocks noGrp="1"/>
          </p:cNvSpPr>
          <p:nvPr>
            <p:ph type="title"/>
          </p:nvPr>
        </p:nvSpPr>
        <p:spPr/>
        <p:txBody>
          <a:bodyPr/>
          <a:lstStyle/>
          <a:p>
            <a:r>
              <a:rPr lang="en-GB"/>
              <a:t>Multi-Turn FFA Correction</a:t>
            </a:r>
            <a:endParaRPr lang="en-US"/>
          </a:p>
        </p:txBody>
      </p:sp>
      <p:sp>
        <p:nvSpPr>
          <p:cNvPr id="3" name="Content Placeholder 2">
            <a:extLst>
              <a:ext uri="{FF2B5EF4-FFF2-40B4-BE49-F238E27FC236}">
                <a16:creationId xmlns:a16="http://schemas.microsoft.com/office/drawing/2014/main" id="{74616A5F-6EFE-4BB7-AB2A-2D22AC99D940}"/>
              </a:ext>
            </a:extLst>
          </p:cNvPr>
          <p:cNvSpPr>
            <a:spLocks noGrp="1"/>
          </p:cNvSpPr>
          <p:nvPr>
            <p:ph idx="1"/>
          </p:nvPr>
        </p:nvSpPr>
        <p:spPr/>
        <p:txBody>
          <a:bodyPr/>
          <a:lstStyle/>
          <a:p>
            <a:r>
              <a:rPr lang="en-GB"/>
              <a:t>Repeat the previous slide each time there is a new turn/new energy</a:t>
            </a:r>
          </a:p>
          <a:p>
            <a:r>
              <a:rPr lang="en-GB"/>
              <a:t>Responses for different energies should be quite orthogonal because tunes are different</a:t>
            </a:r>
          </a:p>
          <a:p>
            <a:r>
              <a:rPr lang="en-GB"/>
              <a:t>Can put all this into one SVD, should work well</a:t>
            </a:r>
          </a:p>
          <a:p>
            <a:r>
              <a:rPr lang="en-GB"/>
              <a:t>Can also use orbit differences x2-x1, x3-x2 etc.</a:t>
            </a:r>
          </a:p>
          <a:p>
            <a:pPr lvl="1"/>
            <a:r>
              <a:rPr lang="en-GB"/>
              <a:t>Removes BPM position errors but not scale errors</a:t>
            </a:r>
            <a:endParaRPr lang="en-US"/>
          </a:p>
        </p:txBody>
      </p:sp>
      <p:sp>
        <p:nvSpPr>
          <p:cNvPr id="4" name="Date Placeholder 3">
            <a:extLst>
              <a:ext uri="{FF2B5EF4-FFF2-40B4-BE49-F238E27FC236}">
                <a16:creationId xmlns:a16="http://schemas.microsoft.com/office/drawing/2014/main" id="{296B94D2-EE77-471E-8860-D8715CCEFAF2}"/>
              </a:ext>
            </a:extLst>
          </p:cNvPr>
          <p:cNvSpPr>
            <a:spLocks noGrp="1"/>
          </p:cNvSpPr>
          <p:nvPr>
            <p:ph type="dt" sz="half" idx="10"/>
          </p:nvPr>
        </p:nvSpPr>
        <p:spPr/>
        <p:txBody>
          <a:bodyPr/>
          <a:lstStyle/>
          <a:p>
            <a:pPr>
              <a:defRPr/>
            </a:pPr>
            <a:r>
              <a:rPr lang="en-US"/>
              <a:t>September 19, 2019</a:t>
            </a:r>
            <a:endParaRPr lang="en-GB" dirty="0"/>
          </a:p>
        </p:txBody>
      </p:sp>
      <p:sp>
        <p:nvSpPr>
          <p:cNvPr id="5" name="Footer Placeholder 4">
            <a:extLst>
              <a:ext uri="{FF2B5EF4-FFF2-40B4-BE49-F238E27FC236}">
                <a16:creationId xmlns:a16="http://schemas.microsoft.com/office/drawing/2014/main" id="{6E46027D-505A-4BAB-94CB-6F14235952C8}"/>
              </a:ext>
            </a:extLst>
          </p:cNvPr>
          <p:cNvSpPr>
            <a:spLocks noGrp="1"/>
          </p:cNvSpPr>
          <p:nvPr>
            <p:ph type="ftr" sz="quarter" idx="11"/>
          </p:nvPr>
        </p:nvSpPr>
        <p:spPr/>
        <p:txBody>
          <a:bodyPr/>
          <a:lstStyle/>
          <a:p>
            <a:pPr>
              <a:defRPr/>
            </a:pPr>
            <a:r>
              <a:rPr lang="en-US"/>
              <a:t>Stephen Brooks, CBETA meeting</a:t>
            </a:r>
            <a:endParaRPr lang="en-GB" dirty="0"/>
          </a:p>
        </p:txBody>
      </p:sp>
      <p:sp>
        <p:nvSpPr>
          <p:cNvPr id="6" name="Slide Number Placeholder 5">
            <a:extLst>
              <a:ext uri="{FF2B5EF4-FFF2-40B4-BE49-F238E27FC236}">
                <a16:creationId xmlns:a16="http://schemas.microsoft.com/office/drawing/2014/main" id="{12BFB007-8E8F-4E2B-A9B5-F843740AF8B8}"/>
              </a:ext>
            </a:extLst>
          </p:cNvPr>
          <p:cNvSpPr>
            <a:spLocks noGrp="1"/>
          </p:cNvSpPr>
          <p:nvPr>
            <p:ph type="sldNum" sz="quarter" idx="12"/>
          </p:nvPr>
        </p:nvSpPr>
        <p:spPr/>
        <p:txBody>
          <a:bodyPr/>
          <a:lstStyle/>
          <a:p>
            <a:pPr>
              <a:defRPr/>
            </a:pPr>
            <a:fld id="{C919DEF3-38EA-44F2-924B-3AA3B76DF1B8}" type="slidenum">
              <a:rPr lang="en-GB" altLang="en-US" smtClean="0"/>
              <a:pPr>
                <a:defRPr/>
              </a:pPr>
              <a:t>17</a:t>
            </a:fld>
            <a:endParaRPr lang="en-GB" altLang="en-US" dirty="0"/>
          </a:p>
        </p:txBody>
      </p:sp>
    </p:spTree>
    <p:extLst>
      <p:ext uri="{BB962C8B-B14F-4D97-AF65-F5344CB8AC3E}">
        <p14:creationId xmlns:p14="http://schemas.microsoft.com/office/powerpoint/2010/main" val="1089856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E397E-F073-4701-9865-967AB99B2D74}"/>
              </a:ext>
            </a:extLst>
          </p:cNvPr>
          <p:cNvSpPr>
            <a:spLocks noGrp="1"/>
          </p:cNvSpPr>
          <p:nvPr>
            <p:ph type="title"/>
          </p:nvPr>
        </p:nvSpPr>
        <p:spPr/>
        <p:txBody>
          <a:bodyPr/>
          <a:lstStyle/>
          <a:p>
            <a:r>
              <a:rPr lang="en-GB"/>
              <a:t>BPM Scale Errors from escan.mat</a:t>
            </a:r>
            <a:endParaRPr lang="en-US"/>
          </a:p>
        </p:txBody>
      </p:sp>
      <p:pic>
        <p:nvPicPr>
          <p:cNvPr id="8" name="Content Placeholder 7">
            <a:extLst>
              <a:ext uri="{FF2B5EF4-FFF2-40B4-BE49-F238E27FC236}">
                <a16:creationId xmlns:a16="http://schemas.microsoft.com/office/drawing/2014/main" id="{CE7D6D2C-6726-4E99-B7A2-1C8CA4C561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5934" y="1820466"/>
            <a:ext cx="7492131" cy="4133056"/>
          </a:xfrm>
        </p:spPr>
      </p:pic>
      <p:sp>
        <p:nvSpPr>
          <p:cNvPr id="4" name="Date Placeholder 3">
            <a:extLst>
              <a:ext uri="{FF2B5EF4-FFF2-40B4-BE49-F238E27FC236}">
                <a16:creationId xmlns:a16="http://schemas.microsoft.com/office/drawing/2014/main" id="{00597E4B-FE40-49DF-8B3F-1DCED78FBC86}"/>
              </a:ext>
            </a:extLst>
          </p:cNvPr>
          <p:cNvSpPr>
            <a:spLocks noGrp="1"/>
          </p:cNvSpPr>
          <p:nvPr>
            <p:ph type="dt" sz="half" idx="10"/>
          </p:nvPr>
        </p:nvSpPr>
        <p:spPr/>
        <p:txBody>
          <a:bodyPr/>
          <a:lstStyle/>
          <a:p>
            <a:pPr>
              <a:defRPr/>
            </a:pPr>
            <a:r>
              <a:rPr lang="en-US"/>
              <a:t>September 19, 2019</a:t>
            </a:r>
            <a:endParaRPr lang="en-GB" dirty="0"/>
          </a:p>
        </p:txBody>
      </p:sp>
      <p:sp>
        <p:nvSpPr>
          <p:cNvPr id="5" name="Footer Placeholder 4">
            <a:extLst>
              <a:ext uri="{FF2B5EF4-FFF2-40B4-BE49-F238E27FC236}">
                <a16:creationId xmlns:a16="http://schemas.microsoft.com/office/drawing/2014/main" id="{1DF0B0FF-8CFA-40CF-AD10-827F0F1CED97}"/>
              </a:ext>
            </a:extLst>
          </p:cNvPr>
          <p:cNvSpPr>
            <a:spLocks noGrp="1"/>
          </p:cNvSpPr>
          <p:nvPr>
            <p:ph type="ftr" sz="quarter" idx="11"/>
          </p:nvPr>
        </p:nvSpPr>
        <p:spPr/>
        <p:txBody>
          <a:bodyPr/>
          <a:lstStyle/>
          <a:p>
            <a:pPr>
              <a:defRPr/>
            </a:pPr>
            <a:r>
              <a:rPr lang="en-US"/>
              <a:t>Stephen Brooks, CBETA meeting</a:t>
            </a:r>
            <a:endParaRPr lang="en-GB" dirty="0"/>
          </a:p>
        </p:txBody>
      </p:sp>
      <p:sp>
        <p:nvSpPr>
          <p:cNvPr id="6" name="Slide Number Placeholder 5">
            <a:extLst>
              <a:ext uri="{FF2B5EF4-FFF2-40B4-BE49-F238E27FC236}">
                <a16:creationId xmlns:a16="http://schemas.microsoft.com/office/drawing/2014/main" id="{9D6213DF-A4A1-4934-9A76-F9DF029D9F6F}"/>
              </a:ext>
            </a:extLst>
          </p:cNvPr>
          <p:cNvSpPr>
            <a:spLocks noGrp="1"/>
          </p:cNvSpPr>
          <p:nvPr>
            <p:ph type="sldNum" sz="quarter" idx="12"/>
          </p:nvPr>
        </p:nvSpPr>
        <p:spPr/>
        <p:txBody>
          <a:bodyPr/>
          <a:lstStyle/>
          <a:p>
            <a:pPr>
              <a:defRPr/>
            </a:pPr>
            <a:fld id="{C919DEF3-38EA-44F2-924B-3AA3B76DF1B8}" type="slidenum">
              <a:rPr lang="en-GB" altLang="en-US" smtClean="0"/>
              <a:pPr>
                <a:defRPr/>
              </a:pPr>
              <a:t>18</a:t>
            </a:fld>
            <a:endParaRPr lang="en-GB" altLang="en-US" dirty="0"/>
          </a:p>
        </p:txBody>
      </p:sp>
      <p:sp>
        <p:nvSpPr>
          <p:cNvPr id="9" name="TextBox 8">
            <a:extLst>
              <a:ext uri="{FF2B5EF4-FFF2-40B4-BE49-F238E27FC236}">
                <a16:creationId xmlns:a16="http://schemas.microsoft.com/office/drawing/2014/main" id="{B4E80C81-0EAF-4D45-A328-59A188B88656}"/>
              </a:ext>
            </a:extLst>
          </p:cNvPr>
          <p:cNvSpPr txBox="1"/>
          <p:nvPr/>
        </p:nvSpPr>
        <p:spPr>
          <a:xfrm>
            <a:off x="683568" y="1417638"/>
            <a:ext cx="7968848" cy="369332"/>
          </a:xfrm>
          <a:prstGeom prst="rect">
            <a:avLst/>
          </a:prstGeom>
          <a:noFill/>
        </p:spPr>
        <p:txBody>
          <a:bodyPr wrap="none" rtlCol="0">
            <a:spAutoFit/>
          </a:bodyPr>
          <a:lstStyle/>
          <a:p>
            <a:r>
              <a:rPr lang="en-GB"/>
              <a:t>Here I’ve plotted the normalised amplitude of all the energy scan bump pairs</a:t>
            </a:r>
            <a:endParaRPr lang="en-US"/>
          </a:p>
        </p:txBody>
      </p:sp>
      <p:sp>
        <p:nvSpPr>
          <p:cNvPr id="10" name="TextBox 9">
            <a:extLst>
              <a:ext uri="{FF2B5EF4-FFF2-40B4-BE49-F238E27FC236}">
                <a16:creationId xmlns:a16="http://schemas.microsoft.com/office/drawing/2014/main" id="{91729F76-C393-4C91-AB10-0B0C93E92EF2}"/>
              </a:ext>
            </a:extLst>
          </p:cNvPr>
          <p:cNvSpPr txBox="1"/>
          <p:nvPr/>
        </p:nvSpPr>
        <p:spPr>
          <a:xfrm>
            <a:off x="459635" y="5955665"/>
            <a:ext cx="8319585" cy="369332"/>
          </a:xfrm>
          <a:prstGeom prst="rect">
            <a:avLst/>
          </a:prstGeom>
          <a:noFill/>
        </p:spPr>
        <p:txBody>
          <a:bodyPr wrap="none" rtlCol="0">
            <a:spAutoFit/>
          </a:bodyPr>
          <a:lstStyle/>
          <a:p>
            <a:r>
              <a:rPr lang="en-GB"/>
              <a:t>About 6 BPMs with scale errors are visible (generally different scales in X and Y)</a:t>
            </a:r>
            <a:endParaRPr lang="en-US"/>
          </a:p>
        </p:txBody>
      </p:sp>
    </p:spTree>
    <p:extLst>
      <p:ext uri="{BB962C8B-B14F-4D97-AF65-F5344CB8AC3E}">
        <p14:creationId xmlns:p14="http://schemas.microsoft.com/office/powerpoint/2010/main" val="138506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45A66-0F26-458D-AB71-D706B4D7119A}"/>
              </a:ext>
            </a:extLst>
          </p:cNvPr>
          <p:cNvSpPr>
            <a:spLocks noGrp="1"/>
          </p:cNvSpPr>
          <p:nvPr>
            <p:ph type="title"/>
          </p:nvPr>
        </p:nvSpPr>
        <p:spPr/>
        <p:txBody>
          <a:bodyPr>
            <a:normAutofit fontScale="90000"/>
          </a:bodyPr>
          <a:lstStyle/>
          <a:p>
            <a:r>
              <a:rPr lang="en-GB"/>
              <a:t>Full Response Matrices from CBETA-V</a:t>
            </a:r>
            <a:endParaRPr lang="en-US"/>
          </a:p>
        </p:txBody>
      </p:sp>
      <p:sp>
        <p:nvSpPr>
          <p:cNvPr id="3" name="Content Placeholder 2">
            <a:extLst>
              <a:ext uri="{FF2B5EF4-FFF2-40B4-BE49-F238E27FC236}">
                <a16:creationId xmlns:a16="http://schemas.microsoft.com/office/drawing/2014/main" id="{4E028D1C-78C7-4F2A-A08B-1FAE26C72A62}"/>
              </a:ext>
            </a:extLst>
          </p:cNvPr>
          <p:cNvSpPr>
            <a:spLocks noGrp="1"/>
          </p:cNvSpPr>
          <p:nvPr>
            <p:ph idx="1"/>
          </p:nvPr>
        </p:nvSpPr>
        <p:spPr/>
        <p:txBody>
          <a:bodyPr/>
          <a:lstStyle/>
          <a:p>
            <a:r>
              <a:rPr lang="en-GB"/>
              <a:t>FFA correctors </a:t>
            </a:r>
            <a:r>
              <a:rPr lang="en-GB">
                <a:sym typeface="Wingdings" panose="05000000000000000000" pitchFamily="2" charset="2"/>
              </a:rPr>
              <a:t></a:t>
            </a:r>
            <a:r>
              <a:rPr lang="en-GB"/>
              <a:t> FFA BPMs</a:t>
            </a:r>
          </a:p>
          <a:p>
            <a:r>
              <a:rPr lang="en-GB"/>
              <a:t>One baseline setting and then one-sided differences (1+107=108 settings total)</a:t>
            </a:r>
            <a:endParaRPr lang="en-US"/>
          </a:p>
        </p:txBody>
      </p:sp>
      <p:sp>
        <p:nvSpPr>
          <p:cNvPr id="4" name="Date Placeholder 3">
            <a:extLst>
              <a:ext uri="{FF2B5EF4-FFF2-40B4-BE49-F238E27FC236}">
                <a16:creationId xmlns:a16="http://schemas.microsoft.com/office/drawing/2014/main" id="{BC47105D-95D7-4939-923C-B694A126F91E}"/>
              </a:ext>
            </a:extLst>
          </p:cNvPr>
          <p:cNvSpPr>
            <a:spLocks noGrp="1"/>
          </p:cNvSpPr>
          <p:nvPr>
            <p:ph type="dt" sz="half" idx="10"/>
          </p:nvPr>
        </p:nvSpPr>
        <p:spPr/>
        <p:txBody>
          <a:bodyPr/>
          <a:lstStyle/>
          <a:p>
            <a:pPr>
              <a:defRPr/>
            </a:pPr>
            <a:r>
              <a:rPr lang="en-US"/>
              <a:t>September 19, 2019</a:t>
            </a:r>
            <a:endParaRPr lang="en-GB" dirty="0"/>
          </a:p>
        </p:txBody>
      </p:sp>
      <p:sp>
        <p:nvSpPr>
          <p:cNvPr id="5" name="Footer Placeholder 4">
            <a:extLst>
              <a:ext uri="{FF2B5EF4-FFF2-40B4-BE49-F238E27FC236}">
                <a16:creationId xmlns:a16="http://schemas.microsoft.com/office/drawing/2014/main" id="{21AA61EA-8EF5-4347-A9D6-A942153348B1}"/>
              </a:ext>
            </a:extLst>
          </p:cNvPr>
          <p:cNvSpPr>
            <a:spLocks noGrp="1"/>
          </p:cNvSpPr>
          <p:nvPr>
            <p:ph type="ftr" sz="quarter" idx="11"/>
          </p:nvPr>
        </p:nvSpPr>
        <p:spPr/>
        <p:txBody>
          <a:bodyPr/>
          <a:lstStyle/>
          <a:p>
            <a:pPr>
              <a:defRPr/>
            </a:pPr>
            <a:r>
              <a:rPr lang="en-US"/>
              <a:t>Stephen Brooks, CBETA meeting</a:t>
            </a:r>
            <a:endParaRPr lang="en-GB" dirty="0"/>
          </a:p>
        </p:txBody>
      </p:sp>
      <p:sp>
        <p:nvSpPr>
          <p:cNvPr id="6" name="Slide Number Placeholder 5">
            <a:extLst>
              <a:ext uri="{FF2B5EF4-FFF2-40B4-BE49-F238E27FC236}">
                <a16:creationId xmlns:a16="http://schemas.microsoft.com/office/drawing/2014/main" id="{04F5B568-1DF9-4B0E-B6C5-918914ECDDF7}"/>
              </a:ext>
            </a:extLst>
          </p:cNvPr>
          <p:cNvSpPr>
            <a:spLocks noGrp="1"/>
          </p:cNvSpPr>
          <p:nvPr>
            <p:ph type="sldNum" sz="quarter" idx="12"/>
          </p:nvPr>
        </p:nvSpPr>
        <p:spPr/>
        <p:txBody>
          <a:bodyPr/>
          <a:lstStyle/>
          <a:p>
            <a:pPr>
              <a:defRPr/>
            </a:pPr>
            <a:fld id="{C919DEF3-38EA-44F2-924B-3AA3B76DF1B8}" type="slidenum">
              <a:rPr lang="en-GB" altLang="en-US" smtClean="0"/>
              <a:pPr>
                <a:defRPr/>
              </a:pPr>
              <a:t>2</a:t>
            </a:fld>
            <a:endParaRPr lang="en-GB" altLang="en-US" dirty="0"/>
          </a:p>
        </p:txBody>
      </p:sp>
      <p:pic>
        <p:nvPicPr>
          <p:cNvPr id="8" name="Picture 7">
            <a:extLst>
              <a:ext uri="{FF2B5EF4-FFF2-40B4-BE49-F238E27FC236}">
                <a16:creationId xmlns:a16="http://schemas.microsoft.com/office/drawing/2014/main" id="{8AEEDD5A-B86F-45BA-B3A9-4B27578E42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00466"/>
            <a:ext cx="4799928" cy="3032831"/>
          </a:xfrm>
          <a:prstGeom prst="rect">
            <a:avLst/>
          </a:prstGeom>
        </p:spPr>
      </p:pic>
      <p:pic>
        <p:nvPicPr>
          <p:cNvPr id="12" name="Picture 11">
            <a:extLst>
              <a:ext uri="{FF2B5EF4-FFF2-40B4-BE49-F238E27FC236}">
                <a16:creationId xmlns:a16="http://schemas.microsoft.com/office/drawing/2014/main" id="{35CA0F49-AF0B-4FBB-A719-136AEB92BD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7454" y="3428999"/>
            <a:ext cx="4799928" cy="3032831"/>
          </a:xfrm>
          <a:prstGeom prst="rect">
            <a:avLst/>
          </a:prstGeom>
        </p:spPr>
      </p:pic>
      <p:sp>
        <p:nvSpPr>
          <p:cNvPr id="13" name="TextBox 12">
            <a:extLst>
              <a:ext uri="{FF2B5EF4-FFF2-40B4-BE49-F238E27FC236}">
                <a16:creationId xmlns:a16="http://schemas.microsoft.com/office/drawing/2014/main" id="{E9313BA2-CAAB-4ABB-8156-912CD1E9D58D}"/>
              </a:ext>
            </a:extLst>
          </p:cNvPr>
          <p:cNvSpPr txBox="1"/>
          <p:nvPr/>
        </p:nvSpPr>
        <p:spPr>
          <a:xfrm>
            <a:off x="2533224" y="4077071"/>
            <a:ext cx="1368152" cy="646331"/>
          </a:xfrm>
          <a:prstGeom prst="rect">
            <a:avLst/>
          </a:prstGeom>
          <a:noFill/>
        </p:spPr>
        <p:txBody>
          <a:bodyPr wrap="square" rtlCol="0">
            <a:spAutoFit/>
          </a:bodyPr>
          <a:lstStyle/>
          <a:p>
            <a:r>
              <a:rPr lang="en-GB"/>
              <a:t>Horizontal correctors</a:t>
            </a:r>
            <a:endParaRPr lang="en-US"/>
          </a:p>
        </p:txBody>
      </p:sp>
      <p:sp>
        <p:nvSpPr>
          <p:cNvPr id="14" name="TextBox 13">
            <a:extLst>
              <a:ext uri="{FF2B5EF4-FFF2-40B4-BE49-F238E27FC236}">
                <a16:creationId xmlns:a16="http://schemas.microsoft.com/office/drawing/2014/main" id="{CFA95B4F-0DDE-44B1-8A38-B8E5921A0C23}"/>
              </a:ext>
            </a:extLst>
          </p:cNvPr>
          <p:cNvSpPr txBox="1"/>
          <p:nvPr/>
        </p:nvSpPr>
        <p:spPr>
          <a:xfrm>
            <a:off x="7164288" y="4077071"/>
            <a:ext cx="1368152" cy="646331"/>
          </a:xfrm>
          <a:prstGeom prst="rect">
            <a:avLst/>
          </a:prstGeom>
          <a:noFill/>
        </p:spPr>
        <p:txBody>
          <a:bodyPr wrap="square" rtlCol="0">
            <a:spAutoFit/>
          </a:bodyPr>
          <a:lstStyle/>
          <a:p>
            <a:r>
              <a:rPr lang="en-GB"/>
              <a:t>Vertical correctors</a:t>
            </a:r>
            <a:endParaRPr lang="en-US"/>
          </a:p>
        </p:txBody>
      </p:sp>
    </p:spTree>
    <p:extLst>
      <p:ext uri="{BB962C8B-B14F-4D97-AF65-F5344CB8AC3E}">
        <p14:creationId xmlns:p14="http://schemas.microsoft.com/office/powerpoint/2010/main" val="3146153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8131-E0DC-4986-92E4-F8BDF835E989}"/>
              </a:ext>
            </a:extLst>
          </p:cNvPr>
          <p:cNvSpPr>
            <a:spLocks noGrp="1"/>
          </p:cNvSpPr>
          <p:nvPr>
            <p:ph type="title"/>
          </p:nvPr>
        </p:nvSpPr>
        <p:spPr/>
        <p:txBody>
          <a:bodyPr/>
          <a:lstStyle/>
          <a:p>
            <a:r>
              <a:rPr lang="en-GB"/>
              <a:t>Get the 107x107 real matrices?</a:t>
            </a:r>
            <a:endParaRPr lang="en-US"/>
          </a:p>
        </p:txBody>
      </p:sp>
      <p:sp>
        <p:nvSpPr>
          <p:cNvPr id="3" name="Content Placeholder 2">
            <a:extLst>
              <a:ext uri="{FF2B5EF4-FFF2-40B4-BE49-F238E27FC236}">
                <a16:creationId xmlns:a16="http://schemas.microsoft.com/office/drawing/2014/main" id="{AB94D943-2525-4878-B47B-D4DAD64C229B}"/>
              </a:ext>
            </a:extLst>
          </p:cNvPr>
          <p:cNvSpPr>
            <a:spLocks noGrp="1"/>
          </p:cNvSpPr>
          <p:nvPr>
            <p:ph idx="1"/>
          </p:nvPr>
        </p:nvSpPr>
        <p:spPr/>
        <p:txBody>
          <a:bodyPr/>
          <a:lstStyle/>
          <a:p>
            <a:r>
              <a:rPr lang="en-GB"/>
              <a:t>Scott says this takes too long</a:t>
            </a:r>
          </a:p>
          <a:p>
            <a:r>
              <a:rPr lang="en-GB"/>
              <a:t>I say it’s OK if we use the crappy one-sided difference</a:t>
            </a:r>
          </a:p>
          <a:p>
            <a:pPr lvl="1"/>
            <a:r>
              <a:rPr lang="en-GB"/>
              <a:t>108 sets of corrector settings ~15 mins</a:t>
            </a:r>
          </a:p>
          <a:p>
            <a:r>
              <a:rPr lang="en-GB"/>
              <a:t>Why do I want to do this? (once)</a:t>
            </a:r>
          </a:p>
          <a:p>
            <a:pPr lvl="1"/>
            <a:r>
              <a:rPr lang="en-GB"/>
              <a:t>This will show any swapped, disconnected or backwards BPMs as “wrong-looking” rows</a:t>
            </a:r>
          </a:p>
          <a:p>
            <a:pPr lvl="1"/>
            <a:r>
              <a:rPr lang="en-GB"/>
              <a:t>Any swapped, disconnected or backwards correctors as “wrong-looking” columns</a:t>
            </a:r>
          </a:p>
        </p:txBody>
      </p:sp>
      <p:sp>
        <p:nvSpPr>
          <p:cNvPr id="4" name="Date Placeholder 3">
            <a:extLst>
              <a:ext uri="{FF2B5EF4-FFF2-40B4-BE49-F238E27FC236}">
                <a16:creationId xmlns:a16="http://schemas.microsoft.com/office/drawing/2014/main" id="{CD23D9CD-E88A-460C-8397-6B39950D0BE0}"/>
              </a:ext>
            </a:extLst>
          </p:cNvPr>
          <p:cNvSpPr>
            <a:spLocks noGrp="1"/>
          </p:cNvSpPr>
          <p:nvPr>
            <p:ph type="dt" sz="half" idx="10"/>
          </p:nvPr>
        </p:nvSpPr>
        <p:spPr/>
        <p:txBody>
          <a:bodyPr/>
          <a:lstStyle/>
          <a:p>
            <a:pPr>
              <a:defRPr/>
            </a:pPr>
            <a:r>
              <a:rPr lang="en-US"/>
              <a:t>September 19, 2019</a:t>
            </a:r>
            <a:endParaRPr lang="en-GB" dirty="0"/>
          </a:p>
        </p:txBody>
      </p:sp>
      <p:sp>
        <p:nvSpPr>
          <p:cNvPr id="5" name="Footer Placeholder 4">
            <a:extLst>
              <a:ext uri="{FF2B5EF4-FFF2-40B4-BE49-F238E27FC236}">
                <a16:creationId xmlns:a16="http://schemas.microsoft.com/office/drawing/2014/main" id="{D11159F4-F28F-4B44-9C9C-72BA091748E0}"/>
              </a:ext>
            </a:extLst>
          </p:cNvPr>
          <p:cNvSpPr>
            <a:spLocks noGrp="1"/>
          </p:cNvSpPr>
          <p:nvPr>
            <p:ph type="ftr" sz="quarter" idx="11"/>
          </p:nvPr>
        </p:nvSpPr>
        <p:spPr/>
        <p:txBody>
          <a:bodyPr/>
          <a:lstStyle/>
          <a:p>
            <a:pPr>
              <a:defRPr/>
            </a:pPr>
            <a:r>
              <a:rPr lang="en-US"/>
              <a:t>Stephen Brooks, CBETA meeting</a:t>
            </a:r>
            <a:endParaRPr lang="en-GB" dirty="0"/>
          </a:p>
        </p:txBody>
      </p:sp>
      <p:sp>
        <p:nvSpPr>
          <p:cNvPr id="6" name="Slide Number Placeholder 5">
            <a:extLst>
              <a:ext uri="{FF2B5EF4-FFF2-40B4-BE49-F238E27FC236}">
                <a16:creationId xmlns:a16="http://schemas.microsoft.com/office/drawing/2014/main" id="{B04CF901-D2F7-4F6F-94B2-1061AB4724F7}"/>
              </a:ext>
            </a:extLst>
          </p:cNvPr>
          <p:cNvSpPr>
            <a:spLocks noGrp="1"/>
          </p:cNvSpPr>
          <p:nvPr>
            <p:ph type="sldNum" sz="quarter" idx="12"/>
          </p:nvPr>
        </p:nvSpPr>
        <p:spPr/>
        <p:txBody>
          <a:bodyPr/>
          <a:lstStyle/>
          <a:p>
            <a:pPr>
              <a:defRPr/>
            </a:pPr>
            <a:fld id="{C919DEF3-38EA-44F2-924B-3AA3B76DF1B8}" type="slidenum">
              <a:rPr lang="en-GB" altLang="en-US" smtClean="0"/>
              <a:pPr>
                <a:defRPr/>
              </a:pPr>
              <a:t>3</a:t>
            </a:fld>
            <a:endParaRPr lang="en-GB" altLang="en-US" dirty="0"/>
          </a:p>
        </p:txBody>
      </p:sp>
    </p:spTree>
    <p:extLst>
      <p:ext uri="{BB962C8B-B14F-4D97-AF65-F5344CB8AC3E}">
        <p14:creationId xmlns:p14="http://schemas.microsoft.com/office/powerpoint/2010/main" val="1808588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E56BA-D662-4587-B53C-363CCAAECD32}"/>
              </a:ext>
            </a:extLst>
          </p:cNvPr>
          <p:cNvSpPr>
            <a:spLocks noGrp="1"/>
          </p:cNvSpPr>
          <p:nvPr>
            <p:ph type="title"/>
          </p:nvPr>
        </p:nvSpPr>
        <p:spPr>
          <a:xfrm>
            <a:off x="457200" y="274638"/>
            <a:ext cx="8229600" cy="1143000"/>
          </a:xfrm>
        </p:spPr>
        <p:txBody>
          <a:bodyPr>
            <a:normAutofit/>
          </a:bodyPr>
          <a:lstStyle/>
          <a:p>
            <a:r>
              <a:rPr lang="en-GB"/>
              <a:t>Compare to Real Data (escan.mat)</a:t>
            </a:r>
            <a:endParaRPr lang="en-US"/>
          </a:p>
        </p:txBody>
      </p:sp>
      <p:sp>
        <p:nvSpPr>
          <p:cNvPr id="3" name="Content Placeholder 2">
            <a:extLst>
              <a:ext uri="{FF2B5EF4-FFF2-40B4-BE49-F238E27FC236}">
                <a16:creationId xmlns:a16="http://schemas.microsoft.com/office/drawing/2014/main" id="{B1032C92-9836-4D45-A8B8-061F787A643A}"/>
              </a:ext>
            </a:extLst>
          </p:cNvPr>
          <p:cNvSpPr>
            <a:spLocks noGrp="1"/>
          </p:cNvSpPr>
          <p:nvPr>
            <p:ph idx="1"/>
          </p:nvPr>
        </p:nvSpPr>
        <p:spPr>
          <a:xfrm>
            <a:off x="457200" y="1600200"/>
            <a:ext cx="8229600" cy="4525963"/>
          </a:xfrm>
        </p:spPr>
        <p:txBody>
          <a:bodyPr/>
          <a:lstStyle/>
          <a:p>
            <a:endParaRPr lang="en-GB"/>
          </a:p>
          <a:p>
            <a:endParaRPr lang="en-GB"/>
          </a:p>
          <a:p>
            <a:endParaRPr lang="en-GB"/>
          </a:p>
          <a:p>
            <a:r>
              <a:rPr lang="en-GB"/>
              <a:t>Below: CBETA-V goes in and out of phase with reality so no wonder we can’t correct globally</a:t>
            </a:r>
          </a:p>
          <a:p>
            <a:endParaRPr lang="en-GB"/>
          </a:p>
          <a:p>
            <a:endParaRPr lang="en-US"/>
          </a:p>
        </p:txBody>
      </p:sp>
      <p:sp>
        <p:nvSpPr>
          <p:cNvPr id="4" name="Date Placeholder 3">
            <a:extLst>
              <a:ext uri="{FF2B5EF4-FFF2-40B4-BE49-F238E27FC236}">
                <a16:creationId xmlns:a16="http://schemas.microsoft.com/office/drawing/2014/main" id="{00F5C4DA-890A-45D0-98D7-A5951A063A9F}"/>
              </a:ext>
            </a:extLst>
          </p:cNvPr>
          <p:cNvSpPr>
            <a:spLocks noGrp="1"/>
          </p:cNvSpPr>
          <p:nvPr>
            <p:ph type="dt" sz="half" idx="10"/>
          </p:nvPr>
        </p:nvSpPr>
        <p:spPr>
          <a:xfrm>
            <a:off x="457200" y="6356350"/>
            <a:ext cx="2133600" cy="365125"/>
          </a:xfrm>
        </p:spPr>
        <p:txBody>
          <a:bodyPr/>
          <a:lstStyle/>
          <a:p>
            <a:pPr>
              <a:defRPr/>
            </a:pPr>
            <a:r>
              <a:rPr lang="en-US"/>
              <a:t>September 19, 2019</a:t>
            </a:r>
            <a:endParaRPr lang="en-GB" dirty="0"/>
          </a:p>
        </p:txBody>
      </p:sp>
      <p:sp>
        <p:nvSpPr>
          <p:cNvPr id="5" name="Footer Placeholder 4">
            <a:extLst>
              <a:ext uri="{FF2B5EF4-FFF2-40B4-BE49-F238E27FC236}">
                <a16:creationId xmlns:a16="http://schemas.microsoft.com/office/drawing/2014/main" id="{3BC8CEE9-106E-43E9-879F-61DD48F09572}"/>
              </a:ext>
            </a:extLst>
          </p:cNvPr>
          <p:cNvSpPr>
            <a:spLocks noGrp="1"/>
          </p:cNvSpPr>
          <p:nvPr>
            <p:ph type="ftr" sz="quarter" idx="11"/>
          </p:nvPr>
        </p:nvSpPr>
        <p:spPr>
          <a:xfrm>
            <a:off x="3124200" y="6356350"/>
            <a:ext cx="2895600" cy="365125"/>
          </a:xfrm>
        </p:spPr>
        <p:txBody>
          <a:bodyPr/>
          <a:lstStyle/>
          <a:p>
            <a:pPr>
              <a:defRPr/>
            </a:pPr>
            <a:r>
              <a:rPr lang="en-US"/>
              <a:t>Stephen Brooks, CBETA meeting</a:t>
            </a:r>
            <a:endParaRPr lang="en-GB" dirty="0"/>
          </a:p>
        </p:txBody>
      </p:sp>
      <p:sp>
        <p:nvSpPr>
          <p:cNvPr id="6" name="Slide Number Placeholder 5">
            <a:extLst>
              <a:ext uri="{FF2B5EF4-FFF2-40B4-BE49-F238E27FC236}">
                <a16:creationId xmlns:a16="http://schemas.microsoft.com/office/drawing/2014/main" id="{14C35465-FCE8-4465-82EF-140525984B1B}"/>
              </a:ext>
            </a:extLst>
          </p:cNvPr>
          <p:cNvSpPr>
            <a:spLocks noGrp="1"/>
          </p:cNvSpPr>
          <p:nvPr>
            <p:ph type="sldNum" sz="quarter" idx="12"/>
          </p:nvPr>
        </p:nvSpPr>
        <p:spPr>
          <a:xfrm>
            <a:off x="6553200" y="6356350"/>
            <a:ext cx="2133600" cy="365125"/>
          </a:xfrm>
        </p:spPr>
        <p:txBody>
          <a:bodyPr/>
          <a:lstStyle/>
          <a:p>
            <a:pPr>
              <a:defRPr/>
            </a:pPr>
            <a:fld id="{C919DEF3-38EA-44F2-924B-3AA3B76DF1B8}" type="slidenum">
              <a:rPr lang="en-GB" altLang="en-US" smtClean="0"/>
              <a:pPr>
                <a:defRPr/>
              </a:pPr>
              <a:t>4</a:t>
            </a:fld>
            <a:endParaRPr lang="en-GB" altLang="en-US" dirty="0"/>
          </a:p>
        </p:txBody>
      </p:sp>
      <p:pic>
        <p:nvPicPr>
          <p:cNvPr id="8" name="Picture 7">
            <a:extLst>
              <a:ext uri="{FF2B5EF4-FFF2-40B4-BE49-F238E27FC236}">
                <a16:creationId xmlns:a16="http://schemas.microsoft.com/office/drawing/2014/main" id="{1D224815-87A6-498B-ACF1-15090B9A6A73}"/>
              </a:ext>
            </a:extLst>
          </p:cNvPr>
          <p:cNvPicPr>
            <a:picLocks noChangeAspect="1"/>
          </p:cNvPicPr>
          <p:nvPr/>
        </p:nvPicPr>
        <p:blipFill>
          <a:blip r:embed="rId2"/>
          <a:stretch>
            <a:fillRect/>
          </a:stretch>
        </p:blipFill>
        <p:spPr>
          <a:xfrm>
            <a:off x="0" y="1340768"/>
            <a:ext cx="9144000" cy="1825807"/>
          </a:xfrm>
          <a:prstGeom prst="rect">
            <a:avLst/>
          </a:prstGeom>
        </p:spPr>
      </p:pic>
      <p:pic>
        <p:nvPicPr>
          <p:cNvPr id="9" name="Picture 8">
            <a:extLst>
              <a:ext uri="{FF2B5EF4-FFF2-40B4-BE49-F238E27FC236}">
                <a16:creationId xmlns:a16="http://schemas.microsoft.com/office/drawing/2014/main" id="{678530B5-259F-4DD9-BE35-578D80D98C9C}"/>
              </a:ext>
            </a:extLst>
          </p:cNvPr>
          <p:cNvPicPr>
            <a:picLocks noChangeAspect="1"/>
          </p:cNvPicPr>
          <p:nvPr/>
        </p:nvPicPr>
        <p:blipFill>
          <a:blip r:embed="rId3"/>
          <a:stretch>
            <a:fillRect/>
          </a:stretch>
        </p:blipFill>
        <p:spPr>
          <a:xfrm>
            <a:off x="0" y="4365104"/>
            <a:ext cx="9144000" cy="2035326"/>
          </a:xfrm>
          <a:prstGeom prst="rect">
            <a:avLst/>
          </a:prstGeom>
        </p:spPr>
      </p:pic>
    </p:spTree>
    <p:extLst>
      <p:ext uri="{BB962C8B-B14F-4D97-AF65-F5344CB8AC3E}">
        <p14:creationId xmlns:p14="http://schemas.microsoft.com/office/powerpoint/2010/main" val="657266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77C0A-0625-4B12-AA51-8C27C09E0FA0}"/>
              </a:ext>
            </a:extLst>
          </p:cNvPr>
          <p:cNvSpPr>
            <a:spLocks noGrp="1"/>
          </p:cNvSpPr>
          <p:nvPr>
            <p:ph type="title"/>
          </p:nvPr>
        </p:nvSpPr>
        <p:spPr/>
        <p:txBody>
          <a:bodyPr>
            <a:normAutofit fontScale="90000"/>
          </a:bodyPr>
          <a:lstStyle/>
          <a:p>
            <a:r>
              <a:rPr lang="en-GB"/>
              <a:t>FFA Correction should use Empirical Phase Advances</a:t>
            </a:r>
            <a:endParaRPr lang="en-US"/>
          </a:p>
        </p:txBody>
      </p:sp>
      <p:sp>
        <p:nvSpPr>
          <p:cNvPr id="3" name="Content Placeholder 2">
            <a:extLst>
              <a:ext uri="{FF2B5EF4-FFF2-40B4-BE49-F238E27FC236}">
                <a16:creationId xmlns:a16="http://schemas.microsoft.com/office/drawing/2014/main" id="{F7515FC2-D082-46EA-A36F-900C96627BAD}"/>
              </a:ext>
            </a:extLst>
          </p:cNvPr>
          <p:cNvSpPr>
            <a:spLocks noGrp="1"/>
          </p:cNvSpPr>
          <p:nvPr>
            <p:ph idx="1"/>
          </p:nvPr>
        </p:nvSpPr>
        <p:spPr/>
        <p:txBody>
          <a:bodyPr>
            <a:normAutofit fontScale="77500" lnSpcReduction="20000"/>
          </a:bodyPr>
          <a:lstStyle/>
          <a:p>
            <a:r>
              <a:rPr lang="en-GB"/>
              <a:t>Many things can make real FFA phase advances be different than CBETA-V</a:t>
            </a:r>
          </a:p>
          <a:p>
            <a:pPr lvl="1"/>
            <a:r>
              <a:rPr lang="en-GB"/>
              <a:t>Hard edge vs. fieldmap vs. actual magnet</a:t>
            </a:r>
          </a:p>
          <a:p>
            <a:pPr lvl="1"/>
            <a:r>
              <a:rPr lang="en-GB"/>
              <a:t>Absolute calibration of magnet strength might be up to ~1% off</a:t>
            </a:r>
          </a:p>
          <a:p>
            <a:pPr lvl="1"/>
            <a:r>
              <a:rPr lang="en-GB"/>
              <a:t>Temperature changes will change quad strength too</a:t>
            </a:r>
          </a:p>
          <a:p>
            <a:r>
              <a:rPr lang="en-GB"/>
              <a:t>The phase advances are the sum over 100+ cells, so they build up over distance</a:t>
            </a:r>
          </a:p>
          <a:p>
            <a:pPr lvl="1"/>
            <a:r>
              <a:rPr lang="en-GB"/>
              <a:t>Not a good idea to use “dead reckoning” from a model that has some errors</a:t>
            </a:r>
          </a:p>
          <a:p>
            <a:r>
              <a:rPr lang="en-GB"/>
              <a:t>Instead, measure phase advances from the machine</a:t>
            </a:r>
          </a:p>
          <a:p>
            <a:pPr lvl="1"/>
            <a:r>
              <a:rPr lang="en-GB"/>
              <a:t>Do this for each energy in a multi-pass configuration</a:t>
            </a:r>
          </a:p>
          <a:p>
            <a:r>
              <a:rPr lang="en-US"/>
              <a:t>But don’t want to measure 107x107 matrices!</a:t>
            </a:r>
          </a:p>
          <a:p>
            <a:pPr lvl="1"/>
            <a:r>
              <a:rPr lang="en-US"/>
              <a:t>Solution: make semi-empirical matrix from just 2 kicks</a:t>
            </a:r>
          </a:p>
        </p:txBody>
      </p:sp>
      <p:sp>
        <p:nvSpPr>
          <p:cNvPr id="4" name="Date Placeholder 3">
            <a:extLst>
              <a:ext uri="{FF2B5EF4-FFF2-40B4-BE49-F238E27FC236}">
                <a16:creationId xmlns:a16="http://schemas.microsoft.com/office/drawing/2014/main" id="{2EB97AAD-A8DE-4343-A8F3-2A7DFCB61863}"/>
              </a:ext>
            </a:extLst>
          </p:cNvPr>
          <p:cNvSpPr>
            <a:spLocks noGrp="1"/>
          </p:cNvSpPr>
          <p:nvPr>
            <p:ph type="dt" sz="half" idx="10"/>
          </p:nvPr>
        </p:nvSpPr>
        <p:spPr/>
        <p:txBody>
          <a:bodyPr/>
          <a:lstStyle/>
          <a:p>
            <a:pPr>
              <a:defRPr/>
            </a:pPr>
            <a:r>
              <a:rPr lang="en-US"/>
              <a:t>September 19, 2019</a:t>
            </a:r>
            <a:endParaRPr lang="en-GB" dirty="0"/>
          </a:p>
        </p:txBody>
      </p:sp>
      <p:sp>
        <p:nvSpPr>
          <p:cNvPr id="5" name="Footer Placeholder 4">
            <a:extLst>
              <a:ext uri="{FF2B5EF4-FFF2-40B4-BE49-F238E27FC236}">
                <a16:creationId xmlns:a16="http://schemas.microsoft.com/office/drawing/2014/main" id="{E9B82A40-1030-415C-AB25-EFBE27B93127}"/>
              </a:ext>
            </a:extLst>
          </p:cNvPr>
          <p:cNvSpPr>
            <a:spLocks noGrp="1"/>
          </p:cNvSpPr>
          <p:nvPr>
            <p:ph type="ftr" sz="quarter" idx="11"/>
          </p:nvPr>
        </p:nvSpPr>
        <p:spPr/>
        <p:txBody>
          <a:bodyPr/>
          <a:lstStyle/>
          <a:p>
            <a:pPr>
              <a:defRPr/>
            </a:pPr>
            <a:r>
              <a:rPr lang="en-US"/>
              <a:t>Stephen Brooks, CBETA meeting</a:t>
            </a:r>
            <a:endParaRPr lang="en-GB" dirty="0"/>
          </a:p>
        </p:txBody>
      </p:sp>
      <p:sp>
        <p:nvSpPr>
          <p:cNvPr id="6" name="Slide Number Placeholder 5">
            <a:extLst>
              <a:ext uri="{FF2B5EF4-FFF2-40B4-BE49-F238E27FC236}">
                <a16:creationId xmlns:a16="http://schemas.microsoft.com/office/drawing/2014/main" id="{A0D2E223-104C-4C33-8480-2BAFF1F8247D}"/>
              </a:ext>
            </a:extLst>
          </p:cNvPr>
          <p:cNvSpPr>
            <a:spLocks noGrp="1"/>
          </p:cNvSpPr>
          <p:nvPr>
            <p:ph type="sldNum" sz="quarter" idx="12"/>
          </p:nvPr>
        </p:nvSpPr>
        <p:spPr/>
        <p:txBody>
          <a:bodyPr/>
          <a:lstStyle/>
          <a:p>
            <a:pPr>
              <a:defRPr/>
            </a:pPr>
            <a:fld id="{C919DEF3-38EA-44F2-924B-3AA3B76DF1B8}" type="slidenum">
              <a:rPr lang="en-GB" altLang="en-US" smtClean="0"/>
              <a:pPr>
                <a:defRPr/>
              </a:pPr>
              <a:t>5</a:t>
            </a:fld>
            <a:endParaRPr lang="en-GB" altLang="en-US" dirty="0"/>
          </a:p>
        </p:txBody>
      </p:sp>
    </p:spTree>
    <p:extLst>
      <p:ext uri="{BB962C8B-B14F-4D97-AF65-F5344CB8AC3E}">
        <p14:creationId xmlns:p14="http://schemas.microsoft.com/office/powerpoint/2010/main" val="1822168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40385-9C62-48B7-9BAA-71B588C4133F}"/>
              </a:ext>
            </a:extLst>
          </p:cNvPr>
          <p:cNvSpPr>
            <a:spLocks noGrp="1"/>
          </p:cNvSpPr>
          <p:nvPr>
            <p:ph type="title"/>
          </p:nvPr>
        </p:nvSpPr>
        <p:spPr>
          <a:xfrm>
            <a:off x="457200" y="274638"/>
            <a:ext cx="8229600" cy="1143000"/>
          </a:xfrm>
        </p:spPr>
        <p:txBody>
          <a:bodyPr>
            <a:normAutofit fontScale="90000"/>
          </a:bodyPr>
          <a:lstStyle/>
          <a:p>
            <a:r>
              <a:rPr lang="en-GB"/>
              <a:t>Calculating Phase Advances from Two Bumps</a:t>
            </a:r>
            <a:endParaRPr lang="en-US"/>
          </a:p>
        </p:txBody>
      </p:sp>
      <p:pic>
        <p:nvPicPr>
          <p:cNvPr id="9" name="Content Placeholder 8">
            <a:extLst>
              <a:ext uri="{FF2B5EF4-FFF2-40B4-BE49-F238E27FC236}">
                <a16:creationId xmlns:a16="http://schemas.microsoft.com/office/drawing/2014/main" id="{42A242FF-5580-4E69-8FE4-97BF35489CBA}"/>
              </a:ext>
            </a:extLst>
          </p:cNvPr>
          <p:cNvPicPr>
            <a:picLocks noGrp="1" noChangeAspect="1"/>
          </p:cNvPicPr>
          <p:nvPr>
            <p:ph idx="1"/>
          </p:nvPr>
        </p:nvPicPr>
        <p:blipFill>
          <a:blip r:embed="rId2"/>
          <a:stretch>
            <a:fillRect/>
          </a:stretch>
        </p:blipFill>
        <p:spPr>
          <a:xfrm>
            <a:off x="4571999" y="1556792"/>
            <a:ext cx="4572001" cy="992286"/>
          </a:xfrm>
          <a:prstGeom prst="rect">
            <a:avLst/>
          </a:prstGeom>
        </p:spPr>
      </p:pic>
      <p:sp>
        <p:nvSpPr>
          <p:cNvPr id="4" name="Date Placeholder 3">
            <a:extLst>
              <a:ext uri="{FF2B5EF4-FFF2-40B4-BE49-F238E27FC236}">
                <a16:creationId xmlns:a16="http://schemas.microsoft.com/office/drawing/2014/main" id="{F2BF13F7-060A-406C-8593-96A6BE22F713}"/>
              </a:ext>
            </a:extLst>
          </p:cNvPr>
          <p:cNvSpPr>
            <a:spLocks noGrp="1"/>
          </p:cNvSpPr>
          <p:nvPr>
            <p:ph type="dt" sz="half" idx="10"/>
          </p:nvPr>
        </p:nvSpPr>
        <p:spPr>
          <a:xfrm>
            <a:off x="457200" y="6356350"/>
            <a:ext cx="2133600" cy="365125"/>
          </a:xfrm>
        </p:spPr>
        <p:txBody>
          <a:bodyPr/>
          <a:lstStyle/>
          <a:p>
            <a:pPr>
              <a:defRPr/>
            </a:pPr>
            <a:r>
              <a:rPr lang="en-US"/>
              <a:t>September 19, 2019</a:t>
            </a:r>
            <a:endParaRPr lang="en-GB" dirty="0"/>
          </a:p>
        </p:txBody>
      </p:sp>
      <p:sp>
        <p:nvSpPr>
          <p:cNvPr id="5" name="Footer Placeholder 4">
            <a:extLst>
              <a:ext uri="{FF2B5EF4-FFF2-40B4-BE49-F238E27FC236}">
                <a16:creationId xmlns:a16="http://schemas.microsoft.com/office/drawing/2014/main" id="{398C46EA-304F-4DFD-8CAC-564444A14981}"/>
              </a:ext>
            </a:extLst>
          </p:cNvPr>
          <p:cNvSpPr>
            <a:spLocks noGrp="1"/>
          </p:cNvSpPr>
          <p:nvPr>
            <p:ph type="ftr" sz="quarter" idx="11"/>
          </p:nvPr>
        </p:nvSpPr>
        <p:spPr>
          <a:xfrm>
            <a:off x="3124200" y="6356350"/>
            <a:ext cx="2895600" cy="365125"/>
          </a:xfrm>
        </p:spPr>
        <p:txBody>
          <a:bodyPr/>
          <a:lstStyle/>
          <a:p>
            <a:pPr>
              <a:defRPr/>
            </a:pPr>
            <a:r>
              <a:rPr lang="en-US"/>
              <a:t>Stephen Brooks, CBETA meeting</a:t>
            </a:r>
            <a:endParaRPr lang="en-GB" dirty="0"/>
          </a:p>
        </p:txBody>
      </p:sp>
      <p:sp>
        <p:nvSpPr>
          <p:cNvPr id="6" name="Slide Number Placeholder 5">
            <a:extLst>
              <a:ext uri="{FF2B5EF4-FFF2-40B4-BE49-F238E27FC236}">
                <a16:creationId xmlns:a16="http://schemas.microsoft.com/office/drawing/2014/main" id="{D727F4F1-F716-4D2A-8ECF-8B5FC3385739}"/>
              </a:ext>
            </a:extLst>
          </p:cNvPr>
          <p:cNvSpPr>
            <a:spLocks noGrp="1"/>
          </p:cNvSpPr>
          <p:nvPr>
            <p:ph type="sldNum" sz="quarter" idx="12"/>
          </p:nvPr>
        </p:nvSpPr>
        <p:spPr>
          <a:xfrm>
            <a:off x="6553200" y="6356350"/>
            <a:ext cx="2133600" cy="365125"/>
          </a:xfrm>
        </p:spPr>
        <p:txBody>
          <a:bodyPr/>
          <a:lstStyle/>
          <a:p>
            <a:pPr>
              <a:defRPr/>
            </a:pPr>
            <a:fld id="{C919DEF3-38EA-44F2-924B-3AA3B76DF1B8}" type="slidenum">
              <a:rPr lang="en-GB" altLang="en-US" smtClean="0"/>
              <a:pPr>
                <a:defRPr/>
              </a:pPr>
              <a:t>6</a:t>
            </a:fld>
            <a:endParaRPr lang="en-GB" altLang="en-US" dirty="0"/>
          </a:p>
        </p:txBody>
      </p:sp>
      <p:pic>
        <p:nvPicPr>
          <p:cNvPr id="8" name="Picture 7">
            <a:extLst>
              <a:ext uri="{FF2B5EF4-FFF2-40B4-BE49-F238E27FC236}">
                <a16:creationId xmlns:a16="http://schemas.microsoft.com/office/drawing/2014/main" id="{E19F0FD3-4D96-406E-8CFD-10E15BAF83C0}"/>
              </a:ext>
            </a:extLst>
          </p:cNvPr>
          <p:cNvPicPr>
            <a:picLocks noChangeAspect="1"/>
          </p:cNvPicPr>
          <p:nvPr/>
        </p:nvPicPr>
        <p:blipFill>
          <a:blip r:embed="rId3"/>
          <a:stretch>
            <a:fillRect/>
          </a:stretch>
        </p:blipFill>
        <p:spPr>
          <a:xfrm>
            <a:off x="-1" y="1594613"/>
            <a:ext cx="4572001" cy="916644"/>
          </a:xfrm>
          <a:prstGeom prst="rect">
            <a:avLst/>
          </a:prstGeom>
        </p:spPr>
      </p:pic>
      <p:pic>
        <p:nvPicPr>
          <p:cNvPr id="12" name="Picture 11">
            <a:extLst>
              <a:ext uri="{FF2B5EF4-FFF2-40B4-BE49-F238E27FC236}">
                <a16:creationId xmlns:a16="http://schemas.microsoft.com/office/drawing/2014/main" id="{F94FADEC-C7FB-4A04-AF71-16251D5561AF}"/>
              </a:ext>
            </a:extLst>
          </p:cNvPr>
          <p:cNvPicPr>
            <a:picLocks noChangeAspect="1"/>
          </p:cNvPicPr>
          <p:nvPr/>
        </p:nvPicPr>
        <p:blipFill>
          <a:blip r:embed="rId4"/>
          <a:stretch>
            <a:fillRect/>
          </a:stretch>
        </p:blipFill>
        <p:spPr>
          <a:xfrm>
            <a:off x="0" y="2586900"/>
            <a:ext cx="4571999" cy="2748064"/>
          </a:xfrm>
          <a:prstGeom prst="rect">
            <a:avLst/>
          </a:prstGeom>
        </p:spPr>
      </p:pic>
      <p:pic>
        <p:nvPicPr>
          <p:cNvPr id="21" name="Picture 20">
            <a:extLst>
              <a:ext uri="{FF2B5EF4-FFF2-40B4-BE49-F238E27FC236}">
                <a16:creationId xmlns:a16="http://schemas.microsoft.com/office/drawing/2014/main" id="{1CCF9675-A086-4AF8-A9EF-D412153EB7CE}"/>
              </a:ext>
            </a:extLst>
          </p:cNvPr>
          <p:cNvPicPr>
            <a:picLocks noChangeAspect="1"/>
          </p:cNvPicPr>
          <p:nvPr/>
        </p:nvPicPr>
        <p:blipFill>
          <a:blip r:embed="rId5"/>
          <a:stretch>
            <a:fillRect/>
          </a:stretch>
        </p:blipFill>
        <p:spPr>
          <a:xfrm>
            <a:off x="4565704" y="2586899"/>
            <a:ext cx="4584589" cy="2749534"/>
          </a:xfrm>
          <a:prstGeom prst="rect">
            <a:avLst/>
          </a:prstGeom>
        </p:spPr>
      </p:pic>
      <p:sp>
        <p:nvSpPr>
          <p:cNvPr id="22" name="Content Placeholder 2">
            <a:extLst>
              <a:ext uri="{FF2B5EF4-FFF2-40B4-BE49-F238E27FC236}">
                <a16:creationId xmlns:a16="http://schemas.microsoft.com/office/drawing/2014/main" id="{14B1E9F3-6BE0-414B-9E76-92C9FCDF1FA7}"/>
              </a:ext>
            </a:extLst>
          </p:cNvPr>
          <p:cNvSpPr txBox="1">
            <a:spLocks/>
          </p:cNvSpPr>
          <p:nvPr/>
        </p:nvSpPr>
        <p:spPr bwMode="auto">
          <a:xfrm>
            <a:off x="457200" y="5372786"/>
            <a:ext cx="8229600" cy="108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en-US" sz="2800" kern="1200">
                <a:solidFill>
                  <a:srgbClr val="0070C0"/>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en-US" sz="2400" kern="1200">
                <a:solidFill>
                  <a:srgbClr val="00B050"/>
                </a:solidFill>
                <a:latin typeface="+mn-lt"/>
                <a:ea typeface="+mn-ea"/>
                <a:cs typeface="+mn-cs"/>
              </a:defRPr>
            </a:lvl3pPr>
            <a:lvl4pPr marL="1600200" indent="-228600" algn="l" rtl="0" eaLnBrk="0" fontAlgn="base" hangingPunct="0">
              <a:spcBef>
                <a:spcPct val="20000"/>
              </a:spcBef>
              <a:spcAft>
                <a:spcPct val="0"/>
              </a:spcAft>
              <a:buFont typeface="Arial" charset="0"/>
              <a:buChar char="–"/>
              <a:defRPr lang="en-US" sz="2000" kern="1200">
                <a:solidFill>
                  <a:schemeClr val="accent6">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lang="en-GB" sz="2000" kern="1200">
                <a:solidFill>
                  <a:srgbClr val="C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Energy scan had nice 90deg phase difference, I didn’t bother and just used 2 FFA correctors</a:t>
            </a:r>
          </a:p>
          <a:p>
            <a:pPr lvl="1"/>
            <a:r>
              <a:rPr lang="en-US"/>
              <a:t>As it happens, this can be fixed afterwards</a:t>
            </a:r>
          </a:p>
        </p:txBody>
      </p:sp>
    </p:spTree>
    <p:extLst>
      <p:ext uri="{BB962C8B-B14F-4D97-AF65-F5344CB8AC3E}">
        <p14:creationId xmlns:p14="http://schemas.microsoft.com/office/powerpoint/2010/main" val="710458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D9157-F4CB-4AE3-879D-206ECB0B4223}"/>
              </a:ext>
            </a:extLst>
          </p:cNvPr>
          <p:cNvSpPr>
            <a:spLocks noGrp="1"/>
          </p:cNvSpPr>
          <p:nvPr>
            <p:ph type="title"/>
          </p:nvPr>
        </p:nvSpPr>
        <p:spPr/>
        <p:txBody>
          <a:bodyPr/>
          <a:lstStyle/>
          <a:p>
            <a:r>
              <a:rPr lang="en-GB"/>
              <a:t>Going to Normalised Space</a:t>
            </a:r>
            <a:endParaRPr lang="en-US"/>
          </a:p>
        </p:txBody>
      </p:sp>
      <p:sp>
        <p:nvSpPr>
          <p:cNvPr id="3" name="Content Placeholder 2">
            <a:extLst>
              <a:ext uri="{FF2B5EF4-FFF2-40B4-BE49-F238E27FC236}">
                <a16:creationId xmlns:a16="http://schemas.microsoft.com/office/drawing/2014/main" id="{27DF9CB7-197E-4B4E-8B85-FE32B16D67E6}"/>
              </a:ext>
            </a:extLst>
          </p:cNvPr>
          <p:cNvSpPr>
            <a:spLocks noGrp="1"/>
          </p:cNvSpPr>
          <p:nvPr>
            <p:ph idx="1"/>
          </p:nvPr>
        </p:nvSpPr>
        <p:spPr/>
        <p:txBody>
          <a:bodyPr/>
          <a:lstStyle/>
          <a:p>
            <a:r>
              <a:rPr lang="en-GB"/>
              <a:t>This code makes an oval into not an oval</a:t>
            </a:r>
            <a:endParaRPr lang="en-US"/>
          </a:p>
        </p:txBody>
      </p:sp>
      <p:sp>
        <p:nvSpPr>
          <p:cNvPr id="4" name="Date Placeholder 3">
            <a:extLst>
              <a:ext uri="{FF2B5EF4-FFF2-40B4-BE49-F238E27FC236}">
                <a16:creationId xmlns:a16="http://schemas.microsoft.com/office/drawing/2014/main" id="{537D6511-C54F-4A79-87D7-E3FE8C3D50F6}"/>
              </a:ext>
            </a:extLst>
          </p:cNvPr>
          <p:cNvSpPr>
            <a:spLocks noGrp="1"/>
          </p:cNvSpPr>
          <p:nvPr>
            <p:ph type="dt" sz="half" idx="10"/>
          </p:nvPr>
        </p:nvSpPr>
        <p:spPr/>
        <p:txBody>
          <a:bodyPr/>
          <a:lstStyle/>
          <a:p>
            <a:pPr>
              <a:defRPr/>
            </a:pPr>
            <a:r>
              <a:rPr lang="en-US"/>
              <a:t>September 19, 2019</a:t>
            </a:r>
            <a:endParaRPr lang="en-GB" dirty="0"/>
          </a:p>
        </p:txBody>
      </p:sp>
      <p:sp>
        <p:nvSpPr>
          <p:cNvPr id="5" name="Footer Placeholder 4">
            <a:extLst>
              <a:ext uri="{FF2B5EF4-FFF2-40B4-BE49-F238E27FC236}">
                <a16:creationId xmlns:a16="http://schemas.microsoft.com/office/drawing/2014/main" id="{040DE7EA-1484-4180-B1BC-37F1C29D5904}"/>
              </a:ext>
            </a:extLst>
          </p:cNvPr>
          <p:cNvSpPr>
            <a:spLocks noGrp="1"/>
          </p:cNvSpPr>
          <p:nvPr>
            <p:ph type="ftr" sz="quarter" idx="11"/>
          </p:nvPr>
        </p:nvSpPr>
        <p:spPr/>
        <p:txBody>
          <a:bodyPr/>
          <a:lstStyle/>
          <a:p>
            <a:pPr>
              <a:defRPr/>
            </a:pPr>
            <a:r>
              <a:rPr lang="en-US"/>
              <a:t>Stephen Brooks, CBETA meeting</a:t>
            </a:r>
            <a:endParaRPr lang="en-GB" dirty="0"/>
          </a:p>
        </p:txBody>
      </p:sp>
      <p:sp>
        <p:nvSpPr>
          <p:cNvPr id="6" name="Slide Number Placeholder 5">
            <a:extLst>
              <a:ext uri="{FF2B5EF4-FFF2-40B4-BE49-F238E27FC236}">
                <a16:creationId xmlns:a16="http://schemas.microsoft.com/office/drawing/2014/main" id="{A95CECB6-66D2-4A25-A88B-C8B001F193F1}"/>
              </a:ext>
            </a:extLst>
          </p:cNvPr>
          <p:cNvSpPr>
            <a:spLocks noGrp="1"/>
          </p:cNvSpPr>
          <p:nvPr>
            <p:ph type="sldNum" sz="quarter" idx="12"/>
          </p:nvPr>
        </p:nvSpPr>
        <p:spPr/>
        <p:txBody>
          <a:bodyPr/>
          <a:lstStyle/>
          <a:p>
            <a:pPr>
              <a:defRPr/>
            </a:pPr>
            <a:fld id="{C919DEF3-38EA-44F2-924B-3AA3B76DF1B8}" type="slidenum">
              <a:rPr lang="en-GB" altLang="en-US" smtClean="0"/>
              <a:pPr>
                <a:defRPr/>
              </a:pPr>
              <a:t>7</a:t>
            </a:fld>
            <a:endParaRPr lang="en-GB" altLang="en-US" dirty="0"/>
          </a:p>
        </p:txBody>
      </p:sp>
      <p:pic>
        <p:nvPicPr>
          <p:cNvPr id="7" name="Picture 6">
            <a:extLst>
              <a:ext uri="{FF2B5EF4-FFF2-40B4-BE49-F238E27FC236}">
                <a16:creationId xmlns:a16="http://schemas.microsoft.com/office/drawing/2014/main" id="{F1D52DCA-F339-4947-B01A-54459B8B00D5}"/>
              </a:ext>
            </a:extLst>
          </p:cNvPr>
          <p:cNvPicPr>
            <a:picLocks noChangeAspect="1"/>
          </p:cNvPicPr>
          <p:nvPr/>
        </p:nvPicPr>
        <p:blipFill rotWithShape="1">
          <a:blip r:embed="rId2"/>
          <a:srcRect b="19926"/>
          <a:stretch/>
        </p:blipFill>
        <p:spPr>
          <a:xfrm>
            <a:off x="834908" y="2204864"/>
            <a:ext cx="7478183" cy="4151486"/>
          </a:xfrm>
          <a:prstGeom prst="rect">
            <a:avLst/>
          </a:prstGeom>
        </p:spPr>
      </p:pic>
      <p:sp>
        <p:nvSpPr>
          <p:cNvPr id="8" name="TextBox 7">
            <a:extLst>
              <a:ext uri="{FF2B5EF4-FFF2-40B4-BE49-F238E27FC236}">
                <a16:creationId xmlns:a16="http://schemas.microsoft.com/office/drawing/2014/main" id="{E1B0CB32-0DBA-429D-811C-C33841FA5247}"/>
              </a:ext>
            </a:extLst>
          </p:cNvPr>
          <p:cNvSpPr txBox="1"/>
          <p:nvPr/>
        </p:nvSpPr>
        <p:spPr>
          <a:xfrm>
            <a:off x="5724128" y="3068960"/>
            <a:ext cx="2376264" cy="646331"/>
          </a:xfrm>
          <a:prstGeom prst="rect">
            <a:avLst/>
          </a:prstGeom>
          <a:noFill/>
        </p:spPr>
        <p:txBody>
          <a:bodyPr wrap="square" rtlCol="0">
            <a:spAutoFit/>
          </a:bodyPr>
          <a:lstStyle/>
          <a:p>
            <a:r>
              <a:rPr lang="en-GB">
                <a:solidFill>
                  <a:schemeClr val="bg1"/>
                </a:solidFill>
              </a:rPr>
              <a:t>a[ofs][] and a[ofs+1][] hold the two bumps</a:t>
            </a:r>
            <a:endParaRPr lang="en-US">
              <a:solidFill>
                <a:schemeClr val="bg1"/>
              </a:solidFill>
            </a:endParaRPr>
          </a:p>
        </p:txBody>
      </p:sp>
    </p:spTree>
    <p:extLst>
      <p:ext uri="{BB962C8B-B14F-4D97-AF65-F5344CB8AC3E}">
        <p14:creationId xmlns:p14="http://schemas.microsoft.com/office/powerpoint/2010/main" val="3881186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0839D-F9BF-492A-8793-512015630EB2}"/>
              </a:ext>
            </a:extLst>
          </p:cNvPr>
          <p:cNvSpPr>
            <a:spLocks noGrp="1"/>
          </p:cNvSpPr>
          <p:nvPr>
            <p:ph type="title"/>
          </p:nvPr>
        </p:nvSpPr>
        <p:spPr/>
        <p:txBody>
          <a:bodyPr/>
          <a:lstStyle/>
          <a:p>
            <a:r>
              <a:rPr lang="en-GB"/>
              <a:t>They are both round now I guess</a:t>
            </a:r>
            <a:endParaRPr lang="en-US"/>
          </a:p>
        </p:txBody>
      </p:sp>
      <p:pic>
        <p:nvPicPr>
          <p:cNvPr id="11" name="Content Placeholder 10">
            <a:extLst>
              <a:ext uri="{FF2B5EF4-FFF2-40B4-BE49-F238E27FC236}">
                <a16:creationId xmlns:a16="http://schemas.microsoft.com/office/drawing/2014/main" id="{3AAE494C-7481-46D5-961E-22BB640D2C12}"/>
              </a:ext>
            </a:extLst>
          </p:cNvPr>
          <p:cNvPicPr>
            <a:picLocks noGrp="1" noChangeAspect="1"/>
          </p:cNvPicPr>
          <p:nvPr>
            <p:ph idx="1"/>
          </p:nvPr>
        </p:nvPicPr>
        <p:blipFill>
          <a:blip r:embed="rId2"/>
          <a:stretch>
            <a:fillRect/>
          </a:stretch>
        </p:blipFill>
        <p:spPr>
          <a:xfrm>
            <a:off x="3053141" y="1305072"/>
            <a:ext cx="2387490" cy="2443249"/>
          </a:xfrm>
          <a:prstGeom prst="rect">
            <a:avLst/>
          </a:prstGeom>
        </p:spPr>
      </p:pic>
      <p:sp>
        <p:nvSpPr>
          <p:cNvPr id="4" name="Date Placeholder 3">
            <a:extLst>
              <a:ext uri="{FF2B5EF4-FFF2-40B4-BE49-F238E27FC236}">
                <a16:creationId xmlns:a16="http://schemas.microsoft.com/office/drawing/2014/main" id="{1C0358B8-13A7-4C47-B00F-18B27CECD021}"/>
              </a:ext>
            </a:extLst>
          </p:cNvPr>
          <p:cNvSpPr>
            <a:spLocks noGrp="1"/>
          </p:cNvSpPr>
          <p:nvPr>
            <p:ph type="dt" sz="half" idx="10"/>
          </p:nvPr>
        </p:nvSpPr>
        <p:spPr/>
        <p:txBody>
          <a:bodyPr/>
          <a:lstStyle/>
          <a:p>
            <a:pPr>
              <a:defRPr/>
            </a:pPr>
            <a:r>
              <a:rPr lang="en-US"/>
              <a:t>September 19, 2019</a:t>
            </a:r>
            <a:endParaRPr lang="en-GB" dirty="0"/>
          </a:p>
        </p:txBody>
      </p:sp>
      <p:sp>
        <p:nvSpPr>
          <p:cNvPr id="5" name="Footer Placeholder 4">
            <a:extLst>
              <a:ext uri="{FF2B5EF4-FFF2-40B4-BE49-F238E27FC236}">
                <a16:creationId xmlns:a16="http://schemas.microsoft.com/office/drawing/2014/main" id="{5E17D3CE-BBA4-4892-8CF7-516A310404B1}"/>
              </a:ext>
            </a:extLst>
          </p:cNvPr>
          <p:cNvSpPr>
            <a:spLocks noGrp="1"/>
          </p:cNvSpPr>
          <p:nvPr>
            <p:ph type="ftr" sz="quarter" idx="11"/>
          </p:nvPr>
        </p:nvSpPr>
        <p:spPr/>
        <p:txBody>
          <a:bodyPr/>
          <a:lstStyle/>
          <a:p>
            <a:pPr>
              <a:defRPr/>
            </a:pPr>
            <a:r>
              <a:rPr lang="en-US"/>
              <a:t>Stephen Brooks, CBETA meeting</a:t>
            </a:r>
            <a:endParaRPr lang="en-GB" dirty="0"/>
          </a:p>
        </p:txBody>
      </p:sp>
      <p:sp>
        <p:nvSpPr>
          <p:cNvPr id="6" name="Slide Number Placeholder 5">
            <a:extLst>
              <a:ext uri="{FF2B5EF4-FFF2-40B4-BE49-F238E27FC236}">
                <a16:creationId xmlns:a16="http://schemas.microsoft.com/office/drawing/2014/main" id="{0DCE2673-D184-4BA8-AF4E-D63ECCC4772C}"/>
              </a:ext>
            </a:extLst>
          </p:cNvPr>
          <p:cNvSpPr>
            <a:spLocks noGrp="1"/>
          </p:cNvSpPr>
          <p:nvPr>
            <p:ph type="sldNum" sz="quarter" idx="12"/>
          </p:nvPr>
        </p:nvSpPr>
        <p:spPr/>
        <p:txBody>
          <a:bodyPr/>
          <a:lstStyle/>
          <a:p>
            <a:pPr>
              <a:defRPr/>
            </a:pPr>
            <a:fld id="{C919DEF3-38EA-44F2-924B-3AA3B76DF1B8}" type="slidenum">
              <a:rPr lang="en-GB" altLang="en-US" smtClean="0"/>
              <a:pPr>
                <a:defRPr/>
              </a:pPr>
              <a:t>8</a:t>
            </a:fld>
            <a:endParaRPr lang="en-GB" altLang="en-US" dirty="0"/>
          </a:p>
        </p:txBody>
      </p:sp>
      <p:pic>
        <p:nvPicPr>
          <p:cNvPr id="9" name="Picture 8">
            <a:extLst>
              <a:ext uri="{FF2B5EF4-FFF2-40B4-BE49-F238E27FC236}">
                <a16:creationId xmlns:a16="http://schemas.microsoft.com/office/drawing/2014/main" id="{0E001EDA-8DEE-4ED0-A719-512D1293F23A}"/>
              </a:ext>
            </a:extLst>
          </p:cNvPr>
          <p:cNvPicPr>
            <a:picLocks noChangeAspect="1"/>
          </p:cNvPicPr>
          <p:nvPr/>
        </p:nvPicPr>
        <p:blipFill>
          <a:blip r:embed="rId3"/>
          <a:stretch>
            <a:fillRect/>
          </a:stretch>
        </p:blipFill>
        <p:spPr>
          <a:xfrm>
            <a:off x="611560" y="1291548"/>
            <a:ext cx="2372283" cy="2443249"/>
          </a:xfrm>
          <a:prstGeom prst="rect">
            <a:avLst/>
          </a:prstGeom>
        </p:spPr>
      </p:pic>
      <p:pic>
        <p:nvPicPr>
          <p:cNvPr id="14" name="Picture 13">
            <a:extLst>
              <a:ext uri="{FF2B5EF4-FFF2-40B4-BE49-F238E27FC236}">
                <a16:creationId xmlns:a16="http://schemas.microsoft.com/office/drawing/2014/main" id="{35CF2FBB-60A3-400E-AA0F-E55ACB979D85}"/>
              </a:ext>
            </a:extLst>
          </p:cNvPr>
          <p:cNvPicPr>
            <a:picLocks noChangeAspect="1"/>
          </p:cNvPicPr>
          <p:nvPr/>
        </p:nvPicPr>
        <p:blipFill>
          <a:blip r:embed="rId4"/>
          <a:stretch>
            <a:fillRect/>
          </a:stretch>
        </p:blipFill>
        <p:spPr>
          <a:xfrm>
            <a:off x="611560" y="3789040"/>
            <a:ext cx="2372283" cy="2443249"/>
          </a:xfrm>
          <a:prstGeom prst="rect">
            <a:avLst/>
          </a:prstGeom>
        </p:spPr>
      </p:pic>
      <p:pic>
        <p:nvPicPr>
          <p:cNvPr id="16" name="Picture 15">
            <a:extLst>
              <a:ext uri="{FF2B5EF4-FFF2-40B4-BE49-F238E27FC236}">
                <a16:creationId xmlns:a16="http://schemas.microsoft.com/office/drawing/2014/main" id="{25CF34C7-DBC2-4FEA-BAC0-63EFC34E2463}"/>
              </a:ext>
            </a:extLst>
          </p:cNvPr>
          <p:cNvPicPr>
            <a:picLocks noChangeAspect="1"/>
          </p:cNvPicPr>
          <p:nvPr/>
        </p:nvPicPr>
        <p:blipFill>
          <a:blip r:embed="rId5"/>
          <a:stretch>
            <a:fillRect/>
          </a:stretch>
        </p:blipFill>
        <p:spPr>
          <a:xfrm>
            <a:off x="3051383" y="3802563"/>
            <a:ext cx="2387490" cy="2443249"/>
          </a:xfrm>
          <a:prstGeom prst="rect">
            <a:avLst/>
          </a:prstGeom>
        </p:spPr>
      </p:pic>
      <p:sp>
        <p:nvSpPr>
          <p:cNvPr id="17" name="Content Placeholder 2">
            <a:extLst>
              <a:ext uri="{FF2B5EF4-FFF2-40B4-BE49-F238E27FC236}">
                <a16:creationId xmlns:a16="http://schemas.microsoft.com/office/drawing/2014/main" id="{0435A217-641A-493D-A169-2E7E6256E17D}"/>
              </a:ext>
            </a:extLst>
          </p:cNvPr>
          <p:cNvSpPr txBox="1">
            <a:spLocks/>
          </p:cNvSpPr>
          <p:nvPr/>
        </p:nvSpPr>
        <p:spPr bwMode="auto">
          <a:xfrm>
            <a:off x="5652120" y="3429000"/>
            <a:ext cx="3034680"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en-US" sz="2800" kern="1200">
                <a:solidFill>
                  <a:srgbClr val="0070C0"/>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en-US" sz="2400" kern="1200">
                <a:solidFill>
                  <a:srgbClr val="00B050"/>
                </a:solidFill>
                <a:latin typeface="+mn-lt"/>
                <a:ea typeface="+mn-ea"/>
                <a:cs typeface="+mn-cs"/>
              </a:defRPr>
            </a:lvl3pPr>
            <a:lvl4pPr marL="1600200" indent="-228600" algn="l" rtl="0" eaLnBrk="0" fontAlgn="base" hangingPunct="0">
              <a:spcBef>
                <a:spcPct val="20000"/>
              </a:spcBef>
              <a:spcAft>
                <a:spcPct val="0"/>
              </a:spcAft>
              <a:buFont typeface="Arial" charset="0"/>
              <a:buChar char="–"/>
              <a:defRPr lang="en-US" sz="2000" kern="1200">
                <a:solidFill>
                  <a:schemeClr val="accent6">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lang="en-GB" sz="2000" kern="1200">
                <a:solidFill>
                  <a:srgbClr val="C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Can get phase advances just by measuring angles from one point to the next</a:t>
            </a:r>
          </a:p>
        </p:txBody>
      </p:sp>
    </p:spTree>
    <p:extLst>
      <p:ext uri="{BB962C8B-B14F-4D97-AF65-F5344CB8AC3E}">
        <p14:creationId xmlns:p14="http://schemas.microsoft.com/office/powerpoint/2010/main" val="2824628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9A30A-19C1-49F5-B6AF-4C25D55E0EF1}"/>
              </a:ext>
            </a:extLst>
          </p:cNvPr>
          <p:cNvSpPr>
            <a:spLocks noGrp="1"/>
          </p:cNvSpPr>
          <p:nvPr>
            <p:ph type="title"/>
          </p:nvPr>
        </p:nvSpPr>
        <p:spPr/>
        <p:txBody>
          <a:bodyPr/>
          <a:lstStyle/>
          <a:p>
            <a:r>
              <a:rPr lang="en-GB"/>
              <a:t>Phase Advance per Cell</a:t>
            </a:r>
            <a:endParaRPr lang="en-US"/>
          </a:p>
        </p:txBody>
      </p:sp>
      <p:pic>
        <p:nvPicPr>
          <p:cNvPr id="8" name="Content Placeholder 7">
            <a:extLst>
              <a:ext uri="{FF2B5EF4-FFF2-40B4-BE49-F238E27FC236}">
                <a16:creationId xmlns:a16="http://schemas.microsoft.com/office/drawing/2014/main" id="{D6925FF2-F166-42F8-A6E7-89CDD4E5A691}"/>
              </a:ext>
            </a:extLst>
          </p:cNvPr>
          <p:cNvPicPr>
            <a:picLocks noGrp="1" noChangeAspect="1"/>
          </p:cNvPicPr>
          <p:nvPr>
            <p:ph idx="1"/>
          </p:nvPr>
        </p:nvPicPr>
        <p:blipFill>
          <a:blip r:embed="rId2"/>
          <a:stretch>
            <a:fillRect/>
          </a:stretch>
        </p:blipFill>
        <p:spPr>
          <a:xfrm>
            <a:off x="665446" y="1538906"/>
            <a:ext cx="7813107" cy="4696176"/>
          </a:xfrm>
          <a:prstGeom prst="rect">
            <a:avLst/>
          </a:prstGeom>
        </p:spPr>
      </p:pic>
      <p:sp>
        <p:nvSpPr>
          <p:cNvPr id="4" name="Date Placeholder 3">
            <a:extLst>
              <a:ext uri="{FF2B5EF4-FFF2-40B4-BE49-F238E27FC236}">
                <a16:creationId xmlns:a16="http://schemas.microsoft.com/office/drawing/2014/main" id="{B4B9039F-B0DE-4375-88CC-69F5AAC5C72A}"/>
              </a:ext>
            </a:extLst>
          </p:cNvPr>
          <p:cNvSpPr>
            <a:spLocks noGrp="1"/>
          </p:cNvSpPr>
          <p:nvPr>
            <p:ph type="dt" sz="half" idx="10"/>
          </p:nvPr>
        </p:nvSpPr>
        <p:spPr/>
        <p:txBody>
          <a:bodyPr/>
          <a:lstStyle/>
          <a:p>
            <a:pPr>
              <a:defRPr/>
            </a:pPr>
            <a:r>
              <a:rPr lang="en-US"/>
              <a:t>September 19, 2019</a:t>
            </a:r>
            <a:endParaRPr lang="en-GB" dirty="0"/>
          </a:p>
        </p:txBody>
      </p:sp>
      <p:sp>
        <p:nvSpPr>
          <p:cNvPr id="5" name="Footer Placeholder 4">
            <a:extLst>
              <a:ext uri="{FF2B5EF4-FFF2-40B4-BE49-F238E27FC236}">
                <a16:creationId xmlns:a16="http://schemas.microsoft.com/office/drawing/2014/main" id="{A260BAA9-BED1-4E90-82B8-B493267D22D0}"/>
              </a:ext>
            </a:extLst>
          </p:cNvPr>
          <p:cNvSpPr>
            <a:spLocks noGrp="1"/>
          </p:cNvSpPr>
          <p:nvPr>
            <p:ph type="ftr" sz="quarter" idx="11"/>
          </p:nvPr>
        </p:nvSpPr>
        <p:spPr/>
        <p:txBody>
          <a:bodyPr/>
          <a:lstStyle/>
          <a:p>
            <a:pPr>
              <a:defRPr/>
            </a:pPr>
            <a:r>
              <a:rPr lang="en-US"/>
              <a:t>Stephen Brooks, CBETA meeting</a:t>
            </a:r>
            <a:endParaRPr lang="en-GB" dirty="0"/>
          </a:p>
        </p:txBody>
      </p:sp>
      <p:sp>
        <p:nvSpPr>
          <p:cNvPr id="6" name="Slide Number Placeholder 5">
            <a:extLst>
              <a:ext uri="{FF2B5EF4-FFF2-40B4-BE49-F238E27FC236}">
                <a16:creationId xmlns:a16="http://schemas.microsoft.com/office/drawing/2014/main" id="{96A6C55E-C35D-4801-8E52-AAA8EC9E989A}"/>
              </a:ext>
            </a:extLst>
          </p:cNvPr>
          <p:cNvSpPr>
            <a:spLocks noGrp="1"/>
          </p:cNvSpPr>
          <p:nvPr>
            <p:ph type="sldNum" sz="quarter" idx="12"/>
          </p:nvPr>
        </p:nvSpPr>
        <p:spPr/>
        <p:txBody>
          <a:bodyPr/>
          <a:lstStyle/>
          <a:p>
            <a:pPr>
              <a:defRPr/>
            </a:pPr>
            <a:fld id="{C919DEF3-38EA-44F2-924B-3AA3B76DF1B8}" type="slidenum">
              <a:rPr lang="en-GB" altLang="en-US" smtClean="0"/>
              <a:pPr>
                <a:defRPr/>
              </a:pPr>
              <a:t>9</a:t>
            </a:fld>
            <a:endParaRPr lang="en-GB" altLang="en-US" dirty="0"/>
          </a:p>
        </p:txBody>
      </p:sp>
      <p:sp>
        <p:nvSpPr>
          <p:cNvPr id="9" name="TextBox 8">
            <a:extLst>
              <a:ext uri="{FF2B5EF4-FFF2-40B4-BE49-F238E27FC236}">
                <a16:creationId xmlns:a16="http://schemas.microsoft.com/office/drawing/2014/main" id="{0D3887D6-616B-4502-87C4-DD2A74585554}"/>
              </a:ext>
            </a:extLst>
          </p:cNvPr>
          <p:cNvSpPr txBox="1"/>
          <p:nvPr/>
        </p:nvSpPr>
        <p:spPr>
          <a:xfrm>
            <a:off x="2339752" y="2708920"/>
            <a:ext cx="2031325" cy="369332"/>
          </a:xfrm>
          <a:prstGeom prst="rect">
            <a:avLst/>
          </a:prstGeom>
          <a:noFill/>
        </p:spPr>
        <p:txBody>
          <a:bodyPr wrap="none" rtlCol="0">
            <a:spAutoFit/>
          </a:bodyPr>
          <a:lstStyle/>
          <a:p>
            <a:r>
              <a:rPr lang="en-GB"/>
              <a:t>Bad BPMs maybe</a:t>
            </a:r>
            <a:endParaRPr lang="en-US"/>
          </a:p>
        </p:txBody>
      </p:sp>
      <p:sp>
        <p:nvSpPr>
          <p:cNvPr id="10" name="TextBox 9">
            <a:extLst>
              <a:ext uri="{FF2B5EF4-FFF2-40B4-BE49-F238E27FC236}">
                <a16:creationId xmlns:a16="http://schemas.microsoft.com/office/drawing/2014/main" id="{9DB9123D-D42E-49AA-A640-08127BE5F9EE}"/>
              </a:ext>
            </a:extLst>
          </p:cNvPr>
          <p:cNvSpPr txBox="1"/>
          <p:nvPr/>
        </p:nvSpPr>
        <p:spPr>
          <a:xfrm>
            <a:off x="1331640" y="4797152"/>
            <a:ext cx="5109219" cy="369332"/>
          </a:xfrm>
          <a:prstGeom prst="rect">
            <a:avLst/>
          </a:prstGeom>
          <a:noFill/>
        </p:spPr>
        <p:txBody>
          <a:bodyPr wrap="none" rtlCol="0">
            <a:spAutoFit/>
          </a:bodyPr>
          <a:lstStyle/>
          <a:p>
            <a:r>
              <a:rPr lang="en-GB"/>
              <a:t>I used FFA correctors 1 and 2, so cell 1 is wrong</a:t>
            </a:r>
            <a:endParaRPr lang="en-US"/>
          </a:p>
        </p:txBody>
      </p:sp>
    </p:spTree>
    <p:extLst>
      <p:ext uri="{BB962C8B-B14F-4D97-AF65-F5344CB8AC3E}">
        <p14:creationId xmlns:p14="http://schemas.microsoft.com/office/powerpoint/2010/main" val="2221841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60038</TotalTime>
  <Words>918</Words>
  <Application>Microsoft Office PowerPoint</Application>
  <PresentationFormat>On-screen Show (4:3)</PresentationFormat>
  <Paragraphs>130</Paragraphs>
  <Slides>18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Symbol</vt:lpstr>
      <vt:lpstr>Office Theme</vt:lpstr>
      <vt:lpstr>1_Office Theme</vt:lpstr>
      <vt:lpstr>CBETA FFA Response Matrix</vt:lpstr>
      <vt:lpstr>Full Response Matrices from CBETA-V</vt:lpstr>
      <vt:lpstr>Get the 107x107 real matrices?</vt:lpstr>
      <vt:lpstr>Compare to Real Data (escan.mat)</vt:lpstr>
      <vt:lpstr>FFA Correction should use Empirical Phase Advances</vt:lpstr>
      <vt:lpstr>Calculating Phase Advances from Two Bumps</vt:lpstr>
      <vt:lpstr>Going to Normalised Space</vt:lpstr>
      <vt:lpstr>They are both round now I guess</vt:lpstr>
      <vt:lpstr>Phase Advance per Cell</vt:lpstr>
      <vt:lpstr>Cumulative Phase Advances</vt:lpstr>
      <vt:lpstr>Semi-Empirical Response Matrix</vt:lpstr>
      <vt:lpstr>PowerPoint Presentation</vt:lpstr>
      <vt:lpstr>PowerPoint Presentation</vt:lpstr>
      <vt:lpstr>PowerPoint Presentation</vt:lpstr>
      <vt:lpstr>Commissioning Prerequisites</vt:lpstr>
      <vt:lpstr>FFA Correction Method</vt:lpstr>
      <vt:lpstr>Multi-Turn FFA Correction</vt:lpstr>
      <vt:lpstr>BPM Scale Errors from escan.mat</vt:lpstr>
    </vt:vector>
  </TitlesOfParts>
  <Company>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dc:title>
  <dc:creator>Stephen Brooks</dc:creator>
  <cp:lastModifiedBy>Brooks, Stephen</cp:lastModifiedBy>
  <cp:revision>1487</cp:revision>
  <dcterms:created xsi:type="dcterms:W3CDTF">2012-11-14T19:21:06Z</dcterms:created>
  <dcterms:modified xsi:type="dcterms:W3CDTF">2019-09-18T14:42:06Z</dcterms:modified>
</cp:coreProperties>
</file>