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8"/>
  </p:notesMasterIdLst>
  <p:handoutMasterIdLst>
    <p:handoutMasterId r:id="rId19"/>
  </p:handoutMasterIdLst>
  <p:sldIdLst>
    <p:sldId id="511" r:id="rId3"/>
    <p:sldId id="740" r:id="rId4"/>
    <p:sldId id="731" r:id="rId5"/>
    <p:sldId id="732" r:id="rId6"/>
    <p:sldId id="707" r:id="rId7"/>
    <p:sldId id="716" r:id="rId8"/>
    <p:sldId id="738" r:id="rId9"/>
    <p:sldId id="733" r:id="rId10"/>
    <p:sldId id="741" r:id="rId11"/>
    <p:sldId id="734" r:id="rId12"/>
    <p:sldId id="730" r:id="rId13"/>
    <p:sldId id="735" r:id="rId14"/>
    <p:sldId id="736" r:id="rId15"/>
    <p:sldId id="739" r:id="rId16"/>
    <p:sldId id="74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FF00"/>
    <a:srgbClr val="FF00FF"/>
    <a:srgbClr val="C0504D"/>
    <a:srgbClr val="C000C0"/>
    <a:srgbClr val="9BBB59"/>
    <a:srgbClr val="DAEFC3"/>
    <a:srgbClr val="C4E59F"/>
    <a:srgbClr val="CCEC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4" autoAdjust="0"/>
    <p:restoredTop sz="94411" autoAdjust="0"/>
  </p:normalViewPr>
  <p:slideViewPr>
    <p:cSldViewPr>
      <p:cViewPr varScale="1">
        <p:scale>
          <a:sx n="84" d="100"/>
          <a:sy n="84" d="100"/>
        </p:scale>
        <p:origin x="3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2020-Nov-20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24,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24,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24,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Permanent Magnets for the ILC Damping Ring</a:t>
            </a:r>
            <a:endParaRPr lang="en-GB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927F54A-861D-4C23-96CC-313991970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BNL capabilities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Stephen Brooks, ILC-DR Meeting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66FC-67B4-44AF-835B-76EFE83E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Adjustability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71744-1ADD-487A-B2F5-D07991370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r>
              <a:rPr lang="en-GB" dirty="0"/>
              <a:t>CBETA’s </a:t>
            </a:r>
            <a:r>
              <a:rPr lang="en-GB" dirty="0" err="1"/>
              <a:t>windowframe</a:t>
            </a:r>
            <a:r>
              <a:rPr lang="en-GB" dirty="0"/>
              <a:t> EM corrector gives a field change of 0.027 T at ~24W power</a:t>
            </a:r>
          </a:p>
          <a:p>
            <a:pPr lvl="1"/>
            <a:r>
              <a:rPr lang="en-GB" dirty="0"/>
              <a:t>This is a 9% relative field correction = 2.5mm shift</a:t>
            </a:r>
          </a:p>
          <a:p>
            <a:r>
              <a:rPr lang="en-GB" dirty="0"/>
              <a:t>Other methods for larger but less frequent adjustments include mechanical, rotation etc.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F6D39-28E0-434D-BED5-9E069AEA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BF36D-3289-442D-8C07-04D70707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D51F4-47ED-4775-AF4B-F40E9598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EE88A29-D358-4E3D-A793-B83641206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49238"/>
              </p:ext>
            </p:extLst>
          </p:nvPr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798087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591887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0245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Adjust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Adjust Frequency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54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highlight>
                            <a:srgbClr val="00FF00"/>
                          </a:highlight>
                        </a:rPr>
                        <a:t>Arc dipole</a:t>
                      </a:r>
                      <a:endParaRPr lang="en-US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fine adjustment</a:t>
                      </a:r>
                      <a:endParaRPr lang="en-US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During commissioning only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753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Arc quad.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61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Straight quad.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0-100%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3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Arc </a:t>
                      </a:r>
                      <a:r>
                        <a:rPr lang="en-GB" dirty="0" err="1"/>
                        <a:t>sextupole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30% 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066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78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6EAC-6244-42F3-804C-1C8D1AB3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CBETA Closed Orbit Bumps (1-turn)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8A2D02-59E1-484C-A07C-2D8CD26A1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09" y="2204864"/>
            <a:ext cx="5357703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FEBF-DE3E-47F8-8F20-A2097850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AC3C0-79B2-4FA7-97F7-15DA86ED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7841-7B31-4A40-B9CF-27385B5B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B0C7B-91EF-4506-B3B5-E15189C45C99}"/>
              </a:ext>
            </a:extLst>
          </p:cNvPr>
          <p:cNvSpPr txBox="1"/>
          <p:nvPr/>
        </p:nvSpPr>
        <p:spPr>
          <a:xfrm>
            <a:off x="6318683" y="2233464"/>
            <a:ext cx="260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(November 6, 2019)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2AFA22-577A-4808-8F68-3BC5E1838D8E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Use of EM correctors on beam orbit</a:t>
            </a:r>
          </a:p>
        </p:txBody>
      </p:sp>
      <p:pic>
        <p:nvPicPr>
          <p:cNvPr id="7" name="Picture 6" descr="A picture containing table, luggage, sitting, filled&#10;&#10;Description automatically generated">
            <a:extLst>
              <a:ext uri="{FF2B5EF4-FFF2-40B4-BE49-F238E27FC236}">
                <a16:creationId xmlns:a16="http://schemas.microsoft.com/office/drawing/2014/main" id="{580E1E78-A77A-4872-A2CE-ECCB9A4B91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46210"/>
          <a:stretch/>
        </p:blipFill>
        <p:spPr>
          <a:xfrm>
            <a:off x="179512" y="2348879"/>
            <a:ext cx="3563613" cy="38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6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C438-59E3-424B-999B-7F5925EE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Stability (Temperature)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592E-A2C3-4597-B3EE-58535940A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NdFeB</a:t>
            </a:r>
            <a:r>
              <a:rPr lang="en-GB" dirty="0"/>
              <a:t> temperature coefficient is -1.1×10</a:t>
            </a:r>
            <a:r>
              <a:rPr lang="en-GB" baseline="30000" dirty="0"/>
              <a:t>-3</a:t>
            </a:r>
          </a:p>
          <a:p>
            <a:r>
              <a:rPr lang="en-GB" dirty="0"/>
              <a:t>Magnet housing contains water channels</a:t>
            </a:r>
          </a:p>
          <a:p>
            <a:pPr lvl="1"/>
            <a:r>
              <a:rPr lang="en-US" dirty="0"/>
              <a:t>Temperature stability better than ±0.2K</a:t>
            </a:r>
          </a:p>
          <a:p>
            <a:pPr lvl="1"/>
            <a:r>
              <a:rPr lang="en-US" dirty="0"/>
              <a:t>Strength variation less than 10</a:t>
            </a:r>
            <a:r>
              <a:rPr lang="en-US" baseline="30000" dirty="0"/>
              <a:t>-4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F303B-E44B-437D-B758-D410F166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2FBA9-97B3-40C1-B0BF-0A74D93F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83E81-1423-4E6C-8A4B-9E87C0D7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9CC35B0-11E4-4F84-991E-A608577B9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75" y="3834022"/>
            <a:ext cx="4626025" cy="3023979"/>
          </a:xfrm>
          <a:prstGeom prst="rect">
            <a:avLst/>
          </a:prstGeom>
        </p:spPr>
      </p:pic>
      <p:pic>
        <p:nvPicPr>
          <p:cNvPr id="10" name="Picture 9" descr="A circuit board&#10;&#10;Description automatically generated">
            <a:extLst>
              <a:ext uri="{FF2B5EF4-FFF2-40B4-BE49-F238E27FC236}">
                <a16:creationId xmlns:a16="http://schemas.microsoft.com/office/drawing/2014/main" id="{F3916B35-A9E2-4E7A-9C9A-155D629C8F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5139" r="10803"/>
          <a:stretch/>
        </p:blipFill>
        <p:spPr>
          <a:xfrm>
            <a:off x="-15964" y="3859194"/>
            <a:ext cx="4533939" cy="29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2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DCBC-5E22-4A54-8B13-CD365E9F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Radiation Resistance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4EC1-C186-4FFB-ACB6-564F55F9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Depends strongly on material </a:t>
            </a:r>
            <a:r>
              <a:rPr lang="en-GB" u="sng" dirty="0"/>
              <a:t>coercivity</a:t>
            </a:r>
            <a:r>
              <a:rPr lang="en-GB" dirty="0"/>
              <a:t> grade</a:t>
            </a:r>
          </a:p>
          <a:p>
            <a:pPr lvl="1"/>
            <a:r>
              <a:rPr lang="en-GB" dirty="0"/>
              <a:t>High field strength can also reduce resistance</a:t>
            </a:r>
          </a:p>
          <a:p>
            <a:r>
              <a:rPr lang="en-GB" dirty="0"/>
              <a:t>CBETA used </a:t>
            </a:r>
            <a:r>
              <a:rPr lang="en-GB" dirty="0" err="1"/>
              <a:t>NdFeB</a:t>
            </a:r>
            <a:r>
              <a:rPr lang="en-GB" dirty="0"/>
              <a:t> (N35</a:t>
            </a:r>
            <a:r>
              <a:rPr lang="en-GB" u="sng" dirty="0"/>
              <a:t>EH</a:t>
            </a:r>
            <a:r>
              <a:rPr lang="en-GB" dirty="0"/>
              <a:t>) with 1kGy limit</a:t>
            </a:r>
          </a:p>
          <a:p>
            <a:pPr lvl="1"/>
            <a:r>
              <a:rPr lang="en-GB" dirty="0"/>
              <a:t>Projected 74kGy = 1% field loss</a:t>
            </a:r>
          </a:p>
          <a:p>
            <a:pPr lvl="1"/>
            <a:r>
              <a:rPr lang="en-GB" dirty="0"/>
              <a:t>Magnets instrumented with </a:t>
            </a:r>
            <a:r>
              <a:rPr lang="en-GB" dirty="0" err="1"/>
              <a:t>CsI</a:t>
            </a:r>
            <a:r>
              <a:rPr lang="en-GB" dirty="0"/>
              <a:t> dosimeters</a:t>
            </a:r>
          </a:p>
          <a:p>
            <a:r>
              <a:rPr lang="en-GB" dirty="0" err="1"/>
              <a:t>SmCo</a:t>
            </a:r>
            <a:r>
              <a:rPr lang="en-GB" dirty="0"/>
              <a:t> material is ~20% weaker field but ~100x more resistant to radiation</a:t>
            </a:r>
          </a:p>
          <a:p>
            <a:r>
              <a:rPr lang="en-GB" dirty="0"/>
              <a:t>See also </a:t>
            </a:r>
            <a:r>
              <a:rPr lang="pl-PL" dirty="0"/>
              <a:t>A. Temnykh, NIM A </a:t>
            </a:r>
            <a:r>
              <a:rPr lang="pl-PL" b="1" dirty="0"/>
              <a:t>587</a:t>
            </a:r>
            <a:r>
              <a:rPr lang="pl-PL" dirty="0"/>
              <a:t>, 13 (2008)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D9EA6-7FB1-41B8-B930-100C9F27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B9B71-E4BE-4018-9BD9-AD401758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98A23-6431-4E7C-8A14-1F7949D3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990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F180-1CBD-487E-A50C-DDA84D1D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Cost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BAAE-A723-4B1C-BF3E-1B80D910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9ED23-7899-4D03-BE61-2E78E38B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54EE8-2907-4547-AD55-FEAAF2CD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EF1DA2-03FE-4C5A-9C6E-6F0C9575976C}"/>
              </a:ext>
            </a:extLst>
          </p:cNvPr>
          <p:cNvSpPr txBox="1">
            <a:spLocks/>
          </p:cNvSpPr>
          <p:nvPr/>
        </p:nvSpPr>
        <p:spPr bwMode="auto">
          <a:xfrm>
            <a:off x="457200" y="1484784"/>
            <a:ext cx="8229600" cy="28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CBETA 27.3m length for $700k in PM material</a:t>
            </a:r>
          </a:p>
          <a:p>
            <a:pPr lvl="1"/>
            <a:r>
              <a:rPr lang="en-GB" dirty="0"/>
              <a:t>DR 1264m for $33M material using length scaling</a:t>
            </a:r>
          </a:p>
          <a:p>
            <a:r>
              <a:rPr lang="en-GB" dirty="0"/>
              <a:t>By volume, $4.48/cm</a:t>
            </a:r>
            <a:r>
              <a:rPr lang="en-GB" baseline="30000" dirty="0"/>
              <a:t>3</a:t>
            </a:r>
            <a:r>
              <a:rPr lang="en-GB" dirty="0"/>
              <a:t> for CBETA (incl. spares)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DR $15.6M, or $5.8M for just the arc dipoles</a:t>
            </a:r>
            <a:endParaRPr lang="en-GB" dirty="0"/>
          </a:p>
          <a:p>
            <a:pPr lvl="1"/>
            <a:r>
              <a:rPr lang="en-GB" dirty="0"/>
              <a:t>Price could go lower for larger orders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C77D7DC-7513-480D-B521-7C4173260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213247"/>
              </p:ext>
            </p:extLst>
          </p:nvPr>
        </p:nvGraphicFramePr>
        <p:xfrm>
          <a:off x="457210" y="426212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9816038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7162945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7266893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550348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404718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82760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Parameter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dipole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quad.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sext.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CBETA QF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CBETA </a:t>
                      </a:r>
                      <a:r>
                        <a:rPr lang="en-GB" dirty="0" err="1"/>
                        <a:t>BDx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25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Length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0.6m, 0.3m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0.133m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0.122m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64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Number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450 + 213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107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107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44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 length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750m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333.9m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180m </a:t>
                      </a:r>
                      <a:r>
                        <a:rPr lang="el-GR" sz="1400" b="1" dirty="0"/>
                        <a:t>Σ</a:t>
                      </a:r>
                      <a:r>
                        <a:rPr lang="en-GB" sz="1400" b="1" dirty="0"/>
                        <a:t>=1264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14.2m</a:t>
                      </a:r>
                      <a:endParaRPr lang="en-US" baseline="30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13.1m </a:t>
                      </a:r>
                      <a:r>
                        <a:rPr lang="el-GR" sz="1400" b="1" dirty="0"/>
                        <a:t>Σ</a:t>
                      </a:r>
                      <a:r>
                        <a:rPr lang="en-GB" sz="1400" b="1" dirty="0"/>
                        <a:t>=27.3</a:t>
                      </a:r>
                      <a:endParaRPr lang="en-US" b="1" baseline="30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45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Area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17.3cm</a:t>
                      </a:r>
                      <a:r>
                        <a:rPr lang="en-GB" baseline="30000" dirty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62.9cm</a:t>
                      </a:r>
                      <a:r>
                        <a:rPr lang="en-GB" baseline="30000" dirty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4.72cm</a:t>
                      </a:r>
                      <a:r>
                        <a:rPr lang="en-GB" baseline="30000" dirty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50.9cm</a:t>
                      </a:r>
                      <a:r>
                        <a:rPr lang="en-GB" baseline="30000" dirty="0"/>
                        <a:t>2</a:t>
                      </a:r>
                      <a:endParaRPr lang="en-US" baseline="30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65.3cm</a:t>
                      </a:r>
                      <a:r>
                        <a:rPr lang="en-GB" baseline="30000" dirty="0"/>
                        <a:t>2</a:t>
                      </a:r>
                      <a:endParaRPr lang="en-US" baseline="30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5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Volume/cm</a:t>
                      </a:r>
                      <a:r>
                        <a:rPr lang="en-GB" baseline="30000" dirty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8665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3776, 1888</a:t>
                      </a:r>
                      <a:endParaRPr lang="en-US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676</a:t>
                      </a:r>
                      <a:endParaRPr lang="en-US" baseline="30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797</a:t>
                      </a:r>
                      <a:endParaRPr lang="en-US" baseline="30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0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 vol./m</a:t>
                      </a:r>
                      <a:r>
                        <a:rPr lang="en-GB" baseline="30000" dirty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0.085</a:t>
                      </a:r>
                      <a:r>
                        <a:rPr lang="en-GB" sz="1800" baseline="0" dirty="0"/>
                        <a:t> </a:t>
                      </a:r>
                      <a:r>
                        <a:rPr lang="el-GR" sz="1400" b="1" dirty="0"/>
                        <a:t>Σ</a:t>
                      </a:r>
                      <a:r>
                        <a:rPr lang="en-GB" sz="1400" b="1" dirty="0"/>
                        <a:t>=3.49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0.072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0.085</a:t>
                      </a:r>
                      <a:r>
                        <a:rPr lang="en-GB" sz="1800" baseline="0" dirty="0"/>
                        <a:t> </a:t>
                      </a:r>
                      <a:r>
                        <a:rPr lang="el-GR" sz="1400" b="1" dirty="0"/>
                        <a:t>Σ</a:t>
                      </a:r>
                      <a:r>
                        <a:rPr lang="en-GB" sz="1400" b="1" dirty="0"/>
                        <a:t>=0.158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304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23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7DCF-6A58-4FDD-A069-046C559D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BC514-27C8-4701-B750-D1B2A2D81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GB" dirty="0"/>
              <a:t>Looks like a CBETA-derived design could be a good fit for the ILC DR arc dipoles</a:t>
            </a:r>
          </a:p>
          <a:p>
            <a:pPr lvl="1"/>
            <a:r>
              <a:rPr lang="en-GB" dirty="0"/>
              <a:t>Other magnets require more adjustment</a:t>
            </a:r>
          </a:p>
          <a:p>
            <a:r>
              <a:rPr lang="en-GB" dirty="0"/>
              <a:t>Building and measuring a prototype at BNL is comparatively easy</a:t>
            </a:r>
          </a:p>
          <a:p>
            <a:pPr lvl="1"/>
            <a:r>
              <a:rPr lang="en-GB" dirty="0"/>
              <a:t>A few person-months effort, maybe $20k material</a:t>
            </a:r>
          </a:p>
          <a:p>
            <a:r>
              <a:rPr lang="en-GB" dirty="0"/>
              <a:t>Should try to define other issues</a:t>
            </a:r>
          </a:p>
          <a:p>
            <a:pPr lvl="1"/>
            <a:r>
              <a:rPr lang="en-GB" dirty="0"/>
              <a:t>Radiation levels in the tunnel environment</a:t>
            </a:r>
          </a:p>
          <a:p>
            <a:pPr lvl="1"/>
            <a:r>
              <a:rPr lang="en-GB" dirty="0"/>
              <a:t>Required field quality, </a:t>
            </a:r>
            <a:r>
              <a:rPr lang="en-GB" b="1" dirty="0"/>
              <a:t>size of good field region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E0D14-1B39-4EA8-A1FA-9DD8DCAF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AB213-01E1-4BB3-9AB6-2F24AAEE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67CB0-3DBC-479A-A7E9-CB1FB33A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389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2A98-B7EF-4E8F-8ABE-D2B63111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BNL Capabilities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28456-12A8-4E54-9956-A7189A8AD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Magnet design, simulation</a:t>
            </a:r>
          </a:p>
          <a:p>
            <a:r>
              <a:rPr lang="en-GB" dirty="0"/>
              <a:t>Construction of prototypes</a:t>
            </a:r>
          </a:p>
          <a:p>
            <a:r>
              <a:rPr lang="en-GB" dirty="0"/>
              <a:t>Magnet measurement (R&amp;D and production)</a:t>
            </a:r>
          </a:p>
          <a:p>
            <a:pPr lvl="1"/>
            <a:r>
              <a:rPr lang="en-GB" dirty="0"/>
              <a:t>BNL harmonic rotating coil with 10</a:t>
            </a:r>
            <a:r>
              <a:rPr lang="en-GB" baseline="30000" dirty="0"/>
              <a:t>-5</a:t>
            </a:r>
            <a:r>
              <a:rPr lang="en-GB" dirty="0"/>
              <a:t> repeatability</a:t>
            </a:r>
          </a:p>
          <a:p>
            <a:pPr lvl="1"/>
            <a:r>
              <a:rPr lang="en-GB" dirty="0"/>
              <a:t>NSLS-II magnet diagnostics (vibrating wire etc.)</a:t>
            </a:r>
          </a:p>
          <a:p>
            <a:r>
              <a:rPr lang="en-GB" dirty="0"/>
              <a:t>Magnet tuning/shimming</a:t>
            </a:r>
            <a:endParaRPr lang="en-US" dirty="0"/>
          </a:p>
          <a:p>
            <a:pPr lvl="1"/>
            <a:r>
              <a:rPr lang="en-US" dirty="0"/>
              <a:t>Used in the production run of 216 permanent magnets for the CBETA multi-turn ERL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4EA20-D872-4C42-A0F1-C3735BB0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ED8E9-4B5D-42D7-A861-095E30B9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C06ED-6180-4990-ADCB-4065BA9F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32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4331-B449-4BEA-9C91-65586DCA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 Parameters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6345-A435-445A-A141-279319DB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Fields, gradients and apertures</a:t>
            </a:r>
          </a:p>
          <a:p>
            <a:r>
              <a:rPr lang="en-GB" dirty="0"/>
              <a:t>Field quality, good field region</a:t>
            </a:r>
          </a:p>
          <a:p>
            <a:r>
              <a:rPr lang="en-GB" dirty="0"/>
              <a:t>Field adjustability range and how often</a:t>
            </a:r>
          </a:p>
          <a:p>
            <a:r>
              <a:rPr lang="en-GB" dirty="0"/>
              <a:t>Field stability (temperature, vibration)</a:t>
            </a:r>
          </a:p>
          <a:p>
            <a:r>
              <a:rPr lang="en-GB" dirty="0"/>
              <a:t>Radiation resistance</a:t>
            </a:r>
          </a:p>
          <a:p>
            <a:r>
              <a:rPr lang="en-GB" dirty="0"/>
              <a:t>Cost envelope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61D0A-3E52-42FA-87F6-CDF6EAA8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405F5-839B-4DB1-BC3E-4487A81C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08941-22E1-4A3E-B306-49E45F41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023952-6A2C-485C-B9F4-50E2D1991493}"/>
              </a:ext>
            </a:extLst>
          </p:cNvPr>
          <p:cNvSpPr txBox="1">
            <a:spLocks/>
          </p:cNvSpPr>
          <p:nvPr/>
        </p:nvSpPr>
        <p:spPr bwMode="auto">
          <a:xfrm>
            <a:off x="4676419" y="4236466"/>
            <a:ext cx="3475112" cy="68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(material grade)</a:t>
            </a:r>
            <a:endParaRPr lang="en-US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D0B7D22-C65B-441C-AD16-97C3E8AE9458}"/>
              </a:ext>
            </a:extLst>
          </p:cNvPr>
          <p:cNvSpPr/>
          <p:nvPr/>
        </p:nvSpPr>
        <p:spPr>
          <a:xfrm>
            <a:off x="4355976" y="4077072"/>
            <a:ext cx="288032" cy="1008112"/>
          </a:xfrm>
          <a:prstGeom prst="rightBrace">
            <a:avLst>
              <a:gd name="adj1" fmla="val 357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6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F180-1CBD-487E-A50C-DDA84D1D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Fields, Gradients and Apertures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C77D7DC-7513-480D-B521-7C4173260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255959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9816038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7162945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7266893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550348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404718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82760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Parameter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dipole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quad.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sext.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CBETA QF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CBETA BD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25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Dipole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0.14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-0.3081 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29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Gradient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 T/m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-11.562 T/m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11.147 T/m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47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Sextupole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75 T/m</a:t>
                      </a:r>
                      <a:r>
                        <a:rPr lang="en-GB" baseline="30000" dirty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68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Aperture Ø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65mm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65mm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65mm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86.2mm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80.2mm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0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Length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0.6m, 0.3m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0.133m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0.122m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64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Number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450 + 213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107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 + others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4473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BAAE-A723-4B1C-BF3E-1B80D910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9ED23-7899-4D03-BE61-2E78E38B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54EE8-2907-4547-AD55-FEAAF2CD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EF1DA2-03FE-4C5A-9C6E-6F0C9575976C}"/>
              </a:ext>
            </a:extLst>
          </p:cNvPr>
          <p:cNvSpPr txBox="1">
            <a:spLocks/>
          </p:cNvSpPr>
          <p:nvPr/>
        </p:nvSpPr>
        <p:spPr bwMode="auto">
          <a:xfrm>
            <a:off x="457200" y="4378642"/>
            <a:ext cx="8229600" cy="174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Some similarity to CBETA magnet parameters</a:t>
            </a:r>
          </a:p>
          <a:p>
            <a:r>
              <a:rPr lang="en-GB" dirty="0"/>
              <a:t>Easy to make magnets longer (join segments)</a:t>
            </a:r>
          </a:p>
          <a:p>
            <a:r>
              <a:rPr lang="en-GB" dirty="0"/>
              <a:t>Mass production @ good quality already done</a:t>
            </a:r>
          </a:p>
        </p:txBody>
      </p:sp>
    </p:spTree>
    <p:extLst>
      <p:ext uri="{BB962C8B-B14F-4D97-AF65-F5344CB8AC3E}">
        <p14:creationId xmlns:p14="http://schemas.microsoft.com/office/powerpoint/2010/main" val="228067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C521-CA21-495C-B592-EFB5DA62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CBETA Permanent Magnets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03149E-BFCE-43F8-B1BA-1952982B2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r="19614"/>
          <a:stretch/>
        </p:blipFill>
        <p:spPr>
          <a:xfrm>
            <a:off x="323528" y="1600200"/>
            <a:ext cx="6048672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1809A-E63B-43D1-8203-8FDE6B7E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471FC-FA34-4607-87A6-C6620F0F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63BD5-A4DE-4A47-BC48-231037F2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63FEF-7B94-4E2B-B996-BE89DE4ED715}"/>
              </a:ext>
            </a:extLst>
          </p:cNvPr>
          <p:cNvSpPr txBox="1"/>
          <p:nvPr/>
        </p:nvSpPr>
        <p:spPr>
          <a:xfrm>
            <a:off x="6553200" y="1447031"/>
            <a:ext cx="24412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Halbach design made of NdFeB material</a:t>
            </a:r>
          </a:p>
          <a:p>
            <a:endParaRPr lang="en-GB"/>
          </a:p>
          <a:p>
            <a:r>
              <a:rPr lang="en-GB"/>
              <a:t>This is a combined dipole+quad</a:t>
            </a:r>
          </a:p>
          <a:p>
            <a:endParaRPr lang="en-GB"/>
          </a:p>
          <a:p>
            <a:r>
              <a:rPr lang="en-GB"/>
              <a:t>Being measured on rotating coil at BNL</a:t>
            </a:r>
          </a:p>
          <a:p>
            <a:endParaRPr lang="en-GB"/>
          </a:p>
          <a:p>
            <a:r>
              <a:rPr lang="en-GB"/>
              <a:t>3D printed multipole corrector pack inside</a:t>
            </a:r>
          </a:p>
          <a:p>
            <a:endParaRPr lang="en-GB"/>
          </a:p>
          <a:p>
            <a:r>
              <a:rPr lang="en-GB"/>
              <a:t>Windowframe corrector coil outside</a:t>
            </a:r>
          </a:p>
          <a:p>
            <a:endParaRPr lang="en-GB"/>
          </a:p>
          <a:p>
            <a:r>
              <a:rPr lang="en-GB"/>
              <a:t>Temperature stabilised by water (orange hoses)</a:t>
            </a:r>
          </a:p>
        </p:txBody>
      </p:sp>
    </p:spTree>
    <p:extLst>
      <p:ext uri="{BB962C8B-B14F-4D97-AF65-F5344CB8AC3E}">
        <p14:creationId xmlns:p14="http://schemas.microsoft.com/office/powerpoint/2010/main" val="172430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549C-1172-4728-9685-9E713867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/>
              <a:t>CBETA Fixed-Field Return Arc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396DBB-E7C5-49F5-96A2-4725702D6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/>
          <a:stretch/>
        </p:blipFill>
        <p:spPr>
          <a:xfrm>
            <a:off x="0" y="1052736"/>
            <a:ext cx="9144000" cy="580526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1FC6-D545-4550-BCB9-982C49EC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1E2D7-D03A-407F-A2E9-7ABA1CEA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942D2-5E32-42B6-A283-ADCC8C67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928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3110-9290-409D-8256-3BACA829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 Cross-Sections (to scale)</a:t>
            </a:r>
            <a:endParaRPr lang="en-US" dirty="0"/>
          </a:p>
        </p:txBody>
      </p:sp>
      <p:pic>
        <p:nvPicPr>
          <p:cNvPr id="8" name="Content Placeholder 7" descr="Chart, radar chart&#10;&#10;Description automatically generated">
            <a:extLst>
              <a:ext uri="{FF2B5EF4-FFF2-40B4-BE49-F238E27FC236}">
                <a16:creationId xmlns:a16="http://schemas.microsoft.com/office/drawing/2014/main" id="{B6A3FC34-5A45-4142-905D-10F1E3454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4" y="1482128"/>
            <a:ext cx="2404865" cy="240486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1DF3F-2F93-42AC-BC71-F2589638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CD07F-9B79-4FAE-AF71-3B076CBF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C8E76-6BC7-4537-89CC-88C3DDBF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10" name="Picture 9" descr="Chart, radar chart&#10;&#10;Description automatically generated">
            <a:extLst>
              <a:ext uri="{FF2B5EF4-FFF2-40B4-BE49-F238E27FC236}">
                <a16:creationId xmlns:a16="http://schemas.microsoft.com/office/drawing/2014/main" id="{C4080601-0DDE-46D1-AFC8-8D007A3AB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3" y="3869808"/>
            <a:ext cx="2404866" cy="24048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1BE2B-187D-418A-8F8A-C3E0E5394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0774" y="1722687"/>
            <a:ext cx="1923745" cy="1923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014DFC-CB71-4704-8BBA-C6A3AC60C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5451" y="4294670"/>
            <a:ext cx="1555137" cy="15551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406E1C-5366-437F-8095-83B0670846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6600" y="4006192"/>
            <a:ext cx="2132095" cy="21320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F1B203-A49A-4BF0-849B-AF6C0D5450E1}"/>
              </a:ext>
            </a:extLst>
          </p:cNvPr>
          <p:cNvSpPr txBox="1"/>
          <p:nvPr/>
        </p:nvSpPr>
        <p:spPr>
          <a:xfrm>
            <a:off x="804775" y="1353355"/>
            <a:ext cx="130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CBETA QF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06E85A-A200-4589-99BD-3F8F215AA899}"/>
              </a:ext>
            </a:extLst>
          </p:cNvPr>
          <p:cNvSpPr txBox="1"/>
          <p:nvPr/>
        </p:nvSpPr>
        <p:spPr>
          <a:xfrm>
            <a:off x="804775" y="3886993"/>
            <a:ext cx="130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CBETA BD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63F35E-61A8-4347-A93C-08954D897C21}"/>
              </a:ext>
            </a:extLst>
          </p:cNvPr>
          <p:cNvSpPr txBox="1"/>
          <p:nvPr/>
        </p:nvSpPr>
        <p:spPr>
          <a:xfrm>
            <a:off x="3580774" y="137726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 dipole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A2A267-E548-4387-AA7B-1B8BEF0135D0}"/>
              </a:ext>
            </a:extLst>
          </p:cNvPr>
          <p:cNvSpPr txBox="1"/>
          <p:nvPr/>
        </p:nvSpPr>
        <p:spPr>
          <a:xfrm>
            <a:off x="3476600" y="371395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 quadrupoles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DC0338-75CB-4054-9141-F47EADD332EF}"/>
              </a:ext>
            </a:extLst>
          </p:cNvPr>
          <p:cNvSpPr txBox="1"/>
          <p:nvPr/>
        </p:nvSpPr>
        <p:spPr>
          <a:xfrm>
            <a:off x="5905451" y="392533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 </a:t>
            </a:r>
            <a:r>
              <a:rPr lang="en-GB" dirty="0" err="1"/>
              <a:t>sextupole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122B6-E2B9-4AFB-B55F-F5FE098A4591}"/>
              </a:ext>
            </a:extLst>
          </p:cNvPr>
          <p:cNvSpPr txBox="1"/>
          <p:nvPr/>
        </p:nvSpPr>
        <p:spPr>
          <a:xfrm>
            <a:off x="5780856" y="1268760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Design 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R=10mm good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&lt;5×10</a:t>
            </a:r>
            <a:r>
              <a:rPr lang="en-US" baseline="30000" dirty="0"/>
              <a:t>-5</a:t>
            </a:r>
            <a:r>
              <a:rPr lang="en-US" dirty="0"/>
              <a:t> harmonic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30mm gap for synchrotron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baseline="-25000" dirty="0"/>
              <a:t>r</a:t>
            </a:r>
            <a:r>
              <a:rPr lang="en-US" dirty="0"/>
              <a:t>=1.12T material (</a:t>
            </a:r>
            <a:r>
              <a:rPr lang="en-US" dirty="0" err="1"/>
              <a:t>NdFeB</a:t>
            </a:r>
            <a:r>
              <a:rPr lang="en-US" dirty="0"/>
              <a:t> high rad. </a:t>
            </a:r>
            <a:r>
              <a:rPr lang="en-US" dirty="0" err="1"/>
              <a:t>tol</a:t>
            </a:r>
            <a:r>
              <a:rPr lang="en-US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baseline="-25000" dirty="0"/>
              <a:t>r</a:t>
            </a:r>
            <a:r>
              <a:rPr lang="en-US" dirty="0"/>
              <a:t>=1.158T for CBETA (</a:t>
            </a:r>
            <a:r>
              <a:rPr lang="en-US" dirty="0" err="1"/>
              <a:t>NdFeB</a:t>
            </a:r>
            <a:r>
              <a:rPr lang="en-US" dirty="0"/>
              <a:t> N35EH grade)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4C3B92-5FC1-4E04-8CC7-2E06A8758B75}"/>
              </a:ext>
            </a:extLst>
          </p:cNvPr>
          <p:cNvSpPr txBox="1"/>
          <p:nvPr/>
        </p:nvSpPr>
        <p:spPr>
          <a:xfrm>
            <a:off x="5780856" y="595102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US" dirty="0" err="1"/>
              <a:t>ould</a:t>
            </a:r>
            <a:r>
              <a:rPr lang="en-US" dirty="0"/>
              <a:t> use </a:t>
            </a:r>
            <a:r>
              <a:rPr lang="en-US" dirty="0" err="1"/>
              <a:t>SmCo</a:t>
            </a:r>
            <a:r>
              <a:rPr lang="en-US" dirty="0"/>
              <a:t> with slightly larger area</a:t>
            </a:r>
          </a:p>
        </p:txBody>
      </p:sp>
    </p:spTree>
    <p:extLst>
      <p:ext uri="{BB962C8B-B14F-4D97-AF65-F5344CB8AC3E}">
        <p14:creationId xmlns:p14="http://schemas.microsoft.com/office/powerpoint/2010/main" val="250240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F180-1CBD-487E-A50C-DDA84D1D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Quality, Good Field Region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F6B37-9756-4844-A3A0-044EB02C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Field quality depends strongly on good field region radius definition (smaller R is easier)</a:t>
            </a:r>
          </a:p>
          <a:p>
            <a:r>
              <a:rPr lang="en-GB" dirty="0"/>
              <a:t>CBETA achieved &lt;10</a:t>
            </a:r>
            <a:r>
              <a:rPr lang="en-GB" baseline="30000" dirty="0"/>
              <a:t>-3</a:t>
            </a:r>
            <a:r>
              <a:rPr lang="en-GB" dirty="0"/>
              <a:t> on R=25mm (quite big)</a:t>
            </a:r>
          </a:p>
          <a:p>
            <a:pPr lvl="1"/>
            <a:r>
              <a:rPr lang="en-GB" dirty="0"/>
              <a:t>Absolute strength &lt;5×10</a:t>
            </a:r>
            <a:r>
              <a:rPr lang="en-GB" baseline="30000" dirty="0"/>
              <a:t>-4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BAAE-A723-4B1C-BF3E-1B80D910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9ED23-7899-4D03-BE61-2E78E38B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54EE8-2907-4547-AD55-FEAAF2CD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8858C-6316-4710-8397-CF6CE91E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03" y="3747777"/>
            <a:ext cx="6111194" cy="25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9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7947-A370-4AF1-8CD5-BEC28D50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Shimming/Tuning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FFFB6-B849-4CFF-B6FF-9D4E4891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5400600" cy="4525963"/>
          </a:xfrm>
        </p:spPr>
        <p:txBody>
          <a:bodyPr/>
          <a:lstStyle/>
          <a:p>
            <a:r>
              <a:rPr lang="en-GB" dirty="0"/>
              <a:t>Shimming/tuning methods are critical for permanent magnet field quality</a:t>
            </a:r>
          </a:p>
          <a:p>
            <a:pPr lvl="1"/>
            <a:r>
              <a:rPr lang="en-GB" dirty="0"/>
              <a:t>CBETA inserted iron rods within the bore (~8× improv.)</a:t>
            </a:r>
          </a:p>
          <a:p>
            <a:pPr lvl="2"/>
            <a:r>
              <a:rPr lang="en-GB" dirty="0"/>
              <a:t>3D printed insert</a:t>
            </a:r>
          </a:p>
          <a:p>
            <a:pPr lvl="2"/>
            <a:r>
              <a:rPr lang="en-GB" dirty="0"/>
              <a:t>Process can be automated</a:t>
            </a:r>
          </a:p>
          <a:p>
            <a:pPr lvl="1"/>
            <a:r>
              <a:rPr lang="en-GB" dirty="0"/>
              <a:t>Other options:</a:t>
            </a:r>
          </a:p>
          <a:p>
            <a:pPr lvl="2"/>
            <a:r>
              <a:rPr lang="en-GB" dirty="0"/>
              <a:t>Mechanically adjust (CESR IR)</a:t>
            </a:r>
          </a:p>
          <a:p>
            <a:pPr lvl="2"/>
            <a:r>
              <a:rPr lang="en-GB" dirty="0"/>
              <a:t>Block sorting (B</a:t>
            </a:r>
            <a:r>
              <a:rPr lang="en-GB" baseline="-25000" dirty="0"/>
              <a:t>r</a:t>
            </a:r>
            <a:r>
              <a:rPr lang="en-GB" dirty="0"/>
              <a:t> only)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1E6A9-B542-46A1-89FC-0FF24698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24,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EB11-CE20-43B9-86D6-A6C22C64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ILC-DR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994CE-403D-43BD-A4CF-3EF9CD9E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8" name="Picture 7" descr="A picture containing indoor, motorcycle, sitting, bicycle&#10;&#10;Description automatically generated">
            <a:extLst>
              <a:ext uri="{FF2B5EF4-FFF2-40B4-BE49-F238E27FC236}">
                <a16:creationId xmlns:a16="http://schemas.microsoft.com/office/drawing/2014/main" id="{F25CDABC-81A2-4B91-AA92-0351A26F3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1522"/>
            <a:ext cx="3923928" cy="52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8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83971</TotalTime>
  <Words>897</Words>
  <Application>Microsoft Office PowerPoint</Application>
  <PresentationFormat>On-screen Show (4:3)</PresentationFormat>
  <Paragraphs>227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Permanent Magnets for the ILC Damping Ring</vt:lpstr>
      <vt:lpstr>BNL Capabilities</vt:lpstr>
      <vt:lpstr>Magnet Parameters Outline</vt:lpstr>
      <vt:lpstr>Fields, Gradients and Apertures</vt:lpstr>
      <vt:lpstr>CBETA Permanent Magnets</vt:lpstr>
      <vt:lpstr>CBETA Fixed-Field Return Arc</vt:lpstr>
      <vt:lpstr>Magnet Cross-Sections (to scale)</vt:lpstr>
      <vt:lpstr>Field Quality, Good Field Region</vt:lpstr>
      <vt:lpstr>Shimming/Tuning Methods</vt:lpstr>
      <vt:lpstr>Adjustability Requirements</vt:lpstr>
      <vt:lpstr>CBETA Closed Orbit Bumps (1-turn)</vt:lpstr>
      <vt:lpstr>Stability (Temperature)</vt:lpstr>
      <vt:lpstr>Radiation Resistance</vt:lpstr>
      <vt:lpstr>Material Cost</vt:lpstr>
      <vt:lpstr>Recommendations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Brooks, Stephen</cp:lastModifiedBy>
  <cp:revision>1367</cp:revision>
  <dcterms:created xsi:type="dcterms:W3CDTF">2012-11-14T19:21:06Z</dcterms:created>
  <dcterms:modified xsi:type="dcterms:W3CDTF">2020-11-20T16:38:06Z</dcterms:modified>
</cp:coreProperties>
</file>