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511" r:id="rId4"/>
    <p:sldId id="512" r:id="rId5"/>
    <p:sldId id="513" r:id="rId6"/>
    <p:sldId id="787" r:id="rId7"/>
    <p:sldId id="786" r:id="rId8"/>
    <p:sldId id="789" r:id="rId9"/>
    <p:sldId id="295" r:id="rId10"/>
    <p:sldId id="788" r:id="rId11"/>
    <p:sldId id="790" r:id="rId12"/>
    <p:sldId id="791" r:id="rId13"/>
    <p:sldId id="785" r:id="rId14"/>
    <p:sldId id="792" r:id="rId15"/>
    <p:sldId id="793" r:id="rId16"/>
    <p:sldId id="794" r:id="rId17"/>
    <p:sldId id="795" r:id="rId18"/>
    <p:sldId id="777" r:id="rId19"/>
    <p:sldId id="798" r:id="rId20"/>
    <p:sldId id="79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F7F7F"/>
    <a:srgbClr val="D99694"/>
    <a:srgbClr val="FFFFFF"/>
    <a:srgbClr val="0080FF"/>
    <a:srgbClr val="99FF66"/>
    <a:srgbClr val="00FF00"/>
    <a:srgbClr val="FF00FF"/>
    <a:srgbClr val="C0504D"/>
    <a:srgbClr val="C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6005" autoAdjust="0"/>
  </p:normalViewPr>
  <p:slideViewPr>
    <p:cSldViewPr>
      <p:cViewPr varScale="1">
        <p:scale>
          <a:sx n="114" d="100"/>
          <a:sy n="114" d="100"/>
        </p:scale>
        <p:origin x="16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CE96F-9641-4202-B9F0-B2E2AD14F4BD}" type="datetimeFigureOut">
              <a:rPr lang="en-US"/>
              <a:pPr>
                <a:defRPr/>
              </a:pPr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2F2E411-6695-4ACB-AE03-92CB8347E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437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3A463C-B3F1-4D95-AAE7-A01F53C12740}" type="datetimeFigureOut">
              <a:rPr lang="en-GB"/>
              <a:pPr>
                <a:defRPr/>
              </a:pPr>
              <a:t>2021-Jun-08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967DA4B-B3FA-4324-8CF5-89A932D868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007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67DA4B-B3FA-4324-8CF5-89A932D8686A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6575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D2A15CB4-B39D-4B3A-AE1B-27868F2527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38E14A4-4AB0-4B5A-89BE-4592C50492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FC6A2052-EB96-4BB6-977A-704BA61D9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6D8F6B-7AF9-40AA-86F7-777C62487C28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67DA4B-B3FA-4324-8CF5-89A932D8686A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01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5165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988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C404-890E-41D9-B785-78F74B1E75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231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E1426-49D9-4400-AE85-1D8D350657F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38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AA19B-55B7-43F6-A431-B5698B9D3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94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DEF3-38EA-44F2-924B-3AA3B76DF1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395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5257800" cy="1066800"/>
          </a:xfrm>
          <a:prstGeom prst="rect">
            <a:avLst/>
          </a:prstGeom>
          <a:noFill/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dk1">
                <a:satMod val="30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none"/>
        </p:style>
        <p:txBody>
          <a:bodyPr anchor="t">
            <a:normAutofit/>
          </a:bodyPr>
          <a:lstStyle>
            <a:lvl1pPr algn="r">
              <a:defRPr sz="3200">
                <a:ln>
                  <a:noFill/>
                </a:ln>
                <a:solidFill>
                  <a:srgbClr val="FFFF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9FF9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CC"/>
                </a:solidFill>
                <a:latin typeface="+mj-lt"/>
              </a:rPr>
              <a:t> Page </a:t>
            </a:r>
            <a:fld id="{77AA60D7-E052-4FF8-8EB3-82792E6B1490}" type="slidenum">
              <a:rPr lang="en-US" smtClean="0">
                <a:solidFill>
                  <a:srgbClr val="FFFFCC"/>
                </a:solidFill>
                <a:latin typeface="+mj-lt"/>
              </a:rPr>
              <a:pPr/>
              <a:t>‹#›</a:t>
            </a:fld>
            <a:endParaRPr lang="en-US" dirty="0">
              <a:solidFill>
                <a:srgbClr val="FFFFC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54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6EC0D4-8825-4044-B0BB-F1A0F464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3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pPr>
              <a:defRPr/>
            </a:pPr>
            <a:fld id="{6FD7CC7B-9D0C-4FC1-993A-D4FA53C1AD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Stephen Brooks, Joint DESY and University of Hamburg Accelerator Physics Seminar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D7176B4-3FF4-42B2-A64D-8907BC728C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874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CEBAF 20GeV FFA Magnets</a:t>
            </a:r>
            <a:endParaRPr lang="en-GB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927F54A-861D-4C23-96CC-3139919709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First attempts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Stephen Brooks, FFA@CEBAF Meeting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AA19B-55B7-43F6-A431-B5698B9D349F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138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810A4-EA46-4FA8-9AD9-4F82BBB3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Some Ideas (idea #1)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726B-628F-4AD3-920C-A68E71308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/>
          <a:lstStyle/>
          <a:p>
            <a:r>
              <a:rPr lang="en-GB" dirty="0"/>
              <a:t>Now that </a:t>
            </a:r>
            <a:r>
              <a:rPr lang="en-GB" dirty="0" err="1"/>
              <a:t>R</a:t>
            </a:r>
            <a:r>
              <a:rPr lang="en-GB" baseline="-25000" dirty="0" err="1"/>
              <a:t>aperture</a:t>
            </a:r>
            <a:r>
              <a:rPr lang="en-GB" dirty="0"/>
              <a:t>=15mm…</a:t>
            </a:r>
          </a:p>
          <a:p>
            <a:r>
              <a:rPr lang="en-GB" dirty="0"/>
              <a:t>There’s a lot of unused space above and below the beams</a:t>
            </a:r>
          </a:p>
          <a:p>
            <a:r>
              <a:rPr lang="en-GB" dirty="0"/>
              <a:t>Could use “oval aperture” idea from </a:t>
            </a:r>
            <a:r>
              <a:rPr lang="en-GB" dirty="0" err="1"/>
              <a:t>Dejan’s</a:t>
            </a:r>
            <a:r>
              <a:rPr lang="en-GB" dirty="0"/>
              <a:t> hadron therapy gantry</a:t>
            </a:r>
          </a:p>
          <a:p>
            <a:pPr lvl="1"/>
            <a:r>
              <a:rPr lang="en-GB" dirty="0"/>
              <a:t>While still having an open midplane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F84D2-8095-430D-BBC2-F72488F0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2833-0266-4F00-871C-C9C2ED47B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44E25-83CD-4552-A0D3-12DF7AE7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E28FDA-E9B7-4D24-A864-40EB225AE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70621"/>
            <a:ext cx="3284986" cy="465554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35EE6E0-79FD-497D-A7EB-8C697E9091BB}"/>
              </a:ext>
            </a:extLst>
          </p:cNvPr>
          <p:cNvCxnSpPr>
            <a:cxnSpLocks/>
          </p:cNvCxnSpPr>
          <p:nvPr/>
        </p:nvCxnSpPr>
        <p:spPr>
          <a:xfrm flipH="1">
            <a:off x="1907704" y="3429000"/>
            <a:ext cx="2016224" cy="432048"/>
          </a:xfrm>
          <a:prstGeom prst="straightConnector1">
            <a:avLst/>
          </a:prstGeom>
          <a:ln w="28575">
            <a:solidFill>
              <a:schemeClr val="accent6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34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F1B0A-C418-4831-A3EB-51D8C0C8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[IPAC’21]</a:t>
            </a:r>
            <a:r>
              <a:rPr lang="en-GB" dirty="0"/>
              <a:t> Halbach Magnet Variations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DD3F-2F79-4F59-8225-D4D93115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Demonstrated (in accelerator)</a:t>
            </a:r>
          </a:p>
          <a:p>
            <a:pPr lvl="1"/>
            <a:r>
              <a:rPr lang="en-GB" dirty="0"/>
              <a:t>Field tuning with iron rods</a:t>
            </a:r>
          </a:p>
          <a:p>
            <a:pPr lvl="1"/>
            <a:r>
              <a:rPr lang="en-GB" dirty="0"/>
              <a:t>Combined-function magnets</a:t>
            </a:r>
          </a:p>
          <a:p>
            <a:r>
              <a:rPr lang="en-GB" dirty="0"/>
              <a:t>In development</a:t>
            </a:r>
          </a:p>
          <a:p>
            <a:pPr lvl="1"/>
            <a:r>
              <a:rPr lang="en-GB" dirty="0"/>
              <a:t>Open midplane magnets</a:t>
            </a:r>
          </a:p>
          <a:p>
            <a:r>
              <a:rPr lang="en-GB" dirty="0"/>
              <a:t>Future research</a:t>
            </a:r>
          </a:p>
          <a:p>
            <a:pPr lvl="1"/>
            <a:r>
              <a:rPr lang="en-GB" dirty="0"/>
              <a:t>Oval apertures</a:t>
            </a:r>
          </a:p>
          <a:p>
            <a:pPr lvl="1"/>
            <a:r>
              <a:rPr lang="en-US" dirty="0"/>
              <a:t>Multiple apertures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E8487-8A17-4F62-AE4F-6883794E3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B613D-ADF7-49CC-BF59-270D92ED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IPAC’21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ECD1-4AEB-4BBE-A1CE-FDD5DDE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132C8-3EC1-4CB7-A59D-25A6D73E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212976"/>
            <a:ext cx="1584176" cy="1584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F581CD-AC8B-456D-AEA9-5E2CBAA5C2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45" b="8850"/>
          <a:stretch/>
        </p:blipFill>
        <p:spPr>
          <a:xfrm>
            <a:off x="4283968" y="4815082"/>
            <a:ext cx="1918664" cy="1578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34F49-8ABA-4E1C-8BB1-B6CA05C8F28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t="17522" r="5761" b="31736"/>
          <a:stretch/>
        </p:blipFill>
        <p:spPr bwMode="auto">
          <a:xfrm>
            <a:off x="7059713" y="2748361"/>
            <a:ext cx="1838497" cy="1838497"/>
          </a:xfrm>
          <a:prstGeom prst="rect">
            <a:avLst/>
          </a:prstGeom>
          <a:noFill/>
        </p:spPr>
      </p:pic>
      <p:pic>
        <p:nvPicPr>
          <p:cNvPr id="10" name="Picture 2" descr="WP_20160721_003">
            <a:extLst>
              <a:ext uri="{FF2B5EF4-FFF2-40B4-BE49-F238E27FC236}">
                <a16:creationId xmlns:a16="http://schemas.microsoft.com/office/drawing/2014/main" id="{42AEE831-0461-464C-89F5-C78760E46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79" y="1303241"/>
            <a:ext cx="2436569" cy="137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hart, sunburst chart&#10;&#10;Description automatically generated">
            <a:extLst>
              <a:ext uri="{FF2B5EF4-FFF2-40B4-BE49-F238E27FC236}">
                <a16:creationId xmlns:a16="http://schemas.microsoft.com/office/drawing/2014/main" id="{63BAAC7D-D6A7-4168-A521-E04EF0E1BC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3" b="7373"/>
          <a:stretch/>
        </p:blipFill>
        <p:spPr>
          <a:xfrm>
            <a:off x="6223788" y="4817045"/>
            <a:ext cx="2280710" cy="1924323"/>
          </a:xfrm>
          <a:prstGeom prst="rect">
            <a:avLst/>
          </a:prstGeom>
        </p:spPr>
      </p:pic>
      <p:pic>
        <p:nvPicPr>
          <p:cNvPr id="13" name="Graphic 12" descr="Checkbox Checked with solid fill">
            <a:extLst>
              <a:ext uri="{FF2B5EF4-FFF2-40B4-BE49-F238E27FC236}">
                <a16:creationId xmlns:a16="http://schemas.microsoft.com/office/drawing/2014/main" id="{FC320EC2-AF2E-4C6A-95A6-CFE5665A4E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0864" y="3588573"/>
            <a:ext cx="914400" cy="914400"/>
          </a:xfrm>
          <a:prstGeom prst="rect">
            <a:avLst/>
          </a:prstGeom>
        </p:spPr>
      </p:pic>
      <p:pic>
        <p:nvPicPr>
          <p:cNvPr id="14" name="Graphic 13" descr="Checkbox Checked with solid fill">
            <a:extLst>
              <a:ext uri="{FF2B5EF4-FFF2-40B4-BE49-F238E27FC236}">
                <a16:creationId xmlns:a16="http://schemas.microsoft.com/office/drawing/2014/main" id="{06456DC4-ADFF-46E6-B81F-E66DEE0C98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48412" y="4690163"/>
            <a:ext cx="914400" cy="914400"/>
          </a:xfrm>
          <a:prstGeom prst="rect">
            <a:avLst/>
          </a:prstGeom>
        </p:spPr>
      </p:pic>
      <p:pic>
        <p:nvPicPr>
          <p:cNvPr id="15" name="Graphic 14" descr="Checkbox Checked with solid fill">
            <a:extLst>
              <a:ext uri="{FF2B5EF4-FFF2-40B4-BE49-F238E27FC236}">
                <a16:creationId xmlns:a16="http://schemas.microsoft.com/office/drawing/2014/main" id="{966B8C4C-E614-4C57-98F2-EDE7F256E7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88232" y="2525589"/>
            <a:ext cx="914400" cy="914400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FB84EA2F-35F8-4025-8198-5406715AD3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50739" y="1956314"/>
            <a:ext cx="914400" cy="914400"/>
          </a:xfrm>
          <a:prstGeom prst="rect">
            <a:avLst/>
          </a:prstGeom>
        </p:spPr>
      </p:pic>
      <p:pic>
        <p:nvPicPr>
          <p:cNvPr id="18" name="Graphic 17" descr="Checkbox Crossed with solid fill">
            <a:extLst>
              <a:ext uri="{FF2B5EF4-FFF2-40B4-BE49-F238E27FC236}">
                <a16:creationId xmlns:a16="http://schemas.microsoft.com/office/drawing/2014/main" id="{013DE5C8-715F-4B2D-B6A3-0F1C6FB286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91038" y="52343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2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9FAD6-BC11-4C44-BCBC-EB3778E61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Unused Region in BD (idea #2)</a:t>
            </a:r>
            <a:endParaRPr lang="en-US" dirty="0"/>
          </a:p>
        </p:txBody>
      </p:sp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D9A79E44-1C0F-4109-9952-6740E36B1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68"/>
          <a:stretch/>
        </p:blipFill>
        <p:spPr>
          <a:xfrm>
            <a:off x="827584" y="2569226"/>
            <a:ext cx="7399011" cy="36680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E65273-FD8B-476D-BFEB-D18AF809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6E8D7-7948-4B8D-A5F4-36B19E35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F3090-71AD-45DD-A535-C4A530BFA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1D45CD-5237-48A4-9576-68F202B2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7" y="1310705"/>
            <a:ext cx="2905126" cy="14335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C81590-697D-42E1-9695-982FAF0AD693}"/>
              </a:ext>
            </a:extLst>
          </p:cNvPr>
          <p:cNvSpPr/>
          <p:nvPr/>
        </p:nvSpPr>
        <p:spPr>
          <a:xfrm>
            <a:off x="3160500" y="2772539"/>
            <a:ext cx="2779652" cy="2960717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883F0D-A4B5-4792-A5DA-0CEBAFD5FBD0}"/>
              </a:ext>
            </a:extLst>
          </p:cNvPr>
          <p:cNvSpPr/>
          <p:nvPr/>
        </p:nvSpPr>
        <p:spPr>
          <a:xfrm>
            <a:off x="1774484" y="3022119"/>
            <a:ext cx="1158110" cy="2232248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EB1A83-28C9-4E65-BB6C-D19FFEB04759}"/>
              </a:ext>
            </a:extLst>
          </p:cNvPr>
          <p:cNvSpPr/>
          <p:nvPr/>
        </p:nvSpPr>
        <p:spPr>
          <a:xfrm>
            <a:off x="6167437" y="3001184"/>
            <a:ext cx="1158110" cy="2232248"/>
          </a:xfrm>
          <a:prstGeom prst="rect">
            <a:avLst/>
          </a:prstGeom>
          <a:solidFill>
            <a:srgbClr val="7F7F7F">
              <a:alpha val="40000"/>
            </a:srgbClr>
          </a:solidFill>
          <a:ln>
            <a:solidFill>
              <a:srgbClr val="000000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C0207E-B268-4CFC-9EDA-4930FB2E433C}"/>
              </a:ext>
            </a:extLst>
          </p:cNvPr>
          <p:cNvSpPr txBox="1"/>
          <p:nvPr/>
        </p:nvSpPr>
        <p:spPr>
          <a:xfrm>
            <a:off x="971601" y="136457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the orbit diagram it appears that while </a:t>
            </a:r>
          </a:p>
          <a:p>
            <a:r>
              <a:rPr lang="en-GB" dirty="0"/>
              <a:t>the orbits in BF are -5mm &lt; x &lt; 4mm,</a:t>
            </a:r>
          </a:p>
          <a:p>
            <a:r>
              <a:rPr lang="en-GB" dirty="0"/>
              <a:t>the orbits in BD are -3.5mm &lt; x &lt; 3.25mm.</a:t>
            </a:r>
          </a:p>
          <a:p>
            <a:r>
              <a:rPr lang="en-GB" dirty="0"/>
              <a:t>Don’t build magnet where you don’t need it!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BCDFA8-C631-40C6-B058-51A0F66A44C3}"/>
              </a:ext>
            </a:extLst>
          </p:cNvPr>
          <p:cNvSpPr txBox="1"/>
          <p:nvPr/>
        </p:nvSpPr>
        <p:spPr>
          <a:xfrm>
            <a:off x="4332191" y="394817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3F607C-F979-4A03-8816-AF7F2C6DEA5B}"/>
              </a:ext>
            </a:extLst>
          </p:cNvPr>
          <p:cNvSpPr txBox="1"/>
          <p:nvPr/>
        </p:nvSpPr>
        <p:spPr>
          <a:xfrm>
            <a:off x="6553200" y="39481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CD1713-9816-42BE-8309-455CB86E2629}"/>
              </a:ext>
            </a:extLst>
          </p:cNvPr>
          <p:cNvSpPr txBox="1"/>
          <p:nvPr/>
        </p:nvSpPr>
        <p:spPr>
          <a:xfrm>
            <a:off x="2085533" y="394817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7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EE52-D2E3-4600-A65F-30686FAA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Trimming the BD Aperture Range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D17A-4311-46A0-B670-36611FF5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GB" dirty="0"/>
              <a:t>50% gradient, 2x beam excursion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With reduced BD aperture range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C95A-3D76-48CB-BB12-F802D7A4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4AD4-903F-4ADF-9844-4B0470BD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FE8E-75E2-405A-9D12-A304466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F64B9481-8739-4826-AF89-1C58753C9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321579"/>
              </p:ext>
            </p:extLst>
          </p:nvPr>
        </p:nvGraphicFramePr>
        <p:xfrm>
          <a:off x="457199" y="1916832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2.107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85C5A1-C1C6-48D7-B0D9-32DC9B9464C1}"/>
              </a:ext>
            </a:extLst>
          </p:cNvPr>
          <p:cNvSpPr txBox="1"/>
          <p:nvPr/>
        </p:nvSpPr>
        <p:spPr>
          <a:xfrm>
            <a:off x="4894484" y="5710019"/>
            <a:ext cx="37923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NB: length and bend angles of elements to be multiplied by sqrt(2)</a:t>
            </a:r>
            <a:endParaRPr lang="en-US" dirty="0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33E432D0-CE66-41E9-99B2-1A0FB4C9B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354463"/>
              </p:ext>
            </p:extLst>
          </p:nvPr>
        </p:nvGraphicFramePr>
        <p:xfrm>
          <a:off x="457199" y="4211650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-7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B050"/>
                          </a:solidFill>
                        </a:rPr>
                        <a:t>6.5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1.757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0.183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7553BCB-255E-4423-AA7D-EC01777445C5}"/>
              </a:ext>
            </a:extLst>
          </p:cNvPr>
          <p:cNvSpPr txBox="1"/>
          <p:nvPr/>
        </p:nvSpPr>
        <p:spPr>
          <a:xfrm>
            <a:off x="457202" y="5714997"/>
            <a:ext cx="390388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Peak fields better balanced between magnets (also minimises SR)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77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FA97C-2D0E-4AA9-8037-60CE8ED9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71A7-17E4-449F-A4BB-69211D5E4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46DD8-4462-4C5F-ADD6-38776D1CC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3FD3-8ECB-46B1-8C6F-B0F8894E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pic>
        <p:nvPicPr>
          <p:cNvPr id="11" name="Content Placeholder 10" descr="Radar chart&#10;&#10;Description automatically generated">
            <a:extLst>
              <a:ext uri="{FF2B5EF4-FFF2-40B4-BE49-F238E27FC236}">
                <a16:creationId xmlns:a16="http://schemas.microsoft.com/office/drawing/2014/main" id="{C5067765-B431-4166-A4B6-EBD74F78C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5" r="21125"/>
          <a:stretch/>
        </p:blipFill>
        <p:spPr>
          <a:xfrm>
            <a:off x="5276723" y="2838205"/>
            <a:ext cx="3167591" cy="2905339"/>
          </a:xfr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31B1C3E1-DC58-4980-A2E5-C86388E4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4" r="20862"/>
          <a:stretch/>
        </p:blipFill>
        <p:spPr>
          <a:xfrm>
            <a:off x="611560" y="2353049"/>
            <a:ext cx="4263831" cy="387565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8EC657-6BA5-4CDC-A3D5-2B5F405D179E}"/>
              </a:ext>
            </a:extLst>
          </p:cNvPr>
          <p:cNvSpPr txBox="1"/>
          <p:nvPr/>
        </p:nvSpPr>
        <p:spPr>
          <a:xfrm>
            <a:off x="2498461" y="198371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290AD4-8121-4B2A-99C3-28A3C09B6B0E}"/>
              </a:ext>
            </a:extLst>
          </p:cNvPr>
          <p:cNvSpPr txBox="1"/>
          <p:nvPr/>
        </p:nvSpPr>
        <p:spPr>
          <a:xfrm>
            <a:off x="6607884" y="246887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861F07-0D01-4EA1-B8A0-BBCF4C8A1F2B}"/>
              </a:ext>
            </a:extLst>
          </p:cNvPr>
          <p:cNvSpPr txBox="1"/>
          <p:nvPr/>
        </p:nvSpPr>
        <p:spPr>
          <a:xfrm>
            <a:off x="3058548" y="198371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27.8 units error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C0B600-34B2-477A-972E-B2EA7E1EFB8A}"/>
              </a:ext>
            </a:extLst>
          </p:cNvPr>
          <p:cNvSpPr txBox="1"/>
          <p:nvPr/>
        </p:nvSpPr>
        <p:spPr>
          <a:xfrm>
            <a:off x="7132139" y="246887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24.1 units error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1C04AD-9E98-4963-BC95-6F4529C76D5E}"/>
              </a:ext>
            </a:extLst>
          </p:cNvPr>
          <p:cNvCxnSpPr>
            <a:cxnSpLocks/>
          </p:cNvCxnSpPr>
          <p:nvPr/>
        </p:nvCxnSpPr>
        <p:spPr>
          <a:xfrm flipH="1">
            <a:off x="1035529" y="6010686"/>
            <a:ext cx="2856963" cy="5281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09210DB-4575-44ED-AC71-A3F07AC65287}"/>
              </a:ext>
            </a:extLst>
          </p:cNvPr>
          <p:cNvSpPr txBox="1"/>
          <p:nvPr/>
        </p:nvSpPr>
        <p:spPr>
          <a:xfrm>
            <a:off x="2022222" y="5641354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10cm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55117DB-3AAB-4E94-8B71-7B7E40533D40}"/>
              </a:ext>
            </a:extLst>
          </p:cNvPr>
          <p:cNvSpPr txBox="1">
            <a:spLocks/>
          </p:cNvSpPr>
          <p:nvPr/>
        </p:nvSpPr>
        <p:spPr bwMode="auto">
          <a:xfrm>
            <a:off x="457200" y="1340768"/>
            <a:ext cx="8229600" cy="7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Small magnets, good field, full 5mm clearance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B9437A-6A9C-4FD4-8ED5-0907A46BF2EA}"/>
              </a:ext>
            </a:extLst>
          </p:cNvPr>
          <p:cNvSpPr txBox="1"/>
          <p:nvPr/>
        </p:nvSpPr>
        <p:spPr>
          <a:xfrm>
            <a:off x="582850" y="1983717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36.7cm</a:t>
            </a:r>
            <a:r>
              <a:rPr lang="en-GB" baseline="30000" dirty="0"/>
              <a:t>2</a:t>
            </a:r>
            <a:endParaRPr lang="en-US" baseline="30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B35990-6F79-4EBF-A177-849B2074B9B5}"/>
              </a:ext>
            </a:extLst>
          </p:cNvPr>
          <p:cNvSpPr txBox="1"/>
          <p:nvPr/>
        </p:nvSpPr>
        <p:spPr>
          <a:xfrm>
            <a:off x="5228516" y="2468873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40.5cm</a:t>
            </a:r>
            <a:r>
              <a:rPr lang="en-GB" baseline="30000" dirty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07378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BD797-4DBB-4CDE-BE6B-10B19743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Demagnetisation?</a:t>
            </a:r>
            <a:endParaRPr lang="en-US" dirty="0"/>
          </a:p>
        </p:txBody>
      </p:sp>
      <p:pic>
        <p:nvPicPr>
          <p:cNvPr id="8" name="Content Placeholder 7" descr="Shape&#10;&#10;Description automatically generated">
            <a:extLst>
              <a:ext uri="{FF2B5EF4-FFF2-40B4-BE49-F238E27FC236}">
                <a16:creationId xmlns:a16="http://schemas.microsoft.com/office/drawing/2014/main" id="{F81D9A64-7D54-46AD-B540-3D850388D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r="24225"/>
          <a:stretch/>
        </p:blipFill>
        <p:spPr>
          <a:xfrm>
            <a:off x="5580112" y="1688649"/>
            <a:ext cx="2520280" cy="254173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6E0D1-9683-4ACF-975C-1859EE9E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58FDA-3ABD-416E-82A0-C679E8076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F4412-B072-42D9-AF5A-DF683424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10" name="Picture 9" descr="A picture containing text, laser, vector graphics&#10;&#10;Description automatically generated">
            <a:extLst>
              <a:ext uri="{FF2B5EF4-FFF2-40B4-BE49-F238E27FC236}">
                <a16:creationId xmlns:a16="http://schemas.microsoft.com/office/drawing/2014/main" id="{9216276A-DC05-48BD-94BB-92CBE44E61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4" r="23460"/>
          <a:stretch/>
        </p:blipFill>
        <p:spPr>
          <a:xfrm>
            <a:off x="0" y="1667152"/>
            <a:ext cx="4617270" cy="45794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5E759-F00C-4E57-AFE4-50582452F5E8}"/>
              </a:ext>
            </a:extLst>
          </p:cNvPr>
          <p:cNvSpPr txBox="1"/>
          <p:nvPr/>
        </p:nvSpPr>
        <p:spPr>
          <a:xfrm>
            <a:off x="2068826" y="126876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88FC38-8681-489E-90B1-5DDB9FC1B7CF}"/>
              </a:ext>
            </a:extLst>
          </p:cNvPr>
          <p:cNvSpPr txBox="1"/>
          <p:nvPr/>
        </p:nvSpPr>
        <p:spPr>
          <a:xfrm>
            <a:off x="6587618" y="131931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328C52-5FC5-4B11-A2CC-8C27EB716F5A}"/>
              </a:ext>
            </a:extLst>
          </p:cNvPr>
          <p:cNvSpPr txBox="1"/>
          <p:nvPr/>
        </p:nvSpPr>
        <p:spPr>
          <a:xfrm>
            <a:off x="4817515" y="4302388"/>
            <a:ext cx="4146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Red areas show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baseline="-25000" dirty="0"/>
              <a:t>0</a:t>
            </a:r>
            <a:r>
              <a:rPr lang="en-GB" dirty="0"/>
              <a:t>H &lt; -1.5T,</a:t>
            </a:r>
          </a:p>
          <a:p>
            <a:r>
              <a:rPr lang="en-GB" dirty="0"/>
              <a:t>yellow -1.5 &lt;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baseline="-25000" dirty="0"/>
              <a:t>0</a:t>
            </a:r>
            <a:r>
              <a:rPr lang="en-GB" dirty="0"/>
              <a:t>H &lt; -1.0T, etc.</a:t>
            </a:r>
          </a:p>
          <a:p>
            <a:r>
              <a:rPr lang="en-GB" dirty="0"/>
              <a:t>Stripes are 0.1T intervals.</a:t>
            </a:r>
          </a:p>
          <a:p>
            <a:endParaRPr lang="en-GB" dirty="0"/>
          </a:p>
          <a:p>
            <a:r>
              <a:rPr lang="en-GB" dirty="0"/>
              <a:t>Looks like worst reverse flux value is around -2.3T, knee is -2.7T, likely OK without radiation but not much margin.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27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B6B01-0E79-4946-B393-6CB77B252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434"/>
            <a:ext cx="8229600" cy="1143000"/>
          </a:xfrm>
        </p:spPr>
        <p:txBody>
          <a:bodyPr/>
          <a:lstStyle/>
          <a:p>
            <a:r>
              <a:rPr lang="en-GB" dirty="0"/>
              <a:t>B-H Curve and Demagnetisation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6BDF-41FB-4CCC-A775-7F19A51D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January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8D520-46DB-4539-9692-2BBF6668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Stephen Brooks, Joint DESY and University of Hamburg Accelerator Physics Seminar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FC8AE-AC76-4492-9063-8A62C05D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9DEF3-38EA-44F2-924B-3AA3B76DF1B8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6C6F333-DA6C-405B-9612-18EF91202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161" y="1083548"/>
            <a:ext cx="6561167" cy="4525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C9DC49-2C32-4B0B-A711-0A5491C742D4}"/>
              </a:ext>
            </a:extLst>
          </p:cNvPr>
          <p:cNvSpPr txBox="1"/>
          <p:nvPr/>
        </p:nvSpPr>
        <p:spPr>
          <a:xfrm>
            <a:off x="5796136" y="1227534"/>
            <a:ext cx="311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CBETA material grade N35H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F6B414-CDD0-4986-BFBE-B821AE43583E}"/>
              </a:ext>
            </a:extLst>
          </p:cNvPr>
          <p:cNvCxnSpPr/>
          <p:nvPr/>
        </p:nvCxnSpPr>
        <p:spPr>
          <a:xfrm flipH="1">
            <a:off x="1115616" y="5476036"/>
            <a:ext cx="37444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871DA93-1C48-4198-B59E-7477B07C2C6C}"/>
              </a:ext>
            </a:extLst>
          </p:cNvPr>
          <p:cNvSpPr txBox="1"/>
          <p:nvPr/>
        </p:nvSpPr>
        <p:spPr>
          <a:xfrm>
            <a:off x="1105744" y="5548044"/>
            <a:ext cx="375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External applied field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m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opposing magnetisation direction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C340D48-0D63-46D3-84E1-E2475F8852A5}"/>
              </a:ext>
            </a:extLst>
          </p:cNvPr>
          <p:cNvCxnSpPr>
            <a:cxnSpLocks/>
          </p:cNvCxnSpPr>
          <p:nvPr/>
        </p:nvCxnSpPr>
        <p:spPr>
          <a:xfrm flipV="1">
            <a:off x="4243427" y="4035876"/>
            <a:ext cx="0" cy="118225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F853B6-8754-4F02-B8C6-693AD3277274}"/>
              </a:ext>
            </a:extLst>
          </p:cNvPr>
          <p:cNvSpPr txBox="1"/>
          <p:nvPr/>
        </p:nvSpPr>
        <p:spPr>
          <a:xfrm>
            <a:off x="4236749" y="4235889"/>
            <a:ext cx="623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Net field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7DCAE24-FCF3-42A1-9B5A-8F3E1DB0D54F}"/>
              </a:ext>
            </a:extLst>
          </p:cNvPr>
          <p:cNvCxnSpPr>
            <a:cxnSpLocks/>
          </p:cNvCxnSpPr>
          <p:nvPr/>
        </p:nvCxnSpPr>
        <p:spPr>
          <a:xfrm flipV="1">
            <a:off x="1793304" y="2266581"/>
            <a:ext cx="0" cy="2951547"/>
          </a:xfrm>
          <a:prstGeom prst="straightConnector1">
            <a:avLst/>
          </a:prstGeom>
          <a:ln w="28575"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FDD752B-94A6-4FFE-845D-86911969D091}"/>
              </a:ext>
            </a:extLst>
          </p:cNvPr>
          <p:cNvSpPr txBox="1"/>
          <p:nvPr/>
        </p:nvSpPr>
        <p:spPr>
          <a:xfrm>
            <a:off x="395536" y="2331491"/>
            <a:ext cx="738664" cy="28277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Magnetisation provided by material (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m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−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Arial" charset="0"/>
              </a:rPr>
              <a:t>m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0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9C681A-18EC-4A43-AD1A-293EEE2BEFD0}"/>
              </a:ext>
            </a:extLst>
          </p:cNvPr>
          <p:cNvSpPr txBox="1"/>
          <p:nvPr/>
        </p:nvSpPr>
        <p:spPr>
          <a:xfrm>
            <a:off x="5031563" y="4627002"/>
            <a:ext cx="4004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Large opposing fields (negative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in the direction of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) can potentially demagnetise parts of the material in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higher field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magnets.  Not observed or expected in CBETA (-H&lt;1.3T).  Depends on material grade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value.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D2800BC-777F-494A-8DD7-571AF973A656}"/>
              </a:ext>
            </a:extLst>
          </p:cNvPr>
          <p:cNvCxnSpPr>
            <a:cxnSpLocks/>
          </p:cNvCxnSpPr>
          <p:nvPr/>
        </p:nvCxnSpPr>
        <p:spPr>
          <a:xfrm>
            <a:off x="1403648" y="1875636"/>
            <a:ext cx="0" cy="571202"/>
          </a:xfrm>
          <a:prstGeom prst="straightConnector1">
            <a:avLst/>
          </a:prstGeom>
          <a:ln w="285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5E26FE1-6F0B-433C-BD45-7954B772DEB3}"/>
              </a:ext>
            </a:extLst>
          </p:cNvPr>
          <p:cNvSpPr txBox="1"/>
          <p:nvPr/>
        </p:nvSpPr>
        <p:spPr>
          <a:xfrm>
            <a:off x="1180491" y="1483444"/>
            <a:ext cx="6703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</a:t>
            </a:r>
            <a:r>
              <a:rPr kumimoji="0" lang="en-GB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cj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value (demagnetisation point,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varies with temperature)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92E40E-DF7C-497C-98DD-8206F51AB941}"/>
              </a:ext>
            </a:extLst>
          </p:cNvPr>
          <p:cNvSpPr/>
          <p:nvPr/>
        </p:nvSpPr>
        <p:spPr>
          <a:xfrm>
            <a:off x="6205324" y="2800310"/>
            <a:ext cx="465351" cy="181526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237EF-91C8-455C-A39D-FA4A29A15B39}"/>
              </a:ext>
            </a:extLst>
          </p:cNvPr>
          <p:cNvSpPr txBox="1"/>
          <p:nvPr/>
        </p:nvSpPr>
        <p:spPr>
          <a:xfrm>
            <a:off x="7372908" y="1726593"/>
            <a:ext cx="146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Note: not N42EH, just example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8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F8ECA-27F3-420F-860E-6930DEA4C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with 100% gradients?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ED63-0433-402A-80CB-1083DFB3D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en-GB" dirty="0"/>
              <a:t>BF converges but is still rather large</a:t>
            </a:r>
          </a:p>
          <a:p>
            <a:r>
              <a:rPr lang="en-GB" dirty="0"/>
              <a:t>Probably should avoid super-high (&gt;150T/m) gradients unless good reason</a:t>
            </a:r>
          </a:p>
          <a:p>
            <a:pPr lvl="1"/>
            <a:r>
              <a:rPr lang="en-GB" dirty="0"/>
              <a:t>E.g. path length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A8E4-7541-4ABD-8A23-5C9E5E0F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FB4ED-E5EF-40C5-BBEA-B21A45B7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1614-83E5-4C9B-BF59-E80466C7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  <p:pic>
        <p:nvPicPr>
          <p:cNvPr id="7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E2317AEC-1608-4DC5-B719-758678E79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5" r="22875"/>
          <a:stretch/>
        </p:blipFill>
        <p:spPr bwMode="auto">
          <a:xfrm>
            <a:off x="457200" y="1680202"/>
            <a:ext cx="4464496" cy="435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FDDE65-B720-43FF-A972-C9E8AA6AB957}"/>
              </a:ext>
            </a:extLst>
          </p:cNvPr>
          <p:cNvCxnSpPr>
            <a:cxnSpLocks/>
          </p:cNvCxnSpPr>
          <p:nvPr/>
        </p:nvCxnSpPr>
        <p:spPr>
          <a:xfrm flipH="1">
            <a:off x="1035528" y="1994121"/>
            <a:ext cx="3320448" cy="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F4543BC-5CE7-43F4-AA27-AB69040D1B21}"/>
              </a:ext>
            </a:extLst>
          </p:cNvPr>
          <p:cNvSpPr txBox="1"/>
          <p:nvPr/>
        </p:nvSpPr>
        <p:spPr>
          <a:xfrm>
            <a:off x="1852789" y="1994121"/>
            <a:ext cx="88357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20cm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14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8F397-43B7-4578-9DEB-A022AA60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D91B-FAFF-4148-B942-9111E4A25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GB" dirty="0"/>
              <a:t>Got a feasible magnet but had to employ several tricks:</a:t>
            </a:r>
          </a:p>
          <a:p>
            <a:pPr lvl="1"/>
            <a:r>
              <a:rPr lang="en-GB" dirty="0"/>
              <a:t>Scaled lattice to 50% gradient (double orbit range)</a:t>
            </a:r>
          </a:p>
          <a:p>
            <a:pPr lvl="1"/>
            <a:r>
              <a:rPr lang="en-GB" dirty="0"/>
              <a:t>Reduce circular aperture to Y±5mm oval</a:t>
            </a:r>
          </a:p>
          <a:p>
            <a:pPr lvl="1"/>
            <a:r>
              <a:rPr lang="en-GB" dirty="0"/>
              <a:t>Trim BD good field range to cover only orbits</a:t>
            </a:r>
          </a:p>
          <a:p>
            <a:r>
              <a:rPr lang="en-GB" dirty="0"/>
              <a:t>Future work:</a:t>
            </a:r>
          </a:p>
          <a:p>
            <a:pPr lvl="1"/>
            <a:r>
              <a:rPr lang="en-GB" dirty="0"/>
              <a:t>Is 50% (~120T/m) gradient the optimum?</a:t>
            </a:r>
          </a:p>
          <a:p>
            <a:pPr lvl="1"/>
            <a:r>
              <a:rPr lang="en-GB" dirty="0"/>
              <a:t>Prediction of radiation dose limit (CBETA model)</a:t>
            </a:r>
          </a:p>
          <a:p>
            <a:r>
              <a:rPr lang="en-GB" dirty="0"/>
              <a:t>Are any design rules/assumptions wrong?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3E5B5-324D-4C24-BF5C-8313CC4A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1CBD-41FC-4824-AAA0-1B6E2857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A0A5-38E9-4C29-9438-F0D22D76B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246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592E-4F71-4843-B14C-506396E90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from IPAC’21 Paper</a:t>
            </a:r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0A8365E1-D28A-416A-B112-D516E09BD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222984"/>
              </p:ext>
            </p:extLst>
          </p:nvPr>
        </p:nvGraphicFramePr>
        <p:xfrm>
          <a:off x="457200" y="3972664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-233.13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FE1C8-E88C-4447-8422-DCD4D7715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05B6-E0BC-4747-B11D-1A99C6FE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34AEB-FF24-43C8-AA22-56620FA28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8D44A8-7272-4CB2-9BDE-63D0A5A90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47825"/>
            <a:ext cx="2905126" cy="1433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1777AB-E283-4FAD-819D-A2529A759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222" y="3286410"/>
            <a:ext cx="2752938" cy="28518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ECBACC-B875-478E-87AC-DF3849F78471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1"/>
            <a:ext cx="5266928" cy="197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800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US"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2000" kern="120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GB"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Take parameters directly from the paper</a:t>
            </a:r>
          </a:p>
          <a:p>
            <a:r>
              <a:rPr lang="en-GB" dirty="0"/>
              <a:t>Peak fields below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8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2D9A9-9457-4DD8-8E29-E186BEEB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Design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5823F-3281-4113-AC9B-EF651D0F6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midplane full height of 4mm (y=±2mm)</a:t>
            </a:r>
          </a:p>
          <a:p>
            <a:pPr lvl="1"/>
            <a:r>
              <a:rPr lang="en-GB" dirty="0"/>
              <a:t>Same as NSLS-IIU upgrade magnet</a:t>
            </a:r>
          </a:p>
          <a:p>
            <a:pPr lvl="2"/>
            <a:r>
              <a:rPr lang="en-GB" dirty="0"/>
              <a:t>Which is also 250T/m</a:t>
            </a:r>
          </a:p>
          <a:p>
            <a:r>
              <a:rPr lang="en-GB" dirty="0"/>
              <a:t>Beam-centroid-to-magnet clearance of 5mm</a:t>
            </a:r>
          </a:p>
          <a:p>
            <a:pPr lvl="1"/>
            <a:r>
              <a:rPr lang="en-GB" dirty="0"/>
              <a:t>Again, same as NSLSII-U, has R=5mm aperture</a:t>
            </a:r>
          </a:p>
          <a:p>
            <a:r>
              <a:rPr lang="en-GB" dirty="0"/>
              <a:t>B</a:t>
            </a:r>
            <a:r>
              <a:rPr lang="en-GB" baseline="-25000" dirty="0"/>
              <a:t>r</a:t>
            </a:r>
            <a:r>
              <a:rPr lang="en-GB" dirty="0"/>
              <a:t>=1.30T material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AllStar</a:t>
            </a:r>
            <a:r>
              <a:rPr lang="en-US" dirty="0"/>
              <a:t> N42EH grade</a:t>
            </a:r>
          </a:p>
          <a:p>
            <a:pPr lvl="2"/>
            <a:r>
              <a:rPr lang="en-US" dirty="0"/>
              <a:t>Intrinsic coercivity </a:t>
            </a:r>
            <a:r>
              <a:rPr lang="en-US" dirty="0" err="1"/>
              <a:t>H</a:t>
            </a:r>
            <a:r>
              <a:rPr lang="en-US" baseline="-25000" dirty="0" err="1"/>
              <a:t>cj</a:t>
            </a:r>
            <a:r>
              <a:rPr lang="en-US" dirty="0"/>
              <a:t>=29.0kOe (without radiation)</a:t>
            </a:r>
          </a:p>
          <a:p>
            <a:pPr lvl="3"/>
            <a:r>
              <a:rPr lang="en-US" dirty="0"/>
              <a:t>I.e. </a:t>
            </a:r>
            <a:r>
              <a:rPr lang="en-US" dirty="0" err="1"/>
              <a:t>demagnetises</a:t>
            </a:r>
            <a:r>
              <a:rPr lang="en-US" dirty="0"/>
              <a:t> totally at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baseline="-25000" dirty="0"/>
              <a:t>0</a:t>
            </a:r>
            <a:r>
              <a:rPr lang="en-US" dirty="0"/>
              <a:t>H=-2.9T (expect “knee” ~-2.7T)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56AA-9CBD-4371-987D-D0D7C1C2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June 11,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438D3-496B-4608-8C3E-CB386435E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A574-6F45-4F08-834A-93960222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047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B3C-7022-40E0-8ABC-806EAD3A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 </a:t>
            </a:r>
            <a:r>
              <a:rPr lang="en-GB" dirty="0" err="1"/>
              <a:t>HalbachArea</a:t>
            </a:r>
            <a:r>
              <a:rPr lang="en-GB" dirty="0"/>
              <a:t> 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58E5-671D-48A6-97EC-87DDF4F0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field region of 9mm full width means:</a:t>
            </a:r>
          </a:p>
          <a:p>
            <a:pPr lvl="1"/>
            <a:r>
              <a:rPr lang="en-GB" dirty="0"/>
              <a:t>+/-4.5mm if re-</a:t>
            </a:r>
            <a:r>
              <a:rPr lang="en-GB" dirty="0" err="1"/>
              <a:t>centered</a:t>
            </a:r>
            <a:r>
              <a:rPr lang="en-GB" dirty="0"/>
              <a:t> in magnet</a:t>
            </a:r>
          </a:p>
          <a:p>
            <a:pPr lvl="1"/>
            <a:r>
              <a:rPr lang="en-GB" dirty="0"/>
              <a:t>Try </a:t>
            </a:r>
            <a:r>
              <a:rPr lang="en-GB" dirty="0" err="1"/>
              <a:t>R</a:t>
            </a:r>
            <a:r>
              <a:rPr lang="en-GB" baseline="-25000" dirty="0" err="1"/>
              <a:t>aperture</a:t>
            </a:r>
            <a:r>
              <a:rPr lang="en-GB" dirty="0"/>
              <a:t>=10mm to give &gt;5mm clearance</a:t>
            </a:r>
          </a:p>
          <a:p>
            <a:r>
              <a:rPr lang="en-GB" dirty="0">
                <a:solidFill>
                  <a:srgbClr val="FF0000"/>
                </a:solidFill>
              </a:rPr>
              <a:t>Does not converge</a:t>
            </a:r>
            <a:r>
              <a:rPr lang="en-GB" dirty="0"/>
              <a:t>, fields 25% wrong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CBA-B208-4357-BDC2-9C42BC96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9CDF-CC11-4446-8AC1-C759EA6E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5BBE6-626D-41EE-876B-F3A15041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30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2B3C-7022-40E0-8ABC-806EAD3A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Reduce to </a:t>
            </a:r>
            <a:r>
              <a:rPr lang="en-GB" dirty="0" err="1"/>
              <a:t>R</a:t>
            </a:r>
            <a:r>
              <a:rPr lang="en-GB" baseline="-25000" dirty="0" err="1"/>
              <a:t>aperture</a:t>
            </a:r>
            <a:r>
              <a:rPr lang="en-GB" dirty="0"/>
              <a:t>=7.5mm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058E5-671D-48A6-97EC-87DDF4F0F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Magnets converge but come out giant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A5CBA-B208-4357-BDC2-9C42BC96D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89CDF-CC11-4446-8AC1-C759EA6E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5BBE6-626D-41EE-876B-F3A15041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1111B-D3E8-4B3C-83F3-9651E7989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566848"/>
            <a:ext cx="2583180" cy="3674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053A8C-F969-4C1B-9FAB-EF59F6200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97" y="2564904"/>
            <a:ext cx="2588895" cy="36747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E03552-62F0-4BFC-930A-C7C6A82C0B5F}"/>
              </a:ext>
            </a:extLst>
          </p:cNvPr>
          <p:cNvSpPr txBox="1"/>
          <p:nvPr/>
        </p:nvSpPr>
        <p:spPr>
          <a:xfrm>
            <a:off x="2167397" y="21955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C1CB6-9C6E-4C11-9D64-D154BEC279EE}"/>
              </a:ext>
            </a:extLst>
          </p:cNvPr>
          <p:cNvSpPr txBox="1"/>
          <p:nvPr/>
        </p:nvSpPr>
        <p:spPr>
          <a:xfrm>
            <a:off x="6563278" y="21955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F66486B-0516-4E2F-9411-3F070C32C6EF}"/>
              </a:ext>
            </a:extLst>
          </p:cNvPr>
          <p:cNvCxnSpPr/>
          <p:nvPr/>
        </p:nvCxnSpPr>
        <p:spPr>
          <a:xfrm>
            <a:off x="4211960" y="2492896"/>
            <a:ext cx="0" cy="379144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A72E0F-3D67-4F5C-A547-501F0349523E}"/>
              </a:ext>
            </a:extLst>
          </p:cNvPr>
          <p:cNvSpPr txBox="1"/>
          <p:nvPr/>
        </p:nvSpPr>
        <p:spPr>
          <a:xfrm>
            <a:off x="4211960" y="4203953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&gt;30cm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8128F9-88F7-432E-98F2-1A837DB5A75B}"/>
              </a:ext>
            </a:extLst>
          </p:cNvPr>
          <p:cNvSpPr txBox="1"/>
          <p:nvPr/>
        </p:nvSpPr>
        <p:spPr>
          <a:xfrm>
            <a:off x="2698957" y="2161512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20.2 units error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49CA2C-27EE-473C-9DF2-58FD67033CD3}"/>
              </a:ext>
            </a:extLst>
          </p:cNvPr>
          <p:cNvSpPr txBox="1"/>
          <p:nvPr/>
        </p:nvSpPr>
        <p:spPr>
          <a:xfrm>
            <a:off x="7057350" y="215362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14.4 units error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DB3D7-5FF3-47AC-839F-55EA3BE6B7A6}"/>
              </a:ext>
            </a:extLst>
          </p:cNvPr>
          <p:cNvSpPr txBox="1"/>
          <p:nvPr/>
        </p:nvSpPr>
        <p:spPr>
          <a:xfrm>
            <a:off x="4572000" y="5708075"/>
            <a:ext cx="328825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Also only 3mm from beam to magnet, probably not feasible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7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84074-8802-4D97-A1AF-E47A9B43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Field Overshoot at High Gradient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ACFC5-C502-48E5-8912-2365210B7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5mm clearance distance translates to a larger field increase for higher gradients</a:t>
            </a:r>
          </a:p>
          <a:p>
            <a:pPr lvl="1"/>
            <a:r>
              <a:rPr lang="en-GB" dirty="0"/>
              <a:t>E.g. at 250.9T/m it corresponds to 1.255T</a:t>
            </a:r>
          </a:p>
          <a:p>
            <a:pPr lvl="2"/>
            <a:r>
              <a:rPr lang="en-GB" dirty="0"/>
              <a:t>Makes 2.107T max field into 3.272T at “pole tip”</a:t>
            </a:r>
          </a:p>
          <a:p>
            <a:pPr lvl="1"/>
            <a:r>
              <a:rPr lang="en-GB" dirty="0"/>
              <a:t>At 125.5T/m it corresponds to 0.627T</a:t>
            </a:r>
          </a:p>
          <a:p>
            <a:pPr lvl="2"/>
            <a:r>
              <a:rPr lang="en-GB" dirty="0"/>
              <a:t>Now only becomes 2.689T at pole tip</a:t>
            </a:r>
          </a:p>
          <a:p>
            <a:r>
              <a:rPr lang="en-GB" dirty="0"/>
              <a:t>Not exact but gives idea of magnet difficulty</a:t>
            </a:r>
          </a:p>
          <a:p>
            <a:pPr lvl="1"/>
            <a:r>
              <a:rPr lang="en-GB" dirty="0"/>
              <a:t>Lower gradient can make magnet smaller even though good field aperture becomes larger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9590E-E55B-4CD2-921B-0AF962340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1753B-C549-48C1-BDB8-174F6AC8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4F08A-24D3-4A6B-A2D9-069D7278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927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F6FF28-477D-45ED-B100-989E52B363DE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1341438"/>
          <a:ext cx="8280400" cy="449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3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5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8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Scaling type</a:t>
                      </a:r>
                    </a:p>
                    <a:p>
                      <a:pPr algn="l"/>
                      <a:r>
                        <a:rPr lang="en-GB" sz="1800" baseline="0" dirty="0"/>
                        <a:t>(by factor a)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Length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Angle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Dipole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Gradient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Quad</a:t>
                      </a:r>
                      <a:r>
                        <a:rPr lang="en-GB" sz="1800" baseline="0" dirty="0"/>
                        <a:t> offset (=dipole/grad)</a:t>
                      </a:r>
                    </a:p>
                    <a:p>
                      <a:pPr algn="ctr"/>
                      <a:r>
                        <a:rPr lang="en-GB" sz="1800" baseline="0" dirty="0"/>
                        <a:t>&amp; orbit excursion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802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Momentum</a:t>
                      </a:r>
                      <a:r>
                        <a:rPr lang="en-GB" sz="1800" baseline="0" dirty="0"/>
                        <a:t> (~energy)</a:t>
                      </a:r>
                      <a:endParaRPr lang="en-GB" sz="1800" dirty="0"/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16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Machine</a:t>
                      </a:r>
                      <a:r>
                        <a:rPr lang="en-GB" sz="1800" baseline="0" dirty="0"/>
                        <a:t> radius</a:t>
                      </a:r>
                      <a:endParaRPr lang="en-GB" sz="1800" dirty="0"/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-1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-2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47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 beta length (fixed bend radius, fixed cell tune)</a:t>
                      </a:r>
                    </a:p>
                  </a:txBody>
                  <a:tcPr marL="91434" marR="91434" marT="45700" marB="45700" anchor="ctr">
                    <a:lnL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-2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2</a:t>
                      </a:r>
                    </a:p>
                  </a:txBody>
                  <a:tcPr marL="91434" marR="91434" marT="45700" marB="45700" anchor="ctr">
                    <a:lnR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</a:t>
                      </a:r>
                    </a:p>
                    <a:p>
                      <a:pPr algn="l"/>
                      <a:r>
                        <a:rPr lang="en-GB" sz="1800" dirty="0"/>
                        <a:t>arc-to-straight</a:t>
                      </a:r>
                    </a:p>
                    <a:p>
                      <a:pPr algn="l"/>
                      <a:r>
                        <a:rPr lang="en-GB" sz="1200" dirty="0"/>
                        <a:t>(=row</a:t>
                      </a:r>
                      <a:r>
                        <a:rPr lang="en-GB" sz="1200" baseline="0" dirty="0"/>
                        <a:t> 3/row 2</a:t>
                      </a:r>
                      <a:r>
                        <a:rPr lang="en-GB" sz="1200" dirty="0"/>
                        <a:t>)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</a:p>
                  </a:txBody>
                  <a:tcPr marL="91434" marR="91434" marT="45700" marB="45700" anchor="ctr">
                    <a:lnT w="28575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224">
                <a:tc>
                  <a:txBody>
                    <a:bodyPr/>
                    <a:lstStyle/>
                    <a:p>
                      <a:pPr algn="l"/>
                      <a:r>
                        <a:rPr lang="en-GB" sz="1800" dirty="0"/>
                        <a:t>FFA radius</a:t>
                      </a:r>
                      <a:r>
                        <a:rPr lang="en-GB" sz="1800" baseline="0" dirty="0"/>
                        <a:t> with fixed orbit excursion and field </a:t>
                      </a:r>
                      <a:r>
                        <a:rPr lang="en-GB" sz="1200" baseline="0" dirty="0"/>
                        <a:t>(row 2*row 1/sqrt(row 3))</a:t>
                      </a:r>
                      <a:endParaRPr lang="en-GB" sz="1200" dirty="0"/>
                    </a:p>
                  </a:txBody>
                  <a:tcPr marL="91434" marR="91434" marT="45700" marB="457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1/2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a</a:t>
                      </a:r>
                      <a:r>
                        <a:rPr lang="en-GB" sz="1800" baseline="30000" dirty="0"/>
                        <a:t>-1/2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1</a:t>
                      </a:r>
                    </a:p>
                  </a:txBody>
                  <a:tcPr marL="91434" marR="91434" marT="45700" marB="45700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51" name="Title 1">
            <a:extLst>
              <a:ext uri="{FF2B5EF4-FFF2-40B4-BE49-F238E27FC236}">
                <a16:creationId xmlns:a16="http://schemas.microsoft.com/office/drawing/2014/main" id="{10C4BFC8-BFD5-47C0-8652-5FAF9B62A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dirty="0"/>
              <a:t>FFA scaling* laws</a:t>
            </a:r>
          </a:p>
        </p:txBody>
      </p:sp>
      <p:sp>
        <p:nvSpPr>
          <p:cNvPr id="4152" name="Content Placeholder 2">
            <a:extLst>
              <a:ext uri="{FF2B5EF4-FFF2-40B4-BE49-F238E27FC236}">
                <a16:creationId xmlns:a16="http://schemas.microsoft.com/office/drawing/2014/main" id="{2F5EF77D-EF8A-472F-BAC0-B86DA4C0A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438" y="0"/>
            <a:ext cx="2459037" cy="3603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/>
              <a:t>* not scaling FFA laws</a:t>
            </a:r>
            <a:endParaRPr lang="en-GB" alt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C1786-0C13-4452-8C47-C6D4F59BADF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26,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675A62-B22C-4B16-ABE9-150617AD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4155" name="Slide Number Placeholder 5">
            <a:extLst>
              <a:ext uri="{FF2B5EF4-FFF2-40B4-BE49-F238E27FC236}">
                <a16:creationId xmlns:a16="http://schemas.microsoft.com/office/drawing/2014/main" id="{480D6BB4-3F99-4DAD-A0B8-F7A008D2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DE6FCE-BBF0-4FAD-8004-58EA41325C2B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200">
              <a:solidFill>
                <a:srgbClr val="898989"/>
              </a:solidFill>
            </a:endParaRPr>
          </a:p>
        </p:txBody>
      </p:sp>
      <p:sp>
        <p:nvSpPr>
          <p:cNvPr id="4156" name="Content Placeholder 2">
            <a:extLst>
              <a:ext uri="{FF2B5EF4-FFF2-40B4-BE49-F238E27FC236}">
                <a16:creationId xmlns:a16="http://schemas.microsoft.com/office/drawing/2014/main" id="{6E6340D9-B0C9-4084-8C92-81ABA531EBB8}"/>
              </a:ext>
            </a:extLst>
          </p:cNvPr>
          <p:cNvSpPr txBox="1">
            <a:spLocks/>
          </p:cNvSpPr>
          <p:nvPr/>
        </p:nvSpPr>
        <p:spPr bwMode="auto">
          <a:xfrm>
            <a:off x="468313" y="6021388"/>
            <a:ext cx="82804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70C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B05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E46C0A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C00000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00B050"/>
                </a:solidFill>
              </a:rPr>
              <a:t>This one</a:t>
            </a:r>
            <a:r>
              <a:rPr lang="en-US" altLang="en-US" sz="1800" dirty="0"/>
              <a:t> is the knob for changing gradients and orbit range: an engineering trade-off</a:t>
            </a:r>
            <a:endParaRPr lang="en-GB" alt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98B5BE-0BCB-41BB-8BB1-0890C02DDABA}"/>
              </a:ext>
            </a:extLst>
          </p:cNvPr>
          <p:cNvCxnSpPr/>
          <p:nvPr/>
        </p:nvCxnSpPr>
        <p:spPr>
          <a:xfrm flipV="1">
            <a:off x="2463800" y="3933825"/>
            <a:ext cx="0" cy="217805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EE52-D2E3-4600-A65F-30686FAA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Lattice Scaled to 50% Gradient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BD17A-4311-46A0-B670-36611FF5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GB" dirty="0"/>
              <a:t>Original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50% gradient, 2x beam excursion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5C95A-3D76-48CB-BB12-F802D7A4A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E4AD4-903F-4ADF-9844-4B0470BD7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FE8E-75E2-405A-9D12-A304466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B5CB1367-DDF1-4C00-9717-36EDB55D7B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0683828"/>
              </p:ext>
            </p:extLst>
          </p:nvPr>
        </p:nvGraphicFramePr>
        <p:xfrm>
          <a:off x="457200" y="1942365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250.91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-233.13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graphicFrame>
        <p:nvGraphicFramePr>
          <p:cNvPr id="8" name="Table 11">
            <a:extLst>
              <a:ext uri="{FF2B5EF4-FFF2-40B4-BE49-F238E27FC236}">
                <a16:creationId xmlns:a16="http://schemas.microsoft.com/office/drawing/2014/main" id="{F64B9481-8739-4826-AF89-1C58753C98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446930"/>
              </p:ext>
            </p:extLst>
          </p:nvPr>
        </p:nvGraphicFramePr>
        <p:xfrm>
          <a:off x="457199" y="4246021"/>
          <a:ext cx="82295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87682967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95135144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16431526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6326625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51572857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32370089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716741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Dipole at x=0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Gradient (T/m)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Xmin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Xmax</a:t>
                      </a:r>
                      <a:r>
                        <a:rPr lang="en-GB" dirty="0"/>
                        <a:t>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Xmin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B(</a:t>
                      </a:r>
                      <a:r>
                        <a:rPr lang="en-GB" dirty="0" err="1"/>
                        <a:t>Xmax</a:t>
                      </a:r>
                      <a:r>
                        <a:rPr lang="en-GB" dirty="0"/>
                        <a:t>) (T)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0.681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125.46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-0.574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1.685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9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-116.57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2.107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0.008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5007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585C5A1-C1C6-48D7-B0D9-32DC9B9464C1}"/>
              </a:ext>
            </a:extLst>
          </p:cNvPr>
          <p:cNvSpPr txBox="1"/>
          <p:nvPr/>
        </p:nvSpPr>
        <p:spPr>
          <a:xfrm>
            <a:off x="4894484" y="5710019"/>
            <a:ext cx="37923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NB: length and bend angles of elements to be multiplied by sqrt(2)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7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B515-A8E5-4E40-8C6F-CD00D6040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</a:t>
            </a:r>
            <a:r>
              <a:rPr lang="en-GB" dirty="0" err="1"/>
              <a:t>R</a:t>
            </a:r>
            <a:r>
              <a:rPr lang="en-GB" baseline="-25000" dirty="0" err="1"/>
              <a:t>aperture</a:t>
            </a:r>
            <a:r>
              <a:rPr lang="en-GB" dirty="0"/>
              <a:t>=15mm (</a:t>
            </a:r>
            <a:r>
              <a:rPr lang="en-GB" dirty="0" err="1"/>
              <a:t>R</a:t>
            </a:r>
            <a:r>
              <a:rPr lang="en-GB" baseline="-25000" dirty="0" err="1"/>
              <a:t>field</a:t>
            </a:r>
            <a:r>
              <a:rPr lang="en-GB" dirty="0"/>
              <a:t>=10mm)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77ADF-27C0-495A-8399-EE2B43966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it converges </a:t>
            </a:r>
            <a:r>
              <a:rPr lang="en-GB" u="sng" dirty="0"/>
              <a:t>with the full 5mm clearance</a:t>
            </a:r>
          </a:p>
          <a:p>
            <a:r>
              <a:rPr lang="en-GB" dirty="0"/>
              <a:t>But the magnets still come out giant!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27C3C-1AA6-4CED-9B7E-BD6B7739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11,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94967-7AF2-4E6B-A9CA-97D2B55E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Stephen Brooks, FFA@CEBAF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3430B-B4B8-4EDC-B04F-53D22A17C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9DEF3-38EA-44F2-924B-3AA3B76DF1B8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D5F553-1FE3-4AAB-949F-BDFB9835D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98825"/>
            <a:ext cx="2157413" cy="3057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A063FB-536A-4E2F-BFB4-EC6E866F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718" y="3315431"/>
            <a:ext cx="2152650" cy="30527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606F7D-9BFC-47B6-BF45-726DC093398A}"/>
              </a:ext>
            </a:extLst>
          </p:cNvPr>
          <p:cNvSpPr txBox="1"/>
          <p:nvPr/>
        </p:nvSpPr>
        <p:spPr>
          <a:xfrm>
            <a:off x="2130319" y="29140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BF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CAA1A6-03F9-4D43-B42C-735989B7B383}"/>
              </a:ext>
            </a:extLst>
          </p:cNvPr>
          <p:cNvSpPr txBox="1"/>
          <p:nvPr/>
        </p:nvSpPr>
        <p:spPr>
          <a:xfrm>
            <a:off x="6526200" y="291407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BD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B49A27-DEC1-497E-A300-6C70A8A49146}"/>
              </a:ext>
            </a:extLst>
          </p:cNvPr>
          <p:cNvSpPr txBox="1"/>
          <p:nvPr/>
        </p:nvSpPr>
        <p:spPr>
          <a:xfrm>
            <a:off x="2661879" y="28800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4.8 units error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79A7C8-2CF8-4646-A8DA-213D0A44AE07}"/>
              </a:ext>
            </a:extLst>
          </p:cNvPr>
          <p:cNvSpPr txBox="1"/>
          <p:nvPr/>
        </p:nvSpPr>
        <p:spPr>
          <a:xfrm>
            <a:off x="7068323" y="287212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1.6 units error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4C0910A-33C2-494D-A1FB-0917195B4BAD}"/>
              </a:ext>
            </a:extLst>
          </p:cNvPr>
          <p:cNvCxnSpPr>
            <a:cxnSpLocks/>
          </p:cNvCxnSpPr>
          <p:nvPr/>
        </p:nvCxnSpPr>
        <p:spPr>
          <a:xfrm>
            <a:off x="4211960" y="3315431"/>
            <a:ext cx="0" cy="3052763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EF7B651-411F-4359-9FB9-56CAE34F19F0}"/>
              </a:ext>
            </a:extLst>
          </p:cNvPr>
          <p:cNvSpPr txBox="1"/>
          <p:nvPr/>
        </p:nvSpPr>
        <p:spPr>
          <a:xfrm>
            <a:off x="4211960" y="46429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&gt;30cm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85314</TotalTime>
  <Words>1358</Words>
  <Application>Microsoft Office PowerPoint</Application>
  <PresentationFormat>On-screen Show (4:3)</PresentationFormat>
  <Paragraphs>327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Office Theme</vt:lpstr>
      <vt:lpstr>1_Office Theme</vt:lpstr>
      <vt:lpstr>2_Office Theme</vt:lpstr>
      <vt:lpstr>CEBAF 20GeV FFA Magnets</vt:lpstr>
      <vt:lpstr>Parameters from IPAC’21 Paper</vt:lpstr>
      <vt:lpstr>Other Design Rules</vt:lpstr>
      <vt:lpstr>Run HalbachArea Script</vt:lpstr>
      <vt:lpstr>Reduce to Raperture=7.5mm</vt:lpstr>
      <vt:lpstr>Field Overshoot at High Gradient</vt:lpstr>
      <vt:lpstr>FFA scaling* laws</vt:lpstr>
      <vt:lpstr>Lattice Scaled to 50% Gradient</vt:lpstr>
      <vt:lpstr>Using Raperture=15mm (Rfield=10mm)</vt:lpstr>
      <vt:lpstr>Need Some Ideas (idea #1)</vt:lpstr>
      <vt:lpstr>[IPAC’21] Halbach Magnet Variations</vt:lpstr>
      <vt:lpstr>Unused Region in BD (idea #2)</vt:lpstr>
      <vt:lpstr>Trimming the BD Aperture Range</vt:lpstr>
      <vt:lpstr>Finally!</vt:lpstr>
      <vt:lpstr>Demagnetisation?</vt:lpstr>
      <vt:lpstr>B-H Curve and Demagnetisation</vt:lpstr>
      <vt:lpstr>What about with 100% gradients?</vt:lpstr>
      <vt:lpstr>Summary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Magnet?</dc:title>
  <dc:creator>Stephen Brooks</dc:creator>
  <cp:lastModifiedBy>Brooks, Stephen</cp:lastModifiedBy>
  <cp:revision>1519</cp:revision>
  <dcterms:created xsi:type="dcterms:W3CDTF">2012-11-14T19:21:06Z</dcterms:created>
  <dcterms:modified xsi:type="dcterms:W3CDTF">2021-06-08T20:16:52Z</dcterms:modified>
</cp:coreProperties>
</file>