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7"/>
  </p:notesMasterIdLst>
  <p:handoutMasterIdLst>
    <p:handoutMasterId r:id="rId18"/>
  </p:handoutMasterIdLst>
  <p:sldIdLst>
    <p:sldId id="511" r:id="rId3"/>
    <p:sldId id="800" r:id="rId4"/>
    <p:sldId id="807" r:id="rId5"/>
    <p:sldId id="808" r:id="rId6"/>
    <p:sldId id="809" r:id="rId7"/>
    <p:sldId id="810" r:id="rId8"/>
    <p:sldId id="811" r:id="rId9"/>
    <p:sldId id="812" r:id="rId10"/>
    <p:sldId id="816" r:id="rId11"/>
    <p:sldId id="813" r:id="rId12"/>
    <p:sldId id="814" r:id="rId13"/>
    <p:sldId id="815" r:id="rId14"/>
    <p:sldId id="817" r:id="rId15"/>
    <p:sldId id="295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F7F7F"/>
    <a:srgbClr val="D99694"/>
    <a:srgbClr val="FFFFFF"/>
    <a:srgbClr val="0080FF"/>
    <a:srgbClr val="99FF66"/>
    <a:srgbClr val="00FF00"/>
    <a:srgbClr val="FF00FF"/>
    <a:srgbClr val="C0504D"/>
    <a:srgbClr val="C00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16" autoAdjust="0"/>
    <p:restoredTop sz="96005" autoAdjust="0"/>
  </p:normalViewPr>
  <p:slideViewPr>
    <p:cSldViewPr>
      <p:cViewPr varScale="1">
        <p:scale>
          <a:sx n="114" d="100"/>
          <a:sy n="114" d="100"/>
        </p:scale>
        <p:origin x="160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7/27/2021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2021-Jul-27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967DA4B-B3FA-4324-8CF5-89A932D8686A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6575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D2A15CB4-B39D-4B3A-AE1B-27868F2527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A38E14A4-4AB0-4B5A-89BE-4592C50492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FC6A2052-EB96-4BB6-977A-704BA61D94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46D8F6B-7AF9-40AA-86F7-777C62487C28}" type="slidenum">
              <a:rPr lang="en-GB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14</a:t>
            </a:fld>
            <a:endParaRPr lang="en-GB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30,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30,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3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/>
              <a:t>July 30, 2021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CEBAF 20GeV FFA Upgrade</a:t>
            </a:r>
            <a:endParaRPr lang="en-GB" dirty="0"/>
          </a:p>
        </p:txBody>
      </p:sp>
      <p:sp>
        <p:nvSpPr>
          <p:cNvPr id="2" name="Subtitle 1">
            <a:extLst>
              <a:ext uri="{FF2B5EF4-FFF2-40B4-BE49-F238E27FC236}">
                <a16:creationId xmlns:a16="http://schemas.microsoft.com/office/drawing/2014/main" id="{4927F54A-861D-4C23-96CC-3139919709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Energies/turns for 650MeV injector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Stephen Brooks, FFA@CEBAF Meeting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91382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85F3B-EDC9-4C68-A14D-B6F8B2762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Performance Comparison</a:t>
            </a:r>
            <a:endParaRPr lang="en-US" dirty="0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F3279237-0140-44F3-8A57-A5A4A93D65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5695101"/>
              </p:ext>
            </p:extLst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350809206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26684455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4194483984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8608012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Max Field (T)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SR Loss (MeV)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Final Energy (MeV)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684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One FFA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2.007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1211.48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23418.52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491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Two FFAs (4+4)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1.495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964.44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23665.56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77452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Two FFAs (5+3)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1.489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935.30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23694.70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728118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08287-D7C1-4B56-B65B-A52E9D03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7459A-36AD-48E2-89CF-1F9AB4EC7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842C5-2AC4-474B-9234-8DB7EAFF3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DCBEF82-C5B3-481C-8983-4D5237CE4ADF}"/>
              </a:ext>
            </a:extLst>
          </p:cNvPr>
          <p:cNvSpPr txBox="1">
            <a:spLocks/>
          </p:cNvSpPr>
          <p:nvPr/>
        </p:nvSpPr>
        <p:spPr bwMode="auto">
          <a:xfrm>
            <a:off x="457200" y="3429000"/>
            <a:ext cx="8229600" cy="269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Two FFAs should be considerably better from magnet point of view, particularly radiation hardness due to the decreased fields</a:t>
            </a:r>
          </a:p>
        </p:txBody>
      </p:sp>
    </p:spTree>
    <p:extLst>
      <p:ext uri="{BB962C8B-B14F-4D97-AF65-F5344CB8AC3E}">
        <p14:creationId xmlns:p14="http://schemas.microsoft.com/office/powerpoint/2010/main" val="871402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A5582-4FF4-4087-BEFA-D523BDD79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Optimisation Rules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062E1-C2BD-4D98-B3DB-5D2F589C4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Cell angle = 2° clockwise (-2°)</a:t>
            </a:r>
          </a:p>
          <a:p>
            <a:r>
              <a:rPr lang="en-GB" dirty="0"/>
              <a:t>Overall radius of curvature = 80.6m</a:t>
            </a:r>
          </a:p>
          <a:p>
            <a:pPr lvl="1"/>
            <a:r>
              <a:rPr lang="en-GB" dirty="0"/>
              <a:t>Ensures cell length of 2.81347m</a:t>
            </a:r>
          </a:p>
          <a:p>
            <a:r>
              <a:rPr lang="en-GB" dirty="0"/>
              <a:t>Both drifts are 10cm long</a:t>
            </a:r>
          </a:p>
          <a:p>
            <a:pPr lvl="1"/>
            <a:r>
              <a:rPr lang="en-GB" dirty="0"/>
              <a:t>Packing factor 92.9%</a:t>
            </a:r>
          </a:p>
          <a:p>
            <a:r>
              <a:rPr lang="en-GB" dirty="0"/>
              <a:t>Maximum tune 0.425 in either plane</a:t>
            </a:r>
          </a:p>
          <a:p>
            <a:r>
              <a:rPr lang="en-GB" dirty="0"/>
              <a:t>Minimum tune 0.025 in either plane</a:t>
            </a:r>
          </a:p>
          <a:p>
            <a:pPr lvl="1"/>
            <a:r>
              <a:rPr lang="en-GB" dirty="0"/>
              <a:t>Wide range to compensate for energy adjustment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1BF43-7EDA-45D6-8A2D-EC0037007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AA1A78-B3B1-4594-A16D-0C8DB29E3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8772A-BDA9-4772-B92C-A76E7AB36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91282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6EDE6-F335-40AD-AC13-AC7DEDE83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MAD-style Lattices</a:t>
            </a: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92C9F49-D8D7-4205-96BD-1513F6055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432220"/>
              </p:ext>
            </p:extLst>
          </p:nvPr>
        </p:nvGraphicFramePr>
        <p:xfrm>
          <a:off x="457200" y="1600200"/>
          <a:ext cx="8229599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657">
                  <a:extLst>
                    <a:ext uri="{9D8B030D-6E8A-4147-A177-3AD203B41FA5}">
                      <a16:colId xmlns:a16="http://schemas.microsoft.com/office/drawing/2014/main" val="2551529046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90565892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516491749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693623973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1373570054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2388430525"/>
                    </a:ext>
                  </a:extLst>
                </a:gridCol>
                <a:gridCol w="1175657">
                  <a:extLst>
                    <a:ext uri="{9D8B030D-6E8A-4147-A177-3AD203B41FA5}">
                      <a16:colId xmlns:a16="http://schemas.microsoft.com/office/drawing/2014/main" val="39319219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One FFA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4+4 FFA1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4+4 FFA2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5+3 FFA1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5+3 FFA2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Units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6690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Emin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8.9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7.1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GeV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865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GeV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411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Eref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15.95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12.55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19.5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GeV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9934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BF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1.36109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2.09794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1.68482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1.57127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1.49155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992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BF angle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-0.05722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-1.73802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-1.14623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-0.65227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-0.98835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degrees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0890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BF quad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-48.649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-29.730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-65.616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-35.135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-80.781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T/m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214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BD length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1.25238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0.51553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0.92865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1.04220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1.12192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230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BD angle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-1.94278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-0.26198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-0.85377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-1.34773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-1.01165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degrees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4735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BD quad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43.393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93.393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86.787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42.943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76.276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T/m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3188044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2492E-948F-4E83-990D-CEA2C9AB4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FC8CD-D1CD-42C1-8630-62576BCA4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4728D-8EC7-4381-8A81-365770A1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3CAF057-E8D6-465B-90AA-E6043C759851}"/>
              </a:ext>
            </a:extLst>
          </p:cNvPr>
          <p:cNvSpPr txBox="1">
            <a:spLocks/>
          </p:cNvSpPr>
          <p:nvPr/>
        </p:nvSpPr>
        <p:spPr bwMode="auto">
          <a:xfrm>
            <a:off x="457200" y="5491162"/>
            <a:ext cx="8229600" cy="635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Dipoles calculated from length, angle and </a:t>
            </a:r>
            <a:r>
              <a:rPr lang="en-GB" dirty="0" err="1"/>
              <a:t>Eref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8399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9E30E-82A2-49F8-8599-C82BE620A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Orbit Excursion</a:t>
            </a:r>
            <a:endParaRPr lang="en-US" dirty="0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83047649-7AA3-4CEE-822A-B122C45BE4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278850"/>
              </p:ext>
            </p:extLst>
          </p:nvPr>
        </p:nvGraphicFramePr>
        <p:xfrm>
          <a:off x="457200" y="1351309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74542065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63243879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5526521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Lattice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Orbit range in BF (mm)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Orbit range in BD (mm)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14923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One FFA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56.74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41.57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33895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4+4 FFA1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42.61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27.89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3955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4+4 FFA2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21.34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14.05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0059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5+3 FFA1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54.79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39.07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7741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5+3 FFA2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14.95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10.66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1655447"/>
                  </a:ext>
                </a:extLst>
              </a:tr>
            </a:tbl>
          </a:graphicData>
        </a:graphic>
      </p:graphicFrame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2ABBA0-0DBD-4E6B-A5C2-67C7A1E58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B3B315-D2C1-4D57-AE42-2BF8F4A10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A693F5-7095-42DC-B44A-D34C8B6AA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889E3FE-F9D9-4BBB-BD25-4BD31EF2E664}"/>
              </a:ext>
            </a:extLst>
          </p:cNvPr>
          <p:cNvSpPr txBox="1">
            <a:spLocks/>
          </p:cNvSpPr>
          <p:nvPr/>
        </p:nvSpPr>
        <p:spPr bwMode="auto">
          <a:xfrm>
            <a:off x="457200" y="3699857"/>
            <a:ext cx="8229600" cy="2656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800" kern="120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lang="en-US" sz="2400" kern="1200">
                <a:solidFill>
                  <a:srgbClr val="00B05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lang="en-GB" sz="2000" kern="1200">
                <a:solidFill>
                  <a:srgbClr val="C0000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Values given are full ranges (</a:t>
            </a:r>
            <a:r>
              <a:rPr lang="en-GB" dirty="0" err="1"/>
              <a:t>xmax-xmin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CBETA would be 50mm in focussing magnet</a:t>
            </a:r>
          </a:p>
          <a:p>
            <a:r>
              <a:rPr lang="en-GB" dirty="0"/>
              <a:t>Generally the low energy FFA has a CBETA-like orbit excursion and FFA2 is much smaller</a:t>
            </a:r>
          </a:p>
          <a:p>
            <a:pPr lvl="1"/>
            <a:r>
              <a:rPr lang="en-GB" dirty="0"/>
              <a:t>Could go below 2°/cell in FFA1 to reduce range</a:t>
            </a:r>
          </a:p>
        </p:txBody>
      </p:sp>
    </p:spTree>
    <p:extLst>
      <p:ext uri="{BB962C8B-B14F-4D97-AF65-F5344CB8AC3E}">
        <p14:creationId xmlns:p14="http://schemas.microsoft.com/office/powerpoint/2010/main" val="466429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0F6FF28-477D-45ED-B100-989E52B363DE}"/>
              </a:ext>
            </a:extLst>
          </p:cNvPr>
          <p:cNvGraphicFramePr>
            <a:graphicFrameLocks noGrp="1"/>
          </p:cNvGraphicFramePr>
          <p:nvPr/>
        </p:nvGraphicFramePr>
        <p:xfrm>
          <a:off x="468313" y="1341438"/>
          <a:ext cx="8280400" cy="449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0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64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3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495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15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753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47802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Scaling type</a:t>
                      </a:r>
                    </a:p>
                    <a:p>
                      <a:pPr algn="l"/>
                      <a:r>
                        <a:rPr lang="en-GB" sz="1800" baseline="0" dirty="0"/>
                        <a:t>(by factor a)</a:t>
                      </a:r>
                      <a:endParaRPr lang="en-GB" sz="1800" dirty="0"/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Length</a:t>
                      </a:r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Angle</a:t>
                      </a:r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Dipole</a:t>
                      </a:r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Gradient</a:t>
                      </a:r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Quad</a:t>
                      </a:r>
                      <a:r>
                        <a:rPr lang="en-GB" sz="1800" baseline="0" dirty="0"/>
                        <a:t> offset (=dipole/grad)</a:t>
                      </a:r>
                    </a:p>
                    <a:p>
                      <a:pPr algn="ctr"/>
                      <a:r>
                        <a:rPr lang="en-GB" sz="1800" baseline="0" dirty="0"/>
                        <a:t>&amp; orbit excursion</a:t>
                      </a:r>
                      <a:endParaRPr lang="en-GB" sz="1800" dirty="0"/>
                    </a:p>
                  </a:txBody>
                  <a:tcPr marL="91434" marR="91434" marT="45700" marB="4570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7802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Momentum</a:t>
                      </a:r>
                      <a:r>
                        <a:rPr lang="en-GB" sz="1800" baseline="0" dirty="0"/>
                        <a:t> (~energy)</a:t>
                      </a:r>
                      <a:endParaRPr lang="en-GB" sz="1800" dirty="0"/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</a:p>
                  </a:txBody>
                  <a:tcPr marL="91434" marR="91434" marT="45700" marB="457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16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Machine</a:t>
                      </a:r>
                      <a:r>
                        <a:rPr lang="en-GB" sz="1800" baseline="0" dirty="0"/>
                        <a:t> radius</a:t>
                      </a:r>
                      <a:endParaRPr lang="en-GB" sz="1800" dirty="0"/>
                    </a:p>
                  </a:txBody>
                  <a:tcPr marL="91434" marR="91434" marT="45700" marB="45700" anchor="ctr"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</a:p>
                  </a:txBody>
                  <a:tcPr marL="91434" marR="91434" marT="45700" marB="45700" anchor="ctr"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  <a:r>
                        <a:rPr lang="en-GB" sz="1800" baseline="30000" dirty="0"/>
                        <a:t>-1</a:t>
                      </a:r>
                    </a:p>
                  </a:txBody>
                  <a:tcPr marL="91434" marR="91434" marT="45700" marB="45700" anchor="ctr"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  <a:r>
                        <a:rPr lang="en-GB" sz="1800" baseline="30000" dirty="0"/>
                        <a:t>-2</a:t>
                      </a:r>
                    </a:p>
                  </a:txBody>
                  <a:tcPr marL="91434" marR="91434" marT="45700" marB="45700" anchor="ctr"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</a:p>
                  </a:txBody>
                  <a:tcPr marL="91434" marR="91434" marT="45700" marB="45700" anchor="ctr"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347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FFA beta length (fixed bend radius, fixed cell tune)</a:t>
                      </a:r>
                    </a:p>
                  </a:txBody>
                  <a:tcPr marL="91434" marR="91434" marT="45700" marB="45700" anchor="ctr">
                    <a:lnL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a</a:t>
                      </a:r>
                      <a:r>
                        <a:rPr lang="en-GB" sz="1800" baseline="30000" dirty="0"/>
                        <a:t>-2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a</a:t>
                      </a:r>
                      <a:r>
                        <a:rPr lang="en-GB" sz="1800" baseline="30000" dirty="0"/>
                        <a:t>2</a:t>
                      </a:r>
                    </a:p>
                  </a:txBody>
                  <a:tcPr marL="91434" marR="91434" marT="45700" marB="45700" anchor="ctr">
                    <a:lnR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2908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FFA</a:t>
                      </a:r>
                    </a:p>
                    <a:p>
                      <a:pPr algn="l"/>
                      <a:r>
                        <a:rPr lang="en-GB" sz="1800" dirty="0"/>
                        <a:t>arc-to-straight</a:t>
                      </a:r>
                    </a:p>
                    <a:p>
                      <a:pPr algn="l"/>
                      <a:r>
                        <a:rPr lang="en-GB" sz="1200" dirty="0"/>
                        <a:t>(=row</a:t>
                      </a:r>
                      <a:r>
                        <a:rPr lang="en-GB" sz="1200" baseline="0" dirty="0"/>
                        <a:t> 3/row 2</a:t>
                      </a:r>
                      <a:r>
                        <a:rPr lang="en-GB" sz="1200" dirty="0"/>
                        <a:t>)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</a:p>
                  </a:txBody>
                  <a:tcPr marL="91434" marR="91434" marT="45700" marB="45700" anchor="ctr">
                    <a:lnT w="28575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97224">
                <a:tc>
                  <a:txBody>
                    <a:bodyPr/>
                    <a:lstStyle/>
                    <a:p>
                      <a:pPr algn="l"/>
                      <a:r>
                        <a:rPr lang="en-GB" sz="1800" dirty="0"/>
                        <a:t>FFA radius</a:t>
                      </a:r>
                      <a:r>
                        <a:rPr lang="en-GB" sz="1800" baseline="0" dirty="0"/>
                        <a:t> with fixed orbit excursion and field </a:t>
                      </a:r>
                      <a:r>
                        <a:rPr lang="en-GB" sz="1200" baseline="0" dirty="0"/>
                        <a:t>(row 2*row 1/sqrt(row 3))</a:t>
                      </a:r>
                      <a:endParaRPr lang="en-GB" sz="1200" dirty="0"/>
                    </a:p>
                  </a:txBody>
                  <a:tcPr marL="91434" marR="91434" marT="45700" marB="4570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a</a:t>
                      </a:r>
                      <a:r>
                        <a:rPr lang="en-GB" sz="1800" baseline="30000" dirty="0"/>
                        <a:t>1/2</a:t>
                      </a:r>
                    </a:p>
                  </a:txBody>
                  <a:tcPr marL="91434" marR="91434" marT="45700" marB="4570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a</a:t>
                      </a:r>
                      <a:r>
                        <a:rPr lang="en-GB" sz="1800" baseline="30000" dirty="0"/>
                        <a:t>-1/2</a:t>
                      </a:r>
                    </a:p>
                  </a:txBody>
                  <a:tcPr marL="91434" marR="91434" marT="45700" marB="4570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>
                    <a:lnL w="12700" cmpd="sng">
                      <a:noFill/>
                    </a:lnL>
                    <a:lnR w="12700" cmpd="sng">
                      <a:noFill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1</a:t>
                      </a:r>
                    </a:p>
                  </a:txBody>
                  <a:tcPr marL="91434" marR="91434" marT="45700" marB="45700" anchor="ctr">
                    <a:lnL w="12700" cmpd="sng">
                      <a:noFill/>
                    </a:lnL>
                    <a:ln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151" name="Title 1">
            <a:extLst>
              <a:ext uri="{FF2B5EF4-FFF2-40B4-BE49-F238E27FC236}">
                <a16:creationId xmlns:a16="http://schemas.microsoft.com/office/drawing/2014/main" id="{10C4BFC8-BFD5-47C0-8652-5FAF9B62A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altLang="en-US" dirty="0"/>
              <a:t>FFA scaling* laws</a:t>
            </a:r>
          </a:p>
        </p:txBody>
      </p:sp>
      <p:sp>
        <p:nvSpPr>
          <p:cNvPr id="4152" name="Content Placeholder 2">
            <a:extLst>
              <a:ext uri="{FF2B5EF4-FFF2-40B4-BE49-F238E27FC236}">
                <a16:creationId xmlns:a16="http://schemas.microsoft.com/office/drawing/2014/main" id="{2F5EF77D-EF8A-472F-BAC0-B86DA4C0A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75438" y="0"/>
            <a:ext cx="2459037" cy="360363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altLang="en-US" sz="1800" dirty="0"/>
              <a:t>* not scaling FFA laws</a:t>
            </a:r>
            <a:endParaRPr lang="en-GB" altLang="en-US" sz="18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0C1786-0C13-4452-8C47-C6D4F59BADF1}"/>
              </a:ext>
            </a:extLst>
          </p:cNvPr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February 26,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75A62-B22C-4B16-ABE9-150617ADB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4155" name="Slide Number Placeholder 5">
            <a:extLst>
              <a:ext uri="{FF2B5EF4-FFF2-40B4-BE49-F238E27FC236}">
                <a16:creationId xmlns:a16="http://schemas.microsoft.com/office/drawing/2014/main" id="{480D6BB4-3F99-4DAD-A0B8-F7A008D28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70C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B05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E46C0A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6DE6FCE-BBF0-4FAD-8004-58EA41325C2B}" type="slidenum">
              <a:rPr lang="en-GB" altLang="en-US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n-GB" altLang="en-US" sz="1200">
              <a:solidFill>
                <a:srgbClr val="898989"/>
              </a:solidFill>
            </a:endParaRPr>
          </a:p>
        </p:txBody>
      </p:sp>
      <p:sp>
        <p:nvSpPr>
          <p:cNvPr id="4156" name="Content Placeholder 2">
            <a:extLst>
              <a:ext uri="{FF2B5EF4-FFF2-40B4-BE49-F238E27FC236}">
                <a16:creationId xmlns:a16="http://schemas.microsoft.com/office/drawing/2014/main" id="{6E6340D9-B0C9-4084-8C92-81ABA531EBB8}"/>
              </a:ext>
            </a:extLst>
          </p:cNvPr>
          <p:cNvSpPr txBox="1">
            <a:spLocks/>
          </p:cNvSpPr>
          <p:nvPr/>
        </p:nvSpPr>
        <p:spPr bwMode="auto">
          <a:xfrm>
            <a:off x="468313" y="6021388"/>
            <a:ext cx="82804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rgbClr val="0070C0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rgbClr val="00B050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rgbClr val="E46C0A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rgbClr val="C00000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en-US" altLang="en-US" sz="1800" dirty="0">
                <a:solidFill>
                  <a:srgbClr val="00B050"/>
                </a:solidFill>
              </a:rPr>
              <a:t>This one</a:t>
            </a:r>
            <a:r>
              <a:rPr lang="en-US" altLang="en-US" sz="1800" dirty="0"/>
              <a:t> is the knob for changing gradients and orbit range: an engineering trade-off</a:t>
            </a:r>
            <a:endParaRPr lang="en-GB" altLang="en-US" sz="1800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398B5BE-0BCB-41BB-8BB1-0890C02DDABA}"/>
              </a:ext>
            </a:extLst>
          </p:cNvPr>
          <p:cNvCxnSpPr/>
          <p:nvPr/>
        </p:nvCxnSpPr>
        <p:spPr>
          <a:xfrm flipV="1">
            <a:off x="2463800" y="3933825"/>
            <a:ext cx="0" cy="2178050"/>
          </a:xfrm>
          <a:prstGeom prst="straightConnector1">
            <a:avLst/>
          </a:prstGeom>
          <a:ln w="28575">
            <a:solidFill>
              <a:srgbClr val="00B050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68EC50-146B-41BF-A32B-4EF3C6F2D804}"/>
              </a:ext>
            </a:extLst>
          </p:cNvPr>
          <p:cNvCxnSpPr>
            <a:cxnSpLocks/>
            <a:stCxn id="7" idx="3"/>
          </p:cNvCxnSpPr>
          <p:nvPr/>
        </p:nvCxnSpPr>
        <p:spPr>
          <a:xfrm>
            <a:off x="2627784" y="5027476"/>
            <a:ext cx="4104456" cy="0"/>
          </a:xfrm>
          <a:prstGeom prst="line">
            <a:avLst/>
          </a:prstGeom>
          <a:ln w="2540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92596F46-58E3-4B1C-BAAD-C94748D23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Upgraded Injector Energy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F572-D528-489F-BA6F-BDAAEBCC1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Three new RF modules of 90MeV each</a:t>
            </a:r>
          </a:p>
          <a:p>
            <a:r>
              <a:rPr lang="en-GB" dirty="0"/>
              <a:t>Two passes through these with a single conventional return loop</a:t>
            </a:r>
          </a:p>
          <a:p>
            <a:r>
              <a:rPr lang="en-GB" dirty="0"/>
              <a:t>Use existing injector at 110MeV</a:t>
            </a:r>
          </a:p>
          <a:p>
            <a:r>
              <a:rPr lang="en-GB" dirty="0"/>
              <a:t>Total energy: 110+2*(3*90) = 650MeV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BA3F2-C175-4A9C-B9EA-0FDAE4ACD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B0C7A-F830-467C-8194-BD80EA60A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407169-C727-4E8A-B39E-2D31BA74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F5C4C67-EE29-49AA-9D61-9566615FC83A}"/>
              </a:ext>
            </a:extLst>
          </p:cNvPr>
          <p:cNvSpPr/>
          <p:nvPr/>
        </p:nvSpPr>
        <p:spPr>
          <a:xfrm>
            <a:off x="1691680" y="4941168"/>
            <a:ext cx="936104" cy="172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8409EB-77CC-4448-92F8-7D8659FB33AA}"/>
              </a:ext>
            </a:extLst>
          </p:cNvPr>
          <p:cNvSpPr/>
          <p:nvPr/>
        </p:nvSpPr>
        <p:spPr>
          <a:xfrm>
            <a:off x="3322204" y="4941168"/>
            <a:ext cx="673732" cy="172616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8AA4C5D-F8DF-4DBD-9EE7-35AEC799C2FD}"/>
              </a:ext>
            </a:extLst>
          </p:cNvPr>
          <p:cNvSpPr/>
          <p:nvPr/>
        </p:nvSpPr>
        <p:spPr>
          <a:xfrm>
            <a:off x="4139952" y="4941168"/>
            <a:ext cx="673732" cy="172616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A2FF48-17AD-4F49-940D-FDD1AB9D33CB}"/>
              </a:ext>
            </a:extLst>
          </p:cNvPr>
          <p:cNvSpPr/>
          <p:nvPr/>
        </p:nvSpPr>
        <p:spPr>
          <a:xfrm>
            <a:off x="4957700" y="4941168"/>
            <a:ext cx="673732" cy="172616"/>
          </a:xfrm>
          <a:prstGeom prst="rect">
            <a:avLst/>
          </a:prstGeom>
          <a:solidFill>
            <a:schemeClr val="accent5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91A8F7F-DCAA-4A65-9222-BB0B63BD8C3F}"/>
              </a:ext>
            </a:extLst>
          </p:cNvPr>
          <p:cNvCxnSpPr>
            <a:cxnSpLocks/>
            <a:stCxn id="17" idx="0"/>
          </p:cNvCxnSpPr>
          <p:nvPr/>
        </p:nvCxnSpPr>
        <p:spPr>
          <a:xfrm>
            <a:off x="3095837" y="5818894"/>
            <a:ext cx="2772307" cy="0"/>
          </a:xfrm>
          <a:prstGeom prst="line">
            <a:avLst/>
          </a:prstGeom>
          <a:ln w="254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Arc 14">
            <a:extLst>
              <a:ext uri="{FF2B5EF4-FFF2-40B4-BE49-F238E27FC236}">
                <a16:creationId xmlns:a16="http://schemas.microsoft.com/office/drawing/2014/main" id="{E05C6032-BC84-4C41-8A44-3BA44CE58176}"/>
              </a:ext>
            </a:extLst>
          </p:cNvPr>
          <p:cNvSpPr/>
          <p:nvPr/>
        </p:nvSpPr>
        <p:spPr>
          <a:xfrm>
            <a:off x="5472100" y="5027476"/>
            <a:ext cx="792088" cy="792088"/>
          </a:xfrm>
          <a:prstGeom prst="arc">
            <a:avLst>
              <a:gd name="adj1" fmla="val 16200000"/>
              <a:gd name="adj2" fmla="val 5562326"/>
            </a:avLst>
          </a:prstGeom>
          <a:ln w="254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12D4695F-0476-4D11-9046-70B701976FD8}"/>
              </a:ext>
            </a:extLst>
          </p:cNvPr>
          <p:cNvSpPr/>
          <p:nvPr/>
        </p:nvSpPr>
        <p:spPr>
          <a:xfrm rot="10800000">
            <a:off x="2699793" y="5026806"/>
            <a:ext cx="792088" cy="792088"/>
          </a:xfrm>
          <a:prstGeom prst="arc">
            <a:avLst>
              <a:gd name="adj1" fmla="val 16200000"/>
              <a:gd name="adj2" fmla="val 5562326"/>
            </a:avLst>
          </a:prstGeom>
          <a:ln w="25400">
            <a:solidFill>
              <a:schemeClr val="tx1"/>
            </a:solidFill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3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66C44700-D12D-4543-AE92-8A963793CB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04206"/>
            <a:ext cx="8229600" cy="43179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E6B4C1-1FFF-4300-AD3F-CE64B57AE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Energies with One FFA (4+7 turns)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5655E-8272-49A9-99D1-7BA429FE1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DEDB3C-B79F-4684-B11A-CE0D82FA5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6D350-3BA2-484C-A5B4-E30558B47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15E29A-4471-4C92-8FD9-9604A904E73C}"/>
              </a:ext>
            </a:extLst>
          </p:cNvPr>
          <p:cNvSpPr txBox="1"/>
          <p:nvPr/>
        </p:nvSpPr>
        <p:spPr>
          <a:xfrm>
            <a:off x="6732240" y="2276872"/>
            <a:ext cx="20882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Linacs</a:t>
            </a:r>
            <a:r>
              <a:rPr lang="en-GB" dirty="0"/>
              <a:t> adjusted 925-1090MeV for 50-100% energy tunability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824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4C995-0577-42DC-9684-931868B3F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Energies with Two FFAs (3+(4+4))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D51B9-E93E-44FC-B768-80C673A6D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62FBD-7396-4D60-89C8-1BE99FE10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CD8660-67D3-4B74-B815-DFC67B75A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C8F9F81-1128-4954-88DD-D2F8DE19E7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04206"/>
            <a:ext cx="8229600" cy="431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294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0FD52-E948-4884-B838-616F2B1B31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Energies with Two FFAs (3+(5+3))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5AB294-066D-4369-8B80-7E5FA7FB9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6AF7F-9880-48AE-8E81-04573B525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2FA13-8D9D-485F-A970-F9F63BCF4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3604E0C-904E-438F-9476-DD42285102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04206"/>
            <a:ext cx="8229600" cy="431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016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F31274-9379-46ED-A931-43716442F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D743F-2FF8-4B3E-AD57-76D12EC19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 continuous energy tunability needed or is it enough to tap off different turns at ~2GeV spacing?</a:t>
            </a:r>
          </a:p>
          <a:p>
            <a:pPr lvl="1"/>
            <a:r>
              <a:rPr lang="en-GB" dirty="0"/>
              <a:t>Jay suggested a small range around each turn energy might be sufficient, this would help</a:t>
            </a:r>
          </a:p>
          <a:p>
            <a:r>
              <a:rPr lang="en-GB" dirty="0"/>
              <a:t>I’ve assumed “11 turns” doubling the current 5.5 turns but if Hall D is a priority for highest energy, JLAB might prefer 10.5 or 11.5 turns?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CB0F8-DAEE-4642-809E-2A5B51098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385C0-8052-40E6-8277-1620B3133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9FF4F-1C20-460A-9D47-D47C9F0FB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7372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DE0C1-2098-47C1-B820-9F3797492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Max Field on Beams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0324423-72CA-4585-8701-9010BBF41D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235" y="1600200"/>
            <a:ext cx="6929530" cy="45259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55A7CA-567B-4D69-8C81-E95CE7977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A13AC-4A1A-4929-9644-BD0BD6053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8FC4C-38DA-4ACC-9888-5D86599F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075109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428A-2E74-48C5-8777-D94F5D1DE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SR Loss Per Half-Turn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1DA05BC4-7E2E-4EC5-8620-B76E3F1777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235" y="1600200"/>
            <a:ext cx="6929530" cy="45259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074301-B3DF-4D60-BB87-8BC8220B6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66FE5F-2A68-4749-B2D0-ED7DFF916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CEE4B-BEA6-43D1-8FE2-DCE40730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370436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D8138-B44E-4E30-AFC7-4C3A92DF4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Path Length</a:t>
            </a:r>
            <a:endParaRPr lang="en-US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9634A23-BD57-4A07-B05E-25551975BB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07235" y="1600200"/>
            <a:ext cx="6929530" cy="4525963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2FCC6-A33B-4CF2-B4E1-86582B5DF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July 30, 2021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77014-FD66-4F3B-A27D-72F2CAB07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Stephen Brooks, FFA@CEBAF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AA7B0-2D9E-4CFE-91AA-C9B91B4D3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6363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85448</TotalTime>
  <Words>738</Words>
  <Application>Microsoft Office PowerPoint</Application>
  <PresentationFormat>On-screen Show (4:3)</PresentationFormat>
  <Paragraphs>227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1_Office Theme</vt:lpstr>
      <vt:lpstr>CEBAF 20GeV FFA Upgrade</vt:lpstr>
      <vt:lpstr>Upgraded Injector Energy</vt:lpstr>
      <vt:lpstr>Energies with One FFA (4+7 turns)</vt:lpstr>
      <vt:lpstr>Energies with Two FFAs (3+(4+4))</vt:lpstr>
      <vt:lpstr>Energies with Two FFAs (3+(5+3))</vt:lpstr>
      <vt:lpstr>Questions</vt:lpstr>
      <vt:lpstr>Max Field on Beams</vt:lpstr>
      <vt:lpstr>SR Loss Per Half-Turn</vt:lpstr>
      <vt:lpstr>Path Length</vt:lpstr>
      <vt:lpstr>Performance Comparison</vt:lpstr>
      <vt:lpstr>Optimisation Rules</vt:lpstr>
      <vt:lpstr>MAD-style Lattices</vt:lpstr>
      <vt:lpstr>Orbit Excursion</vt:lpstr>
      <vt:lpstr>FFA scaling* laws</vt:lpstr>
    </vt:vector>
  </TitlesOfParts>
  <Company>STFC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Brooks, Stephen</cp:lastModifiedBy>
  <cp:revision>1550</cp:revision>
  <dcterms:created xsi:type="dcterms:W3CDTF">2012-11-14T19:21:06Z</dcterms:created>
  <dcterms:modified xsi:type="dcterms:W3CDTF">2021-07-27T19:13:22Z</dcterms:modified>
</cp:coreProperties>
</file>