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64" r:id="rId3"/>
  </p:sldMasterIdLst>
  <p:notesMasterIdLst>
    <p:notesMasterId r:id="rId19"/>
  </p:notesMasterIdLst>
  <p:handoutMasterIdLst>
    <p:handoutMasterId r:id="rId20"/>
  </p:handoutMasterIdLst>
  <p:sldIdLst>
    <p:sldId id="511" r:id="rId4"/>
    <p:sldId id="512" r:id="rId5"/>
    <p:sldId id="513" r:id="rId6"/>
    <p:sldId id="798" r:id="rId7"/>
    <p:sldId id="793" r:id="rId8"/>
    <p:sldId id="794" r:id="rId9"/>
    <p:sldId id="799" r:id="rId10"/>
    <p:sldId id="811" r:id="rId11"/>
    <p:sldId id="812" r:id="rId12"/>
    <p:sldId id="814" r:id="rId13"/>
    <p:sldId id="815" r:id="rId14"/>
    <p:sldId id="817" r:id="rId15"/>
    <p:sldId id="795" r:id="rId16"/>
    <p:sldId id="813" r:id="rId17"/>
    <p:sldId id="816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F7F7F"/>
    <a:srgbClr val="D99694"/>
    <a:srgbClr val="FFFFFF"/>
    <a:srgbClr val="0080FF"/>
    <a:srgbClr val="99FF66"/>
    <a:srgbClr val="00FF00"/>
    <a:srgbClr val="FF00FF"/>
    <a:srgbClr val="C0504D"/>
    <a:srgbClr val="C0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6005" autoAdjust="0"/>
  </p:normalViewPr>
  <p:slideViewPr>
    <p:cSldViewPr>
      <p:cViewPr varScale="1">
        <p:scale>
          <a:sx n="89" d="100"/>
          <a:sy n="89" d="100"/>
        </p:scale>
        <p:origin x="2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CE96F-9641-4202-B9F0-B2E2AD14F4BD}" type="datetimeFigureOut">
              <a:rPr lang="en-US"/>
              <a:pPr>
                <a:defRPr/>
              </a:pPr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F2E411-6695-4ACB-AE03-92CB8347E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437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3A463C-B3F1-4D95-AAE7-A01F53C12740}" type="datetimeFigureOut">
              <a:rPr lang="en-GB"/>
              <a:pPr>
                <a:defRPr/>
              </a:pPr>
              <a:t>2021-Sep-09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67DA4B-B3FA-4324-8CF5-89A932D868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0071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7DA4B-B3FA-4324-8CF5-89A932D8686A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657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11,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A19B-55B7-43F6-A431-B5698B9D34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901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11,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DEF3-38EA-44F2-924B-3AA3B76DF1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165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5257800" cy="1066800"/>
          </a:xfrm>
          <a:prstGeom prst="rect">
            <a:avLst/>
          </a:prstGeom>
          <a:noFill/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dk1">
                <a:satMod val="300000"/>
              </a:schemeClr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none"/>
        </p:style>
        <p:txBody>
          <a:bodyPr anchor="t">
            <a:normAutofit/>
          </a:bodyPr>
          <a:lstStyle>
            <a:lvl1pPr algn="r">
              <a:defRPr sz="3200">
                <a:ln>
                  <a:noFill/>
                </a:ln>
                <a:solidFill>
                  <a:srgbClr val="FFFF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99FF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CC"/>
                </a:solidFill>
                <a:latin typeface="+mj-lt"/>
              </a:rPr>
              <a:t> Page </a:t>
            </a:r>
            <a:fld id="{77AA60D7-E052-4FF8-8EB3-82792E6B1490}" type="slidenum">
              <a:rPr lang="en-US" smtClean="0">
                <a:solidFill>
                  <a:srgbClr val="FFFFCC"/>
                </a:solidFill>
                <a:latin typeface="+mj-lt"/>
              </a:rPr>
              <a:pPr/>
              <a:t>‹#›</a:t>
            </a:fld>
            <a:endParaRPr lang="en-US" dirty="0">
              <a:solidFill>
                <a:srgbClr val="FFFF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88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11,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C404-890E-41D9-B785-78F74B1E75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231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08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DC64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11,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E1426-49D9-4400-AE85-1D8D350657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138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Stephen Brooks, Joint DESY and University of Hamburg Accelerator Physics 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A19B-55B7-43F6-A431-B5698B9D34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394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Stephen Brooks, Joint DESY and University of Hamburg Accelerator Physics 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DEF3-38EA-44F2-924B-3AA3B76DF1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395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5257800" cy="1066800"/>
          </a:xfrm>
          <a:prstGeom prst="rect">
            <a:avLst/>
          </a:prstGeom>
          <a:noFill/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dk1">
                <a:satMod val="300000"/>
              </a:schemeClr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none"/>
        </p:style>
        <p:txBody>
          <a:bodyPr anchor="t">
            <a:normAutofit/>
          </a:bodyPr>
          <a:lstStyle>
            <a:lvl1pPr algn="r">
              <a:defRPr sz="3200">
                <a:ln>
                  <a:noFill/>
                </a:ln>
                <a:solidFill>
                  <a:srgbClr val="FFFF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99FF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CC"/>
                </a:solidFill>
                <a:latin typeface="+mj-lt"/>
              </a:rPr>
              <a:t> Page </a:t>
            </a:r>
            <a:fld id="{77AA60D7-E052-4FF8-8EB3-82792E6B1490}" type="slidenum">
              <a:rPr lang="en-US" smtClean="0">
                <a:solidFill>
                  <a:srgbClr val="FFFFCC"/>
                </a:solidFill>
                <a:latin typeface="+mj-lt"/>
              </a:rPr>
              <a:pPr/>
              <a:t>‹#›</a:t>
            </a:fld>
            <a:endParaRPr lang="en-US" dirty="0">
              <a:solidFill>
                <a:srgbClr val="FFFF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542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Stephen Brooks, Joint DESY and University of Hamburg Accelerator Physics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6EC0D4-8825-4044-B0BB-F1A0F464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June 11,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D7176B4-3FF4-42B2-A64D-8907BC728C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3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7030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June 11,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 Light" pitchFamily="34" charset="0"/>
              </a:defRPr>
            </a:lvl1pPr>
          </a:lstStyle>
          <a:p>
            <a:pPr>
              <a:defRPr/>
            </a:pPr>
            <a:fld id="{6FD7CC7B-9D0C-4FC1-993A-D4FA53C1AD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A080C0"/>
          </a:solidFill>
          <a:latin typeface="Calibri Light" panose="020F03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B0F0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DC64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January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Stephen Brooks, Joint DESY and University of Hamburg Accelerator Physics 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D7176B4-3FF4-42B2-A64D-8907BC728C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874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7030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CEBAF 20GeV FFA Magnets</a:t>
            </a:r>
            <a:endParaRPr lang="en-GB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927F54A-861D-4C23-96CC-3139919709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Recap IPAC’21 50% gradient magnet</a:t>
            </a:r>
          </a:p>
          <a:p>
            <a:r>
              <a:rPr lang="en-GB" dirty="0"/>
              <a:t>Updated for a July 30</a:t>
            </a:r>
            <a:r>
              <a:rPr lang="en-GB" baseline="30000" dirty="0"/>
              <a:t>th</a:t>
            </a:r>
            <a:r>
              <a:rPr lang="en-GB" dirty="0"/>
              <a:t> lattice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September 10, 2021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Stephen Brooks, FFA@CEBAF Meeting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AA19B-55B7-43F6-A431-B5698B9D349F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138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FA6B1-4BD6-4704-90A2-4B0D9A991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Try Larger Clearances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FA7BC-158F-46FF-8F58-4D2181CED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NSLS-IIU recently doubled their exit slot height from 4mm to 8mm (y=±4mm)</a:t>
            </a:r>
          </a:p>
          <a:p>
            <a:pPr lvl="1"/>
            <a:r>
              <a:rPr lang="en-GB" dirty="0"/>
              <a:t>Allows vacuum chamber inside magnet</a:t>
            </a:r>
          </a:p>
          <a:p>
            <a:r>
              <a:rPr lang="en-GB" dirty="0"/>
              <a:t>Could try doing the same</a:t>
            </a:r>
          </a:p>
          <a:p>
            <a:pPr lvl="1"/>
            <a:r>
              <a:rPr lang="en-GB" dirty="0"/>
              <a:t>Also double beam-to-magnet clearance from 5mm to 10mm (for 20mm full height central aperture)</a:t>
            </a:r>
          </a:p>
          <a:p>
            <a:r>
              <a:rPr lang="en-GB" dirty="0"/>
              <a:t>Rescale gradients on July 30</a:t>
            </a:r>
            <a:r>
              <a:rPr lang="en-GB" baseline="30000" dirty="0"/>
              <a:t>th</a:t>
            </a:r>
            <a:r>
              <a:rPr lang="en-GB" dirty="0"/>
              <a:t> lattice to 50% to avoid field overshoot in larger clearance gap</a:t>
            </a: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BC262-BAD9-4C86-AE6A-8A7E57A4A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10,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78A29-CDF5-4C0E-8516-6C2386657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EC514-D007-4623-A475-1BF1D1635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7455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3DB9431C-8653-42EB-B550-0B038D3D41BE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September 10, 2021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B3EFF3-8CD1-4BBE-9DE4-F390B3CBE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Magnets: 4+4 FFA2, 50% gradient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190A0-0D11-4B77-9405-F35CBB1A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A3E9B-9DB5-407D-82B2-2FA03725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90E46A-21EB-49A9-95F8-FA6C2B10F6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3" t="-339" r="17713" b="1"/>
          <a:stretch/>
        </p:blipFill>
        <p:spPr>
          <a:xfrm>
            <a:off x="4427984" y="2970174"/>
            <a:ext cx="4716016" cy="38878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828990-7B96-42D4-A79E-33BC6EFCBF56}"/>
              </a:ext>
            </a:extLst>
          </p:cNvPr>
          <p:cNvSpPr txBox="1"/>
          <p:nvPr/>
        </p:nvSpPr>
        <p:spPr>
          <a:xfrm>
            <a:off x="6544057" y="260084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BD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AF1F9A-A1C1-4F92-8A2C-6CD20E739D39}"/>
              </a:ext>
            </a:extLst>
          </p:cNvPr>
          <p:cNvSpPr txBox="1"/>
          <p:nvPr/>
        </p:nvSpPr>
        <p:spPr>
          <a:xfrm>
            <a:off x="7164288" y="2600842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27.1 units error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CEB3C2-868C-42BF-A819-D80B97C531B0}"/>
              </a:ext>
            </a:extLst>
          </p:cNvPr>
          <p:cNvSpPr txBox="1"/>
          <p:nvPr/>
        </p:nvSpPr>
        <p:spPr>
          <a:xfrm>
            <a:off x="5073701" y="2600842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105.8cm</a:t>
            </a:r>
            <a:r>
              <a:rPr lang="en-GB" baseline="30000" dirty="0"/>
              <a:t>2</a:t>
            </a:r>
            <a:endParaRPr lang="en-US" baseline="30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24BA74-B41B-4D8D-B72D-A92519D95165}"/>
              </a:ext>
            </a:extLst>
          </p:cNvPr>
          <p:cNvSpPr txBox="1"/>
          <p:nvPr/>
        </p:nvSpPr>
        <p:spPr>
          <a:xfrm>
            <a:off x="1981109" y="258936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BF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746DC3-2603-40BA-A9AD-0E2114BC1E3B}"/>
              </a:ext>
            </a:extLst>
          </p:cNvPr>
          <p:cNvSpPr txBox="1"/>
          <p:nvPr/>
        </p:nvSpPr>
        <p:spPr>
          <a:xfrm>
            <a:off x="2601340" y="2589369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32.5 units error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756356-37D3-4278-91C6-5532657D37A7}"/>
              </a:ext>
            </a:extLst>
          </p:cNvPr>
          <p:cNvSpPr txBox="1"/>
          <p:nvPr/>
        </p:nvSpPr>
        <p:spPr>
          <a:xfrm>
            <a:off x="510753" y="2589369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100.4cm</a:t>
            </a:r>
            <a:r>
              <a:rPr lang="en-GB" baseline="30000" dirty="0"/>
              <a:t>2</a:t>
            </a:r>
            <a:endParaRPr lang="en-US" baseline="300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CF69874-AE62-4AB6-91A6-F8AC9177FABD}"/>
              </a:ext>
            </a:extLst>
          </p:cNvPr>
          <p:cNvSpPr txBox="1">
            <a:spLocks/>
          </p:cNvSpPr>
          <p:nvPr/>
        </p:nvSpPr>
        <p:spPr bwMode="auto">
          <a:xfrm>
            <a:off x="457200" y="1340768"/>
            <a:ext cx="8229600" cy="478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Should be very similar, but 2x the size and 4x the area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D10C8-8F46-47BD-9C1B-F33AE2F08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10, 2021</a:t>
            </a:r>
            <a:endParaRPr lang="en-GB"/>
          </a:p>
        </p:txBody>
      </p:sp>
      <p:pic>
        <p:nvPicPr>
          <p:cNvPr id="13" name="Content Placeholder 12" descr="Chart&#10;&#10;Description automatically generated">
            <a:extLst>
              <a:ext uri="{FF2B5EF4-FFF2-40B4-BE49-F238E27FC236}">
                <a16:creationId xmlns:a16="http://schemas.microsoft.com/office/drawing/2014/main" id="{9BC3B6E4-8FAB-421A-8AF4-E23182797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7" r="19897"/>
          <a:stretch/>
        </p:blipFill>
        <p:spPr>
          <a:xfrm>
            <a:off x="26266" y="2980932"/>
            <a:ext cx="4401718" cy="3872646"/>
          </a:xfr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9231D15-1BE4-485A-BD19-A4530F116BD0}"/>
              </a:ext>
            </a:extLst>
          </p:cNvPr>
          <p:cNvCxnSpPr>
            <a:cxnSpLocks/>
          </p:cNvCxnSpPr>
          <p:nvPr/>
        </p:nvCxnSpPr>
        <p:spPr>
          <a:xfrm flipH="1">
            <a:off x="178074" y="6675625"/>
            <a:ext cx="2560364" cy="0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3C12027-FB8F-4A2B-8F87-AFBAA90CD365}"/>
              </a:ext>
            </a:extLst>
          </p:cNvPr>
          <p:cNvSpPr txBox="1"/>
          <p:nvPr/>
        </p:nvSpPr>
        <p:spPr>
          <a:xfrm>
            <a:off x="1082212" y="6308974"/>
            <a:ext cx="8835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10cm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130550-9E5B-43FF-AF90-53DCA2A042CF}"/>
              </a:ext>
            </a:extLst>
          </p:cNvPr>
          <p:cNvSpPr txBox="1"/>
          <p:nvPr/>
        </p:nvSpPr>
        <p:spPr>
          <a:xfrm>
            <a:off x="4427984" y="2185989"/>
            <a:ext cx="46278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CBETA magnets were from 38cm</a:t>
            </a:r>
            <a:r>
              <a:rPr lang="en-GB" baseline="30000" dirty="0"/>
              <a:t>2</a:t>
            </a:r>
            <a:r>
              <a:rPr lang="en-GB" dirty="0"/>
              <a:t> to 78cm</a:t>
            </a:r>
            <a:r>
              <a:rPr lang="en-GB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49298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1A23F-CFC4-4BF1-94EB-962C5DE82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for CEBAF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B234C-88F6-4A43-B08D-FEFB9F39C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en-GB" dirty="0"/>
              <a:t>What beam-centroid-to-pipe distance is considered practical?</a:t>
            </a:r>
          </a:p>
          <a:p>
            <a:pPr lvl="1"/>
            <a:r>
              <a:rPr lang="en-GB" dirty="0"/>
              <a:t>The 10mm-to-magnet should give 7-8mm to pipe</a:t>
            </a:r>
          </a:p>
          <a:p>
            <a:pPr lvl="1"/>
            <a:r>
              <a:rPr lang="en-GB" dirty="0"/>
              <a:t>5mm-to-magnet gives hardly anything</a:t>
            </a:r>
          </a:p>
          <a:p>
            <a:r>
              <a:rPr lang="en-GB" dirty="0"/>
              <a:t>What height should the synchrotron radiation slot be?</a:t>
            </a:r>
          </a:p>
          <a:p>
            <a:pPr lvl="1"/>
            <a:r>
              <a:rPr lang="en-GB" dirty="0"/>
              <a:t>E.g. 8mm full height minus both sides of chamber</a:t>
            </a:r>
          </a:p>
          <a:p>
            <a:pPr lvl="1"/>
            <a:r>
              <a:rPr lang="en-GB" dirty="0"/>
              <a:t>4mm full height seems to small for chamber?</a:t>
            </a:r>
          </a:p>
          <a:p>
            <a:r>
              <a:rPr lang="en-GB" dirty="0"/>
              <a:t>When known, can optimise lattice gradient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02B2A-D32C-478E-B5CD-19B0274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10,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742FB-41F0-4A20-8681-94B6CC7DF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0ECB9-DE58-4374-A9EA-78927ACD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0980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BD797-4DBB-4CDE-BE6B-10B19743A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Demagnetisation in IPAC’21 magnets</a:t>
            </a:r>
            <a:endParaRPr lang="en-US" dirty="0"/>
          </a:p>
        </p:txBody>
      </p:sp>
      <p:pic>
        <p:nvPicPr>
          <p:cNvPr id="8" name="Content Placeholder 7" descr="Shape&#10;&#10;Description automatically generated">
            <a:extLst>
              <a:ext uri="{FF2B5EF4-FFF2-40B4-BE49-F238E27FC236}">
                <a16:creationId xmlns:a16="http://schemas.microsoft.com/office/drawing/2014/main" id="{F81D9A64-7D54-46AD-B540-3D850388D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3" r="24225"/>
          <a:stretch/>
        </p:blipFill>
        <p:spPr>
          <a:xfrm>
            <a:off x="5580112" y="1688649"/>
            <a:ext cx="2520280" cy="254173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6E0D1-9683-4ACF-975C-1859EE9E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11,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58FDA-3ABD-416E-82A0-C679E8076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F4412-B072-42D9-AF5A-DF683424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pic>
        <p:nvPicPr>
          <p:cNvPr id="10" name="Picture 9" descr="A picture containing text, laser, vector graphics&#10;&#10;Description automatically generated">
            <a:extLst>
              <a:ext uri="{FF2B5EF4-FFF2-40B4-BE49-F238E27FC236}">
                <a16:creationId xmlns:a16="http://schemas.microsoft.com/office/drawing/2014/main" id="{9216276A-DC05-48BD-94BB-92CBE44E61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4" r="23460"/>
          <a:stretch/>
        </p:blipFill>
        <p:spPr>
          <a:xfrm>
            <a:off x="0" y="1667152"/>
            <a:ext cx="4617270" cy="45794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F5E759-F00C-4E57-AFE4-50582452F5E8}"/>
              </a:ext>
            </a:extLst>
          </p:cNvPr>
          <p:cNvSpPr txBox="1"/>
          <p:nvPr/>
        </p:nvSpPr>
        <p:spPr>
          <a:xfrm>
            <a:off x="2068826" y="126876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BF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88FC38-8681-489E-90B1-5DDB9FC1B7CF}"/>
              </a:ext>
            </a:extLst>
          </p:cNvPr>
          <p:cNvSpPr txBox="1"/>
          <p:nvPr/>
        </p:nvSpPr>
        <p:spPr>
          <a:xfrm>
            <a:off x="6587618" y="131931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BD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328C52-5FC5-4B11-A2CC-8C27EB716F5A}"/>
              </a:ext>
            </a:extLst>
          </p:cNvPr>
          <p:cNvSpPr txBox="1"/>
          <p:nvPr/>
        </p:nvSpPr>
        <p:spPr>
          <a:xfrm>
            <a:off x="4817515" y="4302388"/>
            <a:ext cx="41469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Red areas show </a:t>
            </a:r>
            <a:r>
              <a:rPr lang="en-GB" dirty="0">
                <a:latin typeface="Symbol" panose="05050102010706020507" pitchFamily="18" charset="2"/>
              </a:rPr>
              <a:t>m</a:t>
            </a:r>
            <a:r>
              <a:rPr lang="en-GB" baseline="-25000" dirty="0"/>
              <a:t>0</a:t>
            </a:r>
            <a:r>
              <a:rPr lang="en-GB" dirty="0"/>
              <a:t>H &lt; -1.5T,</a:t>
            </a:r>
          </a:p>
          <a:p>
            <a:r>
              <a:rPr lang="en-GB" dirty="0"/>
              <a:t>yellow -1.5 &lt; </a:t>
            </a:r>
            <a:r>
              <a:rPr lang="en-GB" dirty="0">
                <a:latin typeface="Symbol" panose="05050102010706020507" pitchFamily="18" charset="2"/>
              </a:rPr>
              <a:t>m</a:t>
            </a:r>
            <a:r>
              <a:rPr lang="en-GB" baseline="-25000" dirty="0"/>
              <a:t>0</a:t>
            </a:r>
            <a:r>
              <a:rPr lang="en-GB" dirty="0"/>
              <a:t>H &lt; -1.0T, etc.</a:t>
            </a:r>
          </a:p>
          <a:p>
            <a:r>
              <a:rPr lang="en-GB" dirty="0"/>
              <a:t>Stripes are 0.1T intervals.</a:t>
            </a:r>
          </a:p>
          <a:p>
            <a:endParaRPr lang="en-GB" dirty="0"/>
          </a:p>
          <a:p>
            <a:r>
              <a:rPr lang="en-GB" dirty="0"/>
              <a:t>Looks like worst reverse flux value is around -2.3T, knee is -2.7T, likely OK without radiation but not much margin.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278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DEAD6-1B81-4159-9B6F-0BCDC52A0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Demagnetisation in new magnets</a:t>
            </a:r>
            <a:endParaRPr lang="en-US" dirty="0"/>
          </a:p>
        </p:txBody>
      </p:sp>
      <p:pic>
        <p:nvPicPr>
          <p:cNvPr id="8" name="Content Placeholder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6F39FBA-0942-4288-B0EA-7303B36A3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9" t="9378" r="31752" b="9378"/>
          <a:stretch/>
        </p:blipFill>
        <p:spPr>
          <a:xfrm>
            <a:off x="4787056" y="1626960"/>
            <a:ext cx="3899744" cy="435911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431D2-5A43-419A-BDB4-7CA7E79D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September 10,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E4F3E-8473-4376-BA54-9C58C2C65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7C208-B6BA-4924-94D2-8A5AFB0D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34BCB1A1-9EA9-4426-9A85-8F7B448688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5000" r="27163" b="5000"/>
          <a:stretch/>
        </p:blipFill>
        <p:spPr>
          <a:xfrm>
            <a:off x="456289" y="1626960"/>
            <a:ext cx="4069432" cy="43591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94D3A7-B405-4844-B673-0E8E1841A5EE}"/>
              </a:ext>
            </a:extLst>
          </p:cNvPr>
          <p:cNvSpPr txBox="1"/>
          <p:nvPr/>
        </p:nvSpPr>
        <p:spPr>
          <a:xfrm>
            <a:off x="2251196" y="126876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BF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570B54-B2EA-48D7-9221-B6F3311F3AE1}"/>
              </a:ext>
            </a:extLst>
          </p:cNvPr>
          <p:cNvSpPr txBox="1"/>
          <p:nvPr/>
        </p:nvSpPr>
        <p:spPr>
          <a:xfrm>
            <a:off x="6515005" y="126876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BD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DD22A1-5337-45D5-986F-FB00B7E74290}"/>
              </a:ext>
            </a:extLst>
          </p:cNvPr>
          <p:cNvSpPr txBox="1"/>
          <p:nvPr/>
        </p:nvSpPr>
        <p:spPr>
          <a:xfrm>
            <a:off x="3720284" y="5590981"/>
            <a:ext cx="481215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Could make the “high field” wedge at the end out of a different material grade, or </a:t>
            </a:r>
            <a:r>
              <a:rPr lang="en-GB" dirty="0" err="1"/>
              <a:t>SmCo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006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DB9E9-992B-49CE-9C5A-860B0E6C4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50% gradient / large clearance</a:t>
            </a:r>
            <a:endParaRPr lang="en-US" dirty="0"/>
          </a:p>
        </p:txBody>
      </p:sp>
      <p:pic>
        <p:nvPicPr>
          <p:cNvPr id="8" name="Content Placeholder 7" descr="A picture containing shape&#10;&#10;Description automatically generated">
            <a:extLst>
              <a:ext uri="{FF2B5EF4-FFF2-40B4-BE49-F238E27FC236}">
                <a16:creationId xmlns:a16="http://schemas.microsoft.com/office/drawing/2014/main" id="{BDA790C3-D95D-43FF-8988-0E803C718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559" r="18500" b="1301"/>
          <a:stretch/>
        </p:blipFill>
        <p:spPr>
          <a:xfrm>
            <a:off x="0" y="1786805"/>
            <a:ext cx="4716016" cy="423448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9D38F-9744-493A-8528-57486915B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10,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D86A8-E8B5-4982-AC53-FF014531D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C111A-8EF4-4C3B-A1BF-F7037867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EF12FB36-BF13-4301-85ED-497C05A66E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r="23747"/>
          <a:stretch/>
        </p:blipFill>
        <p:spPr>
          <a:xfrm>
            <a:off x="4716016" y="1786806"/>
            <a:ext cx="4427984" cy="42344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CA4E24-AEDF-467E-8B5A-42633B6F920B}"/>
              </a:ext>
            </a:extLst>
          </p:cNvPr>
          <p:cNvSpPr txBox="1"/>
          <p:nvPr/>
        </p:nvSpPr>
        <p:spPr>
          <a:xfrm>
            <a:off x="1954716" y="141747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BF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46E3DC-9E07-49D2-99A8-838808FDD73C}"/>
              </a:ext>
            </a:extLst>
          </p:cNvPr>
          <p:cNvSpPr txBox="1"/>
          <p:nvPr/>
        </p:nvSpPr>
        <p:spPr>
          <a:xfrm>
            <a:off x="6804248" y="141074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BD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BABA8E-4E73-48EE-B950-E9799270E261}"/>
              </a:ext>
            </a:extLst>
          </p:cNvPr>
          <p:cNvSpPr txBox="1"/>
          <p:nvPr/>
        </p:nvSpPr>
        <p:spPr>
          <a:xfrm>
            <a:off x="6016388" y="5843354"/>
            <a:ext cx="28329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Very similar, scaled up 2x</a:t>
            </a:r>
          </a:p>
        </p:txBody>
      </p:sp>
    </p:spTree>
    <p:extLst>
      <p:ext uri="{BB962C8B-B14F-4D97-AF65-F5344CB8AC3E}">
        <p14:creationId xmlns:p14="http://schemas.microsoft.com/office/powerpoint/2010/main" val="104915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592E-4F71-4843-B14C-506396E90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Parameters from IPAC’21 Paper</a:t>
            </a:r>
            <a:endParaRPr lang="en-US" dirty="0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0A8365E1-D28A-416A-B112-D516E09BD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222984"/>
              </p:ext>
            </p:extLst>
          </p:nvPr>
        </p:nvGraphicFramePr>
        <p:xfrm>
          <a:off x="457200" y="3972664"/>
          <a:ext cx="822959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387682967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95135144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16431526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63266253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51572857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83237008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716741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Magnet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Dipole at x=0 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Gradient (T/m)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Xmin</a:t>
                      </a:r>
                      <a:r>
                        <a:rPr lang="en-GB" dirty="0"/>
                        <a:t>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Xmax</a:t>
                      </a:r>
                      <a:r>
                        <a:rPr lang="en-GB" dirty="0"/>
                        <a:t>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B(</a:t>
                      </a:r>
                      <a:r>
                        <a:rPr lang="en-GB" dirty="0" err="1"/>
                        <a:t>Xmin</a:t>
                      </a:r>
                      <a:r>
                        <a:rPr lang="en-GB" dirty="0"/>
                        <a:t>) 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B(</a:t>
                      </a:r>
                      <a:r>
                        <a:rPr lang="en-GB" dirty="0" err="1"/>
                        <a:t>Xmax</a:t>
                      </a:r>
                      <a:r>
                        <a:rPr lang="en-GB" dirty="0"/>
                        <a:t>) (T)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11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0.681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250.91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-0.574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1.685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298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0.941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-233.13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2.107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0.008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50071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FE1C8-E88C-4447-8422-DCD4D771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11,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405B6-E0BC-4747-B11D-1A99C6FE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34AEB-FF24-43C8-AA22-56620FA28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8D44A8-7272-4CB2-9BDE-63D0A5A90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647825"/>
            <a:ext cx="2905126" cy="14335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1777AB-E283-4FAD-819D-A2529A759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222" y="3286410"/>
            <a:ext cx="2752938" cy="28518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FECBACC-B875-478E-87AC-DF3849F78471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1"/>
            <a:ext cx="5266928" cy="197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Take parameters directly from the paper</a:t>
            </a:r>
          </a:p>
          <a:p>
            <a:r>
              <a:rPr lang="en-GB" dirty="0"/>
              <a:t>Peak fields below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09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2D9A9-9457-4DD8-8E29-E186BEEB5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Design Rules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5823F-3281-4113-AC9B-EF651D0F6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Open midplane full height of 4mm (y=±2mm)</a:t>
            </a:r>
          </a:p>
          <a:p>
            <a:pPr lvl="1"/>
            <a:r>
              <a:rPr lang="en-GB" dirty="0"/>
              <a:t>Same as NSLS-IIU upgrade magnet</a:t>
            </a:r>
          </a:p>
          <a:p>
            <a:pPr lvl="2"/>
            <a:r>
              <a:rPr lang="en-GB" dirty="0"/>
              <a:t>Which is also 250T/m</a:t>
            </a:r>
          </a:p>
          <a:p>
            <a:r>
              <a:rPr lang="en-GB" dirty="0"/>
              <a:t>Beam-centroid-to-magnet clearance of 5mm</a:t>
            </a:r>
          </a:p>
          <a:p>
            <a:pPr lvl="1"/>
            <a:r>
              <a:rPr lang="en-GB" dirty="0"/>
              <a:t>Again, same as NSLSII-U, has R=5mm aperture</a:t>
            </a:r>
          </a:p>
          <a:p>
            <a:r>
              <a:rPr lang="en-GB" dirty="0"/>
              <a:t>B</a:t>
            </a:r>
            <a:r>
              <a:rPr lang="en-GB" baseline="-25000" dirty="0"/>
              <a:t>r</a:t>
            </a:r>
            <a:r>
              <a:rPr lang="en-GB" dirty="0"/>
              <a:t>=1.30T material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AllStar</a:t>
            </a:r>
            <a:r>
              <a:rPr lang="en-US" dirty="0"/>
              <a:t> N42EH grade</a:t>
            </a:r>
          </a:p>
          <a:p>
            <a:pPr lvl="2"/>
            <a:r>
              <a:rPr lang="en-US" dirty="0"/>
              <a:t>Intrinsic coercivity </a:t>
            </a:r>
            <a:r>
              <a:rPr lang="en-US" dirty="0" err="1"/>
              <a:t>H</a:t>
            </a:r>
            <a:r>
              <a:rPr lang="en-US" baseline="-25000" dirty="0" err="1"/>
              <a:t>cj</a:t>
            </a:r>
            <a:r>
              <a:rPr lang="en-US" dirty="0"/>
              <a:t>=29.0kOe (without radiation)</a:t>
            </a:r>
          </a:p>
          <a:p>
            <a:pPr lvl="3"/>
            <a:r>
              <a:rPr lang="en-US" dirty="0"/>
              <a:t>I.e. </a:t>
            </a:r>
            <a:r>
              <a:rPr lang="en-US" dirty="0" err="1"/>
              <a:t>demagnetises</a:t>
            </a:r>
            <a:r>
              <a:rPr lang="en-US" dirty="0"/>
              <a:t> totally at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baseline="-25000" dirty="0"/>
              <a:t>0</a:t>
            </a:r>
            <a:r>
              <a:rPr lang="en-US" dirty="0"/>
              <a:t>H=-2.9T (expect “knee” ~-2.7T)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356AA-9CBD-4371-987D-D0D7C1C2D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11,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438D3-496B-4608-8C3E-CB386435E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AA574-6F45-4F08-834A-939602227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0470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F8ECA-27F3-420F-860E-6930DEA4C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about with 100% gradients?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DED63-0433-402A-80CB-1083DFB3D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056" y="1600200"/>
            <a:ext cx="3610744" cy="4525963"/>
          </a:xfrm>
        </p:spPr>
        <p:txBody>
          <a:bodyPr/>
          <a:lstStyle/>
          <a:p>
            <a:r>
              <a:rPr lang="en-GB" dirty="0"/>
              <a:t>BF converges but is still rather large</a:t>
            </a:r>
          </a:p>
          <a:p>
            <a:r>
              <a:rPr lang="en-GB" dirty="0"/>
              <a:t>Probably should avoid super-high (&gt;150T/m) gradients unless good reason</a:t>
            </a:r>
          </a:p>
          <a:p>
            <a:pPr lvl="1"/>
            <a:r>
              <a:rPr lang="en-GB" dirty="0"/>
              <a:t>E.g. path length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3A8E4-7541-4ABD-8A23-5C9E5E0F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11,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FB4ED-E5EF-40C5-BBEA-B21A45B7D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51614-83E5-4C9B-BF59-E80466C7A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pic>
        <p:nvPicPr>
          <p:cNvPr id="7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E2317AEC-1608-4DC5-B719-758678E792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r="22875"/>
          <a:stretch/>
        </p:blipFill>
        <p:spPr bwMode="auto">
          <a:xfrm>
            <a:off x="457200" y="1680202"/>
            <a:ext cx="4464496" cy="435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FDDE65-B720-43FF-A972-C9E8AA6AB957}"/>
              </a:ext>
            </a:extLst>
          </p:cNvPr>
          <p:cNvCxnSpPr>
            <a:cxnSpLocks/>
          </p:cNvCxnSpPr>
          <p:nvPr/>
        </p:nvCxnSpPr>
        <p:spPr>
          <a:xfrm flipH="1">
            <a:off x="1035528" y="1994121"/>
            <a:ext cx="3320448" cy="0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F4543BC-5CE7-43F4-AA27-AB69040D1B21}"/>
              </a:ext>
            </a:extLst>
          </p:cNvPr>
          <p:cNvSpPr txBox="1"/>
          <p:nvPr/>
        </p:nvSpPr>
        <p:spPr>
          <a:xfrm>
            <a:off x="1852789" y="1994121"/>
            <a:ext cx="8835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20cm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1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4EE52-D2E3-4600-A65F-30686FAA8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Trimming the BD Aperture Range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BD17A-4311-46A0-B670-36611FF54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r>
              <a:rPr lang="en-GB" dirty="0"/>
              <a:t>50% gradient, 2x beam excursion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With reduced BD aperture range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5C95A-3D76-48CB-BB12-F802D7A4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11,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E4AD4-903F-4ADF-9844-4B0470BD7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DFE8E-75E2-405A-9D12-A30446610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F64B9481-8739-4826-AF89-1C58753C98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321579"/>
              </p:ext>
            </p:extLst>
          </p:nvPr>
        </p:nvGraphicFramePr>
        <p:xfrm>
          <a:off x="457199" y="1916832"/>
          <a:ext cx="822959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387682967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95135144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16431526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63266253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51572857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83237008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716741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Magnet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Dipole at x=0 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Gradient (T/m)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Xmin</a:t>
                      </a:r>
                      <a:r>
                        <a:rPr lang="en-GB" dirty="0"/>
                        <a:t>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Xmax</a:t>
                      </a:r>
                      <a:r>
                        <a:rPr lang="en-GB" dirty="0"/>
                        <a:t>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B(</a:t>
                      </a:r>
                      <a:r>
                        <a:rPr lang="en-GB" dirty="0" err="1"/>
                        <a:t>Xmin</a:t>
                      </a:r>
                      <a:r>
                        <a:rPr lang="en-GB" dirty="0"/>
                        <a:t>) 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B(</a:t>
                      </a:r>
                      <a:r>
                        <a:rPr lang="en-GB" dirty="0" err="1"/>
                        <a:t>Xmax</a:t>
                      </a:r>
                      <a:r>
                        <a:rPr lang="en-GB" dirty="0"/>
                        <a:t>) (T)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11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0.681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125.46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-0.574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1.685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298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0.941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-116.57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2.107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0.008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5007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585C5A1-C1C6-48D7-B0D9-32DC9B9464C1}"/>
              </a:ext>
            </a:extLst>
          </p:cNvPr>
          <p:cNvSpPr txBox="1"/>
          <p:nvPr/>
        </p:nvSpPr>
        <p:spPr>
          <a:xfrm>
            <a:off x="4894484" y="5710019"/>
            <a:ext cx="379231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NB: length and bend angles of elements to be multiplied by sqrt(2)</a:t>
            </a:r>
            <a:endParaRPr lang="en-US" dirty="0"/>
          </a:p>
        </p:txBody>
      </p:sp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33E432D0-CE66-41E9-99B2-1A0FB4C9BE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354463"/>
              </p:ext>
            </p:extLst>
          </p:nvPr>
        </p:nvGraphicFramePr>
        <p:xfrm>
          <a:off x="457199" y="4211650"/>
          <a:ext cx="822959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387682967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95135144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16431526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63266253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51572857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83237008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716741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Magnet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Dipole at x=0 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Gradient (T/m)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Xmin</a:t>
                      </a:r>
                      <a:r>
                        <a:rPr lang="en-GB" dirty="0"/>
                        <a:t>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Xmax</a:t>
                      </a:r>
                      <a:r>
                        <a:rPr lang="en-GB" dirty="0"/>
                        <a:t>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B(</a:t>
                      </a:r>
                      <a:r>
                        <a:rPr lang="en-GB" dirty="0" err="1"/>
                        <a:t>Xmin</a:t>
                      </a:r>
                      <a:r>
                        <a:rPr lang="en-GB" dirty="0"/>
                        <a:t>) 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B(</a:t>
                      </a:r>
                      <a:r>
                        <a:rPr lang="en-GB" dirty="0" err="1"/>
                        <a:t>Xmax</a:t>
                      </a:r>
                      <a:r>
                        <a:rPr lang="en-GB" dirty="0"/>
                        <a:t>) (T)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11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0.681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125.46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-0.574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1.685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298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0.941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-116.57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-7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6.5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1.757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0.183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50071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7553BCB-255E-4423-AA7D-EC01777445C5}"/>
              </a:ext>
            </a:extLst>
          </p:cNvPr>
          <p:cNvSpPr txBox="1"/>
          <p:nvPr/>
        </p:nvSpPr>
        <p:spPr>
          <a:xfrm>
            <a:off x="457202" y="5714997"/>
            <a:ext cx="390388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Peak fields better balanced between magnets (also minimises SR)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77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FA97C-2D0E-4AA9-8037-60CE8ED9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Finally!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A71A7-17E4-449F-A4BB-69211D5E4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11,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46DD8-4462-4C5F-ADD6-38776D1CC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63FD3-8ECB-46B1-8C6F-B0F8894E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pic>
        <p:nvPicPr>
          <p:cNvPr id="11" name="Content Placeholder 10" descr="Radar chart&#10;&#10;Description automatically generated">
            <a:extLst>
              <a:ext uri="{FF2B5EF4-FFF2-40B4-BE49-F238E27FC236}">
                <a16:creationId xmlns:a16="http://schemas.microsoft.com/office/drawing/2014/main" id="{C5067765-B431-4166-A4B6-EBD74F78C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5" r="21125"/>
          <a:stretch/>
        </p:blipFill>
        <p:spPr>
          <a:xfrm>
            <a:off x="5276723" y="2838205"/>
            <a:ext cx="3167591" cy="2905339"/>
          </a:xfr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31B1C3E1-DC58-4980-A2E5-C86388E47F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4" r="20862"/>
          <a:stretch/>
        </p:blipFill>
        <p:spPr>
          <a:xfrm>
            <a:off x="611560" y="2353049"/>
            <a:ext cx="4263831" cy="38756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68EC657-6BA5-4CDC-A3D5-2B5F405D179E}"/>
              </a:ext>
            </a:extLst>
          </p:cNvPr>
          <p:cNvSpPr txBox="1"/>
          <p:nvPr/>
        </p:nvSpPr>
        <p:spPr>
          <a:xfrm>
            <a:off x="2498461" y="198371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BF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290AD4-8121-4B2A-99C3-28A3C09B6B0E}"/>
              </a:ext>
            </a:extLst>
          </p:cNvPr>
          <p:cNvSpPr txBox="1"/>
          <p:nvPr/>
        </p:nvSpPr>
        <p:spPr>
          <a:xfrm>
            <a:off x="6607884" y="246887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BD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861F07-0D01-4EA1-B8A0-BBCF4C8A1F2B}"/>
              </a:ext>
            </a:extLst>
          </p:cNvPr>
          <p:cNvSpPr txBox="1"/>
          <p:nvPr/>
        </p:nvSpPr>
        <p:spPr>
          <a:xfrm>
            <a:off x="3058548" y="1983717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27.8 units error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C0B600-34B2-477A-972E-B2EA7E1EFB8A}"/>
              </a:ext>
            </a:extLst>
          </p:cNvPr>
          <p:cNvSpPr txBox="1"/>
          <p:nvPr/>
        </p:nvSpPr>
        <p:spPr>
          <a:xfrm>
            <a:off x="7132139" y="2468873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24.1 units error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61C04AD-9E98-4963-BC95-6F4529C76D5E}"/>
              </a:ext>
            </a:extLst>
          </p:cNvPr>
          <p:cNvCxnSpPr>
            <a:cxnSpLocks/>
          </p:cNvCxnSpPr>
          <p:nvPr/>
        </p:nvCxnSpPr>
        <p:spPr>
          <a:xfrm flipH="1">
            <a:off x="1035529" y="6010686"/>
            <a:ext cx="2856963" cy="5281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09210DB-4575-44ED-AC71-A3F07AC65287}"/>
              </a:ext>
            </a:extLst>
          </p:cNvPr>
          <p:cNvSpPr txBox="1"/>
          <p:nvPr/>
        </p:nvSpPr>
        <p:spPr>
          <a:xfrm>
            <a:off x="2022222" y="5641354"/>
            <a:ext cx="8835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10cm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55117DB-3AAB-4E94-8B71-7B7E40533D40}"/>
              </a:ext>
            </a:extLst>
          </p:cNvPr>
          <p:cNvSpPr txBox="1">
            <a:spLocks/>
          </p:cNvSpPr>
          <p:nvPr/>
        </p:nvSpPr>
        <p:spPr bwMode="auto">
          <a:xfrm>
            <a:off x="457200" y="1340768"/>
            <a:ext cx="8229600" cy="7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Small magnets, good field, full 5mm clearance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B9437A-6A9C-4FD4-8ED5-0907A46BF2EA}"/>
              </a:ext>
            </a:extLst>
          </p:cNvPr>
          <p:cNvSpPr txBox="1"/>
          <p:nvPr/>
        </p:nvSpPr>
        <p:spPr>
          <a:xfrm>
            <a:off x="582850" y="1983717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36.7cm</a:t>
            </a:r>
            <a:r>
              <a:rPr lang="en-GB" baseline="30000" dirty="0"/>
              <a:t>2</a:t>
            </a:r>
            <a:endParaRPr lang="en-US" baseline="30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B35990-6F79-4EBF-A177-849B2074B9B5}"/>
              </a:ext>
            </a:extLst>
          </p:cNvPr>
          <p:cNvSpPr txBox="1"/>
          <p:nvPr/>
        </p:nvSpPr>
        <p:spPr>
          <a:xfrm>
            <a:off x="5228516" y="2468873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40.5cm</a:t>
            </a:r>
            <a:r>
              <a:rPr lang="en-GB" baseline="30000" dirty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307378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4460A-E639-4140-98AC-BE811880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Peak Fields in Updated Lattices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2A429-7D81-40C9-B658-B6DCB7BFD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IPAC’21, 50% gradient, BD trimmed design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July 30</a:t>
            </a:r>
            <a:r>
              <a:rPr lang="en-GB" baseline="30000" dirty="0"/>
              <a:t>th</a:t>
            </a:r>
            <a:r>
              <a:rPr lang="en-GB" dirty="0"/>
              <a:t> lattices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A9D8D-2145-42F8-97ED-0CFB0953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September 10,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3022E-CB05-409E-8905-83957B7F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2EE6A-E853-4A95-B21D-E39A8F36C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2BE5A01E-806B-4821-B691-3F9D65BCB4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554378"/>
              </p:ext>
            </p:extLst>
          </p:nvPr>
        </p:nvGraphicFramePr>
        <p:xfrm>
          <a:off x="457200" y="4609936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50809206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2668445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19448398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860801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Max Field 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SR Loss (MeV)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Final Energy (MeV)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684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One FFA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1211.48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23418.52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491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Two FFAs (4+4)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1.495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964.44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23665.56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745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Two FFAs (5+3)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1.489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935.30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23694.70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28118"/>
                  </a:ext>
                </a:extLst>
              </a:tr>
            </a:tbl>
          </a:graphicData>
        </a:graphic>
      </p:graphicFrame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161F2FEF-803F-4D93-B248-5DEA56C90D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044452"/>
              </p:ext>
            </p:extLst>
          </p:nvPr>
        </p:nvGraphicFramePr>
        <p:xfrm>
          <a:off x="457199" y="2276872"/>
          <a:ext cx="822959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387682967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95135144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16431526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63266253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51572857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83237008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716741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Magnet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Dipole at x=0 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Gradient (T/m)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Xmin</a:t>
                      </a:r>
                      <a:r>
                        <a:rPr lang="en-GB" dirty="0"/>
                        <a:t>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Xmax</a:t>
                      </a:r>
                      <a:r>
                        <a:rPr lang="en-GB" dirty="0"/>
                        <a:t>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B(</a:t>
                      </a:r>
                      <a:r>
                        <a:rPr lang="en-GB" dirty="0" err="1"/>
                        <a:t>Xmin</a:t>
                      </a:r>
                      <a:r>
                        <a:rPr lang="en-GB" dirty="0"/>
                        <a:t>) 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B(</a:t>
                      </a:r>
                      <a:r>
                        <a:rPr lang="en-GB" dirty="0" err="1"/>
                        <a:t>Xmax</a:t>
                      </a:r>
                      <a:r>
                        <a:rPr lang="en-GB" dirty="0"/>
                        <a:t>) (T)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11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0.681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125.46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-0.574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1.685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298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0.941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-116.57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-7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6.5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1.757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0.183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5007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C0E45BA-72EE-472B-AE64-E0919CC8C12D}"/>
              </a:ext>
            </a:extLst>
          </p:cNvPr>
          <p:cNvSpPr txBox="1"/>
          <p:nvPr/>
        </p:nvSpPr>
        <p:spPr>
          <a:xfrm>
            <a:off x="3124200" y="3684758"/>
            <a:ext cx="55625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One FFA but only for ~20GeV – energy range issues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79C34E-4815-4D3E-82B0-14E73BB33C96}"/>
              </a:ext>
            </a:extLst>
          </p:cNvPr>
          <p:cNvSpPr txBox="1"/>
          <p:nvPr/>
        </p:nvSpPr>
        <p:spPr>
          <a:xfrm>
            <a:off x="3347864" y="5555732"/>
            <a:ext cx="8557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Better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76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DE0C1-2098-47C1-B820-9F379749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Max Field on Beams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0324423-72CA-4585-8701-9010BBF41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7235" y="1600200"/>
            <a:ext cx="6929530" cy="452596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5A7CA-567B-4D69-8C81-E95CE7977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30,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A13AC-4A1A-4929-9644-BD0BD605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8FC4C-38DA-4ACC-9888-5D86599F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199F46-BA90-4C7E-821F-BA0549CBCAE6}"/>
              </a:ext>
            </a:extLst>
          </p:cNvPr>
          <p:cNvSpPr txBox="1"/>
          <p:nvPr/>
        </p:nvSpPr>
        <p:spPr>
          <a:xfrm>
            <a:off x="5580112" y="1772816"/>
            <a:ext cx="273630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Benchmark on </a:t>
            </a:r>
            <a:r>
              <a:rPr lang="en-GB" dirty="0">
                <a:solidFill>
                  <a:schemeClr val="accent6"/>
                </a:solidFill>
              </a:rPr>
              <a:t>4+4 FFA2</a:t>
            </a:r>
          </a:p>
          <a:p>
            <a:r>
              <a:rPr lang="en-GB" dirty="0"/>
              <a:t>because highest field in high-energy FFA</a:t>
            </a:r>
          </a:p>
        </p:txBody>
      </p:sp>
    </p:spTree>
    <p:extLst>
      <p:ext uri="{BB962C8B-B14F-4D97-AF65-F5344CB8AC3E}">
        <p14:creationId xmlns:p14="http://schemas.microsoft.com/office/powerpoint/2010/main" val="3807510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A4D9D-662A-4A63-AED1-886851411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Magnets for July 30</a:t>
            </a:r>
            <a:r>
              <a:rPr lang="en-GB" baseline="30000" dirty="0"/>
              <a:t>th</a:t>
            </a:r>
            <a:r>
              <a:rPr lang="en-GB" dirty="0"/>
              <a:t> 4+4 FFA2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AD7C9-7CE6-40DE-BD46-79AF9F91A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GB" dirty="0"/>
              <a:t>Wanted to replace central rectangular pieces with wedges to avoid slipping</a:t>
            </a:r>
          </a:p>
          <a:p>
            <a:pPr lvl="1"/>
            <a:r>
              <a:rPr lang="en-GB" dirty="0"/>
              <a:t>Reduce 32 to 24 pieces per magnet (CBETA=16)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4C148-08D0-4AD5-9C30-D7B3BB6E7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10,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997A5-25FD-419E-B668-231204FE2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6F9C1-1990-49FC-9A30-57C6AEF5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9960D-E9B1-4AEE-B520-7DF6C65770D8}"/>
              </a:ext>
            </a:extLst>
          </p:cNvPr>
          <p:cNvSpPr txBox="1"/>
          <p:nvPr/>
        </p:nvSpPr>
        <p:spPr>
          <a:xfrm>
            <a:off x="1915500" y="320368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BF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73F75-21DE-475E-8B20-4D5275599266}"/>
              </a:ext>
            </a:extLst>
          </p:cNvPr>
          <p:cNvSpPr txBox="1"/>
          <p:nvPr/>
        </p:nvSpPr>
        <p:spPr>
          <a:xfrm>
            <a:off x="6599440" y="320368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BD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0266F-6670-4F9D-9F6C-FAC3A9898EB7}"/>
              </a:ext>
            </a:extLst>
          </p:cNvPr>
          <p:cNvSpPr txBox="1"/>
          <p:nvPr/>
        </p:nvSpPr>
        <p:spPr>
          <a:xfrm>
            <a:off x="2475587" y="3203684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27.1 units error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3FAB8D-260E-4889-A355-9155691D38AE}"/>
              </a:ext>
            </a:extLst>
          </p:cNvPr>
          <p:cNvSpPr txBox="1"/>
          <p:nvPr/>
        </p:nvSpPr>
        <p:spPr>
          <a:xfrm>
            <a:off x="7219671" y="3203684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25.8 units error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E043E3-97C9-4ACD-9A93-7BE2FDA2E4E0}"/>
              </a:ext>
            </a:extLst>
          </p:cNvPr>
          <p:cNvSpPr txBox="1"/>
          <p:nvPr/>
        </p:nvSpPr>
        <p:spPr>
          <a:xfrm>
            <a:off x="449413" y="3203684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27.8cm</a:t>
            </a:r>
            <a:r>
              <a:rPr lang="en-GB" baseline="30000" dirty="0"/>
              <a:t>2</a:t>
            </a:r>
            <a:endParaRPr lang="en-US" baseline="30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826B2D-BEB5-47A2-B132-621AEB87B85E}"/>
              </a:ext>
            </a:extLst>
          </p:cNvPr>
          <p:cNvSpPr txBox="1"/>
          <p:nvPr/>
        </p:nvSpPr>
        <p:spPr>
          <a:xfrm>
            <a:off x="5220072" y="3203684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27.4cm</a:t>
            </a:r>
            <a:r>
              <a:rPr lang="en-GB" baseline="30000" dirty="0"/>
              <a:t>2</a:t>
            </a:r>
            <a:endParaRPr lang="en-US" baseline="30000" dirty="0"/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B7878E61-B724-49C6-A7B8-BC44BEAFB5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5" t="16902" r="23989" b="16608"/>
          <a:stretch/>
        </p:blipFill>
        <p:spPr>
          <a:xfrm>
            <a:off x="0" y="3637620"/>
            <a:ext cx="4502155" cy="3220380"/>
          </a:xfrm>
          <a:prstGeom prst="rect">
            <a:avLst/>
          </a:prstGeom>
        </p:spPr>
      </p:pic>
      <p:pic>
        <p:nvPicPr>
          <p:cNvPr id="16" name="Picture 1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7383E72-8FD5-4660-AAAD-DCA95A1F15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16951" r="25920" b="16441"/>
          <a:stretch/>
        </p:blipFill>
        <p:spPr>
          <a:xfrm>
            <a:off x="4502155" y="3637619"/>
            <a:ext cx="4641845" cy="322038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A997B9-5E35-4EC9-92F5-D15FB7B9CA93}"/>
              </a:ext>
            </a:extLst>
          </p:cNvPr>
          <p:cNvCxnSpPr>
            <a:cxnSpLocks/>
          </p:cNvCxnSpPr>
          <p:nvPr/>
        </p:nvCxnSpPr>
        <p:spPr>
          <a:xfrm flipH="1">
            <a:off x="178074" y="6675625"/>
            <a:ext cx="1939922" cy="0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FB6516E-FF90-420B-9E71-7159BC0BDA3A}"/>
              </a:ext>
            </a:extLst>
          </p:cNvPr>
          <p:cNvSpPr txBox="1"/>
          <p:nvPr/>
        </p:nvSpPr>
        <p:spPr>
          <a:xfrm>
            <a:off x="880113" y="6301012"/>
            <a:ext cx="8835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5cm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2C1305-EE03-44F5-97E1-4AF0CC7C6A96}"/>
              </a:ext>
            </a:extLst>
          </p:cNvPr>
          <p:cNvSpPr txBox="1"/>
          <p:nvPr/>
        </p:nvSpPr>
        <p:spPr>
          <a:xfrm>
            <a:off x="75066" y="2849726"/>
            <a:ext cx="1800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~25% less area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A93E1F-48CA-4E6F-8ED8-9B8A8170ACD2}"/>
              </a:ext>
            </a:extLst>
          </p:cNvPr>
          <p:cNvSpPr txBox="1"/>
          <p:nvPr/>
        </p:nvSpPr>
        <p:spPr>
          <a:xfrm>
            <a:off x="4408682" y="2849726"/>
            <a:ext cx="46278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CBETA magnets were from 38cm</a:t>
            </a:r>
            <a:r>
              <a:rPr lang="en-GB" baseline="30000" dirty="0"/>
              <a:t>2</a:t>
            </a:r>
            <a:r>
              <a:rPr lang="en-GB" dirty="0"/>
              <a:t> to 78cm</a:t>
            </a:r>
            <a:r>
              <a:rPr lang="en-GB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86369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85415</TotalTime>
  <Words>998</Words>
  <Application>Microsoft Office PowerPoint</Application>
  <PresentationFormat>On-screen Show (4:3)</PresentationFormat>
  <Paragraphs>248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Office Theme</vt:lpstr>
      <vt:lpstr>1_Office Theme</vt:lpstr>
      <vt:lpstr>2_Office Theme</vt:lpstr>
      <vt:lpstr>CEBAF 20GeV FFA Magnets</vt:lpstr>
      <vt:lpstr>Parameters from IPAC’21 Paper</vt:lpstr>
      <vt:lpstr>Other Design Rules</vt:lpstr>
      <vt:lpstr>What about with 100% gradients?</vt:lpstr>
      <vt:lpstr>Trimming the BD Aperture Range</vt:lpstr>
      <vt:lpstr>Finally!</vt:lpstr>
      <vt:lpstr>Peak Fields in Updated Lattices</vt:lpstr>
      <vt:lpstr>Max Field on Beams</vt:lpstr>
      <vt:lpstr>Magnets for July 30th 4+4 FFA2</vt:lpstr>
      <vt:lpstr>Try Larger Clearances</vt:lpstr>
      <vt:lpstr>Magnets: 4+4 FFA2, 50% gradient</vt:lpstr>
      <vt:lpstr>Questions for CEBAF</vt:lpstr>
      <vt:lpstr>Demagnetisation in IPAC’21 magnets</vt:lpstr>
      <vt:lpstr>Demagnetisation in new magnets</vt:lpstr>
      <vt:lpstr>50% gradient / large clearance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Magnet?</dc:title>
  <dc:creator>Stephen Brooks</dc:creator>
  <cp:lastModifiedBy>Brooks, Stephen</cp:lastModifiedBy>
  <cp:revision>1524</cp:revision>
  <dcterms:created xsi:type="dcterms:W3CDTF">2012-11-14T19:21:06Z</dcterms:created>
  <dcterms:modified xsi:type="dcterms:W3CDTF">2021-09-09T19:21:32Z</dcterms:modified>
</cp:coreProperties>
</file>