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6"/>
  </p:notesMasterIdLst>
  <p:handoutMasterIdLst>
    <p:handoutMasterId r:id="rId7"/>
  </p:handoutMasterIdLst>
  <p:sldIdLst>
    <p:sldId id="813" r:id="rId3"/>
    <p:sldId id="816" r:id="rId4"/>
    <p:sldId id="81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F7F7F"/>
    <a:srgbClr val="D99694"/>
    <a:srgbClr val="FFFFFF"/>
    <a:srgbClr val="0080FF"/>
    <a:srgbClr val="99FF66"/>
    <a:srgbClr val="00FF00"/>
    <a:srgbClr val="FF00FF"/>
    <a:srgbClr val="C0504D"/>
    <a:srgbClr val="C0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6" autoAdjust="0"/>
    <p:restoredTop sz="96005" autoAdjust="0"/>
  </p:normalViewPr>
  <p:slideViewPr>
    <p:cSldViewPr>
      <p:cViewPr varScale="1">
        <p:scale>
          <a:sx n="94" d="100"/>
          <a:sy n="94" d="100"/>
        </p:scale>
        <p:origin x="7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2021-Nov-19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3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11,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85F3B-EDC9-4C68-A14D-B6F8B2762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Comparison</a:t>
            </a:r>
            <a:endParaRPr lang="en-US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3279237-0140-44F3-8A57-A5A4A93D65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50809206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2668445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19448398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60801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Max Field 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SR Loss (MeV)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Final Energy (MeV)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6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One FFA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1211.48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23418.52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491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Two FFAs (4+4)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1.495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964.44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23665.56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4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Two FFAs (5+3)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1.489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935.30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23694.70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2811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08287-D7C1-4B56-B65B-A52E9D03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7459A-36AD-48E2-89CF-1F9AB4EC7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842C5-2AC4-474B-9234-8DB7EAFF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CBEF82-C5B3-481C-8983-4D5237CE4ADF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Two FFAs should be considerably better from magnet point of view, particularly radiation hardness due to the decreased fields</a:t>
            </a:r>
          </a:p>
        </p:txBody>
      </p:sp>
    </p:spTree>
    <p:extLst>
      <p:ext uri="{BB962C8B-B14F-4D97-AF65-F5344CB8AC3E}">
        <p14:creationId xmlns:p14="http://schemas.microsoft.com/office/powerpoint/2010/main" val="87140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6EDE6-F335-40AD-AC13-AC7DEDE8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MAD-style Lattices (two FFAs, 4+4 turns, 50% gradient scaling)</a:t>
            </a: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92C9F49-D8D7-4205-96BD-1513F6055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38423"/>
              </p:ext>
            </p:extLst>
          </p:nvPr>
        </p:nvGraphicFramePr>
        <p:xfrm>
          <a:off x="2220686" y="1600200"/>
          <a:ext cx="470262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55152904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1649174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69362397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319219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4+4 FFA1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4+4 FFA2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6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Emin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65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41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Eref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934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GB" dirty="0"/>
                        <a:t>.96693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2.38270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992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angle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-2.45793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-1.62101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degrees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89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BF dipole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-0.55706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-0.73273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055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quad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-14.865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-32.808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T/m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214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0.72907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GB" dirty="0"/>
                        <a:t>.31331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3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angle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-0.37050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-1.20742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degrees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47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BD dipole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-0.34171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-0.99019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20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quad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46.697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43.393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T/m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188044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492E-948F-4E83-990D-CEA2C9AB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FC8CD-D1CD-42C1-8630-62576BCA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728D-8EC7-4381-8A81-365770A1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883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3DB9431C-8653-42EB-B550-0B038D3D41BE}"/>
              </a:ext>
            </a:extLst>
          </p:cNvPr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/>
              <a:t>September 10, 2021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B3EFF3-8CD1-4BBE-9DE4-F390B3CB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Magnets: 4+4 FFA2, 50% gradient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190A0-0D11-4B77-9405-F35CBB1A7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A3E9B-9DB5-407D-82B2-2FA03725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90E46A-21EB-49A9-95F8-FA6C2B10F6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13" t="-339" r="17713" b="1"/>
          <a:stretch/>
        </p:blipFill>
        <p:spPr>
          <a:xfrm>
            <a:off x="4427984" y="2970174"/>
            <a:ext cx="4716016" cy="38878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828990-7B96-42D4-A79E-33BC6EFCBF56}"/>
              </a:ext>
            </a:extLst>
          </p:cNvPr>
          <p:cNvSpPr txBox="1"/>
          <p:nvPr/>
        </p:nvSpPr>
        <p:spPr>
          <a:xfrm>
            <a:off x="6544057" y="260084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BD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AF1F9A-A1C1-4F92-8A2C-6CD20E739D39}"/>
              </a:ext>
            </a:extLst>
          </p:cNvPr>
          <p:cNvSpPr txBox="1"/>
          <p:nvPr/>
        </p:nvSpPr>
        <p:spPr>
          <a:xfrm>
            <a:off x="7164288" y="2600842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27.1 units error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CEB3C2-868C-42BF-A819-D80B97C531B0}"/>
              </a:ext>
            </a:extLst>
          </p:cNvPr>
          <p:cNvSpPr txBox="1"/>
          <p:nvPr/>
        </p:nvSpPr>
        <p:spPr>
          <a:xfrm>
            <a:off x="5073701" y="2600842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105.8cm</a:t>
            </a:r>
            <a:r>
              <a:rPr lang="en-GB" baseline="30000" dirty="0"/>
              <a:t>2</a:t>
            </a:r>
            <a:endParaRPr lang="en-US" baseline="30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24BA74-B41B-4D8D-B72D-A92519D95165}"/>
              </a:ext>
            </a:extLst>
          </p:cNvPr>
          <p:cNvSpPr txBox="1"/>
          <p:nvPr/>
        </p:nvSpPr>
        <p:spPr>
          <a:xfrm>
            <a:off x="1981109" y="258936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BF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746DC3-2603-40BA-A9AD-0E2114BC1E3B}"/>
              </a:ext>
            </a:extLst>
          </p:cNvPr>
          <p:cNvSpPr txBox="1"/>
          <p:nvPr/>
        </p:nvSpPr>
        <p:spPr>
          <a:xfrm>
            <a:off x="2601340" y="2589369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32.5 units error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756356-37D3-4278-91C6-5532657D37A7}"/>
              </a:ext>
            </a:extLst>
          </p:cNvPr>
          <p:cNvSpPr txBox="1"/>
          <p:nvPr/>
        </p:nvSpPr>
        <p:spPr>
          <a:xfrm>
            <a:off x="510753" y="2589369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100.4cm</a:t>
            </a:r>
            <a:r>
              <a:rPr lang="en-GB" baseline="30000" dirty="0"/>
              <a:t>2</a:t>
            </a:r>
            <a:endParaRPr lang="en-US" baseline="30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D10C8-8F46-47BD-9C1B-F33AE2F08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10, 2021</a:t>
            </a:r>
            <a:endParaRPr lang="en-GB"/>
          </a:p>
        </p:txBody>
      </p:sp>
      <p:pic>
        <p:nvPicPr>
          <p:cNvPr id="13" name="Content Placeholder 12" descr="Chart&#10;&#10;Description automatically generated">
            <a:extLst>
              <a:ext uri="{FF2B5EF4-FFF2-40B4-BE49-F238E27FC236}">
                <a16:creationId xmlns:a16="http://schemas.microsoft.com/office/drawing/2014/main" id="{9BC3B6E4-8FAB-421A-8AF4-E23182797F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7" r="19897"/>
          <a:stretch/>
        </p:blipFill>
        <p:spPr>
          <a:xfrm>
            <a:off x="26266" y="2980932"/>
            <a:ext cx="4401718" cy="3872646"/>
          </a:xfr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9231D15-1BE4-485A-BD19-A4530F116BD0}"/>
              </a:ext>
            </a:extLst>
          </p:cNvPr>
          <p:cNvCxnSpPr>
            <a:cxnSpLocks/>
          </p:cNvCxnSpPr>
          <p:nvPr/>
        </p:nvCxnSpPr>
        <p:spPr>
          <a:xfrm flipH="1">
            <a:off x="178074" y="6675625"/>
            <a:ext cx="2560364" cy="0"/>
          </a:xfrm>
          <a:prstGeom prst="straightConnector1">
            <a:avLst/>
          </a:prstGeom>
          <a:ln w="28575">
            <a:solidFill>
              <a:schemeClr val="bg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3C12027-FB8F-4A2B-8F87-AFBAA90CD365}"/>
              </a:ext>
            </a:extLst>
          </p:cNvPr>
          <p:cNvSpPr txBox="1"/>
          <p:nvPr/>
        </p:nvSpPr>
        <p:spPr>
          <a:xfrm>
            <a:off x="1082212" y="6308974"/>
            <a:ext cx="88357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10cm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130550-9E5B-43FF-AF90-53DCA2A042CF}"/>
              </a:ext>
            </a:extLst>
          </p:cNvPr>
          <p:cNvSpPr txBox="1"/>
          <p:nvPr/>
        </p:nvSpPr>
        <p:spPr>
          <a:xfrm>
            <a:off x="4427984" y="2185989"/>
            <a:ext cx="462781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CBETA magnets were from 38cm</a:t>
            </a:r>
            <a:r>
              <a:rPr lang="en-GB" baseline="30000" dirty="0"/>
              <a:t>2</a:t>
            </a:r>
            <a:r>
              <a:rPr lang="en-GB" dirty="0"/>
              <a:t> to 78cm</a:t>
            </a:r>
            <a:r>
              <a:rPr lang="en-GB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49298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85428</TotalTime>
  <Words>213</Words>
  <Application>Microsoft Office PowerPoint</Application>
  <PresentationFormat>On-screen Show (4:3)</PresentationFormat>
  <Paragraphs>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Performance Comparison</vt:lpstr>
      <vt:lpstr>MAD-style Lattices (two FFAs, 4+4 turns, 50% gradient scaling)</vt:lpstr>
      <vt:lpstr>Magnets: 4+4 FFA2, 50% gradient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1532</cp:revision>
  <dcterms:created xsi:type="dcterms:W3CDTF">2012-11-14T19:21:06Z</dcterms:created>
  <dcterms:modified xsi:type="dcterms:W3CDTF">2021-11-19T17:55:34Z</dcterms:modified>
</cp:coreProperties>
</file>