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sldIdLst>
    <p:sldId id="260" r:id="rId2"/>
    <p:sldId id="259" r:id="rId3"/>
    <p:sldId id="269" r:id="rId4"/>
    <p:sldId id="272" r:id="rId5"/>
    <p:sldId id="277" r:id="rId6"/>
    <p:sldId id="281" r:id="rId7"/>
    <p:sldId id="278" r:id="rId8"/>
    <p:sldId id="279" r:id="rId9"/>
    <p:sldId id="280" r:id="rId10"/>
    <p:sldId id="261"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77" autoAdjust="0"/>
    <p:restoredTop sz="94694"/>
  </p:normalViewPr>
  <p:slideViewPr>
    <p:cSldViewPr snapToGrid="0" snapToObjects="1">
      <p:cViewPr varScale="1">
        <p:scale>
          <a:sx n="85" d="100"/>
          <a:sy n="85" d="100"/>
        </p:scale>
        <p:origin x="1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2022-Nov-07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329196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277294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107178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109576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8</a:t>
            </a:fld>
            <a:endParaRPr lang="en-US"/>
          </a:p>
        </p:txBody>
      </p:sp>
    </p:spTree>
    <p:extLst>
      <p:ext uri="{BB962C8B-B14F-4D97-AF65-F5344CB8AC3E}">
        <p14:creationId xmlns:p14="http://schemas.microsoft.com/office/powerpoint/2010/main" val="271167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51831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11</a:t>
            </a:fld>
            <a:endParaRPr lang="en-US"/>
          </a:p>
        </p:txBody>
      </p:sp>
    </p:spTree>
    <p:extLst>
      <p:ext uri="{BB962C8B-B14F-4D97-AF65-F5344CB8AC3E}">
        <p14:creationId xmlns:p14="http://schemas.microsoft.com/office/powerpoint/2010/main" val="2116766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251067" y="1939923"/>
            <a:ext cx="7750969" cy="1947460"/>
          </a:xfrm>
        </p:spPr>
        <p:txBody>
          <a:bodyPr>
            <a:normAutofit/>
          </a:bodyPr>
          <a:lstStyle/>
          <a:p>
            <a:r>
              <a:rPr lang="en-US" sz="3600" dirty="0"/>
              <a:t>Laser cooling test bench for ultralow emittance accelerator studies</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March 1, 2022</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09881" y="5259808"/>
            <a:ext cx="7750969" cy="1259607"/>
          </a:xfrm>
        </p:spPr>
        <p:txBody>
          <a:bodyPr/>
          <a:lstStyle/>
          <a:p>
            <a:r>
              <a:rPr lang="en-US" dirty="0"/>
              <a:t>Principal Investigator: Kevin Brown </a:t>
            </a:r>
          </a:p>
        </p:txBody>
      </p:sp>
      <p:pic>
        <p:nvPicPr>
          <p:cNvPr id="5" name="Picture 4">
            <a:extLst>
              <a:ext uri="{FF2B5EF4-FFF2-40B4-BE49-F238E27FC236}">
                <a16:creationId xmlns:a16="http://schemas.microsoft.com/office/drawing/2014/main" id="{09A81432-10C3-1947-8371-7988B6D1760E}"/>
              </a:ext>
            </a:extLst>
          </p:cNvPr>
          <p:cNvPicPr>
            <a:picLocks noChangeAspect="1"/>
          </p:cNvPicPr>
          <p:nvPr/>
        </p:nvPicPr>
        <p:blipFill>
          <a:blip r:embed="rId2"/>
          <a:stretch>
            <a:fillRect/>
          </a:stretch>
        </p:blipFill>
        <p:spPr>
          <a:xfrm>
            <a:off x="2192972" y="3074138"/>
            <a:ext cx="4758055" cy="2185670"/>
          </a:xfrm>
          <a:prstGeom prst="rect">
            <a:avLst/>
          </a:prstGeom>
        </p:spPr>
      </p:pic>
    </p:spTree>
    <p:extLst>
      <p:ext uri="{BB962C8B-B14F-4D97-AF65-F5344CB8AC3E}">
        <p14:creationId xmlns:p14="http://schemas.microsoft.com/office/powerpoint/2010/main" val="242141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5E1363-EAC3-9344-8652-D558B0CA0DE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73F-9C1F-4C4C-91DD-8A85C506F69D}" type="slidenum">
              <a:rPr lang="en-US" smtClean="0"/>
              <a:pPr/>
              <a:t>10</a:t>
            </a:fld>
            <a:endParaRPr lang="en-US"/>
          </a:p>
        </p:txBody>
      </p:sp>
      <p:pic>
        <p:nvPicPr>
          <p:cNvPr id="5" name="Picture 4">
            <a:extLst>
              <a:ext uri="{FF2B5EF4-FFF2-40B4-BE49-F238E27FC236}">
                <a16:creationId xmlns:a16="http://schemas.microsoft.com/office/drawing/2014/main" id="{63D8C615-E320-BC40-A247-02ADA4CA3725}"/>
              </a:ext>
            </a:extLst>
          </p:cNvPr>
          <p:cNvPicPr>
            <a:picLocks noChangeAspect="1"/>
          </p:cNvPicPr>
          <p:nvPr/>
        </p:nvPicPr>
        <p:blipFill>
          <a:blip r:embed="rId3"/>
          <a:stretch>
            <a:fillRect/>
          </a:stretch>
        </p:blipFill>
        <p:spPr>
          <a:xfrm>
            <a:off x="279292" y="668973"/>
            <a:ext cx="3568541" cy="1639253"/>
          </a:xfrm>
          <a:prstGeom prst="rect">
            <a:avLst/>
          </a:prstGeom>
        </p:spPr>
      </p:pic>
      <p:sp>
        <p:nvSpPr>
          <p:cNvPr id="7" name="TextBox 6">
            <a:extLst>
              <a:ext uri="{FF2B5EF4-FFF2-40B4-BE49-F238E27FC236}">
                <a16:creationId xmlns:a16="http://schemas.microsoft.com/office/drawing/2014/main" id="{64952AE0-C463-E241-82C1-6906E84D9640}"/>
              </a:ext>
            </a:extLst>
          </p:cNvPr>
          <p:cNvSpPr txBox="1"/>
          <p:nvPr/>
        </p:nvSpPr>
        <p:spPr>
          <a:xfrm>
            <a:off x="275986" y="2270008"/>
            <a:ext cx="3575153" cy="577081"/>
          </a:xfrm>
          <a:prstGeom prst="rect">
            <a:avLst/>
          </a:prstGeom>
          <a:noFill/>
        </p:spPr>
        <p:txBody>
          <a:bodyPr wrap="square">
            <a:spAutoFit/>
          </a:bodyPr>
          <a:lstStyle/>
          <a:p>
            <a:r>
              <a:rPr lang="en-US" sz="1050" dirty="0">
                <a:latin typeface="Times New Roman" panose="02020603050405020304" pitchFamily="18" charset="0"/>
                <a:ea typeface="Times New Roman" panose="02020603050405020304" pitchFamily="18" charset="0"/>
              </a:rPr>
              <a:t>Transverse beam profiles before and after laser cooling phase transition (from cold unordered beam to ordered/crystalline beam)</a:t>
            </a:r>
            <a:r>
              <a:rPr lang="en-US" sz="1050" dirty="0"/>
              <a:t> </a:t>
            </a:r>
          </a:p>
        </p:txBody>
      </p:sp>
      <p:pic>
        <p:nvPicPr>
          <p:cNvPr id="8" name="Picture 7">
            <a:extLst>
              <a:ext uri="{FF2B5EF4-FFF2-40B4-BE49-F238E27FC236}">
                <a16:creationId xmlns:a16="http://schemas.microsoft.com/office/drawing/2014/main" id="{9BA8FD81-3D98-4547-AB3C-9077283FD4AA}"/>
              </a:ext>
            </a:extLst>
          </p:cNvPr>
          <p:cNvPicPr>
            <a:picLocks noChangeAspect="1"/>
          </p:cNvPicPr>
          <p:nvPr/>
        </p:nvPicPr>
        <p:blipFill>
          <a:blip r:embed="rId4"/>
          <a:stretch>
            <a:fillRect/>
          </a:stretch>
        </p:blipFill>
        <p:spPr>
          <a:xfrm>
            <a:off x="3390725" y="2822176"/>
            <a:ext cx="2997852" cy="1755648"/>
          </a:xfrm>
          <a:prstGeom prst="rect">
            <a:avLst/>
          </a:prstGeom>
        </p:spPr>
      </p:pic>
      <p:sp>
        <p:nvSpPr>
          <p:cNvPr id="13" name="TextBox 12">
            <a:extLst>
              <a:ext uri="{FF2B5EF4-FFF2-40B4-BE49-F238E27FC236}">
                <a16:creationId xmlns:a16="http://schemas.microsoft.com/office/drawing/2014/main" id="{1D394880-4E86-D849-9297-4DCBE125AD95}"/>
              </a:ext>
            </a:extLst>
          </p:cNvPr>
          <p:cNvSpPr txBox="1"/>
          <p:nvPr/>
        </p:nvSpPr>
        <p:spPr>
          <a:xfrm>
            <a:off x="4804976" y="4566364"/>
            <a:ext cx="1965953" cy="1546577"/>
          </a:xfrm>
          <a:prstGeom prst="rect">
            <a:avLst/>
          </a:prstGeom>
          <a:noFill/>
        </p:spPr>
        <p:txBody>
          <a:bodyPr wrap="square">
            <a:spAutoFit/>
          </a:bodyPr>
          <a:lstStyle/>
          <a:p>
            <a:r>
              <a:rPr lang="en-US" sz="1050" i="1" dirty="0"/>
              <a:t>Buffer gas cooling of a trapped ion to the quantum regime</a:t>
            </a:r>
          </a:p>
          <a:p>
            <a:r>
              <a:rPr lang="en-US" sz="1050" dirty="0"/>
              <a:t>T. </a:t>
            </a:r>
            <a:r>
              <a:rPr lang="en-US" sz="1050" dirty="0" err="1"/>
              <a:t>Feldker</a:t>
            </a:r>
            <a:r>
              <a:rPr lang="en-US" sz="1050" dirty="0"/>
              <a:t>, H. </a:t>
            </a:r>
            <a:r>
              <a:rPr lang="en-US" sz="1050" dirty="0" err="1"/>
              <a:t>Fürst</a:t>
            </a:r>
            <a:r>
              <a:rPr lang="en-US" sz="1050" dirty="0"/>
              <a:t>, H. </a:t>
            </a:r>
            <a:r>
              <a:rPr lang="en-US" sz="1050" dirty="0" err="1"/>
              <a:t>Hirzler</a:t>
            </a:r>
            <a:r>
              <a:rPr lang="en-US" sz="1050" dirty="0"/>
              <a:t>, N. V. Ewald, M. </a:t>
            </a:r>
            <a:r>
              <a:rPr lang="en-US" sz="1050" dirty="0" err="1"/>
              <a:t>Mazzanti</a:t>
            </a:r>
            <a:r>
              <a:rPr lang="en-US" sz="1050" dirty="0"/>
              <a:t>, D. </a:t>
            </a:r>
            <a:r>
              <a:rPr lang="en-US" sz="1050" dirty="0" err="1"/>
              <a:t>Wiater</a:t>
            </a:r>
            <a:r>
              <a:rPr lang="en-US" sz="1050" dirty="0"/>
              <a:t>, M. </a:t>
            </a:r>
            <a:r>
              <a:rPr lang="en-US" sz="1050" dirty="0" err="1"/>
              <a:t>Tomza</a:t>
            </a:r>
            <a:r>
              <a:rPr lang="en-US" sz="1050" dirty="0"/>
              <a:t> and R. </a:t>
            </a:r>
            <a:r>
              <a:rPr lang="en-US" sz="1050" dirty="0" err="1"/>
              <a:t>Gerritsma</a:t>
            </a:r>
            <a:r>
              <a:rPr lang="en-US" sz="1050" dirty="0"/>
              <a:t>, Nature Physics Vol 16 April 2020  413–416</a:t>
            </a:r>
          </a:p>
        </p:txBody>
      </p:sp>
      <p:sp>
        <p:nvSpPr>
          <p:cNvPr id="14" name="Rectangle 13">
            <a:extLst>
              <a:ext uri="{FF2B5EF4-FFF2-40B4-BE49-F238E27FC236}">
                <a16:creationId xmlns:a16="http://schemas.microsoft.com/office/drawing/2014/main" id="{22888779-28E8-9F4B-BC75-6B4BBA064A26}"/>
              </a:ext>
            </a:extLst>
          </p:cNvPr>
          <p:cNvSpPr/>
          <p:nvPr/>
        </p:nvSpPr>
        <p:spPr>
          <a:xfrm>
            <a:off x="272680" y="2767194"/>
            <a:ext cx="3575153" cy="415498"/>
          </a:xfrm>
          <a:prstGeom prst="rect">
            <a:avLst/>
          </a:prstGeom>
        </p:spPr>
        <p:txBody>
          <a:bodyPr wrap="square">
            <a:spAutoFit/>
          </a:bodyPr>
          <a:lstStyle/>
          <a:p>
            <a:r>
              <a:rPr lang="en-US" sz="1050" dirty="0">
                <a:latin typeface="Times" pitchFamily="2" charset="0"/>
              </a:rPr>
              <a:t>U Schramm, T </a:t>
            </a:r>
            <a:r>
              <a:rPr lang="en-US" sz="1050" dirty="0" err="1">
                <a:latin typeface="Times" pitchFamily="2" charset="0"/>
              </a:rPr>
              <a:t>Schätz</a:t>
            </a:r>
            <a:r>
              <a:rPr lang="en-US" sz="1050" dirty="0">
                <a:latin typeface="Times" pitchFamily="2" charset="0"/>
              </a:rPr>
              <a:t>, M Bussmann and D </a:t>
            </a:r>
            <a:r>
              <a:rPr lang="en-US" sz="1050" dirty="0" err="1">
                <a:latin typeface="Times" pitchFamily="2" charset="0"/>
              </a:rPr>
              <a:t>Habs</a:t>
            </a:r>
            <a:br>
              <a:rPr lang="en-US" sz="1050" dirty="0">
                <a:latin typeface="Times" pitchFamily="2" charset="0"/>
              </a:rPr>
            </a:br>
            <a:r>
              <a:rPr lang="en-US" sz="1050" dirty="0">
                <a:latin typeface="Times" pitchFamily="2" charset="0"/>
              </a:rPr>
              <a:t>Plasma Phys. Control. Fusion </a:t>
            </a:r>
            <a:r>
              <a:rPr lang="en-US" sz="1050" b="1" dirty="0">
                <a:latin typeface="Times" pitchFamily="2" charset="0"/>
              </a:rPr>
              <a:t>44 </a:t>
            </a:r>
            <a:r>
              <a:rPr lang="en-US" sz="1050" dirty="0">
                <a:latin typeface="Times" pitchFamily="2" charset="0"/>
              </a:rPr>
              <a:t>(2002) B375–B387 </a:t>
            </a:r>
            <a:endParaRPr lang="en-US" sz="1050" dirty="0"/>
          </a:p>
        </p:txBody>
      </p:sp>
      <p:pic>
        <p:nvPicPr>
          <p:cNvPr id="17" name="Picture 16">
            <a:extLst>
              <a:ext uri="{FF2B5EF4-FFF2-40B4-BE49-F238E27FC236}">
                <a16:creationId xmlns:a16="http://schemas.microsoft.com/office/drawing/2014/main" id="{ED439355-6DD0-3B46-8F9A-368620AD1AD9}"/>
              </a:ext>
            </a:extLst>
          </p:cNvPr>
          <p:cNvPicPr>
            <a:picLocks noChangeAspect="1"/>
          </p:cNvPicPr>
          <p:nvPr/>
        </p:nvPicPr>
        <p:blipFill>
          <a:blip r:embed="rId5"/>
          <a:stretch>
            <a:fillRect/>
          </a:stretch>
        </p:blipFill>
        <p:spPr>
          <a:xfrm>
            <a:off x="6604774" y="2987299"/>
            <a:ext cx="2477386" cy="1601963"/>
          </a:xfrm>
          <a:prstGeom prst="rect">
            <a:avLst/>
          </a:prstGeom>
        </p:spPr>
      </p:pic>
      <p:sp>
        <p:nvSpPr>
          <p:cNvPr id="19" name="TextBox 18">
            <a:extLst>
              <a:ext uri="{FF2B5EF4-FFF2-40B4-BE49-F238E27FC236}">
                <a16:creationId xmlns:a16="http://schemas.microsoft.com/office/drawing/2014/main" id="{BCAA21E9-FCFA-9F41-BDB9-C0C0EC1B8242}"/>
              </a:ext>
            </a:extLst>
          </p:cNvPr>
          <p:cNvSpPr txBox="1"/>
          <p:nvPr/>
        </p:nvSpPr>
        <p:spPr>
          <a:xfrm>
            <a:off x="6604774" y="4581890"/>
            <a:ext cx="2477386" cy="577081"/>
          </a:xfrm>
          <a:prstGeom prst="rect">
            <a:avLst/>
          </a:prstGeom>
          <a:noFill/>
        </p:spPr>
        <p:txBody>
          <a:bodyPr wrap="square">
            <a:spAutoFit/>
          </a:bodyPr>
          <a:lstStyle/>
          <a:p>
            <a:r>
              <a:rPr lang="en-US" sz="1050" dirty="0"/>
              <a:t>D Winters, et al., Laser cooling of relativistic heavy-ion beams for FAIR,</a:t>
            </a:r>
          </a:p>
          <a:p>
            <a:r>
              <a:rPr lang="en-US" sz="1050" dirty="0"/>
              <a:t>Phys. Scr. T166 (2015) 014048 (6pp) </a:t>
            </a:r>
          </a:p>
        </p:txBody>
      </p:sp>
      <p:pic>
        <p:nvPicPr>
          <p:cNvPr id="20" name="Picture 19">
            <a:extLst>
              <a:ext uri="{FF2B5EF4-FFF2-40B4-BE49-F238E27FC236}">
                <a16:creationId xmlns:a16="http://schemas.microsoft.com/office/drawing/2014/main" id="{F65A015C-74DF-C343-91F3-351EDA0DDE32}"/>
              </a:ext>
            </a:extLst>
          </p:cNvPr>
          <p:cNvPicPr>
            <a:picLocks noChangeAspect="1"/>
          </p:cNvPicPr>
          <p:nvPr/>
        </p:nvPicPr>
        <p:blipFill>
          <a:blip r:embed="rId6"/>
          <a:stretch>
            <a:fillRect/>
          </a:stretch>
        </p:blipFill>
        <p:spPr>
          <a:xfrm>
            <a:off x="319874" y="3188826"/>
            <a:ext cx="2633224" cy="2395928"/>
          </a:xfrm>
          <a:prstGeom prst="rect">
            <a:avLst/>
          </a:prstGeom>
          <a:ln w="12700">
            <a:solidFill>
              <a:schemeClr val="tx1"/>
            </a:solidFill>
          </a:ln>
        </p:spPr>
      </p:pic>
      <p:sp>
        <p:nvSpPr>
          <p:cNvPr id="22" name="TextBox 21">
            <a:extLst>
              <a:ext uri="{FF2B5EF4-FFF2-40B4-BE49-F238E27FC236}">
                <a16:creationId xmlns:a16="http://schemas.microsoft.com/office/drawing/2014/main" id="{A16B0818-C5E1-9B46-9638-56BD0184CCB9}"/>
              </a:ext>
            </a:extLst>
          </p:cNvPr>
          <p:cNvSpPr txBox="1"/>
          <p:nvPr/>
        </p:nvSpPr>
        <p:spPr>
          <a:xfrm>
            <a:off x="2953098" y="4569182"/>
            <a:ext cx="1694228" cy="1708160"/>
          </a:xfrm>
          <a:prstGeom prst="rect">
            <a:avLst/>
          </a:prstGeom>
          <a:noFill/>
        </p:spPr>
        <p:txBody>
          <a:bodyPr wrap="square">
            <a:spAutoFit/>
          </a:bodyPr>
          <a:lstStyle/>
          <a:p>
            <a:r>
              <a:rPr lang="en-US" sz="1050" i="1" dirty="0"/>
              <a:t>Measuring Ion Oscillations at the Quantum Level with Fluorescence Light</a:t>
            </a:r>
          </a:p>
          <a:p>
            <a:r>
              <a:rPr lang="en-US" sz="1050" dirty="0"/>
              <a:t>G. </a:t>
            </a:r>
            <a:r>
              <a:rPr lang="en-US" sz="1050" dirty="0" err="1"/>
              <a:t>Cerchiari</a:t>
            </a:r>
            <a:r>
              <a:rPr lang="en-US" sz="1050" dirty="0"/>
              <a:t>, G. Araneda, L. </a:t>
            </a:r>
            <a:r>
              <a:rPr lang="en-US" sz="1050" dirty="0" err="1"/>
              <a:t>Podhora</a:t>
            </a:r>
            <a:r>
              <a:rPr lang="en-US" sz="1050" dirty="0"/>
              <a:t>, L. </a:t>
            </a:r>
            <a:r>
              <a:rPr lang="en-US" sz="1050" dirty="0" err="1"/>
              <a:t>Slodička</a:t>
            </a:r>
            <a:r>
              <a:rPr lang="en-US" sz="1050" dirty="0"/>
              <a:t>, Y. </a:t>
            </a:r>
            <a:r>
              <a:rPr lang="en-US" sz="1050" dirty="0" err="1"/>
              <a:t>Colombe</a:t>
            </a:r>
            <a:r>
              <a:rPr lang="en-US" sz="1050" dirty="0"/>
              <a:t>, and R. Blatt</a:t>
            </a:r>
          </a:p>
          <a:p>
            <a:r>
              <a:rPr lang="en-US" sz="1050" dirty="0"/>
              <a:t>Phys. Rev. Lett. 127, 063603 – Published 4 August 2021</a:t>
            </a:r>
          </a:p>
        </p:txBody>
      </p:sp>
      <p:pic>
        <p:nvPicPr>
          <p:cNvPr id="26" name="Picture 25">
            <a:extLst>
              <a:ext uri="{FF2B5EF4-FFF2-40B4-BE49-F238E27FC236}">
                <a16:creationId xmlns:a16="http://schemas.microsoft.com/office/drawing/2014/main" id="{342FF13F-0F72-F64C-82CD-6410DF94752E}"/>
              </a:ext>
            </a:extLst>
          </p:cNvPr>
          <p:cNvPicPr>
            <a:picLocks noChangeAspect="1"/>
          </p:cNvPicPr>
          <p:nvPr/>
        </p:nvPicPr>
        <p:blipFill>
          <a:blip r:embed="rId7"/>
          <a:stretch>
            <a:fillRect/>
          </a:stretch>
        </p:blipFill>
        <p:spPr>
          <a:xfrm>
            <a:off x="6356455" y="642995"/>
            <a:ext cx="2762780" cy="2179181"/>
          </a:xfrm>
          <a:prstGeom prst="rect">
            <a:avLst/>
          </a:prstGeom>
        </p:spPr>
      </p:pic>
      <p:pic>
        <p:nvPicPr>
          <p:cNvPr id="27" name="Picture 26">
            <a:extLst>
              <a:ext uri="{FF2B5EF4-FFF2-40B4-BE49-F238E27FC236}">
                <a16:creationId xmlns:a16="http://schemas.microsoft.com/office/drawing/2014/main" id="{81A0EBFF-42A9-1045-AEB3-6C47702E49E1}"/>
              </a:ext>
            </a:extLst>
          </p:cNvPr>
          <p:cNvPicPr>
            <a:picLocks noChangeAspect="1"/>
          </p:cNvPicPr>
          <p:nvPr/>
        </p:nvPicPr>
        <p:blipFill>
          <a:blip r:embed="rId8"/>
          <a:stretch>
            <a:fillRect/>
          </a:stretch>
        </p:blipFill>
        <p:spPr>
          <a:xfrm>
            <a:off x="3847833" y="657408"/>
            <a:ext cx="2651319" cy="1950971"/>
          </a:xfrm>
          <a:prstGeom prst="rect">
            <a:avLst/>
          </a:prstGeom>
        </p:spPr>
      </p:pic>
      <p:sp>
        <p:nvSpPr>
          <p:cNvPr id="15" name="Title 1">
            <a:extLst>
              <a:ext uri="{FF2B5EF4-FFF2-40B4-BE49-F238E27FC236}">
                <a16:creationId xmlns:a16="http://schemas.microsoft.com/office/drawing/2014/main" id="{E3606FBA-3338-DE47-AE92-39A96DC71447}"/>
              </a:ext>
            </a:extLst>
          </p:cNvPr>
          <p:cNvSpPr>
            <a:spLocks noGrp="1"/>
          </p:cNvSpPr>
          <p:nvPr>
            <p:ph type="title"/>
          </p:nvPr>
        </p:nvSpPr>
        <p:spPr>
          <a:xfrm>
            <a:off x="428625" y="0"/>
            <a:ext cx="8286750" cy="762338"/>
          </a:xfrm>
        </p:spPr>
        <p:txBody>
          <a:bodyPr/>
          <a:lstStyle/>
          <a:p>
            <a:r>
              <a:rPr lang="en-US" dirty="0"/>
              <a:t>Possibilities</a:t>
            </a:r>
          </a:p>
        </p:txBody>
      </p:sp>
    </p:spTree>
    <p:extLst>
      <p:ext uri="{BB962C8B-B14F-4D97-AF65-F5344CB8AC3E}">
        <p14:creationId xmlns:p14="http://schemas.microsoft.com/office/powerpoint/2010/main" val="187153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B69026-C573-0A42-92F7-7342E1AF8EDC}"/>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pic>
        <p:nvPicPr>
          <p:cNvPr id="3" name="Grafik 6">
            <a:extLst>
              <a:ext uri="{FF2B5EF4-FFF2-40B4-BE49-F238E27FC236}">
                <a16:creationId xmlns:a16="http://schemas.microsoft.com/office/drawing/2014/main" id="{27AB4959-F822-8F4E-AC36-5054936E3E4D}"/>
              </a:ext>
            </a:extLst>
          </p:cNvPr>
          <p:cNvPicPr>
            <a:picLocks noChangeAspect="1"/>
          </p:cNvPicPr>
          <p:nvPr/>
        </p:nvPicPr>
        <p:blipFill>
          <a:blip r:embed="rId3"/>
          <a:stretch>
            <a:fillRect/>
          </a:stretch>
        </p:blipFill>
        <p:spPr>
          <a:xfrm>
            <a:off x="523694" y="520760"/>
            <a:ext cx="8336387" cy="5578826"/>
          </a:xfrm>
          <a:prstGeom prst="rect">
            <a:avLst/>
          </a:prstGeom>
        </p:spPr>
      </p:pic>
      <p:sp>
        <p:nvSpPr>
          <p:cNvPr id="4" name="Textfeld 4">
            <a:extLst>
              <a:ext uri="{FF2B5EF4-FFF2-40B4-BE49-F238E27FC236}">
                <a16:creationId xmlns:a16="http://schemas.microsoft.com/office/drawing/2014/main" id="{92B19A72-C00F-C548-B8EB-600AA4E5B059}"/>
              </a:ext>
            </a:extLst>
          </p:cNvPr>
          <p:cNvSpPr txBox="1"/>
          <p:nvPr/>
        </p:nvSpPr>
        <p:spPr>
          <a:xfrm>
            <a:off x="3279453" y="173639"/>
            <a:ext cx="3071675" cy="584775"/>
          </a:xfrm>
          <a:prstGeom prst="rect">
            <a:avLst/>
          </a:prstGeom>
          <a:noFill/>
        </p:spPr>
        <p:txBody>
          <a:bodyPr wrap="none" rtlCol="0">
            <a:spAutoFit/>
          </a:bodyPr>
          <a:lstStyle/>
          <a:p>
            <a:r>
              <a:rPr lang="en-US" sz="3200" dirty="0"/>
              <a:t>PALLAS - setup</a:t>
            </a:r>
          </a:p>
        </p:txBody>
      </p:sp>
      <p:sp>
        <p:nvSpPr>
          <p:cNvPr id="5" name="TextBox 4">
            <a:extLst>
              <a:ext uri="{FF2B5EF4-FFF2-40B4-BE49-F238E27FC236}">
                <a16:creationId xmlns:a16="http://schemas.microsoft.com/office/drawing/2014/main" id="{54B20EA2-4C93-C643-BE93-2CA7C3424E91}"/>
              </a:ext>
            </a:extLst>
          </p:cNvPr>
          <p:cNvSpPr txBox="1"/>
          <p:nvPr/>
        </p:nvSpPr>
        <p:spPr>
          <a:xfrm>
            <a:off x="3415091" y="6099586"/>
            <a:ext cx="5138101" cy="307777"/>
          </a:xfrm>
          <a:prstGeom prst="rect">
            <a:avLst/>
          </a:prstGeom>
          <a:noFill/>
        </p:spPr>
        <p:txBody>
          <a:bodyPr wrap="square">
            <a:spAutoFit/>
          </a:bodyPr>
          <a:lstStyle/>
          <a:p>
            <a:r>
              <a:rPr lang="en-US" sz="1400" dirty="0"/>
              <a:t>Extreme Storage Rings 2022 – Tobias </a:t>
            </a:r>
            <a:r>
              <a:rPr lang="en-US" sz="1400" dirty="0" err="1"/>
              <a:t>Schaetz</a:t>
            </a:r>
            <a:r>
              <a:rPr lang="en-US" sz="1400" dirty="0"/>
              <a:t>, LMU...Freiburg</a:t>
            </a:r>
          </a:p>
        </p:txBody>
      </p:sp>
    </p:spTree>
    <p:extLst>
      <p:ext uri="{BB962C8B-B14F-4D97-AF65-F5344CB8AC3E}">
        <p14:creationId xmlns:p14="http://schemas.microsoft.com/office/powerpoint/2010/main" val="294557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1099595"/>
          </a:xfrm>
        </p:spPr>
        <p:txBody>
          <a:bodyPr/>
          <a:lstStyle/>
          <a:p>
            <a:r>
              <a:rPr lang="en-US" dirty="0"/>
              <a:t>FY2023 NPP LDRD Type B 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254644" y="833966"/>
            <a:ext cx="8808333" cy="4462760"/>
          </a:xfrm>
          <a:prstGeom prst="rect">
            <a:avLst/>
          </a:prstGeom>
          <a:noFill/>
        </p:spPr>
        <p:txBody>
          <a:bodyPr wrap="square">
            <a:spAutoFit/>
          </a:bodyPr>
          <a:lstStyle/>
          <a:p>
            <a:r>
              <a:rPr lang="en-US" b="1" dirty="0"/>
              <a:t>Program:</a:t>
            </a:r>
            <a:r>
              <a:rPr lang="en-US" dirty="0"/>
              <a:t> NP, ARDAP, Multiprogram.</a:t>
            </a:r>
            <a:endParaRPr lang="en-US" b="1" u="sng" dirty="0"/>
          </a:p>
          <a:p>
            <a:r>
              <a:rPr lang="en-US" i="1" u="sng" dirty="0"/>
              <a:t>Laser cooling test bench for ultralow emittance accelerator studies</a:t>
            </a:r>
          </a:p>
          <a:p>
            <a:r>
              <a:rPr lang="en-US" dirty="0">
                <a:solidFill>
                  <a:schemeClr val="accent5">
                    <a:lumMod val="50000"/>
                  </a:schemeClr>
                </a:solidFill>
              </a:rPr>
              <a:t>We propose to study ultralow emittance ion beams via both theory/design studies and an experimental test bench.  This enables research opportunities in low energy beam dynamics, such as: formation of crystalline beams, quantum computing within beams, new methods for creating high brightness ion beams (e.g., sympathetic cooling), and exploring the limits of dense low energy beams (e.g., in collision).</a:t>
            </a:r>
          </a:p>
          <a:p>
            <a:endParaRPr lang="en-US" b="1" dirty="0"/>
          </a:p>
          <a:p>
            <a:r>
              <a:rPr lang="en-US" b="1" dirty="0"/>
              <a:t>Return on  Investment</a:t>
            </a:r>
            <a:r>
              <a:rPr lang="en-US" b="1" u="sng" dirty="0"/>
              <a:t>:</a:t>
            </a:r>
          </a:p>
          <a:p>
            <a:r>
              <a:rPr lang="en-US" dirty="0">
                <a:solidFill>
                  <a:srgbClr val="5B9BD5">
                    <a:lumMod val="50000"/>
                  </a:srgbClr>
                </a:solidFill>
              </a:rPr>
              <a:t>Potential future funding from DOE Office of Science - NPP, ATRO. Potential SBIR and SBTT opportunities.</a:t>
            </a:r>
          </a:p>
          <a:p>
            <a:r>
              <a:rPr lang="en-US" dirty="0">
                <a:solidFill>
                  <a:srgbClr val="5B9BD5">
                    <a:lumMod val="50000"/>
                  </a:srgbClr>
                </a:solidFill>
              </a:rPr>
              <a:t>This is exploratory, interdisciplinary  research. It has the potential to improve beam quality of the hadron facilities at BNL. There are likely patent opportunities, as research progresses. We expect multiple publications to come from this work.</a:t>
            </a:r>
          </a:p>
          <a:p>
            <a:endParaRPr lang="en-US" sz="1400" dirty="0">
              <a:solidFill>
                <a:schemeClr val="accent5">
                  <a:lumMod val="50000"/>
                </a:schemeClr>
              </a:solidFill>
            </a:endParaRPr>
          </a:p>
          <a:p>
            <a:endParaRPr lang="en-US" dirty="0"/>
          </a:p>
        </p:txBody>
      </p:sp>
    </p:spTree>
    <p:extLst>
      <p:ext uri="{BB962C8B-B14F-4D97-AF65-F5344CB8AC3E}">
        <p14:creationId xmlns:p14="http://schemas.microsoft.com/office/powerpoint/2010/main" val="16895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428625" y="195177"/>
            <a:ext cx="8286750" cy="762338"/>
          </a:xfrm>
        </p:spPr>
        <p:txBody>
          <a:bodyPr/>
          <a:lstStyle/>
          <a:p>
            <a:r>
              <a:rPr lang="en-US" dirty="0"/>
              <a:t>Why do this?</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266218" y="922795"/>
            <a:ext cx="8773610" cy="5393801"/>
          </a:xfrm>
        </p:spPr>
        <p:txBody>
          <a:bodyPr>
            <a:normAutofit fontScale="92500" lnSpcReduction="10000"/>
          </a:bodyPr>
          <a:lstStyle/>
          <a:p>
            <a:pPr marL="0" lvl="1" indent="-182880">
              <a:buNone/>
            </a:pPr>
            <a:r>
              <a:rPr lang="en-US" dirty="0">
                <a:solidFill>
                  <a:schemeClr val="accent5">
                    <a:lumMod val="50000"/>
                  </a:schemeClr>
                </a:solidFill>
              </a:rPr>
              <a:t>Cold trapped ions allow study of several physics applications</a:t>
            </a:r>
          </a:p>
          <a:p>
            <a:pPr marL="285750" lvl="2" indent="-285750"/>
            <a:r>
              <a:rPr lang="en-US" dirty="0">
                <a:solidFill>
                  <a:schemeClr val="accent1"/>
                </a:solidFill>
              </a:rPr>
              <a:t>In the recent concept of storage ring quantum computing, ions need to be cooled enough that quantum vibrational states of the Coulomb crystal can be resolved</a:t>
            </a:r>
          </a:p>
          <a:p>
            <a:pPr marL="285750" lvl="2" indent="-285750"/>
            <a:r>
              <a:rPr lang="en-US" dirty="0">
                <a:solidFill>
                  <a:schemeClr val="accent1"/>
                </a:solidFill>
              </a:rPr>
              <a:t>By colliding ultralow emittance beams, the limits of high luminosity per particle (i.e., per unit beam power) can be explored, which requires correspondingly small focal sizes and careful magnetic aberration correction</a:t>
            </a:r>
          </a:p>
          <a:p>
            <a:pPr marL="285750" lvl="2" indent="-285750"/>
            <a:r>
              <a:rPr lang="en-US" dirty="0">
                <a:solidFill>
                  <a:schemeClr val="accent1"/>
                </a:solidFill>
              </a:rPr>
              <a:t>Creating dense beams at low energy will improve understanding of crystalline beams (Coulomb crystal phenomena also apply to </a:t>
            </a:r>
            <a:r>
              <a:rPr lang="en-US" dirty="0" err="1">
                <a:solidFill>
                  <a:schemeClr val="accent1"/>
                </a:solidFill>
              </a:rPr>
              <a:t>astromaterial</a:t>
            </a:r>
            <a:r>
              <a:rPr lang="en-US" dirty="0">
                <a:solidFill>
                  <a:schemeClr val="accent1"/>
                </a:solidFill>
              </a:rPr>
              <a:t> sciences)</a:t>
            </a:r>
          </a:p>
          <a:p>
            <a:pPr marL="0" lvl="2" indent="0">
              <a:buNone/>
            </a:pPr>
            <a:endParaRPr lang="en-US" dirty="0">
              <a:solidFill>
                <a:schemeClr val="accent5">
                  <a:lumMod val="50000"/>
                </a:schemeClr>
              </a:solidFill>
            </a:endParaRPr>
          </a:p>
          <a:p>
            <a:pPr marL="0" lvl="2" indent="0">
              <a:buNone/>
            </a:pPr>
            <a:r>
              <a:rPr lang="en-US" dirty="0">
                <a:solidFill>
                  <a:schemeClr val="accent5">
                    <a:lumMod val="50000"/>
                  </a:schemeClr>
                </a:solidFill>
              </a:rPr>
              <a:t>Studying methods to create ultralow emittance beams could benefit beam quality at hadron facilities</a:t>
            </a:r>
          </a:p>
          <a:p>
            <a:pPr marL="285750" lvl="2" indent="-285750"/>
            <a:r>
              <a:rPr lang="en-US" dirty="0">
                <a:solidFill>
                  <a:schemeClr val="accent1"/>
                </a:solidFill>
              </a:rPr>
              <a:t>Laser cooled ions can be applied for sympathetically cooling other ions</a:t>
            </a:r>
          </a:p>
          <a:p>
            <a:pPr marL="285750" lvl="2" indent="-285750"/>
            <a:r>
              <a:rPr lang="en-US" dirty="0">
                <a:solidFill>
                  <a:schemeClr val="accent1"/>
                </a:solidFill>
              </a:rPr>
              <a:t>Careful control of beam ‘temperature’ can lead to optimized conditions for transport efficiencies and avoiding resonance conditions. Possibly can benefit polarization of protons and </a:t>
            </a:r>
            <a:r>
              <a:rPr lang="en-US" dirty="0" err="1">
                <a:solidFill>
                  <a:schemeClr val="accent1"/>
                </a:solidFill>
              </a:rPr>
              <a:t>helions</a:t>
            </a:r>
            <a:endParaRPr lang="en-US" dirty="0">
              <a:solidFill>
                <a:schemeClr val="accent1"/>
              </a:solidFill>
            </a:endParaRPr>
          </a:p>
          <a:p>
            <a:pPr marL="285750" lvl="2" indent="-285750"/>
            <a:r>
              <a:rPr lang="en-US" dirty="0">
                <a:solidFill>
                  <a:schemeClr val="accent1"/>
                </a:solidFill>
              </a:rPr>
              <a:t>Low emittance beams can be used as probes to better understand space charge phenomena, residual gas interactions, intra-beam scattering, and emittance growth during acceleration</a:t>
            </a:r>
          </a:p>
          <a:p>
            <a:pPr marL="0" indent="0"/>
            <a:r>
              <a:rPr lang="en-US" dirty="0"/>
              <a:t>All of the above require BNL to have a cooled ion trap and to combine accelerator and cold ion physics disciplines.</a:t>
            </a:r>
          </a:p>
          <a:p>
            <a:endParaRPr lang="en-US" dirty="0"/>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144551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EED105-30FC-40F9-9F0E-295B3F3C59B0}"/>
              </a:ext>
            </a:extLst>
          </p:cNvPr>
          <p:cNvSpPr>
            <a:spLocks noGrp="1"/>
          </p:cNvSpPr>
          <p:nvPr>
            <p:ph type="title"/>
          </p:nvPr>
        </p:nvSpPr>
        <p:spPr>
          <a:xfrm>
            <a:off x="628650" y="103647"/>
            <a:ext cx="7886700" cy="674380"/>
          </a:xfrm>
        </p:spPr>
        <p:txBody>
          <a:bodyPr>
            <a:normAutofit/>
          </a:bodyPr>
          <a:lstStyle/>
          <a:p>
            <a:r>
              <a:rPr lang="en-US" b="1" dirty="0"/>
              <a:t>Ion Trap Test Chamber</a:t>
            </a:r>
          </a:p>
        </p:txBody>
      </p:sp>
      <p:sp>
        <p:nvSpPr>
          <p:cNvPr id="2" name="Slide Number Placeholder 1">
            <a:extLst>
              <a:ext uri="{FF2B5EF4-FFF2-40B4-BE49-F238E27FC236}">
                <a16:creationId xmlns:a16="http://schemas.microsoft.com/office/drawing/2014/main" id="{EB658E73-429C-4DEC-91F1-EA55F74F1F3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AF73F-9C1F-4C4C-91DD-8A85C506F69D}" type="slidenum">
              <a:rPr lang="en-US" smtClean="0"/>
              <a:pPr/>
              <a:t>4</a:t>
            </a:fld>
            <a:endParaRPr lang="en-US"/>
          </a:p>
        </p:txBody>
      </p:sp>
      <p:sp>
        <p:nvSpPr>
          <p:cNvPr id="4" name="Content Placeholder 3">
            <a:extLst>
              <a:ext uri="{FF2B5EF4-FFF2-40B4-BE49-F238E27FC236}">
                <a16:creationId xmlns:a16="http://schemas.microsoft.com/office/drawing/2014/main" id="{1C6C3D6F-7C8F-4958-85B1-3092A87FAE9F}"/>
              </a:ext>
            </a:extLst>
          </p:cNvPr>
          <p:cNvSpPr>
            <a:spLocks noGrp="1"/>
          </p:cNvSpPr>
          <p:nvPr>
            <p:ph idx="1"/>
          </p:nvPr>
        </p:nvSpPr>
        <p:spPr>
          <a:xfrm>
            <a:off x="5705994" y="889233"/>
            <a:ext cx="3465028" cy="5467117"/>
          </a:xfrm>
        </p:spPr>
        <p:txBody>
          <a:bodyPr vert="horz" lIns="68580" tIns="34290" rIns="68580" bIns="34290" rtlCol="0">
            <a:normAutofit fontScale="85000" lnSpcReduction="10000"/>
          </a:bodyPr>
          <a:lstStyle/>
          <a:p>
            <a:r>
              <a:rPr lang="en-US" b="1" dirty="0">
                <a:solidFill>
                  <a:schemeClr val="accent5">
                    <a:lumMod val="50000"/>
                  </a:schemeClr>
                </a:solidFill>
              </a:rPr>
              <a:t>Flexible source</a:t>
            </a:r>
            <a:r>
              <a:rPr lang="en-US" dirty="0">
                <a:solidFill>
                  <a:schemeClr val="accent5">
                    <a:lumMod val="50000"/>
                  </a:schemeClr>
                </a:solidFill>
              </a:rPr>
              <a:t> with variable parameters over wide range:</a:t>
            </a:r>
          </a:p>
          <a:p>
            <a:pPr lvl="1"/>
            <a:r>
              <a:rPr lang="en-US" dirty="0">
                <a:solidFill>
                  <a:schemeClr val="accent1"/>
                </a:solidFill>
              </a:rPr>
              <a:t>Bunch charge</a:t>
            </a:r>
          </a:p>
          <a:p>
            <a:pPr lvl="2"/>
            <a:r>
              <a:rPr lang="en-US" dirty="0">
                <a:solidFill>
                  <a:schemeClr val="accent1"/>
                </a:solidFill>
              </a:rPr>
              <a:t>Via gas pressure, trap voltage</a:t>
            </a:r>
          </a:p>
          <a:p>
            <a:pPr lvl="1"/>
            <a:r>
              <a:rPr lang="en-US" dirty="0">
                <a:solidFill>
                  <a:schemeClr val="accent1"/>
                </a:solidFill>
              </a:rPr>
              <a:t>Bunch size</a:t>
            </a:r>
          </a:p>
          <a:p>
            <a:pPr lvl="2"/>
            <a:r>
              <a:rPr lang="en-US" dirty="0">
                <a:solidFill>
                  <a:schemeClr val="accent1"/>
                </a:solidFill>
              </a:rPr>
              <a:t>Via trap voltage, collimation</a:t>
            </a:r>
          </a:p>
          <a:p>
            <a:pPr lvl="1"/>
            <a:r>
              <a:rPr lang="en-US" dirty="0">
                <a:solidFill>
                  <a:schemeClr val="accent1"/>
                </a:solidFill>
              </a:rPr>
              <a:t>Emittance/temperature</a:t>
            </a:r>
          </a:p>
          <a:p>
            <a:pPr lvl="2"/>
            <a:r>
              <a:rPr lang="en-US" dirty="0">
                <a:solidFill>
                  <a:schemeClr val="accent1"/>
                </a:solidFill>
              </a:rPr>
              <a:t>Stop cooling part way </a:t>
            </a:r>
          </a:p>
          <a:p>
            <a:pPr lvl="1"/>
            <a:r>
              <a:rPr lang="en-US" dirty="0">
                <a:solidFill>
                  <a:schemeClr val="accent1"/>
                </a:solidFill>
              </a:rPr>
              <a:t>Maybe ion species</a:t>
            </a:r>
          </a:p>
          <a:p>
            <a:pPr lvl="2"/>
            <a:r>
              <a:rPr lang="en-US" dirty="0">
                <a:solidFill>
                  <a:schemeClr val="accent1"/>
                </a:solidFill>
              </a:rPr>
              <a:t>Use sympathetic cooling - mix coolable ion e.g. </a:t>
            </a:r>
            <a:r>
              <a:rPr lang="en-US" baseline="30000" dirty="0">
                <a:solidFill>
                  <a:schemeClr val="accent1"/>
                </a:solidFill>
              </a:rPr>
              <a:t>40</a:t>
            </a:r>
            <a:r>
              <a:rPr lang="en-US" dirty="0">
                <a:solidFill>
                  <a:schemeClr val="accent1"/>
                </a:solidFill>
              </a:rPr>
              <a:t>Ca</a:t>
            </a:r>
            <a:r>
              <a:rPr lang="en-US" baseline="30000" dirty="0">
                <a:solidFill>
                  <a:schemeClr val="accent1"/>
                </a:solidFill>
              </a:rPr>
              <a:t>+</a:t>
            </a:r>
            <a:r>
              <a:rPr lang="en-US" dirty="0">
                <a:solidFill>
                  <a:schemeClr val="accent1"/>
                </a:solidFill>
              </a:rPr>
              <a:t> ion in contact with desired species</a:t>
            </a:r>
          </a:p>
          <a:p>
            <a:pPr lvl="1"/>
            <a:r>
              <a:rPr lang="en-US" dirty="0">
                <a:solidFill>
                  <a:schemeClr val="accent1"/>
                </a:solidFill>
              </a:rPr>
              <a:t>Easily exchangeable electrode configurations</a:t>
            </a:r>
          </a:p>
          <a:p>
            <a:r>
              <a:rPr lang="en-US" b="1" dirty="0">
                <a:solidFill>
                  <a:schemeClr val="accent5">
                    <a:lumMod val="50000"/>
                  </a:schemeClr>
                </a:solidFill>
              </a:rPr>
              <a:t>Learn from existing skills</a:t>
            </a:r>
          </a:p>
          <a:p>
            <a:pPr lvl="1"/>
            <a:r>
              <a:rPr lang="en-US" dirty="0">
                <a:solidFill>
                  <a:schemeClr val="accent1"/>
                </a:solidFill>
              </a:rPr>
              <a:t>BNL ion sources, RF</a:t>
            </a:r>
          </a:p>
          <a:p>
            <a:pPr lvl="1"/>
            <a:r>
              <a:rPr lang="en-US" dirty="0">
                <a:solidFill>
                  <a:schemeClr val="accent1"/>
                </a:solidFill>
              </a:rPr>
              <a:t>Ion traps in universities, etc.</a:t>
            </a:r>
          </a:p>
          <a:p>
            <a:pPr lvl="1"/>
            <a:r>
              <a:rPr lang="en-US" dirty="0">
                <a:solidFill>
                  <a:schemeClr val="accent1"/>
                </a:solidFill>
              </a:rPr>
              <a:t>Beam laser cooling at accelerator labs</a:t>
            </a:r>
          </a:p>
        </p:txBody>
      </p:sp>
      <p:grpSp>
        <p:nvGrpSpPr>
          <p:cNvPr id="9" name="Group 8">
            <a:extLst>
              <a:ext uri="{FF2B5EF4-FFF2-40B4-BE49-F238E27FC236}">
                <a16:creationId xmlns:a16="http://schemas.microsoft.com/office/drawing/2014/main" id="{B3C1A20D-7348-4CDB-836D-DA797F8F5191}"/>
              </a:ext>
            </a:extLst>
          </p:cNvPr>
          <p:cNvGrpSpPr/>
          <p:nvPr/>
        </p:nvGrpSpPr>
        <p:grpSpPr>
          <a:xfrm>
            <a:off x="1340054" y="2265194"/>
            <a:ext cx="4150519" cy="2286000"/>
            <a:chOff x="733425" y="1895475"/>
            <a:chExt cx="5534025" cy="3048000"/>
          </a:xfrm>
        </p:grpSpPr>
        <p:sp>
          <p:nvSpPr>
            <p:cNvPr id="7" name="Rectangle 6">
              <a:extLst>
                <a:ext uri="{FF2B5EF4-FFF2-40B4-BE49-F238E27FC236}">
                  <a16:creationId xmlns:a16="http://schemas.microsoft.com/office/drawing/2014/main" id="{DBAF1767-3BA2-407A-948B-ACC31A95D360}"/>
                </a:ext>
              </a:extLst>
            </p:cNvPr>
            <p:cNvSpPr/>
            <p:nvPr/>
          </p:nvSpPr>
          <p:spPr>
            <a:xfrm>
              <a:off x="733425" y="1895475"/>
              <a:ext cx="5534025" cy="3048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D73506D-9142-47D2-ABAD-B3F7A825B8CC}"/>
                </a:ext>
              </a:extLst>
            </p:cNvPr>
            <p:cNvSpPr/>
            <p:nvPr/>
          </p:nvSpPr>
          <p:spPr>
            <a:xfrm>
              <a:off x="966787" y="2137747"/>
              <a:ext cx="5053013" cy="25961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8" name="Connector: Curved 37">
            <a:extLst>
              <a:ext uri="{FF2B5EF4-FFF2-40B4-BE49-F238E27FC236}">
                <a16:creationId xmlns:a16="http://schemas.microsoft.com/office/drawing/2014/main" id="{29F1F7EF-B9C5-4224-9169-DC500C36E982}"/>
              </a:ext>
            </a:extLst>
          </p:cNvPr>
          <p:cNvCxnSpPr>
            <a:cxnSpLocks/>
            <a:stCxn id="12" idx="2"/>
            <a:endCxn id="35" idx="0"/>
          </p:cNvCxnSpPr>
          <p:nvPr/>
        </p:nvCxnSpPr>
        <p:spPr>
          <a:xfrm rot="16200000" flipH="1">
            <a:off x="2901567" y="3455691"/>
            <a:ext cx="1109198" cy="247443"/>
          </a:xfrm>
          <a:prstGeom prst="curvedConnector3">
            <a:avLst>
              <a:gd name="adj1" fmla="val -23855"/>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ylinder 11">
            <a:extLst>
              <a:ext uri="{FF2B5EF4-FFF2-40B4-BE49-F238E27FC236}">
                <a16:creationId xmlns:a16="http://schemas.microsoft.com/office/drawing/2014/main" id="{270D3706-0422-40CE-9E83-AAFEE2275C4D}"/>
              </a:ext>
            </a:extLst>
          </p:cNvPr>
          <p:cNvSpPr/>
          <p:nvPr/>
        </p:nvSpPr>
        <p:spPr>
          <a:xfrm rot="5400000">
            <a:off x="3257437" y="2524751"/>
            <a:ext cx="150017" cy="1150144"/>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ylinder 13">
            <a:extLst>
              <a:ext uri="{FF2B5EF4-FFF2-40B4-BE49-F238E27FC236}">
                <a16:creationId xmlns:a16="http://schemas.microsoft.com/office/drawing/2014/main" id="{3FCA6B76-B4DC-4D49-A79F-478941E54857}"/>
              </a:ext>
            </a:extLst>
          </p:cNvPr>
          <p:cNvSpPr/>
          <p:nvPr/>
        </p:nvSpPr>
        <p:spPr>
          <a:xfrm rot="5400000">
            <a:off x="2236558" y="3091110"/>
            <a:ext cx="435769" cy="430839"/>
          </a:xfrm>
          <a:prstGeom prst="can">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ylinder 14">
            <a:extLst>
              <a:ext uri="{FF2B5EF4-FFF2-40B4-BE49-F238E27FC236}">
                <a16:creationId xmlns:a16="http://schemas.microsoft.com/office/drawing/2014/main" id="{323F2BE1-CBC7-480E-91BF-61274803A21A}"/>
              </a:ext>
            </a:extLst>
          </p:cNvPr>
          <p:cNvSpPr/>
          <p:nvPr/>
        </p:nvSpPr>
        <p:spPr>
          <a:xfrm rot="5400000">
            <a:off x="4014029" y="3082000"/>
            <a:ext cx="435769" cy="449059"/>
          </a:xfrm>
          <a:prstGeom prst="can">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50AEC425-C835-4E2E-99AE-622B6D7783F9}"/>
              </a:ext>
            </a:extLst>
          </p:cNvPr>
          <p:cNvSpPr/>
          <p:nvPr/>
        </p:nvSpPr>
        <p:spPr>
          <a:xfrm>
            <a:off x="3074557" y="3303671"/>
            <a:ext cx="50006" cy="50007"/>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A0161928-6756-4B86-8DBF-03F9493D1546}"/>
              </a:ext>
            </a:extLst>
          </p:cNvPr>
          <p:cNvSpPr/>
          <p:nvPr/>
        </p:nvSpPr>
        <p:spPr>
          <a:xfrm>
            <a:off x="3227253" y="3303671"/>
            <a:ext cx="50006" cy="50007"/>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390F744C-85BA-4D84-A46F-00EE9C3754AA}"/>
              </a:ext>
            </a:extLst>
          </p:cNvPr>
          <p:cNvSpPr/>
          <p:nvPr/>
        </p:nvSpPr>
        <p:spPr>
          <a:xfrm>
            <a:off x="3379949" y="3303671"/>
            <a:ext cx="50006" cy="50007"/>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63A57A82-2F67-4D96-AD5D-E8048685FDF4}"/>
              </a:ext>
            </a:extLst>
          </p:cNvPr>
          <p:cNvSpPr/>
          <p:nvPr/>
        </p:nvSpPr>
        <p:spPr>
          <a:xfrm>
            <a:off x="3532645" y="3303671"/>
            <a:ext cx="50006" cy="50007"/>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a:extLst>
              <a:ext uri="{FF2B5EF4-FFF2-40B4-BE49-F238E27FC236}">
                <a16:creationId xmlns:a16="http://schemas.microsoft.com/office/drawing/2014/main" id="{F4B08DB0-25FD-4641-A789-721C610154DE}"/>
              </a:ext>
            </a:extLst>
          </p:cNvPr>
          <p:cNvGrpSpPr/>
          <p:nvPr/>
        </p:nvGrpSpPr>
        <p:grpSpPr>
          <a:xfrm>
            <a:off x="2441262" y="4141634"/>
            <a:ext cx="341185" cy="674369"/>
            <a:chOff x="2038351" y="4320540"/>
            <a:chExt cx="454913" cy="899159"/>
          </a:xfrm>
        </p:grpSpPr>
        <p:sp>
          <p:nvSpPr>
            <p:cNvPr id="20" name="Rectangle 19">
              <a:extLst>
                <a:ext uri="{FF2B5EF4-FFF2-40B4-BE49-F238E27FC236}">
                  <a16:creationId xmlns:a16="http://schemas.microsoft.com/office/drawing/2014/main" id="{75488BED-A143-4F1C-A5EF-C30D80B9C953}"/>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37637AD-E1C0-49C2-81E6-0C714B1EA90D}"/>
                </a:ext>
              </a:extLst>
            </p:cNvPr>
            <p:cNvSpPr/>
            <p:nvPr/>
          </p:nvSpPr>
          <p:spPr>
            <a:xfrm>
              <a:off x="2114550" y="4418031"/>
              <a:ext cx="302513" cy="69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CCB6AB30-DCE0-47BE-BD5B-46AE6A56B63D}"/>
                </a:ext>
              </a:extLst>
            </p:cNvPr>
            <p:cNvSpPr/>
            <p:nvPr/>
          </p:nvSpPr>
          <p:spPr>
            <a:xfrm>
              <a:off x="2190751" y="4320540"/>
              <a:ext cx="150113" cy="8991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EDC27FEC-EA81-4DC0-8202-577B6B4FF838}"/>
              </a:ext>
            </a:extLst>
          </p:cNvPr>
          <p:cNvGrpSpPr/>
          <p:nvPr/>
        </p:nvGrpSpPr>
        <p:grpSpPr>
          <a:xfrm>
            <a:off x="2910370" y="4134013"/>
            <a:ext cx="341185" cy="674369"/>
            <a:chOff x="2038351" y="4320540"/>
            <a:chExt cx="454913" cy="899159"/>
          </a:xfrm>
        </p:grpSpPr>
        <p:sp>
          <p:nvSpPr>
            <p:cNvPr id="25" name="Rectangle 24">
              <a:extLst>
                <a:ext uri="{FF2B5EF4-FFF2-40B4-BE49-F238E27FC236}">
                  <a16:creationId xmlns:a16="http://schemas.microsoft.com/office/drawing/2014/main" id="{8D62F6D0-472E-480A-BE7C-5856A67B4853}"/>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12C79B00-B6D3-4212-A570-0B2AD7BB7B27}"/>
                </a:ext>
              </a:extLst>
            </p:cNvPr>
            <p:cNvSpPr/>
            <p:nvPr/>
          </p:nvSpPr>
          <p:spPr>
            <a:xfrm>
              <a:off x="2114550" y="4418031"/>
              <a:ext cx="302513" cy="69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DE665CBE-F2C1-4416-92DF-C03F24100F41}"/>
                </a:ext>
              </a:extLst>
            </p:cNvPr>
            <p:cNvSpPr/>
            <p:nvPr/>
          </p:nvSpPr>
          <p:spPr>
            <a:xfrm>
              <a:off x="2190751" y="4320540"/>
              <a:ext cx="150113" cy="8991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a:extLst>
              <a:ext uri="{FF2B5EF4-FFF2-40B4-BE49-F238E27FC236}">
                <a16:creationId xmlns:a16="http://schemas.microsoft.com/office/drawing/2014/main" id="{DB6E362F-AA8E-4A95-A441-1BBC65B3F26B}"/>
              </a:ext>
            </a:extLst>
          </p:cNvPr>
          <p:cNvGrpSpPr/>
          <p:nvPr/>
        </p:nvGrpSpPr>
        <p:grpSpPr>
          <a:xfrm>
            <a:off x="3883654" y="4131645"/>
            <a:ext cx="341185" cy="674369"/>
            <a:chOff x="2038351" y="4320540"/>
            <a:chExt cx="454913" cy="899159"/>
          </a:xfrm>
        </p:grpSpPr>
        <p:sp>
          <p:nvSpPr>
            <p:cNvPr id="29" name="Rectangle 28">
              <a:extLst>
                <a:ext uri="{FF2B5EF4-FFF2-40B4-BE49-F238E27FC236}">
                  <a16:creationId xmlns:a16="http://schemas.microsoft.com/office/drawing/2014/main" id="{D2C63599-3C6A-44C5-941E-0D132DEC448E}"/>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8296B7E0-CE52-411D-AB89-622985465724}"/>
                </a:ext>
              </a:extLst>
            </p:cNvPr>
            <p:cNvSpPr/>
            <p:nvPr/>
          </p:nvSpPr>
          <p:spPr>
            <a:xfrm>
              <a:off x="2114550" y="4418031"/>
              <a:ext cx="302513" cy="69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2FFC62F1-59CF-4A38-90BA-9E464B8ADAD5}"/>
                </a:ext>
              </a:extLst>
            </p:cNvPr>
            <p:cNvSpPr/>
            <p:nvPr/>
          </p:nvSpPr>
          <p:spPr>
            <a:xfrm>
              <a:off x="2190751" y="4320540"/>
              <a:ext cx="150113" cy="8991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 name="Group 31">
            <a:extLst>
              <a:ext uri="{FF2B5EF4-FFF2-40B4-BE49-F238E27FC236}">
                <a16:creationId xmlns:a16="http://schemas.microsoft.com/office/drawing/2014/main" id="{84BB0E6F-D5F5-4A37-B3AD-CA5449F76FBB}"/>
              </a:ext>
            </a:extLst>
          </p:cNvPr>
          <p:cNvGrpSpPr/>
          <p:nvPr/>
        </p:nvGrpSpPr>
        <p:grpSpPr>
          <a:xfrm>
            <a:off x="3409295" y="4134013"/>
            <a:ext cx="341185" cy="674369"/>
            <a:chOff x="2038351" y="4320540"/>
            <a:chExt cx="454913" cy="899159"/>
          </a:xfrm>
        </p:grpSpPr>
        <p:sp>
          <p:nvSpPr>
            <p:cNvPr id="33" name="Rectangle 32">
              <a:extLst>
                <a:ext uri="{FF2B5EF4-FFF2-40B4-BE49-F238E27FC236}">
                  <a16:creationId xmlns:a16="http://schemas.microsoft.com/office/drawing/2014/main" id="{5282A72F-FF4A-4821-A9E7-6857F2D8637C}"/>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2D69F3C4-B5EC-4315-9559-78C4B3E7C51A}"/>
                </a:ext>
              </a:extLst>
            </p:cNvPr>
            <p:cNvSpPr/>
            <p:nvPr/>
          </p:nvSpPr>
          <p:spPr>
            <a:xfrm>
              <a:off x="2114550" y="4418031"/>
              <a:ext cx="302513" cy="697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7F655993-C068-4369-82E4-E2400355CB43}"/>
                </a:ext>
              </a:extLst>
            </p:cNvPr>
            <p:cNvSpPr/>
            <p:nvPr/>
          </p:nvSpPr>
          <p:spPr>
            <a:xfrm>
              <a:off x="2190751" y="4320540"/>
              <a:ext cx="150113" cy="8991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7" name="Connector: Curved 36">
            <a:extLst>
              <a:ext uri="{FF2B5EF4-FFF2-40B4-BE49-F238E27FC236}">
                <a16:creationId xmlns:a16="http://schemas.microsoft.com/office/drawing/2014/main" id="{C2FCD8F1-F49C-4474-97E6-4D712C607DD3}"/>
              </a:ext>
            </a:extLst>
          </p:cNvPr>
          <p:cNvCxnSpPr>
            <a:stCxn id="13" idx="4"/>
            <a:endCxn id="27" idx="0"/>
          </p:cNvCxnSpPr>
          <p:nvPr/>
        </p:nvCxnSpPr>
        <p:spPr>
          <a:xfrm rot="5400000">
            <a:off x="2948569" y="3750137"/>
            <a:ext cx="516270" cy="251482"/>
          </a:xfrm>
          <a:prstGeom prst="curvedConnector3">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9F78314-71D2-4925-A0AC-24F8D4C3E33D}"/>
              </a:ext>
            </a:extLst>
          </p:cNvPr>
          <p:cNvCxnSpPr>
            <a:cxnSpLocks/>
            <a:stCxn id="15" idx="4"/>
            <a:endCxn id="31" idx="0"/>
          </p:cNvCxnSpPr>
          <p:nvPr/>
        </p:nvCxnSpPr>
        <p:spPr>
          <a:xfrm rot="5400000">
            <a:off x="3839464" y="3739196"/>
            <a:ext cx="607232" cy="177666"/>
          </a:xfrm>
          <a:prstGeom prst="curvedConnector3">
            <a:avLst>
              <a:gd name="adj1" fmla="val 50000"/>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CE4C3DF4-5DD4-4ADC-9962-650DDECC1315}"/>
              </a:ext>
            </a:extLst>
          </p:cNvPr>
          <p:cNvCxnSpPr>
            <a:cxnSpLocks/>
            <a:stCxn id="14" idx="4"/>
            <a:endCxn id="22" idx="0"/>
          </p:cNvCxnSpPr>
          <p:nvPr/>
        </p:nvCxnSpPr>
        <p:spPr>
          <a:xfrm rot="16200000" flipH="1">
            <a:off x="2224540" y="3754317"/>
            <a:ext cx="617219" cy="157412"/>
          </a:xfrm>
          <a:prstGeom prst="curvedConnector3">
            <a:avLst>
              <a:gd name="adj1" fmla="val 50000"/>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0FC2B9E2-7CCF-4C31-BFAF-48F852C384A0}"/>
              </a:ext>
            </a:extLst>
          </p:cNvPr>
          <p:cNvSpPr/>
          <p:nvPr/>
        </p:nvSpPr>
        <p:spPr>
          <a:xfrm>
            <a:off x="2580649" y="3196355"/>
            <a:ext cx="72398" cy="228011"/>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7BEEA10A-FF48-42D0-813B-390CAE19F936}"/>
              </a:ext>
            </a:extLst>
          </p:cNvPr>
          <p:cNvSpPr/>
          <p:nvPr/>
        </p:nvSpPr>
        <p:spPr>
          <a:xfrm>
            <a:off x="4369963" y="3196355"/>
            <a:ext cx="72398" cy="228011"/>
          </a:xfrm>
          <a:prstGeom prst="ellipse">
            <a:avLst/>
          </a:prstGeom>
          <a:solidFill>
            <a:schemeClr val="bg1">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 name="Group 52">
            <a:extLst>
              <a:ext uri="{FF2B5EF4-FFF2-40B4-BE49-F238E27FC236}">
                <a16:creationId xmlns:a16="http://schemas.microsoft.com/office/drawing/2014/main" id="{A0C464DC-5435-45B8-9458-630740077AEE}"/>
              </a:ext>
            </a:extLst>
          </p:cNvPr>
          <p:cNvGrpSpPr/>
          <p:nvPr/>
        </p:nvGrpSpPr>
        <p:grpSpPr>
          <a:xfrm>
            <a:off x="4429756" y="4370688"/>
            <a:ext cx="607435" cy="211525"/>
            <a:chOff x="2038351" y="4418031"/>
            <a:chExt cx="454913" cy="697866"/>
          </a:xfrm>
        </p:grpSpPr>
        <p:sp>
          <p:nvSpPr>
            <p:cNvPr id="54" name="Rectangle 53">
              <a:extLst>
                <a:ext uri="{FF2B5EF4-FFF2-40B4-BE49-F238E27FC236}">
                  <a16:creationId xmlns:a16="http://schemas.microsoft.com/office/drawing/2014/main" id="{AB239FAC-6B7C-4EA6-8AD1-D935C5B8ADE4}"/>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a:extLst>
                <a:ext uri="{FF2B5EF4-FFF2-40B4-BE49-F238E27FC236}">
                  <a16:creationId xmlns:a16="http://schemas.microsoft.com/office/drawing/2014/main" id="{54FFDC23-EF41-41B4-AC67-EC770398217A}"/>
                </a:ext>
              </a:extLst>
            </p:cNvPr>
            <p:cNvSpPr/>
            <p:nvPr/>
          </p:nvSpPr>
          <p:spPr>
            <a:xfrm>
              <a:off x="2114550" y="4418031"/>
              <a:ext cx="302513" cy="69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7" name="Group 56">
            <a:extLst>
              <a:ext uri="{FF2B5EF4-FFF2-40B4-BE49-F238E27FC236}">
                <a16:creationId xmlns:a16="http://schemas.microsoft.com/office/drawing/2014/main" id="{99094F93-B803-44F7-B553-DA81FD8B0085}"/>
              </a:ext>
            </a:extLst>
          </p:cNvPr>
          <p:cNvGrpSpPr/>
          <p:nvPr/>
        </p:nvGrpSpPr>
        <p:grpSpPr>
          <a:xfrm>
            <a:off x="1819040" y="2250284"/>
            <a:ext cx="607435" cy="211525"/>
            <a:chOff x="2038351" y="4418031"/>
            <a:chExt cx="454913" cy="697866"/>
          </a:xfrm>
        </p:grpSpPr>
        <p:sp>
          <p:nvSpPr>
            <p:cNvPr id="58" name="Rectangle 57">
              <a:extLst>
                <a:ext uri="{FF2B5EF4-FFF2-40B4-BE49-F238E27FC236}">
                  <a16:creationId xmlns:a16="http://schemas.microsoft.com/office/drawing/2014/main" id="{34CFFB63-CA55-4D18-BF5E-EDC8E9E56333}"/>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a:extLst>
                <a:ext uri="{FF2B5EF4-FFF2-40B4-BE49-F238E27FC236}">
                  <a16:creationId xmlns:a16="http://schemas.microsoft.com/office/drawing/2014/main" id="{B841C4F7-2583-4E5E-BADF-3CA6607B6412}"/>
                </a:ext>
              </a:extLst>
            </p:cNvPr>
            <p:cNvSpPr/>
            <p:nvPr/>
          </p:nvSpPr>
          <p:spPr>
            <a:xfrm>
              <a:off x="2114550" y="4418031"/>
              <a:ext cx="302513" cy="69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61" name="Straight Connector 60">
            <a:extLst>
              <a:ext uri="{FF2B5EF4-FFF2-40B4-BE49-F238E27FC236}">
                <a16:creationId xmlns:a16="http://schemas.microsoft.com/office/drawing/2014/main" id="{76C81936-EA1B-4288-9F58-80FB1A38EB5E}"/>
              </a:ext>
            </a:extLst>
          </p:cNvPr>
          <p:cNvCxnSpPr/>
          <p:nvPr/>
        </p:nvCxnSpPr>
        <p:spPr>
          <a:xfrm>
            <a:off x="1397775" y="1755511"/>
            <a:ext cx="3907060" cy="3230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25D06303-3326-48E6-B025-96BE8CACC8FC}"/>
              </a:ext>
            </a:extLst>
          </p:cNvPr>
          <p:cNvGrpSpPr/>
          <p:nvPr/>
        </p:nvGrpSpPr>
        <p:grpSpPr>
          <a:xfrm>
            <a:off x="3047587" y="2250284"/>
            <a:ext cx="607435" cy="211525"/>
            <a:chOff x="2038351" y="4418031"/>
            <a:chExt cx="454913" cy="697866"/>
          </a:xfrm>
        </p:grpSpPr>
        <p:sp>
          <p:nvSpPr>
            <p:cNvPr id="63" name="Rectangle 62">
              <a:extLst>
                <a:ext uri="{FF2B5EF4-FFF2-40B4-BE49-F238E27FC236}">
                  <a16:creationId xmlns:a16="http://schemas.microsoft.com/office/drawing/2014/main" id="{A187415F-4A7E-41BB-9211-DB69AE94238D}"/>
                </a:ext>
              </a:extLst>
            </p:cNvPr>
            <p:cNvSpPr/>
            <p:nvPr/>
          </p:nvSpPr>
          <p:spPr>
            <a:xfrm>
              <a:off x="2038351" y="4418032"/>
              <a:ext cx="454913" cy="69786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a:extLst>
                <a:ext uri="{FF2B5EF4-FFF2-40B4-BE49-F238E27FC236}">
                  <a16:creationId xmlns:a16="http://schemas.microsoft.com/office/drawing/2014/main" id="{695A74ED-B1D6-4694-B5DC-C519B0B96939}"/>
                </a:ext>
              </a:extLst>
            </p:cNvPr>
            <p:cNvSpPr/>
            <p:nvPr/>
          </p:nvSpPr>
          <p:spPr>
            <a:xfrm>
              <a:off x="2114550" y="4418031"/>
              <a:ext cx="302513" cy="6978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1" name="Group 70">
            <a:extLst>
              <a:ext uri="{FF2B5EF4-FFF2-40B4-BE49-F238E27FC236}">
                <a16:creationId xmlns:a16="http://schemas.microsoft.com/office/drawing/2014/main" id="{92D3D529-8BB8-46F7-A673-D445037809CE}"/>
              </a:ext>
            </a:extLst>
          </p:cNvPr>
          <p:cNvGrpSpPr/>
          <p:nvPr/>
        </p:nvGrpSpPr>
        <p:grpSpPr>
          <a:xfrm>
            <a:off x="5290425" y="2999954"/>
            <a:ext cx="213662" cy="607434"/>
            <a:chOff x="7235304" y="2886944"/>
            <a:chExt cx="284882" cy="809912"/>
          </a:xfrm>
        </p:grpSpPr>
        <p:sp>
          <p:nvSpPr>
            <p:cNvPr id="70" name="Rectangle 69">
              <a:extLst>
                <a:ext uri="{FF2B5EF4-FFF2-40B4-BE49-F238E27FC236}">
                  <a16:creationId xmlns:a16="http://schemas.microsoft.com/office/drawing/2014/main" id="{A844B9B0-131D-4627-BD77-78B5C856CE2A}"/>
                </a:ext>
              </a:extLst>
            </p:cNvPr>
            <p:cNvSpPr/>
            <p:nvPr/>
          </p:nvSpPr>
          <p:spPr>
            <a:xfrm rot="5400000">
              <a:off x="6974212" y="3150883"/>
              <a:ext cx="809911" cy="28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66" name="Rectangle 65">
              <a:extLst>
                <a:ext uri="{FF2B5EF4-FFF2-40B4-BE49-F238E27FC236}">
                  <a16:creationId xmlns:a16="http://schemas.microsoft.com/office/drawing/2014/main" id="{7702AD81-C76F-488C-9A16-A48057185D5C}"/>
                </a:ext>
              </a:extLst>
            </p:cNvPr>
            <p:cNvSpPr/>
            <p:nvPr/>
          </p:nvSpPr>
          <p:spPr>
            <a:xfrm rot="5400000">
              <a:off x="7308490" y="2813758"/>
              <a:ext cx="135662" cy="282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67" name="Rectangle 66">
              <a:extLst>
                <a:ext uri="{FF2B5EF4-FFF2-40B4-BE49-F238E27FC236}">
                  <a16:creationId xmlns:a16="http://schemas.microsoft.com/office/drawing/2014/main" id="{DC02122F-3F7C-4AF4-93E5-B1F75D26AC04}"/>
                </a:ext>
              </a:extLst>
            </p:cNvPr>
            <p:cNvSpPr/>
            <p:nvPr/>
          </p:nvSpPr>
          <p:spPr>
            <a:xfrm rot="5400000">
              <a:off x="7106913" y="3219509"/>
              <a:ext cx="538585" cy="1447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69" name="Rectangle 68">
              <a:extLst>
                <a:ext uri="{FF2B5EF4-FFF2-40B4-BE49-F238E27FC236}">
                  <a16:creationId xmlns:a16="http://schemas.microsoft.com/office/drawing/2014/main" id="{A1506D6A-B15A-4739-B688-0DBF32B0C7D2}"/>
                </a:ext>
              </a:extLst>
            </p:cNvPr>
            <p:cNvSpPr/>
            <p:nvPr/>
          </p:nvSpPr>
          <p:spPr>
            <a:xfrm rot="5400000">
              <a:off x="7308490" y="3488007"/>
              <a:ext cx="135662" cy="282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grpSp>
      <p:grpSp>
        <p:nvGrpSpPr>
          <p:cNvPr id="72" name="Group 71">
            <a:extLst>
              <a:ext uri="{FF2B5EF4-FFF2-40B4-BE49-F238E27FC236}">
                <a16:creationId xmlns:a16="http://schemas.microsoft.com/office/drawing/2014/main" id="{A322531D-D2B2-4EDE-B07C-193C3A1B2291}"/>
              </a:ext>
            </a:extLst>
          </p:cNvPr>
          <p:cNvGrpSpPr/>
          <p:nvPr/>
        </p:nvGrpSpPr>
        <p:grpSpPr>
          <a:xfrm>
            <a:off x="1324477" y="3026310"/>
            <a:ext cx="213662" cy="607434"/>
            <a:chOff x="7235304" y="2886944"/>
            <a:chExt cx="284882" cy="809912"/>
          </a:xfrm>
        </p:grpSpPr>
        <p:sp>
          <p:nvSpPr>
            <p:cNvPr id="73" name="Rectangle 72">
              <a:extLst>
                <a:ext uri="{FF2B5EF4-FFF2-40B4-BE49-F238E27FC236}">
                  <a16:creationId xmlns:a16="http://schemas.microsoft.com/office/drawing/2014/main" id="{3EF8FE9E-5E69-4B56-9A24-6B075C278918}"/>
                </a:ext>
              </a:extLst>
            </p:cNvPr>
            <p:cNvSpPr/>
            <p:nvPr/>
          </p:nvSpPr>
          <p:spPr>
            <a:xfrm rot="5400000">
              <a:off x="6974212" y="3150883"/>
              <a:ext cx="809911" cy="28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74" name="Rectangle 73">
              <a:extLst>
                <a:ext uri="{FF2B5EF4-FFF2-40B4-BE49-F238E27FC236}">
                  <a16:creationId xmlns:a16="http://schemas.microsoft.com/office/drawing/2014/main" id="{66ECFE6C-979E-4EF6-8D8C-10186AB4F25D}"/>
                </a:ext>
              </a:extLst>
            </p:cNvPr>
            <p:cNvSpPr/>
            <p:nvPr/>
          </p:nvSpPr>
          <p:spPr>
            <a:xfrm rot="5400000">
              <a:off x="7308490" y="2813758"/>
              <a:ext cx="135662" cy="282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sp>
          <p:nvSpPr>
            <p:cNvPr id="75" name="Rectangle 74">
              <a:extLst>
                <a:ext uri="{FF2B5EF4-FFF2-40B4-BE49-F238E27FC236}">
                  <a16:creationId xmlns:a16="http://schemas.microsoft.com/office/drawing/2014/main" id="{CC068B15-FCBA-4BB0-ADD1-54FFB1C26D9F}"/>
                </a:ext>
              </a:extLst>
            </p:cNvPr>
            <p:cNvSpPr/>
            <p:nvPr/>
          </p:nvSpPr>
          <p:spPr>
            <a:xfrm rot="5400000">
              <a:off x="7106913" y="3219509"/>
              <a:ext cx="538585" cy="14478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76" name="Rectangle 75">
              <a:extLst>
                <a:ext uri="{FF2B5EF4-FFF2-40B4-BE49-F238E27FC236}">
                  <a16:creationId xmlns:a16="http://schemas.microsoft.com/office/drawing/2014/main" id="{85D8A328-7B0A-4735-AA85-BB88D819D177}"/>
                </a:ext>
              </a:extLst>
            </p:cNvPr>
            <p:cNvSpPr/>
            <p:nvPr/>
          </p:nvSpPr>
          <p:spPr>
            <a:xfrm rot="5400000">
              <a:off x="7308490" y="3488007"/>
              <a:ext cx="135662" cy="28203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a:p>
          </p:txBody>
        </p:sp>
      </p:grpSp>
      <p:sp>
        <p:nvSpPr>
          <p:cNvPr id="77" name="Rectangle: Rounded Corners 76">
            <a:extLst>
              <a:ext uri="{FF2B5EF4-FFF2-40B4-BE49-F238E27FC236}">
                <a16:creationId xmlns:a16="http://schemas.microsoft.com/office/drawing/2014/main" id="{40069D5A-D54A-40EE-AB91-8CCAE2E948A5}"/>
              </a:ext>
            </a:extLst>
          </p:cNvPr>
          <p:cNvSpPr/>
          <p:nvPr/>
        </p:nvSpPr>
        <p:spPr>
          <a:xfrm>
            <a:off x="765390" y="1668144"/>
            <a:ext cx="303425" cy="917224"/>
          </a:xfrm>
          <a:prstGeom prst="roundRect">
            <a:avLst>
              <a:gd name="adj" fmla="val 5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8" name="Connector: Curved 77">
            <a:extLst>
              <a:ext uri="{FF2B5EF4-FFF2-40B4-BE49-F238E27FC236}">
                <a16:creationId xmlns:a16="http://schemas.microsoft.com/office/drawing/2014/main" id="{7E316773-020A-4383-B3C2-AE496BD11011}"/>
              </a:ext>
            </a:extLst>
          </p:cNvPr>
          <p:cNvCxnSpPr>
            <a:cxnSpLocks/>
            <a:stCxn id="77" idx="2"/>
          </p:cNvCxnSpPr>
          <p:nvPr/>
        </p:nvCxnSpPr>
        <p:spPr>
          <a:xfrm rot="16200000" flipH="1">
            <a:off x="1001586" y="2500884"/>
            <a:ext cx="253985" cy="422951"/>
          </a:xfrm>
          <a:prstGeom prst="curved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Flowchart: Summing Junction 84">
            <a:extLst>
              <a:ext uri="{FF2B5EF4-FFF2-40B4-BE49-F238E27FC236}">
                <a16:creationId xmlns:a16="http://schemas.microsoft.com/office/drawing/2014/main" id="{D07B5DA9-4C67-48D0-A848-29B0ADC84554}"/>
              </a:ext>
            </a:extLst>
          </p:cNvPr>
          <p:cNvSpPr/>
          <p:nvPr/>
        </p:nvSpPr>
        <p:spPr>
          <a:xfrm>
            <a:off x="1026555" y="2712359"/>
            <a:ext cx="178085" cy="16916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6" name="Connector: Curved 85">
            <a:extLst>
              <a:ext uri="{FF2B5EF4-FFF2-40B4-BE49-F238E27FC236}">
                <a16:creationId xmlns:a16="http://schemas.microsoft.com/office/drawing/2014/main" id="{B439CF5A-D9FC-4696-93C9-78C0F9BCBA9E}"/>
              </a:ext>
            </a:extLst>
          </p:cNvPr>
          <p:cNvCxnSpPr>
            <a:cxnSpLocks/>
            <a:stCxn id="89" idx="0"/>
          </p:cNvCxnSpPr>
          <p:nvPr/>
        </p:nvCxnSpPr>
        <p:spPr>
          <a:xfrm rot="5400000" flipH="1" flipV="1">
            <a:off x="849789" y="3760648"/>
            <a:ext cx="432941" cy="535749"/>
          </a:xfrm>
          <a:prstGeom prst="curved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A21565BB-A790-4D8D-BDF9-D226E5FA2126}"/>
              </a:ext>
            </a:extLst>
          </p:cNvPr>
          <p:cNvSpPr/>
          <p:nvPr/>
        </p:nvSpPr>
        <p:spPr>
          <a:xfrm>
            <a:off x="534675" y="4244993"/>
            <a:ext cx="527418" cy="53035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4" name="Group 123">
            <a:extLst>
              <a:ext uri="{FF2B5EF4-FFF2-40B4-BE49-F238E27FC236}">
                <a16:creationId xmlns:a16="http://schemas.microsoft.com/office/drawing/2014/main" id="{5B9CE96E-CA7C-4BA5-B143-44D69A18EE16}"/>
              </a:ext>
            </a:extLst>
          </p:cNvPr>
          <p:cNvGrpSpPr/>
          <p:nvPr/>
        </p:nvGrpSpPr>
        <p:grpSpPr>
          <a:xfrm>
            <a:off x="944983" y="3540026"/>
            <a:ext cx="167829" cy="366041"/>
            <a:chOff x="829056" y="3779674"/>
            <a:chExt cx="223772" cy="488054"/>
          </a:xfrm>
        </p:grpSpPr>
        <p:sp>
          <p:nvSpPr>
            <p:cNvPr id="92" name="Oval 91">
              <a:extLst>
                <a:ext uri="{FF2B5EF4-FFF2-40B4-BE49-F238E27FC236}">
                  <a16:creationId xmlns:a16="http://schemas.microsoft.com/office/drawing/2014/main" id="{13E83A6D-67CB-4967-9309-99A325FBA7B7}"/>
                </a:ext>
              </a:extLst>
            </p:cNvPr>
            <p:cNvSpPr/>
            <p:nvPr/>
          </p:nvSpPr>
          <p:spPr>
            <a:xfrm>
              <a:off x="829056" y="3779674"/>
              <a:ext cx="223772" cy="2377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4" name="Straight Connector 93">
              <a:extLst>
                <a:ext uri="{FF2B5EF4-FFF2-40B4-BE49-F238E27FC236}">
                  <a16:creationId xmlns:a16="http://schemas.microsoft.com/office/drawing/2014/main" id="{507F6FA1-6624-4C5B-9C9D-7333A3B7AA1F}"/>
                </a:ext>
              </a:extLst>
            </p:cNvPr>
            <p:cNvCxnSpPr>
              <a:cxnSpLocks/>
              <a:stCxn id="92" idx="4"/>
            </p:cNvCxnSpPr>
            <p:nvPr/>
          </p:nvCxnSpPr>
          <p:spPr>
            <a:xfrm flipH="1">
              <a:off x="937285" y="4017418"/>
              <a:ext cx="3657" cy="2503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57173A0-33A6-4482-8CD0-8C858DD19A7A}"/>
                </a:ext>
              </a:extLst>
            </p:cNvPr>
            <p:cNvCxnSpPr>
              <a:cxnSpLocks/>
            </p:cNvCxnSpPr>
            <p:nvPr/>
          </p:nvCxnSpPr>
          <p:spPr>
            <a:xfrm flipH="1">
              <a:off x="944880" y="3848100"/>
              <a:ext cx="64770" cy="495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Cylinder 12">
            <a:extLst>
              <a:ext uri="{FF2B5EF4-FFF2-40B4-BE49-F238E27FC236}">
                <a16:creationId xmlns:a16="http://schemas.microsoft.com/office/drawing/2014/main" id="{42846057-8A96-4ABC-9ABA-D4E2AEA315E8}"/>
              </a:ext>
            </a:extLst>
          </p:cNvPr>
          <p:cNvSpPr/>
          <p:nvPr/>
        </p:nvSpPr>
        <p:spPr>
          <a:xfrm rot="5400000">
            <a:off x="3257437" y="2967662"/>
            <a:ext cx="150017" cy="1150144"/>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TextBox 105">
            <a:extLst>
              <a:ext uri="{FF2B5EF4-FFF2-40B4-BE49-F238E27FC236}">
                <a16:creationId xmlns:a16="http://schemas.microsoft.com/office/drawing/2014/main" id="{69CAEA7A-AF19-42CB-A387-C1BC3DFCF60C}"/>
              </a:ext>
            </a:extLst>
          </p:cNvPr>
          <p:cNvSpPr txBox="1"/>
          <p:nvPr/>
        </p:nvSpPr>
        <p:spPr>
          <a:xfrm>
            <a:off x="232140" y="2868327"/>
            <a:ext cx="1151277" cy="253916"/>
          </a:xfrm>
          <a:prstGeom prst="rect">
            <a:avLst/>
          </a:prstGeom>
          <a:noFill/>
        </p:spPr>
        <p:txBody>
          <a:bodyPr wrap="none" rtlCol="0">
            <a:spAutoFit/>
          </a:bodyPr>
          <a:lstStyle/>
          <a:p>
            <a:r>
              <a:rPr lang="en-US" sz="1050" dirty="0"/>
              <a:t>Gas input, valve</a:t>
            </a:r>
          </a:p>
        </p:txBody>
      </p:sp>
      <p:sp>
        <p:nvSpPr>
          <p:cNvPr id="107" name="TextBox 106">
            <a:extLst>
              <a:ext uri="{FF2B5EF4-FFF2-40B4-BE49-F238E27FC236}">
                <a16:creationId xmlns:a16="http://schemas.microsoft.com/office/drawing/2014/main" id="{42B20D9B-2B4B-447B-AEFB-8F13A08F6FC1}"/>
              </a:ext>
            </a:extLst>
          </p:cNvPr>
          <p:cNvSpPr txBox="1"/>
          <p:nvPr/>
        </p:nvSpPr>
        <p:spPr>
          <a:xfrm>
            <a:off x="172759" y="3617743"/>
            <a:ext cx="798076" cy="738664"/>
          </a:xfrm>
          <a:prstGeom prst="rect">
            <a:avLst/>
          </a:prstGeom>
          <a:noFill/>
        </p:spPr>
        <p:txBody>
          <a:bodyPr wrap="square" rtlCol="0">
            <a:spAutoFit/>
          </a:bodyPr>
          <a:lstStyle/>
          <a:p>
            <a:r>
              <a:rPr lang="en-US" sz="1050" dirty="0"/>
              <a:t>Vacuum pump, pressure gauge</a:t>
            </a:r>
          </a:p>
        </p:txBody>
      </p:sp>
      <p:sp>
        <p:nvSpPr>
          <p:cNvPr id="108" name="TextBox 107">
            <a:extLst>
              <a:ext uri="{FF2B5EF4-FFF2-40B4-BE49-F238E27FC236}">
                <a16:creationId xmlns:a16="http://schemas.microsoft.com/office/drawing/2014/main" id="{ADD4CC04-1C25-4C9F-8BDB-05EB246D8590}"/>
              </a:ext>
            </a:extLst>
          </p:cNvPr>
          <p:cNvSpPr txBox="1"/>
          <p:nvPr/>
        </p:nvSpPr>
        <p:spPr>
          <a:xfrm>
            <a:off x="2865733" y="4832888"/>
            <a:ext cx="971139" cy="738664"/>
          </a:xfrm>
          <a:prstGeom prst="rect">
            <a:avLst/>
          </a:prstGeom>
          <a:noFill/>
        </p:spPr>
        <p:txBody>
          <a:bodyPr wrap="square" rtlCol="0">
            <a:spAutoFit/>
          </a:bodyPr>
          <a:lstStyle/>
          <a:p>
            <a:pPr algn="ctr"/>
            <a:r>
              <a:rPr lang="en-US" sz="1050" dirty="0"/>
              <a:t>Trap voltage feedthroughs</a:t>
            </a:r>
          </a:p>
          <a:p>
            <a:pPr algn="ctr"/>
            <a:r>
              <a:rPr lang="en-US" sz="1050" dirty="0"/>
              <a:t>from RF source</a:t>
            </a:r>
          </a:p>
        </p:txBody>
      </p:sp>
      <p:sp>
        <p:nvSpPr>
          <p:cNvPr id="109" name="TextBox 108">
            <a:extLst>
              <a:ext uri="{FF2B5EF4-FFF2-40B4-BE49-F238E27FC236}">
                <a16:creationId xmlns:a16="http://schemas.microsoft.com/office/drawing/2014/main" id="{64C1E48C-4FDF-41D7-98CC-DAFBC0BD4BDA}"/>
              </a:ext>
            </a:extLst>
          </p:cNvPr>
          <p:cNvSpPr txBox="1"/>
          <p:nvPr/>
        </p:nvSpPr>
        <p:spPr>
          <a:xfrm>
            <a:off x="1536003" y="1689192"/>
            <a:ext cx="971139" cy="253916"/>
          </a:xfrm>
          <a:prstGeom prst="rect">
            <a:avLst/>
          </a:prstGeom>
          <a:noFill/>
        </p:spPr>
        <p:txBody>
          <a:bodyPr wrap="square" rtlCol="0">
            <a:spAutoFit/>
          </a:bodyPr>
          <a:lstStyle/>
          <a:p>
            <a:r>
              <a:rPr lang="en-US" sz="1050" dirty="0"/>
              <a:t>Laser</a:t>
            </a:r>
          </a:p>
        </p:txBody>
      </p:sp>
      <p:sp>
        <p:nvSpPr>
          <p:cNvPr id="110" name="TextBox 109">
            <a:extLst>
              <a:ext uri="{FF2B5EF4-FFF2-40B4-BE49-F238E27FC236}">
                <a16:creationId xmlns:a16="http://schemas.microsoft.com/office/drawing/2014/main" id="{FB30F13A-9B8A-4239-804D-74361F017CA7}"/>
              </a:ext>
            </a:extLst>
          </p:cNvPr>
          <p:cNvSpPr txBox="1"/>
          <p:nvPr/>
        </p:nvSpPr>
        <p:spPr>
          <a:xfrm>
            <a:off x="2763926" y="1994337"/>
            <a:ext cx="1467987" cy="253916"/>
          </a:xfrm>
          <a:prstGeom prst="rect">
            <a:avLst/>
          </a:prstGeom>
          <a:noFill/>
        </p:spPr>
        <p:txBody>
          <a:bodyPr wrap="square" rtlCol="0">
            <a:spAutoFit/>
          </a:bodyPr>
          <a:lstStyle/>
          <a:p>
            <a:r>
              <a:rPr lang="en-US" sz="1050" dirty="0"/>
              <a:t>Diagnostics window</a:t>
            </a:r>
          </a:p>
        </p:txBody>
      </p:sp>
      <p:sp>
        <p:nvSpPr>
          <p:cNvPr id="111" name="TextBox 110">
            <a:extLst>
              <a:ext uri="{FF2B5EF4-FFF2-40B4-BE49-F238E27FC236}">
                <a16:creationId xmlns:a16="http://schemas.microsoft.com/office/drawing/2014/main" id="{84D762F1-02F8-4E7F-8CC6-91B6A8403172}"/>
              </a:ext>
            </a:extLst>
          </p:cNvPr>
          <p:cNvSpPr txBox="1"/>
          <p:nvPr/>
        </p:nvSpPr>
        <p:spPr>
          <a:xfrm>
            <a:off x="1839155" y="1993143"/>
            <a:ext cx="971139" cy="253916"/>
          </a:xfrm>
          <a:prstGeom prst="rect">
            <a:avLst/>
          </a:prstGeom>
          <a:noFill/>
        </p:spPr>
        <p:txBody>
          <a:bodyPr wrap="square" rtlCol="0">
            <a:spAutoFit/>
          </a:bodyPr>
          <a:lstStyle/>
          <a:p>
            <a:r>
              <a:rPr lang="en-US" sz="1050" dirty="0"/>
              <a:t>Window</a:t>
            </a:r>
          </a:p>
        </p:txBody>
      </p:sp>
      <p:sp>
        <p:nvSpPr>
          <p:cNvPr id="112" name="Trapezoid 111">
            <a:extLst>
              <a:ext uri="{FF2B5EF4-FFF2-40B4-BE49-F238E27FC236}">
                <a16:creationId xmlns:a16="http://schemas.microsoft.com/office/drawing/2014/main" id="{617B0F78-E825-4841-B0AA-27D631803CF2}"/>
              </a:ext>
            </a:extLst>
          </p:cNvPr>
          <p:cNvSpPr/>
          <p:nvPr/>
        </p:nvSpPr>
        <p:spPr>
          <a:xfrm>
            <a:off x="3128938" y="1543517"/>
            <a:ext cx="453713" cy="427346"/>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TextBox 112">
            <a:extLst>
              <a:ext uri="{FF2B5EF4-FFF2-40B4-BE49-F238E27FC236}">
                <a16:creationId xmlns:a16="http://schemas.microsoft.com/office/drawing/2014/main" id="{9D721278-73D9-450E-A96C-26FB4B16F284}"/>
              </a:ext>
            </a:extLst>
          </p:cNvPr>
          <p:cNvSpPr txBox="1"/>
          <p:nvPr/>
        </p:nvSpPr>
        <p:spPr>
          <a:xfrm>
            <a:off x="5329716" y="3034181"/>
            <a:ext cx="971139" cy="577081"/>
          </a:xfrm>
          <a:prstGeom prst="rect">
            <a:avLst/>
          </a:prstGeom>
          <a:noFill/>
        </p:spPr>
        <p:txBody>
          <a:bodyPr wrap="square" rtlCol="0">
            <a:spAutoFit/>
          </a:bodyPr>
          <a:lstStyle/>
          <a:p>
            <a:pPr algn="ctr"/>
            <a:r>
              <a:rPr lang="en-US" sz="1050" dirty="0"/>
              <a:t>Port for future extraction</a:t>
            </a:r>
          </a:p>
        </p:txBody>
      </p:sp>
      <p:sp>
        <p:nvSpPr>
          <p:cNvPr id="114" name="TextBox 113">
            <a:extLst>
              <a:ext uri="{FF2B5EF4-FFF2-40B4-BE49-F238E27FC236}">
                <a16:creationId xmlns:a16="http://schemas.microsoft.com/office/drawing/2014/main" id="{4951B121-10C9-428B-AB86-A0EAA5D4293B}"/>
              </a:ext>
            </a:extLst>
          </p:cNvPr>
          <p:cNvSpPr txBox="1"/>
          <p:nvPr/>
        </p:nvSpPr>
        <p:spPr>
          <a:xfrm>
            <a:off x="298822" y="3123625"/>
            <a:ext cx="1110032" cy="415498"/>
          </a:xfrm>
          <a:prstGeom prst="rect">
            <a:avLst/>
          </a:prstGeom>
          <a:noFill/>
        </p:spPr>
        <p:txBody>
          <a:bodyPr wrap="square" rtlCol="0">
            <a:spAutoFit/>
          </a:bodyPr>
          <a:lstStyle/>
          <a:p>
            <a:pPr algn="ctr"/>
            <a:r>
              <a:rPr lang="en-US" sz="1050" dirty="0"/>
              <a:t>Port for future injection</a:t>
            </a:r>
          </a:p>
        </p:txBody>
      </p:sp>
      <p:sp>
        <p:nvSpPr>
          <p:cNvPr id="115" name="TextBox 114">
            <a:extLst>
              <a:ext uri="{FF2B5EF4-FFF2-40B4-BE49-F238E27FC236}">
                <a16:creationId xmlns:a16="http://schemas.microsoft.com/office/drawing/2014/main" id="{ABA84A4D-4690-469B-98D1-719B4AB89E0D}"/>
              </a:ext>
            </a:extLst>
          </p:cNvPr>
          <p:cNvSpPr txBox="1"/>
          <p:nvPr/>
        </p:nvSpPr>
        <p:spPr>
          <a:xfrm>
            <a:off x="2673362" y="2604599"/>
            <a:ext cx="1318163" cy="415498"/>
          </a:xfrm>
          <a:prstGeom prst="rect">
            <a:avLst/>
          </a:prstGeom>
          <a:noFill/>
        </p:spPr>
        <p:txBody>
          <a:bodyPr wrap="square" rtlCol="0">
            <a:spAutoFit/>
          </a:bodyPr>
          <a:lstStyle/>
          <a:p>
            <a:pPr algn="ctr"/>
            <a:r>
              <a:rPr lang="en-US" sz="1050" dirty="0"/>
              <a:t>Transverse trap electrodes</a:t>
            </a:r>
          </a:p>
        </p:txBody>
      </p:sp>
      <p:sp>
        <p:nvSpPr>
          <p:cNvPr id="116" name="TextBox 115">
            <a:extLst>
              <a:ext uri="{FF2B5EF4-FFF2-40B4-BE49-F238E27FC236}">
                <a16:creationId xmlns:a16="http://schemas.microsoft.com/office/drawing/2014/main" id="{809F1BA2-C0D1-4EE0-BF57-9AD1D2063994}"/>
              </a:ext>
            </a:extLst>
          </p:cNvPr>
          <p:cNvSpPr txBox="1"/>
          <p:nvPr/>
        </p:nvSpPr>
        <p:spPr>
          <a:xfrm>
            <a:off x="4381569" y="2770830"/>
            <a:ext cx="953896" cy="1061829"/>
          </a:xfrm>
          <a:prstGeom prst="rect">
            <a:avLst/>
          </a:prstGeom>
          <a:noFill/>
        </p:spPr>
        <p:txBody>
          <a:bodyPr wrap="square" rtlCol="0">
            <a:spAutoFit/>
          </a:bodyPr>
          <a:lstStyle/>
          <a:p>
            <a:pPr algn="ctr"/>
            <a:r>
              <a:rPr lang="en-US" sz="1050" dirty="0"/>
              <a:t>Longitudinal trap electrodes with injection / extraction hole</a:t>
            </a:r>
          </a:p>
        </p:txBody>
      </p:sp>
      <p:cxnSp>
        <p:nvCxnSpPr>
          <p:cNvPr id="118" name="Straight Connector 117">
            <a:extLst>
              <a:ext uri="{FF2B5EF4-FFF2-40B4-BE49-F238E27FC236}">
                <a16:creationId xmlns:a16="http://schemas.microsoft.com/office/drawing/2014/main" id="{5ED5CA06-47FD-4B76-9FB0-9D6C5603597A}"/>
              </a:ext>
            </a:extLst>
          </p:cNvPr>
          <p:cNvCxnSpPr>
            <a:cxnSpLocks/>
          </p:cNvCxnSpPr>
          <p:nvPr/>
        </p:nvCxnSpPr>
        <p:spPr>
          <a:xfrm>
            <a:off x="2173873" y="3971158"/>
            <a:ext cx="2357630" cy="0"/>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4E4643-0682-4657-A711-59F7871EDB49}"/>
              </a:ext>
            </a:extLst>
          </p:cNvPr>
          <p:cNvSpPr txBox="1"/>
          <p:nvPr/>
        </p:nvSpPr>
        <p:spPr>
          <a:xfrm>
            <a:off x="2667286" y="3199354"/>
            <a:ext cx="463892" cy="253916"/>
          </a:xfrm>
          <a:prstGeom prst="rect">
            <a:avLst/>
          </a:prstGeom>
          <a:noFill/>
        </p:spPr>
        <p:txBody>
          <a:bodyPr wrap="square" rtlCol="0">
            <a:spAutoFit/>
          </a:bodyPr>
          <a:lstStyle/>
          <a:p>
            <a:pPr algn="ctr"/>
            <a:r>
              <a:rPr lang="en-US" sz="1050" dirty="0"/>
              <a:t>Ions</a:t>
            </a:r>
          </a:p>
        </p:txBody>
      </p:sp>
      <p:sp>
        <p:nvSpPr>
          <p:cNvPr id="120" name="TextBox 119">
            <a:extLst>
              <a:ext uri="{FF2B5EF4-FFF2-40B4-BE49-F238E27FC236}">
                <a16:creationId xmlns:a16="http://schemas.microsoft.com/office/drawing/2014/main" id="{56BE1563-2E29-4169-A631-DE457EB545E2}"/>
              </a:ext>
            </a:extLst>
          </p:cNvPr>
          <p:cNvSpPr txBox="1"/>
          <p:nvPr/>
        </p:nvSpPr>
        <p:spPr>
          <a:xfrm>
            <a:off x="1555987" y="3648306"/>
            <a:ext cx="971139" cy="900246"/>
          </a:xfrm>
          <a:prstGeom prst="rect">
            <a:avLst/>
          </a:prstGeom>
          <a:noFill/>
        </p:spPr>
        <p:txBody>
          <a:bodyPr wrap="square" rtlCol="0">
            <a:spAutoFit/>
          </a:bodyPr>
          <a:lstStyle/>
          <a:p>
            <a:r>
              <a:rPr lang="en-US" sz="1050" dirty="0">
                <a:solidFill>
                  <a:srgbClr val="7030A0"/>
                </a:solidFill>
              </a:rPr>
              <a:t>Interface for different electrode configurations</a:t>
            </a:r>
          </a:p>
        </p:txBody>
      </p:sp>
      <p:sp>
        <p:nvSpPr>
          <p:cNvPr id="126" name="TextBox 125">
            <a:extLst>
              <a:ext uri="{FF2B5EF4-FFF2-40B4-BE49-F238E27FC236}">
                <a16:creationId xmlns:a16="http://schemas.microsoft.com/office/drawing/2014/main" id="{D76B78D3-2CCF-465C-BCCE-AE0600FE5066}"/>
              </a:ext>
            </a:extLst>
          </p:cNvPr>
          <p:cNvSpPr txBox="1"/>
          <p:nvPr/>
        </p:nvSpPr>
        <p:spPr>
          <a:xfrm>
            <a:off x="643459" y="4805080"/>
            <a:ext cx="2030386" cy="415498"/>
          </a:xfrm>
          <a:prstGeom prst="rect">
            <a:avLst/>
          </a:prstGeom>
          <a:noFill/>
        </p:spPr>
        <p:txBody>
          <a:bodyPr wrap="square" rtlCol="0">
            <a:spAutoFit/>
          </a:bodyPr>
          <a:lstStyle/>
          <a:p>
            <a:pPr algn="ctr"/>
            <a:r>
              <a:rPr lang="en-US" sz="1050" dirty="0"/>
              <a:t>May also need high voltage electrodes to establish plasma</a:t>
            </a:r>
          </a:p>
        </p:txBody>
      </p:sp>
    </p:spTree>
    <p:extLst>
      <p:ext uri="{BB962C8B-B14F-4D97-AF65-F5344CB8AC3E}">
        <p14:creationId xmlns:p14="http://schemas.microsoft.com/office/powerpoint/2010/main" val="266171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2AD4-F2BF-4308-B09F-67703ED7D7A9}"/>
              </a:ext>
            </a:extLst>
          </p:cNvPr>
          <p:cNvSpPr>
            <a:spLocks noGrp="1"/>
          </p:cNvSpPr>
          <p:nvPr>
            <p:ph type="title"/>
          </p:nvPr>
        </p:nvSpPr>
        <p:spPr/>
        <p:txBody>
          <a:bodyPr/>
          <a:lstStyle/>
          <a:p>
            <a:r>
              <a:rPr lang="en-GB" dirty="0"/>
              <a:t>Application Study: High Specific Luminosity Collisions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F43F40-399E-4B54-94C1-ED6E6DC93E16}"/>
                  </a:ext>
                </a:extLst>
              </p:cNvPr>
              <p:cNvSpPr>
                <a:spLocks noGrp="1"/>
              </p:cNvSpPr>
              <p:nvPr>
                <p:ph idx="1"/>
              </p:nvPr>
            </p:nvSpPr>
            <p:spPr>
              <a:xfrm>
                <a:off x="428625" y="1825626"/>
                <a:ext cx="5372735" cy="4207185"/>
              </a:xfrm>
            </p:spPr>
            <p:txBody>
              <a:bodyPr>
                <a:normAutofit fontScale="85000" lnSpcReduction="20000"/>
              </a:bodyPr>
              <a:lstStyle/>
              <a:p>
                <a:r>
                  <a:rPr lang="en-GB" dirty="0"/>
                  <a:t>Trapped ions have achieved the lowest possible emittance of </a:t>
                </a:r>
                <a14:m>
                  <m:oMath xmlns:m="http://schemas.openxmlformats.org/officeDocument/2006/math">
                    <m:r>
                      <a:rPr lang="en-GB" i="1" smtClean="0">
                        <a:latin typeface="Cambria Math" panose="02040503050406030204" pitchFamily="18" charset="0"/>
                        <a:ea typeface="Cambria Math" panose="02040503050406030204" pitchFamily="18" charset="0"/>
                      </a:rPr>
                      <m:t>ℏ</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𝑚𝑐</m:t>
                    </m:r>
                  </m:oMath>
                </a14:m>
                <a:r>
                  <a:rPr lang="en-GB" dirty="0"/>
                  <a:t>, determined by the uncertainty principle.</a:t>
                </a:r>
              </a:p>
              <a:p>
                <a:r>
                  <a:rPr lang="en-GB" dirty="0"/>
                  <a:t>Integrated luminosity per particle</a:t>
                </a:r>
              </a:p>
              <a:p>
                <a:pPr marL="342900" indent="-342900">
                  <a:buFont typeface="Arial" panose="020B0604020202020204" pitchFamily="34" charset="0"/>
                  <a:buChar char="•"/>
                </a:pPr>
                <a:r>
                  <a:rPr lang="en-GB" sz="1900" dirty="0">
                    <a:solidFill>
                      <a:schemeClr val="accent1"/>
                    </a:solidFill>
                  </a:rPr>
                  <a:t>1.6e-9 barn</a:t>
                </a:r>
                <a:r>
                  <a:rPr lang="en-GB" sz="1900" baseline="30000" dirty="0">
                    <a:solidFill>
                      <a:schemeClr val="accent1"/>
                    </a:solidFill>
                  </a:rPr>
                  <a:t>-1</a:t>
                </a:r>
                <a:r>
                  <a:rPr lang="en-GB" sz="1900" dirty="0">
                    <a:solidFill>
                      <a:schemeClr val="accent1"/>
                    </a:solidFill>
                  </a:rPr>
                  <a:t> in a single pass through an LHC IP</a:t>
                </a:r>
              </a:p>
              <a:p>
                <a:pPr marL="342900" indent="-342900">
                  <a:buFont typeface="Arial" panose="020B0604020202020204" pitchFamily="34" charset="0"/>
                  <a:buChar char="•"/>
                </a:pPr>
                <a:r>
                  <a:rPr lang="en-GB" sz="1900" dirty="0">
                    <a:solidFill>
                      <a:schemeClr val="accent1"/>
                    </a:solidFill>
                  </a:rPr>
                  <a:t>2.8e-5 barn</a:t>
                </a:r>
                <a:r>
                  <a:rPr lang="en-GB" sz="1900" baseline="30000" dirty="0">
                    <a:solidFill>
                      <a:schemeClr val="accent1"/>
                    </a:solidFill>
                  </a:rPr>
                  <a:t>-1</a:t>
                </a:r>
                <a:r>
                  <a:rPr lang="en-GB" sz="1900" dirty="0">
                    <a:solidFill>
                      <a:schemeClr val="accent1"/>
                    </a:solidFill>
                  </a:rPr>
                  <a:t> for the ILC</a:t>
                </a:r>
              </a:p>
              <a:p>
                <a:pPr marL="342900" indent="-342900">
                  <a:buFont typeface="Arial" panose="020B0604020202020204" pitchFamily="34" charset="0"/>
                  <a:buChar char="•"/>
                </a:pPr>
                <a:r>
                  <a:rPr lang="en-GB" sz="1900" dirty="0">
                    <a:solidFill>
                      <a:schemeClr val="accent1"/>
                    </a:solidFill>
                  </a:rPr>
                  <a:t>The ultimate limit is saturating the cross section e.g. at 2 barn</a:t>
                </a:r>
                <a:r>
                  <a:rPr lang="en-GB" sz="1900" baseline="30000" dirty="0">
                    <a:solidFill>
                      <a:schemeClr val="accent1"/>
                    </a:solidFill>
                  </a:rPr>
                  <a:t>-1</a:t>
                </a:r>
                <a:r>
                  <a:rPr lang="en-GB" sz="1900" dirty="0">
                    <a:solidFill>
                      <a:schemeClr val="accent1"/>
                    </a:solidFill>
                  </a:rPr>
                  <a:t> for a 500 </a:t>
                </a:r>
                <a:r>
                  <a:rPr lang="en-GB" sz="1900" dirty="0" err="1">
                    <a:solidFill>
                      <a:schemeClr val="accent1"/>
                    </a:solidFill>
                  </a:rPr>
                  <a:t>mbarn</a:t>
                </a:r>
                <a:r>
                  <a:rPr lang="en-GB" sz="1900" dirty="0">
                    <a:solidFill>
                      <a:schemeClr val="accent1"/>
                    </a:solidFill>
                  </a:rPr>
                  <a:t> ion cross section, provided De Broglie wavelength is short enough</a:t>
                </a:r>
              </a:p>
              <a:p>
                <a:r>
                  <a:rPr lang="en-GB" dirty="0"/>
                  <a:t>Going in this direction requires a tight focus eventually comparable to the nuclear size</a:t>
                </a:r>
              </a:p>
              <a:p>
                <a:pPr marL="342900" indent="-342900">
                  <a:buFont typeface="Arial" panose="020B0604020202020204" pitchFamily="34" charset="0"/>
                  <a:buChar char="•"/>
                </a:pPr>
                <a:r>
                  <a:rPr lang="en-GB" sz="1900" dirty="0">
                    <a:solidFill>
                      <a:schemeClr val="accent1"/>
                    </a:solidFill>
                  </a:rPr>
                  <a:t>A scaling exists that shrinks the IP bunch radius and population by the same factor, which leaves detectable events per collision, space charge conditions and IP opening angle constant</a:t>
                </a:r>
              </a:p>
              <a:p>
                <a:pPr marL="342900" indent="-342900">
                  <a:buFont typeface="Arial" panose="020B0604020202020204" pitchFamily="34" charset="0"/>
                  <a:buChar char="•"/>
                </a:pPr>
                <a:r>
                  <a:rPr lang="en-GB" sz="1900" dirty="0">
                    <a:solidFill>
                      <a:schemeClr val="accent1"/>
                    </a:solidFill>
                  </a:rPr>
                  <a:t>This produces an experimental path in which specific luminosity is only limited by equipment accuracy and field aberrations</a:t>
                </a:r>
              </a:p>
              <a:p>
                <a:pPr marL="342900" indent="-342900">
                  <a:buFont typeface="Arial" panose="020B0604020202020204" pitchFamily="34" charset="0"/>
                  <a:buChar char="•"/>
                </a:pPr>
                <a:endParaRPr lang="en-GB" sz="1900" dirty="0">
                  <a:solidFill>
                    <a:schemeClr val="accent1"/>
                  </a:solidFill>
                </a:endParaRPr>
              </a:p>
            </p:txBody>
          </p:sp>
        </mc:Choice>
        <mc:Fallback xmlns="">
          <p:sp>
            <p:nvSpPr>
              <p:cNvPr id="3" name="Content Placeholder 2">
                <a:extLst>
                  <a:ext uri="{FF2B5EF4-FFF2-40B4-BE49-F238E27FC236}">
                    <a16:creationId xmlns:a16="http://schemas.microsoft.com/office/drawing/2014/main" id="{D0F43F40-399E-4B54-94C1-ED6E6DC93E16}"/>
                  </a:ext>
                </a:extLst>
              </p:cNvPr>
              <p:cNvSpPr>
                <a:spLocks noGrp="1" noRot="1" noChangeAspect="1" noMove="1" noResize="1" noEditPoints="1" noAdjustHandles="1" noChangeArrowheads="1" noChangeShapeType="1" noTextEdit="1"/>
              </p:cNvSpPr>
              <p:nvPr>
                <p:ph idx="1"/>
              </p:nvPr>
            </p:nvSpPr>
            <p:spPr>
              <a:xfrm>
                <a:off x="428625" y="1825626"/>
                <a:ext cx="5372735" cy="4207185"/>
              </a:xfrm>
              <a:blipFill>
                <a:blip r:embed="rId2"/>
                <a:stretch>
                  <a:fillRect l="-1134" t="-2750" r="-1247" b="-14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8173B84-C382-4747-8F08-5C975EAC29CA}"/>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6" name="Picture 5" descr="Background pattern&#10;&#10;Description automatically generated">
            <a:extLst>
              <a:ext uri="{FF2B5EF4-FFF2-40B4-BE49-F238E27FC236}">
                <a16:creationId xmlns:a16="http://schemas.microsoft.com/office/drawing/2014/main" id="{8AF8CF9A-1FA9-41F8-A003-959451360EEC}"/>
              </a:ext>
            </a:extLst>
          </p:cNvPr>
          <p:cNvPicPr>
            <a:picLocks noChangeAspect="1"/>
          </p:cNvPicPr>
          <p:nvPr/>
        </p:nvPicPr>
        <p:blipFill rotWithShape="1">
          <a:blip r:embed="rId3"/>
          <a:srcRect l="7557" r="3333"/>
          <a:stretch/>
        </p:blipFill>
        <p:spPr>
          <a:xfrm>
            <a:off x="5833322" y="4410490"/>
            <a:ext cx="3005877" cy="1786731"/>
          </a:xfrm>
          <a:prstGeom prst="rect">
            <a:avLst/>
          </a:prstGeom>
        </p:spPr>
      </p:pic>
      <p:pic>
        <p:nvPicPr>
          <p:cNvPr id="10" name="Picture 9">
            <a:extLst>
              <a:ext uri="{FF2B5EF4-FFF2-40B4-BE49-F238E27FC236}">
                <a16:creationId xmlns:a16="http://schemas.microsoft.com/office/drawing/2014/main" id="{381D7018-BAE4-4EC8-8C4C-DD7A64D268E8}"/>
              </a:ext>
            </a:extLst>
          </p:cNvPr>
          <p:cNvPicPr>
            <a:picLocks noChangeAspect="1"/>
          </p:cNvPicPr>
          <p:nvPr/>
        </p:nvPicPr>
        <p:blipFill rotWithShape="1">
          <a:blip r:embed="rId4"/>
          <a:srcRect t="12728" b="4952"/>
          <a:stretch/>
        </p:blipFill>
        <p:spPr>
          <a:xfrm>
            <a:off x="5833321" y="1711767"/>
            <a:ext cx="3005877" cy="1926966"/>
          </a:xfrm>
          <a:prstGeom prst="rect">
            <a:avLst/>
          </a:prstGeom>
        </p:spPr>
      </p:pic>
      <p:sp>
        <p:nvSpPr>
          <p:cNvPr id="11" name="TextBox 10">
            <a:extLst>
              <a:ext uri="{FF2B5EF4-FFF2-40B4-BE49-F238E27FC236}">
                <a16:creationId xmlns:a16="http://schemas.microsoft.com/office/drawing/2014/main" id="{88D40045-2A9E-4E32-B5A0-D43D42F75681}"/>
              </a:ext>
            </a:extLst>
          </p:cNvPr>
          <p:cNvSpPr txBox="1"/>
          <p:nvPr/>
        </p:nvSpPr>
        <p:spPr>
          <a:xfrm>
            <a:off x="5769830" y="3658054"/>
            <a:ext cx="3342640" cy="738664"/>
          </a:xfrm>
          <a:prstGeom prst="rect">
            <a:avLst/>
          </a:prstGeom>
          <a:noFill/>
        </p:spPr>
        <p:txBody>
          <a:bodyPr wrap="square" rtlCol="0">
            <a:spAutoFit/>
          </a:bodyPr>
          <a:lstStyle/>
          <a:p>
            <a:r>
              <a:rPr lang="en-GB" sz="1400" dirty="0"/>
              <a:t>Above: aberrated focus in 4D simulation</a:t>
            </a:r>
          </a:p>
          <a:p>
            <a:r>
              <a:rPr lang="en-GB" sz="1400" dirty="0"/>
              <a:t>Below: 6D simulation on GPU of beam aberrations (test case, 1M particles)</a:t>
            </a:r>
          </a:p>
        </p:txBody>
      </p:sp>
    </p:spTree>
    <p:extLst>
      <p:ext uri="{BB962C8B-B14F-4D97-AF65-F5344CB8AC3E}">
        <p14:creationId xmlns:p14="http://schemas.microsoft.com/office/powerpoint/2010/main" val="314209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1793-EA6C-1A24-2435-CA4C5BAD6F81}"/>
              </a:ext>
            </a:extLst>
          </p:cNvPr>
          <p:cNvSpPr>
            <a:spLocks noGrp="1"/>
          </p:cNvSpPr>
          <p:nvPr>
            <p:ph type="title"/>
          </p:nvPr>
        </p:nvSpPr>
        <p:spPr/>
        <p:txBody>
          <a:bodyPr/>
          <a:lstStyle/>
          <a:p>
            <a:r>
              <a:rPr lang="en-GB"/>
              <a:t>High Specific Luminosity Tracking – Recent Results (Nov 2022)</a:t>
            </a:r>
          </a:p>
        </p:txBody>
      </p:sp>
      <p:sp>
        <p:nvSpPr>
          <p:cNvPr id="3" name="Content Placeholder 2">
            <a:extLst>
              <a:ext uri="{FF2B5EF4-FFF2-40B4-BE49-F238E27FC236}">
                <a16:creationId xmlns:a16="http://schemas.microsoft.com/office/drawing/2014/main" id="{3F3340DB-13FB-6A79-0567-C817FFEFEABD}"/>
              </a:ext>
            </a:extLst>
          </p:cNvPr>
          <p:cNvSpPr>
            <a:spLocks noGrp="1"/>
          </p:cNvSpPr>
          <p:nvPr>
            <p:ph idx="1"/>
          </p:nvPr>
        </p:nvSpPr>
        <p:spPr/>
        <p:txBody>
          <a:bodyPr/>
          <a:lstStyle/>
          <a:p>
            <a:r>
              <a:rPr lang="en-GB"/>
              <a:t>Code module has been written to give initial beam distributions in ion traps</a:t>
            </a:r>
          </a:p>
          <a:p>
            <a:pPr marL="685800" lvl="1" indent="-342900"/>
            <a:r>
              <a:rPr lang="en-GB">
                <a:solidFill>
                  <a:schemeClr val="accent1"/>
                </a:solidFill>
              </a:rPr>
              <a:t>Balancing space charge against effective trap potential/force</a:t>
            </a:r>
          </a:p>
          <a:p>
            <a:pPr marL="342900" indent="-342900"/>
            <a:r>
              <a:rPr lang="en-GB"/>
              <a:t>Optimisation of an electrostatic transfer line between two traps to increase luminosity of collisions at ~few keV</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05C78"/>
                </a:solidFill>
                <a:effectLst/>
                <a:uLnTx/>
                <a:uFillTx/>
                <a:latin typeface="Arial" panose="020B0604020202020204"/>
                <a:ea typeface="+mn-ea"/>
                <a:cs typeface="+mn-cs"/>
              </a:rPr>
              <a:t>Enough lumi to detect hard Coulomb scatters at low energy</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a:solidFill>
                  <a:srgbClr val="105C78"/>
                </a:solidFill>
                <a:latin typeface="Arial" panose="020B0604020202020204"/>
              </a:rPr>
              <a:t>Shrinks bunch in all 3 dimensions if initial energy spread allowed</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05C78"/>
                </a:solidFill>
                <a:effectLst/>
                <a:uLnTx/>
                <a:uFillTx/>
                <a:latin typeface="Arial" panose="020B0604020202020204"/>
                <a:ea typeface="+mn-ea"/>
                <a:cs typeface="+mn-cs"/>
              </a:rPr>
              <a:t>No energy spread or </a:t>
            </a:r>
            <a:r>
              <a:rPr lang="en-GB">
                <a:solidFill>
                  <a:srgbClr val="105C78"/>
                </a:solidFill>
                <a:latin typeface="Arial" panose="020B0604020202020204"/>
              </a:rPr>
              <a:t>time dependence </a:t>
            </a:r>
            <a:r>
              <a:rPr lang="en-GB">
                <a:solidFill>
                  <a:srgbClr val="105C78"/>
                </a:solidFill>
                <a:latin typeface="Arial" panose="020B0604020202020204"/>
                <a:sym typeface="Wingdings" panose="05000000000000000000" pitchFamily="2" charset="2"/>
              </a:rPr>
              <a:t> only transverse shrink</a:t>
            </a: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05C78"/>
                </a:solidFill>
                <a:effectLst/>
                <a:uLnTx/>
                <a:uFillTx/>
                <a:latin typeface="Arial" panose="020B0604020202020204"/>
                <a:ea typeface="+mn-ea"/>
                <a:cs typeface="+mn-cs"/>
                <a:sym typeface="Wingdings" panose="05000000000000000000" pitchFamily="2" charset="2"/>
              </a:rPr>
              <a:t>Still working on optimiser to f</a:t>
            </a:r>
            <a:r>
              <a:rPr lang="en-GB">
                <a:solidFill>
                  <a:srgbClr val="105C78"/>
                </a:solidFill>
                <a:latin typeface="Arial" panose="020B0604020202020204"/>
                <a:sym typeface="Wingdings" panose="05000000000000000000" pitchFamily="2" charset="2"/>
              </a:rPr>
              <a:t>ully take advantage of small </a:t>
            </a:r>
            <a:r>
              <a:rPr lang="en-GB">
                <a:solidFill>
                  <a:srgbClr val="105C78"/>
                </a:solidFill>
                <a:latin typeface="Symbol" panose="05050102010706020507" pitchFamily="18" charset="2"/>
                <a:sym typeface="Wingdings" panose="05000000000000000000" pitchFamily="2" charset="2"/>
              </a:rPr>
              <a:t>e</a:t>
            </a:r>
            <a:endParaRPr kumimoji="0" lang="en-GB" sz="2000" b="0" i="0" u="none" strike="noStrike" kern="1200" cap="none" spc="0" normalizeH="0" baseline="0" noProof="0">
              <a:ln>
                <a:noFill/>
              </a:ln>
              <a:solidFill>
                <a:srgbClr val="105C78"/>
              </a:solidFill>
              <a:effectLst/>
              <a:uLnTx/>
              <a:uFillTx/>
              <a:latin typeface="Symbol" panose="05050102010706020507" pitchFamily="18" charset="2"/>
            </a:endParaRPr>
          </a:p>
          <a:p>
            <a:pPr marL="342900" indent="-342900"/>
            <a:r>
              <a:rPr lang="en-GB"/>
              <a:t>Particle interactions are possible on the GPU so could be used to simulate Couloumb crystals in the trap in future</a:t>
            </a:r>
          </a:p>
          <a:p>
            <a:endParaRPr lang="en-GB"/>
          </a:p>
        </p:txBody>
      </p:sp>
      <p:sp>
        <p:nvSpPr>
          <p:cNvPr id="4" name="Slide Number Placeholder 3">
            <a:extLst>
              <a:ext uri="{FF2B5EF4-FFF2-40B4-BE49-F238E27FC236}">
                <a16:creationId xmlns:a16="http://schemas.microsoft.com/office/drawing/2014/main" id="{90393646-2148-B0A0-27AE-621C64FE3FF1}"/>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31199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428625" y="195177"/>
            <a:ext cx="8286750" cy="762338"/>
          </a:xfrm>
        </p:spPr>
        <p:txBody>
          <a:bodyPr/>
          <a:lstStyle/>
          <a:p>
            <a:r>
              <a:rPr lang="en-US" dirty="0"/>
              <a:t>Goals, Deliverables, Methods</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957515"/>
            <a:ext cx="8286750" cy="4783133"/>
          </a:xfrm>
        </p:spPr>
        <p:txBody>
          <a:bodyPr>
            <a:normAutofit fontScale="92500" lnSpcReduction="10000"/>
          </a:bodyPr>
          <a:lstStyle/>
          <a:p>
            <a:r>
              <a:rPr lang="en-US" dirty="0"/>
              <a:t>Goals:</a:t>
            </a:r>
          </a:p>
          <a:p>
            <a:pPr marL="342900" indent="-342900">
              <a:buFont typeface="Arial" panose="020B0604020202020204" pitchFamily="34" charset="0"/>
              <a:buChar char="•"/>
            </a:pPr>
            <a:r>
              <a:rPr lang="en-US" dirty="0">
                <a:solidFill>
                  <a:schemeClr val="accent1"/>
                </a:solidFill>
              </a:rPr>
              <a:t>Design an ion trap test bench for laser cooling studies and construct a basic foundational system</a:t>
            </a:r>
          </a:p>
          <a:p>
            <a:pPr marL="342900" indent="-342900">
              <a:buFont typeface="Arial" panose="020B0604020202020204" pitchFamily="34" charset="0"/>
              <a:buChar char="•"/>
            </a:pPr>
            <a:r>
              <a:rPr lang="en-US" dirty="0">
                <a:solidFill>
                  <a:schemeClr val="accent1"/>
                </a:solidFill>
              </a:rPr>
              <a:t>Develop and characterize low emittance beam applications</a:t>
            </a:r>
          </a:p>
          <a:p>
            <a:r>
              <a:rPr lang="en-US" dirty="0"/>
              <a:t>Deliverables:</a:t>
            </a:r>
          </a:p>
          <a:p>
            <a:pPr marL="342900" indent="-342900">
              <a:buFont typeface="Arial" panose="020B0604020202020204" pitchFamily="34" charset="0"/>
              <a:buChar char="•"/>
            </a:pPr>
            <a:r>
              <a:rPr lang="en-US" dirty="0">
                <a:solidFill>
                  <a:schemeClr val="accent1"/>
                </a:solidFill>
              </a:rPr>
              <a:t>Publications based on design, theory, and simulations efforts</a:t>
            </a:r>
          </a:p>
          <a:p>
            <a:pPr marL="342900" indent="-342900">
              <a:buFont typeface="Arial" panose="020B0604020202020204" pitchFamily="34" charset="0"/>
              <a:buChar char="•"/>
            </a:pPr>
            <a:r>
              <a:rPr lang="en-US" dirty="0">
                <a:solidFill>
                  <a:schemeClr val="accent1"/>
                </a:solidFill>
              </a:rPr>
              <a:t>Initial test bench as platform for cooling experiments</a:t>
            </a:r>
          </a:p>
          <a:p>
            <a:r>
              <a:rPr lang="en-US" dirty="0"/>
              <a:t>Methods:</a:t>
            </a:r>
          </a:p>
          <a:p>
            <a:pPr marL="342900" indent="-342900">
              <a:buFont typeface="Arial" panose="020B0604020202020204" pitchFamily="34" charset="0"/>
              <a:buChar char="•"/>
            </a:pPr>
            <a:r>
              <a:rPr lang="en-US" dirty="0">
                <a:solidFill>
                  <a:schemeClr val="accent1"/>
                </a:solidFill>
              </a:rPr>
              <a:t>Design and simulation studies to identify components to be used in test stand and determine beam parameter ranges</a:t>
            </a:r>
          </a:p>
          <a:p>
            <a:pPr marL="342900" indent="-342900">
              <a:buFont typeface="Arial" panose="020B0604020202020204" pitchFamily="34" charset="0"/>
              <a:buChar char="•"/>
            </a:pPr>
            <a:r>
              <a:rPr lang="en-US" dirty="0">
                <a:solidFill>
                  <a:schemeClr val="accent1"/>
                </a:solidFill>
              </a:rPr>
              <a:t>Theoretical work to focus on cooling methods, use of molecular dynamics models, and standard simulation tools [</a:t>
            </a:r>
            <a:r>
              <a:rPr lang="en-US" dirty="0" err="1">
                <a:solidFill>
                  <a:schemeClr val="accent1"/>
                </a:solidFill>
              </a:rPr>
              <a:t>pylion</a:t>
            </a:r>
            <a:r>
              <a:rPr lang="en-US" dirty="0">
                <a:solidFill>
                  <a:schemeClr val="accent1"/>
                </a:solidFill>
              </a:rPr>
              <a:t> (Oxford), </a:t>
            </a:r>
            <a:r>
              <a:rPr lang="en-US" dirty="0" err="1">
                <a:solidFill>
                  <a:schemeClr val="accent1"/>
                </a:solidFill>
              </a:rPr>
              <a:t>Vsim</a:t>
            </a:r>
            <a:r>
              <a:rPr lang="en-US" dirty="0">
                <a:solidFill>
                  <a:schemeClr val="accent1"/>
                </a:solidFill>
              </a:rPr>
              <a:t> (TechX), ion-</a:t>
            </a:r>
            <a:r>
              <a:rPr lang="en-US" dirty="0" err="1">
                <a:solidFill>
                  <a:schemeClr val="accent1"/>
                </a:solidFill>
              </a:rPr>
              <a:t>phys</a:t>
            </a:r>
            <a:r>
              <a:rPr lang="en-US" dirty="0">
                <a:solidFill>
                  <a:schemeClr val="accent1"/>
                </a:solidFill>
              </a:rPr>
              <a:t> (Oxford), etc.]</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309540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428625" y="195177"/>
            <a:ext cx="8286750" cy="762338"/>
          </a:xfrm>
        </p:spPr>
        <p:txBody>
          <a:bodyPr/>
          <a:lstStyle/>
          <a:p>
            <a:r>
              <a:rPr lang="en-US" dirty="0"/>
              <a:t>Personnel, Procurements</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1047326"/>
            <a:ext cx="8286750" cy="3871915"/>
          </a:xfrm>
        </p:spPr>
        <p:txBody>
          <a:bodyPr>
            <a:normAutofit fontScale="92500" lnSpcReduction="10000"/>
          </a:bodyPr>
          <a:lstStyle/>
          <a:p>
            <a:r>
              <a:rPr lang="en-US" dirty="0"/>
              <a:t>Direct Personnel:</a:t>
            </a:r>
          </a:p>
          <a:p>
            <a:pPr marL="342900" indent="-342900">
              <a:buFont typeface="Arial" panose="020B0604020202020204" pitchFamily="34" charset="0"/>
              <a:buChar char="•"/>
            </a:pPr>
            <a:r>
              <a:rPr lang="en-US" dirty="0">
                <a:solidFill>
                  <a:schemeClr val="accent1"/>
                </a:solidFill>
              </a:rPr>
              <a:t>C-AD Engineer, to assist in design</a:t>
            </a:r>
          </a:p>
          <a:p>
            <a:pPr marL="342900" indent="-342900">
              <a:buFont typeface="Arial" panose="020B0604020202020204" pitchFamily="34" charset="0"/>
              <a:buChar char="•"/>
            </a:pPr>
            <a:r>
              <a:rPr lang="en-US" dirty="0">
                <a:solidFill>
                  <a:schemeClr val="accent1"/>
                </a:solidFill>
              </a:rPr>
              <a:t>Stephen Brooks: theory, design, and simulations</a:t>
            </a:r>
          </a:p>
          <a:p>
            <a:pPr marL="342900" indent="-342900">
              <a:buFont typeface="Arial" panose="020B0604020202020204" pitchFamily="34" charset="0"/>
              <a:buChar char="•"/>
            </a:pPr>
            <a:r>
              <a:rPr lang="en-US" dirty="0">
                <a:solidFill>
                  <a:schemeClr val="accent1"/>
                </a:solidFill>
              </a:rPr>
              <a:t>Kevin Brown: theory, design, and simulations</a:t>
            </a:r>
          </a:p>
          <a:p>
            <a:endParaRPr lang="en-US" dirty="0"/>
          </a:p>
          <a:p>
            <a:r>
              <a:rPr lang="en-US" dirty="0"/>
              <a:t>Procurements:</a:t>
            </a:r>
          </a:p>
          <a:p>
            <a:pPr marL="342900" indent="-342900">
              <a:buFont typeface="Arial" panose="020B0604020202020204" pitchFamily="34" charset="0"/>
              <a:buChar char="•"/>
            </a:pPr>
            <a:r>
              <a:rPr lang="en-US" dirty="0">
                <a:solidFill>
                  <a:schemeClr val="accent1"/>
                </a:solidFill>
              </a:rPr>
              <a:t>Vacuum chamber (in hand, no cost)</a:t>
            </a:r>
          </a:p>
          <a:p>
            <a:pPr marL="342900" indent="-342900">
              <a:buFont typeface="Arial" panose="020B0604020202020204" pitchFamily="34" charset="0"/>
              <a:buChar char="•"/>
            </a:pPr>
            <a:r>
              <a:rPr lang="en-US" dirty="0">
                <a:solidFill>
                  <a:schemeClr val="accent1"/>
                </a:solidFill>
              </a:rPr>
              <a:t>Cleaning and preparing vacuum chamber</a:t>
            </a:r>
          </a:p>
          <a:p>
            <a:pPr marL="342900" indent="-342900">
              <a:buFont typeface="Arial" panose="020B0604020202020204" pitchFamily="34" charset="0"/>
              <a:buChar char="•"/>
            </a:pPr>
            <a:r>
              <a:rPr lang="en-US" dirty="0">
                <a:solidFill>
                  <a:schemeClr val="accent1"/>
                </a:solidFill>
              </a:rPr>
              <a:t>Materials for ion trap, imaging system, vacuum systems, power supplies, lasers &amp; optics</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369721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2F32-1DC8-48BA-8362-82F06CCFA8B7}"/>
              </a:ext>
            </a:extLst>
          </p:cNvPr>
          <p:cNvSpPr>
            <a:spLocks noGrp="1"/>
          </p:cNvSpPr>
          <p:nvPr>
            <p:ph type="title"/>
          </p:nvPr>
        </p:nvSpPr>
        <p:spPr>
          <a:xfrm>
            <a:off x="428625" y="176279"/>
            <a:ext cx="8286750" cy="638051"/>
          </a:xfrm>
        </p:spPr>
        <p:txBody>
          <a:bodyPr/>
          <a:lstStyle/>
          <a:p>
            <a:r>
              <a:rPr lang="en-US" dirty="0"/>
              <a:t>Summary </a:t>
            </a:r>
          </a:p>
        </p:txBody>
      </p:sp>
      <p:sp>
        <p:nvSpPr>
          <p:cNvPr id="3" name="Content Placeholder 2">
            <a:extLst>
              <a:ext uri="{FF2B5EF4-FFF2-40B4-BE49-F238E27FC236}">
                <a16:creationId xmlns:a16="http://schemas.microsoft.com/office/drawing/2014/main" id="{F0BC3821-C346-476A-A76D-9986D454B338}"/>
              </a:ext>
            </a:extLst>
          </p:cNvPr>
          <p:cNvSpPr>
            <a:spLocks noGrp="1"/>
          </p:cNvSpPr>
          <p:nvPr>
            <p:ph idx="1"/>
          </p:nvPr>
        </p:nvSpPr>
        <p:spPr>
          <a:xfrm>
            <a:off x="214312" y="958434"/>
            <a:ext cx="8715375" cy="4207185"/>
          </a:xfrm>
        </p:spPr>
        <p:txBody>
          <a:bodyPr>
            <a:normAutofit fontScale="92500" lnSpcReduction="10000"/>
          </a:bodyPr>
          <a:lstStyle/>
          <a:p>
            <a:r>
              <a:rPr lang="en-US" dirty="0"/>
              <a:t>This project will focus on two specific things:</a:t>
            </a:r>
          </a:p>
          <a:p>
            <a:pPr marL="457200" indent="-457200">
              <a:buFont typeface="Arial" panose="020B0604020202020204" pitchFamily="34" charset="0"/>
              <a:buChar char="•"/>
            </a:pPr>
            <a:r>
              <a:rPr lang="en-US" dirty="0">
                <a:solidFill>
                  <a:schemeClr val="accent1"/>
                </a:solidFill>
              </a:rPr>
              <a:t>The </a:t>
            </a:r>
            <a:r>
              <a:rPr lang="en-US" b="1" dirty="0">
                <a:solidFill>
                  <a:schemeClr val="accent1"/>
                </a:solidFill>
              </a:rPr>
              <a:t>design</a:t>
            </a:r>
            <a:r>
              <a:rPr lang="en-US" dirty="0">
                <a:solidFill>
                  <a:schemeClr val="accent1"/>
                </a:solidFill>
              </a:rPr>
              <a:t> and </a:t>
            </a:r>
            <a:r>
              <a:rPr lang="en-US" b="1" dirty="0">
                <a:solidFill>
                  <a:schemeClr val="accent1"/>
                </a:solidFill>
              </a:rPr>
              <a:t>construction</a:t>
            </a:r>
            <a:r>
              <a:rPr lang="en-US" dirty="0">
                <a:solidFill>
                  <a:schemeClr val="accent1"/>
                </a:solidFill>
              </a:rPr>
              <a:t> of a basic test bench to begin learning and developing laser cooling techniques</a:t>
            </a:r>
          </a:p>
          <a:p>
            <a:pPr marL="457200" indent="-457200">
              <a:buFont typeface="Arial" panose="020B0604020202020204" pitchFamily="34" charset="0"/>
              <a:buChar char="•"/>
            </a:pPr>
            <a:r>
              <a:rPr lang="en-US" b="1" dirty="0">
                <a:solidFill>
                  <a:schemeClr val="accent1"/>
                </a:solidFill>
              </a:rPr>
              <a:t>Studies</a:t>
            </a:r>
            <a:r>
              <a:rPr lang="en-US" dirty="0">
                <a:solidFill>
                  <a:schemeClr val="accent1"/>
                </a:solidFill>
              </a:rPr>
              <a:t> of physics applications that the cooled ion trap could provide in an accelerator setting</a:t>
            </a:r>
          </a:p>
          <a:p>
            <a:pPr marL="0" indent="0"/>
            <a:r>
              <a:rPr lang="en-US" dirty="0"/>
              <a:t>The motivations are:</a:t>
            </a:r>
          </a:p>
          <a:p>
            <a:pPr marL="342900" indent="-342900">
              <a:buFont typeface="Arial" panose="020B0604020202020204" pitchFamily="34" charset="0"/>
              <a:buChar char="•"/>
            </a:pPr>
            <a:r>
              <a:rPr lang="en-US" dirty="0">
                <a:solidFill>
                  <a:schemeClr val="accent1"/>
                </a:solidFill>
              </a:rPr>
              <a:t>Applications to storage rings for quantum computing</a:t>
            </a:r>
          </a:p>
          <a:p>
            <a:pPr marL="342900" indent="-342900">
              <a:buFont typeface="Arial" panose="020B0604020202020204" pitchFamily="34" charset="0"/>
              <a:buChar char="•"/>
            </a:pPr>
            <a:r>
              <a:rPr lang="en-US" dirty="0">
                <a:solidFill>
                  <a:schemeClr val="accent1"/>
                </a:solidFill>
              </a:rPr>
              <a:t>Applications to high specific luminosity collisions</a:t>
            </a:r>
          </a:p>
          <a:p>
            <a:pPr marL="342900" indent="-342900">
              <a:buFont typeface="Arial" panose="020B0604020202020204" pitchFamily="34" charset="0"/>
              <a:buChar char="•"/>
            </a:pPr>
            <a:r>
              <a:rPr lang="en-US" dirty="0">
                <a:solidFill>
                  <a:schemeClr val="accent1"/>
                </a:solidFill>
              </a:rPr>
              <a:t>Fundamentally improving our understanding of the limitations in creating ultralow emittance beams and associated phenomena</a:t>
            </a:r>
          </a:p>
          <a:p>
            <a:pPr marL="342900" indent="-342900">
              <a:buFont typeface="Arial" panose="020B0604020202020204" pitchFamily="34" charset="0"/>
              <a:buChar char="•"/>
            </a:pPr>
            <a:r>
              <a:rPr lang="en-US" dirty="0">
                <a:solidFill>
                  <a:schemeClr val="accent1"/>
                </a:solidFill>
              </a:rPr>
              <a:t>Understanding the formation and structure of crystalline beams</a:t>
            </a:r>
          </a:p>
          <a:p>
            <a:pPr marL="342900" indent="-342900">
              <a:buFont typeface="Arial" panose="020B0604020202020204" pitchFamily="34" charset="0"/>
              <a:buChar char="•"/>
            </a:pPr>
            <a:r>
              <a:rPr lang="en-US" dirty="0">
                <a:solidFill>
                  <a:schemeClr val="accent1"/>
                </a:solidFill>
              </a:rPr>
              <a:t>Developing new techniques for 3D cooling of beams</a:t>
            </a:r>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8FE65A5A-676A-48D4-9346-FD702FDA1EC7}"/>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Tree>
    <p:extLst>
      <p:ext uri="{BB962C8B-B14F-4D97-AF65-F5344CB8AC3E}">
        <p14:creationId xmlns:p14="http://schemas.microsoft.com/office/powerpoint/2010/main" val="4040366127"/>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8863</TotalTime>
  <Words>1257</Words>
  <Application>Microsoft Office PowerPoint</Application>
  <PresentationFormat>On-screen Show (4:3)</PresentationFormat>
  <Paragraphs>130</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Symbol</vt:lpstr>
      <vt:lpstr>Times</vt:lpstr>
      <vt:lpstr>Times New Roman</vt:lpstr>
      <vt:lpstr>BNL</vt:lpstr>
      <vt:lpstr>Laser cooling test bench for ultralow emittance accelerator studies</vt:lpstr>
      <vt:lpstr>FY2023 NPP LDRD Type B Proposal</vt:lpstr>
      <vt:lpstr>Why do this?</vt:lpstr>
      <vt:lpstr>Ion Trap Test Chamber</vt:lpstr>
      <vt:lpstr>Application Study: High Specific Luminosity Collisions</vt:lpstr>
      <vt:lpstr>High Specific Luminosity Tracking – Recent Results (Nov 2022)</vt:lpstr>
      <vt:lpstr>Goals, Deliverables, Methods</vt:lpstr>
      <vt:lpstr>Personnel, Procurements</vt:lpstr>
      <vt:lpstr>Summary </vt:lpstr>
      <vt:lpstr>Possibilities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Brooks, Stephen</cp:lastModifiedBy>
  <cp:revision>27</cp:revision>
  <dcterms:created xsi:type="dcterms:W3CDTF">2022-02-16T00:10:48Z</dcterms:created>
  <dcterms:modified xsi:type="dcterms:W3CDTF">2022-11-07T20:26:04Z</dcterms:modified>
  <cp:category/>
</cp:coreProperties>
</file>