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19"/>
  </p:notesMasterIdLst>
  <p:handoutMasterIdLst>
    <p:handoutMasterId r:id="rId20"/>
  </p:handoutMasterIdLst>
  <p:sldIdLst>
    <p:sldId id="511" r:id="rId3"/>
    <p:sldId id="520" r:id="rId4"/>
    <p:sldId id="521" r:id="rId5"/>
    <p:sldId id="522" r:id="rId6"/>
    <p:sldId id="523" r:id="rId7"/>
    <p:sldId id="524" r:id="rId8"/>
    <p:sldId id="525" r:id="rId9"/>
    <p:sldId id="526" r:id="rId10"/>
    <p:sldId id="528" r:id="rId11"/>
    <p:sldId id="529" r:id="rId12"/>
    <p:sldId id="527" r:id="rId13"/>
    <p:sldId id="530" r:id="rId14"/>
    <p:sldId id="531" r:id="rId15"/>
    <p:sldId id="532" r:id="rId16"/>
    <p:sldId id="533" r:id="rId17"/>
    <p:sldId id="534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C0504D"/>
    <a:srgbClr val="000000"/>
    <a:srgbClr val="00FF00"/>
    <a:srgbClr val="7F7F7F"/>
    <a:srgbClr val="D99694"/>
    <a:srgbClr val="FFFFFF"/>
    <a:srgbClr val="0080FF"/>
    <a:srgbClr val="99FF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6005" autoAdjust="0"/>
  </p:normalViewPr>
  <p:slideViewPr>
    <p:cSldViewPr>
      <p:cViewPr varScale="1">
        <p:scale>
          <a:sx n="85" d="100"/>
          <a:sy n="85" d="100"/>
        </p:scale>
        <p:origin x="45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30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CE96F-9641-4202-B9F0-B2E2AD14F4BD}" type="datetimeFigureOut">
              <a:rPr lang="en-US"/>
              <a:pPr>
                <a:defRPr/>
              </a:pPr>
              <a:t>2022-Dec-07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F2E411-6695-4ACB-AE03-92CB8347E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437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3A463C-B3F1-4D95-AAE7-A01F53C12740}" type="datetimeFigureOut">
              <a:rPr lang="en-GB"/>
              <a:pPr>
                <a:defRPr/>
              </a:pPr>
              <a:t>07/12/2022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67DA4B-B3FA-4324-8CF5-89A932D868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0071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7DA4B-B3FA-4324-8CF5-89A932D8686A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657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7,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Brooks, Ion Traps for Accelerators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AA19B-55B7-43F6-A431-B5698B9D34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901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7,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Brooks, Ion Traps for Accelerators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DEF3-38EA-44F2-924B-3AA3B76DF1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165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86200" y="0"/>
            <a:ext cx="5257800" cy="1066800"/>
          </a:xfrm>
          <a:prstGeom prst="rect">
            <a:avLst/>
          </a:prstGeom>
          <a:noFill/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dk1">
                <a:satMod val="300000"/>
              </a:schemeClr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none"/>
        </p:style>
        <p:txBody>
          <a:bodyPr anchor="t">
            <a:normAutofit/>
          </a:bodyPr>
          <a:lstStyle>
            <a:lvl1pPr algn="r">
              <a:defRPr sz="3200">
                <a:ln>
                  <a:noFill/>
                </a:ln>
                <a:solidFill>
                  <a:srgbClr val="FFFF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99FF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CC"/>
                </a:solidFill>
                <a:latin typeface="+mj-lt"/>
              </a:rPr>
              <a:t> Page </a:t>
            </a:r>
            <a:fld id="{77AA60D7-E052-4FF8-8EB3-82792E6B1490}" type="slidenum">
              <a:rPr lang="en-US" smtClean="0">
                <a:solidFill>
                  <a:srgbClr val="FFFFCC"/>
                </a:solidFill>
                <a:latin typeface="+mj-lt"/>
              </a:rPr>
              <a:pPr/>
              <a:t>‹#›</a:t>
            </a:fld>
            <a:endParaRPr lang="en-US" dirty="0">
              <a:solidFill>
                <a:srgbClr val="FFFF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88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7,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Brooks, Ion Traps for Accelerators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C404-890E-41D9-B785-78F74B1E75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231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08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DC64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7,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Brooks, Ion Traps for Accelerators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E1426-49D9-4400-AE85-1D8D350657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1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December 7,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Stephen Brooks, Ion Traps for Accelerators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D7176B4-3FF4-42B2-A64D-8907BC728C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3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7030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December 7,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Stephen Brooks, Ion Traps for Accelerators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 Light" pitchFamily="34" charset="0"/>
              </a:defRPr>
            </a:lvl1pPr>
          </a:lstStyle>
          <a:p>
            <a:pPr>
              <a:defRPr/>
            </a:pPr>
            <a:fld id="{6FD7CC7B-9D0C-4FC1-993A-D4FA53C1AD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A080C0"/>
          </a:solidFill>
          <a:latin typeface="Calibri Light" panose="020F03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B0F0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DC64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quant-ph/0702175v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ccelconf.web.cern.ch/IPAC10/papers/thobmh03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Ion Traps Ideas/Status</a:t>
            </a:r>
            <a:endParaRPr lang="en-GB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927F54A-861D-4C23-96CC-3139919709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Some papers</a:t>
            </a:r>
          </a:p>
          <a:p>
            <a:r>
              <a:rPr lang="en-GB"/>
              <a:t>Contact made with Hiromi Okamoto</a:t>
            </a:r>
          </a:p>
          <a:p>
            <a:r>
              <a:rPr lang="en-GB"/>
              <a:t>Long-term applications and ideas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7, 2022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Ion Traps for Accelerators Meeting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AA19B-55B7-43F6-A431-B5698B9D349F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138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4A872-740C-2804-ABDF-86DDD37D6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Colliding Two Ca+ Ions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B8C9D90-F573-6014-2171-1C3A0955F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3796" y="1799140"/>
            <a:ext cx="7836408" cy="465419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2215E-B110-B19F-80FC-9713C8262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7,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3F6E2-9E1A-CD7F-DB9D-FD32CB44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Ion Traps for Accelerators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70CD3-05B2-680A-843A-85DE9815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307BCC-F35E-CBBD-52A3-BFB54B7F8278}"/>
              </a:ext>
            </a:extLst>
          </p:cNvPr>
          <p:cNvSpPr txBox="1"/>
          <p:nvPr/>
        </p:nvSpPr>
        <p:spPr>
          <a:xfrm>
            <a:off x="2699792" y="3159845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Coulomb bounce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E720E8-569A-CEF1-EAA1-48EB9CE45F87}"/>
              </a:ext>
            </a:extLst>
          </p:cNvPr>
          <p:cNvSpPr txBox="1"/>
          <p:nvPr/>
        </p:nvSpPr>
        <p:spPr>
          <a:xfrm>
            <a:off x="4723656" y="409660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Inelastic “direct hit”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B827E4-AE86-1204-4D07-53F20F2507A5}"/>
              </a:ext>
            </a:extLst>
          </p:cNvPr>
          <p:cNvSpPr txBox="1"/>
          <p:nvPr/>
        </p:nvSpPr>
        <p:spPr>
          <a:xfrm>
            <a:off x="3203848" y="4967492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No significant diffraction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896CB6-4827-7D40-7B9D-15B49E1E9EA2}"/>
              </a:ext>
            </a:extLst>
          </p:cNvPr>
          <p:cNvSpPr txBox="1"/>
          <p:nvPr/>
        </p:nvSpPr>
        <p:spPr>
          <a:xfrm>
            <a:off x="822412" y="1284551"/>
            <a:ext cx="7499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Closest approach distances determined by energy, Coulomb repulsion, matter wavelength and true hadron size</a:t>
            </a:r>
          </a:p>
        </p:txBody>
      </p:sp>
    </p:spTree>
    <p:extLst>
      <p:ext uri="{BB962C8B-B14F-4D97-AF65-F5344CB8AC3E}">
        <p14:creationId xmlns:p14="http://schemas.microsoft.com/office/powerpoint/2010/main" val="462843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3095E-1978-354D-DCE9-B0C1CD8A0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Imploding Sphere of 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0CCA2-8FA1-0944-9334-F7C3FCD17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Coulomb potential energy is (1/4</a:t>
            </a:r>
            <a:r>
              <a:rPr lang="en-GB">
                <a:latin typeface="Symbol" panose="05050102010706020507" pitchFamily="18" charset="2"/>
              </a:rPr>
              <a:t>pe</a:t>
            </a:r>
            <a:r>
              <a:rPr lang="en-GB" baseline="-25000"/>
              <a:t>0</a:t>
            </a:r>
            <a:r>
              <a:rPr lang="en-GB"/>
              <a:t>)qQ/r</a:t>
            </a:r>
          </a:p>
          <a:p>
            <a:pPr lvl="1"/>
            <a:r>
              <a:rPr lang="en-GB"/>
              <a:t>Set this equal to initial k.e. in implosion rest frame to find r</a:t>
            </a:r>
            <a:r>
              <a:rPr lang="en-GB" baseline="-25000"/>
              <a:t>min</a:t>
            </a:r>
            <a:r>
              <a:rPr lang="en-GB"/>
              <a:t> (and ignore some geometrical factor)</a:t>
            </a:r>
          </a:p>
          <a:p>
            <a:pPr lvl="1"/>
            <a:r>
              <a:rPr lang="en-GB"/>
              <a:t>Q = Nq for N ions</a:t>
            </a:r>
          </a:p>
          <a:p>
            <a:r>
              <a:rPr lang="en-GB"/>
              <a:t>r</a:t>
            </a:r>
            <a:r>
              <a:rPr lang="en-GB" baseline="-25000"/>
              <a:t>min</a:t>
            </a:r>
            <a:r>
              <a:rPr lang="en-GB"/>
              <a:t> = (1/4</a:t>
            </a:r>
            <a:r>
              <a:rPr lang="en-GB">
                <a:latin typeface="Symbol" panose="05050102010706020507" pitchFamily="18" charset="2"/>
              </a:rPr>
              <a:t>pe</a:t>
            </a:r>
            <a:r>
              <a:rPr lang="en-GB" baseline="-25000"/>
              <a:t>0</a:t>
            </a:r>
            <a:r>
              <a:rPr lang="en-GB"/>
              <a:t>)Nq</a:t>
            </a:r>
            <a:r>
              <a:rPr lang="en-GB" baseline="30000"/>
              <a:t>2</a:t>
            </a:r>
            <a:r>
              <a:rPr lang="en-GB"/>
              <a:t>/E</a:t>
            </a:r>
            <a:r>
              <a:rPr lang="en-GB" baseline="-25000"/>
              <a:t>k</a:t>
            </a:r>
          </a:p>
          <a:p>
            <a:r>
              <a:rPr lang="en-GB"/>
              <a:t>Density scaling is crazy with E</a:t>
            </a:r>
            <a:r>
              <a:rPr lang="en-GB" baseline="-25000"/>
              <a:t>k</a:t>
            </a:r>
          </a:p>
          <a:p>
            <a:r>
              <a:rPr lang="en-GB">
                <a:latin typeface="Symbol" panose="05050102010706020507" pitchFamily="18" charset="2"/>
              </a:rPr>
              <a:t>r</a:t>
            </a:r>
            <a:r>
              <a:rPr lang="en-GB"/>
              <a:t> = M/V = Nm/((4/3)</a:t>
            </a:r>
            <a:r>
              <a:rPr lang="en-GB">
                <a:latin typeface="Symbol" panose="05050102010706020507" pitchFamily="18" charset="2"/>
              </a:rPr>
              <a:t>p</a:t>
            </a:r>
            <a:r>
              <a:rPr lang="en-GB"/>
              <a:t>r</a:t>
            </a:r>
            <a:r>
              <a:rPr lang="en-GB" baseline="-25000"/>
              <a:t>min</a:t>
            </a:r>
            <a:r>
              <a:rPr lang="en-GB" baseline="30000"/>
              <a:t>3</a:t>
            </a:r>
            <a:r>
              <a:rPr lang="en-GB"/>
              <a:t>)</a:t>
            </a:r>
          </a:p>
          <a:p>
            <a:r>
              <a:rPr lang="en-GB"/>
              <a:t> = (1/4</a:t>
            </a:r>
            <a:r>
              <a:rPr lang="en-GB">
                <a:latin typeface="Symbol" panose="05050102010706020507" pitchFamily="18" charset="2"/>
              </a:rPr>
              <a:t>pe</a:t>
            </a:r>
            <a:r>
              <a:rPr lang="en-GB" baseline="-25000"/>
              <a:t>0</a:t>
            </a:r>
            <a:r>
              <a:rPr lang="en-GB"/>
              <a:t>)</a:t>
            </a:r>
            <a:r>
              <a:rPr lang="en-GB" baseline="30000"/>
              <a:t>3</a:t>
            </a:r>
            <a:r>
              <a:rPr lang="en-GB"/>
              <a:t>/((4/3)</a:t>
            </a:r>
            <a:r>
              <a:rPr lang="en-GB">
                <a:latin typeface="Symbol" panose="05050102010706020507" pitchFamily="18" charset="2"/>
              </a:rPr>
              <a:t>p</a:t>
            </a:r>
            <a:r>
              <a:rPr lang="en-GB"/>
              <a:t>) (m/q</a:t>
            </a:r>
            <a:r>
              <a:rPr lang="en-GB" baseline="30000"/>
              <a:t>6</a:t>
            </a:r>
            <a:r>
              <a:rPr lang="en-GB"/>
              <a:t>) (E</a:t>
            </a:r>
            <a:r>
              <a:rPr lang="en-GB" baseline="-25000"/>
              <a:t>k</a:t>
            </a:r>
            <a:r>
              <a:rPr lang="en-GB" baseline="30000"/>
              <a:t>3</a:t>
            </a:r>
            <a:r>
              <a:rPr lang="en-GB"/>
              <a:t>/N</a:t>
            </a:r>
            <a:r>
              <a:rPr lang="en-GB" baseline="30000"/>
              <a:t>2</a:t>
            </a:r>
            <a:r>
              <a:rPr lang="en-GB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482E0-E08D-2C45-626D-9123BBE12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7,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E9E65-F272-6B58-FDC0-EEE1EFB49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Ion Traps for Accelerators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C3B08-29FE-9BB4-EE4E-E5EFF2A1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7000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B4F12-1AF5-B5CA-E04A-988284D50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Some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1F5C7-2899-2F42-CC09-99F37F55F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3885"/>
            <a:ext cx="8229600" cy="5001419"/>
          </a:xfrm>
        </p:spPr>
        <p:txBody>
          <a:bodyPr/>
          <a:lstStyle/>
          <a:p>
            <a:r>
              <a:rPr lang="en-GB"/>
              <a:t>With N=20000 Ca+ ions</a:t>
            </a:r>
          </a:p>
          <a:p>
            <a:r>
              <a:rPr lang="en-GB"/>
              <a:t>x’*=100mrad and dp/p=10% chirp</a:t>
            </a:r>
          </a:p>
          <a:p>
            <a:pPr lvl="1"/>
            <a:r>
              <a:rPr lang="en-GB"/>
              <a:t>Important to make boosted imploding sphere(s)</a:t>
            </a:r>
          </a:p>
          <a:p>
            <a:r>
              <a:rPr lang="en-GB"/>
              <a:t>Required normalised emittance is </a:t>
            </a:r>
            <a:r>
              <a:rPr lang="en-GB">
                <a:latin typeface="Symbol" panose="05050102010706020507" pitchFamily="18" charset="2"/>
              </a:rPr>
              <a:t>bg</a:t>
            </a:r>
            <a:r>
              <a:rPr lang="en-GB"/>
              <a:t>r</a:t>
            </a:r>
            <a:r>
              <a:rPr lang="en-GB" baseline="-25000"/>
              <a:t>min</a:t>
            </a:r>
            <a:r>
              <a:rPr lang="en-GB"/>
              <a:t>x’*</a:t>
            </a:r>
          </a:p>
          <a:p>
            <a:pPr lvl="1"/>
            <a:r>
              <a:rPr lang="en-GB"/>
              <a:t>Heisenberg bound for 1-plane </a:t>
            </a:r>
            <a:r>
              <a:rPr lang="en-GB">
                <a:latin typeface="Symbol" panose="05050102010706020507" pitchFamily="18" charset="2"/>
              </a:rPr>
              <a:t>e</a:t>
            </a:r>
            <a:r>
              <a:rPr lang="en-GB"/>
              <a:t> = (hbar/2mc)N</a:t>
            </a:r>
            <a:r>
              <a:rPr lang="en-GB" baseline="30000"/>
              <a:t>1/3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D995D-D721-D70F-BDAA-78D89DD7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7,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F6921-46D9-C3AD-5C10-F58AFEA6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Ion Traps for Accelerators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CB961-72E3-859F-201F-115F19156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66F8623-6233-95AE-D9E7-8C44B2A48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523425"/>
              </p:ext>
            </p:extLst>
          </p:nvPr>
        </p:nvGraphicFramePr>
        <p:xfrm>
          <a:off x="611560" y="4066376"/>
          <a:ext cx="807524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048">
                  <a:extLst>
                    <a:ext uri="{9D8B030D-6E8A-4147-A177-3AD203B41FA5}">
                      <a16:colId xmlns:a16="http://schemas.microsoft.com/office/drawing/2014/main" val="2569361222"/>
                    </a:ext>
                  </a:extLst>
                </a:gridCol>
                <a:gridCol w="1121256">
                  <a:extLst>
                    <a:ext uri="{9D8B030D-6E8A-4147-A177-3AD203B41FA5}">
                      <a16:colId xmlns:a16="http://schemas.microsoft.com/office/drawing/2014/main" val="3298565483"/>
                    </a:ext>
                  </a:extLst>
                </a:gridCol>
                <a:gridCol w="2108840">
                  <a:extLst>
                    <a:ext uri="{9D8B030D-6E8A-4147-A177-3AD203B41FA5}">
                      <a16:colId xmlns:a16="http://schemas.microsoft.com/office/drawing/2014/main" val="1767972139"/>
                    </a:ext>
                  </a:extLst>
                </a:gridCol>
                <a:gridCol w="1615048">
                  <a:extLst>
                    <a:ext uri="{9D8B030D-6E8A-4147-A177-3AD203B41FA5}">
                      <a16:colId xmlns:a16="http://schemas.microsoft.com/office/drawing/2014/main" val="2829573863"/>
                    </a:ext>
                  </a:extLst>
                </a:gridCol>
                <a:gridCol w="1615048">
                  <a:extLst>
                    <a:ext uri="{9D8B030D-6E8A-4147-A177-3AD203B41FA5}">
                      <a16:colId xmlns:a16="http://schemas.microsoft.com/office/drawing/2014/main" val="2733004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E</a:t>
                      </a:r>
                      <a:r>
                        <a:rPr lang="en-GB" baseline="-25000"/>
                        <a:t>k</a:t>
                      </a:r>
                      <a:r>
                        <a:rPr lang="en-GB" baseline="0"/>
                        <a:t> or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r</a:t>
                      </a:r>
                      <a:r>
                        <a:rPr lang="en-GB" baseline="-25000"/>
                        <a:t>min</a:t>
                      </a:r>
                      <a:r>
                        <a:rPr lang="en-GB"/>
                        <a:t>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Symbol" panose="05050102010706020507" pitchFamily="18" charset="2"/>
                        </a:rPr>
                        <a:t>r</a:t>
                      </a:r>
                      <a:r>
                        <a:rPr lang="en-GB"/>
                        <a:t>/</a:t>
                      </a:r>
                      <a:r>
                        <a:rPr lang="en-GB">
                          <a:latin typeface="Symbol" panose="05050102010706020507" pitchFamily="18" charset="2"/>
                        </a:rPr>
                        <a:t>r</a:t>
                      </a:r>
                      <a:r>
                        <a:rPr lang="en-GB" baseline="-25000"/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Normalised 1-plane emittance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Heisenberg lower </a:t>
                      </a:r>
                      <a:r>
                        <a:rPr lang="en-GB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GB"/>
                        <a:t> bound 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621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100keV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28.8nm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0.0133 (dense gas)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6.67e-12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7.19e-17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653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1MeV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2.88nm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13.3 (~Hg)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2.11e-12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7.19e-17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068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10MeV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0.288nm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13300 (white dwarf)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6.67e-13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7.19e-17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824108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D094FCE4-98AE-92F6-9289-C8483D6B4109}"/>
              </a:ext>
            </a:extLst>
          </p:cNvPr>
          <p:cNvSpPr/>
          <p:nvPr/>
        </p:nvSpPr>
        <p:spPr>
          <a:xfrm>
            <a:off x="5344978" y="4835054"/>
            <a:ext cx="1224136" cy="1415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A84E3-84D5-A535-828C-2B95CFA658D5}"/>
              </a:ext>
            </a:extLst>
          </p:cNvPr>
          <p:cNvSpPr txBox="1"/>
          <p:nvPr/>
        </p:nvSpPr>
        <p:spPr>
          <a:xfrm>
            <a:off x="6228184" y="6113856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Already attained by S-POD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6A6C15-1B69-924C-7C64-B221D1A35239}"/>
              </a:ext>
            </a:extLst>
          </p:cNvPr>
          <p:cNvSpPr/>
          <p:nvPr/>
        </p:nvSpPr>
        <p:spPr>
          <a:xfrm>
            <a:off x="2123728" y="4825321"/>
            <a:ext cx="1224136" cy="1415182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FCA9D5-C86C-E908-5166-FF29CBFE2484}"/>
              </a:ext>
            </a:extLst>
          </p:cNvPr>
          <p:cNvSpPr txBox="1"/>
          <p:nvPr/>
        </p:nvSpPr>
        <p:spPr>
          <a:xfrm>
            <a:off x="418881" y="6122557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5"/>
                </a:solidFill>
              </a:rPr>
              <a:t>Requires feedbacks</a:t>
            </a:r>
          </a:p>
        </p:txBody>
      </p:sp>
    </p:spTree>
    <p:extLst>
      <p:ext uri="{BB962C8B-B14F-4D97-AF65-F5344CB8AC3E}">
        <p14:creationId xmlns:p14="http://schemas.microsoft.com/office/powerpoint/2010/main" val="3288925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03B23-3461-4B2E-9F87-9A280A9CE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Feedbacks </a:t>
            </a:r>
            <a:r>
              <a:rPr lang="en-GB" sz="2000"/>
              <a:t>(rough notes)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4E1A4-0FC9-217B-AE12-B5DCC9A99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Can use coherent beam-beam interaction</a:t>
            </a:r>
          </a:p>
          <a:p>
            <a:pPr lvl="1"/>
            <a:r>
              <a:rPr lang="en-GB"/>
              <a:t>i.e. when bunches have a near miss they bend away from each other via electrostatic repulsion</a:t>
            </a:r>
          </a:p>
          <a:p>
            <a:r>
              <a:rPr lang="en-GB"/>
              <a:t>This will give the direction and magnitude of the near miss using a position detector</a:t>
            </a:r>
          </a:p>
          <a:p>
            <a:r>
              <a:rPr lang="en-GB"/>
              <a:t>Can “telescope” down from a large high-charge bunch to a smaller bunch later</a:t>
            </a:r>
          </a:p>
          <a:p>
            <a:pPr lvl="1"/>
            <a:r>
              <a:rPr lang="en-GB"/>
              <a:t>Avoids problem of not being able to find the beam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9E3A3-5227-F4EF-A2EB-8145B0D9C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7,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DBE92-4008-4679-CC21-C23A86E67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Ion Traps for Accelerators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BD77E-B70A-71CD-7923-C64E8EDEE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8627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DE99C-C2F3-EBD5-20FE-739D2F286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Aberrations </a:t>
            </a:r>
            <a:r>
              <a:rPr lang="en-GB" sz="2000"/>
              <a:t>(rough notes)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F165C-C976-AB6B-2201-C7F841C74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I’ve done optimisations of a set of configurable electrostatic multipoles that show they can manipulate the beam in a variety of nonlinear ways to cancel aberrations</a:t>
            </a:r>
          </a:p>
          <a:p>
            <a:r>
              <a:rPr lang="en-GB"/>
              <a:t>If the initial beam has some energy spread or “chirp”, it can focus the bunch to almost a point in all three dimensions</a:t>
            </a:r>
          </a:p>
          <a:p>
            <a:pPr lvl="1"/>
            <a:r>
              <a:rPr lang="en-GB"/>
              <a:t>Otherwise only in two transverse dimensions because time symmetry with constant fields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DF542-8B8D-2473-5604-344F9BDC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7,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6819A-6EB0-603A-8566-528CADC7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Ion Traps for Accelerators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56EBC-4150-BC85-B246-B7BF298A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3252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24894-2F1E-90C6-C438-60E600511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Reducing N </a:t>
            </a:r>
            <a:r>
              <a:rPr lang="en-GB" sz="2000"/>
              <a:t>(rough notes)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66F6B-1F08-5439-6810-51333062C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Having a small N (e.g. 3) leads to an extreme situation where the densities can approach the nuclear density but positional accuracy requirements are similarly severe (like LIGO)</a:t>
            </a:r>
          </a:p>
          <a:p>
            <a:r>
              <a:rPr lang="en-GB"/>
              <a:t>This is exciting because it could be an alternate route to stable superheavy elements (more neutrons from multi-way fusion)</a:t>
            </a:r>
          </a:p>
          <a:p>
            <a:pPr lvl="1"/>
            <a:r>
              <a:rPr lang="en-GB"/>
              <a:t>Or to study high-density stellar nucleosynthesis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730F9-1927-5535-634B-3F89B37BB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7,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198CD-27E7-A8F4-5EA5-CADDB8662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Ion Traps for Accelerators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E456B-5F7D-FC11-57E8-D4B085070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81E54F-5366-54B8-BEF5-DC33C5A48AAB}"/>
              </a:ext>
            </a:extLst>
          </p:cNvPr>
          <p:cNvSpPr txBox="1"/>
          <p:nvPr/>
        </p:nvSpPr>
        <p:spPr>
          <a:xfrm>
            <a:off x="611560" y="5710019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Przybylski's Star contains unstable actinides in its spectrum, one theory is that they are daughters of a comparatively stable superheavy element</a:t>
            </a:r>
          </a:p>
        </p:txBody>
      </p:sp>
    </p:spTree>
    <p:extLst>
      <p:ext uri="{BB962C8B-B14F-4D97-AF65-F5344CB8AC3E}">
        <p14:creationId xmlns:p14="http://schemas.microsoft.com/office/powerpoint/2010/main" val="1374402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48E6-745C-C7D7-E82D-CD771C470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Efficiency </a:t>
            </a:r>
            <a:r>
              <a:rPr lang="en-GB" sz="2000"/>
              <a:t>(rough notes)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E1D96-05A5-B73D-302D-28017CB91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 extremely small foci possible using these methods mean collisions would have very high “specific luminosity” (luminosity per particle or per Watt)</a:t>
            </a:r>
          </a:p>
          <a:p>
            <a:r>
              <a:rPr lang="en-GB"/>
              <a:t>Preserving the ultra-low emittance to collider energy scales might be hard but could alleviate “intensity effects” or power limits in future colliders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39835-33E3-2A6D-8489-1FA27559D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7,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7E9A1-C356-868D-B36C-09CD67451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Ion Traps for Accelerators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DC4CB-E60D-1FFD-71BC-8782B11A5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8785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E686-79C1-4492-AB55-1AB41079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Paper on Quantum Shuttling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5974F-D467-4FC9-A81A-2B9973D59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>
                <a:hlinkClick r:id="rId2"/>
              </a:rPr>
              <a:t>https://arxiv.org/abs/quant-ph/0702175v3</a:t>
            </a:r>
            <a:endParaRPr lang="en-US"/>
          </a:p>
          <a:p>
            <a:r>
              <a:rPr lang="en-US"/>
              <a:t>“</a:t>
            </a:r>
            <a:r>
              <a:rPr lang="en-US" b="1"/>
              <a:t>On the Transport of Atomic Ions in Linear and Multidimensional Ion Trap Arrays”</a:t>
            </a:r>
          </a:p>
          <a:p>
            <a:r>
              <a:rPr lang="en-US"/>
              <a:t>Very long paper (72 pages), only read part</a:t>
            </a:r>
          </a:p>
          <a:p>
            <a:r>
              <a:rPr lang="en-US"/>
              <a:t>Adiabatic transport from one quantum well to another (like RF bucket change)</a:t>
            </a:r>
          </a:p>
          <a:p>
            <a:r>
              <a:rPr lang="en-US"/>
              <a:t>Numerical and quantum simulation techniques</a:t>
            </a:r>
          </a:p>
          <a:p>
            <a:r>
              <a:rPr lang="en-US"/>
              <a:t>Lots of technical detail on trap too, very nice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81A3F-FA53-448F-BA62-4EEEA48F5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7,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78F4F-B0A5-4009-9623-BEE4AB00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Ion Traps for Accelerators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2F47B-C83E-4A31-9D33-6A599577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504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E116F-E45E-CECA-B75C-02615AB3A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Hiroshima U. IPAC’10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7FB63-F498-1A7D-6DCF-F9D648BC1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>
                <a:hlinkClick r:id="rId2"/>
              </a:rPr>
              <a:t>https://accelconf.web.cern.ch/IPAC10/papers/thobmh03.pdf</a:t>
            </a:r>
            <a:endParaRPr lang="en-GB"/>
          </a:p>
          <a:p>
            <a:r>
              <a:rPr lang="en-US" b="1"/>
              <a:t>“COULOMB CRYSTAL EXTRACTION FROM AN ION TRAP FOR APPLICATION TO NANO-BEAM SOURCE”</a:t>
            </a:r>
          </a:p>
          <a:p>
            <a:r>
              <a:rPr lang="en-US"/>
              <a:t>Produced Coulomb crystals</a:t>
            </a:r>
          </a:p>
          <a:p>
            <a:r>
              <a:rPr lang="en-US"/>
              <a:t>Extracted ~3 ions</a:t>
            </a:r>
          </a:p>
          <a:p>
            <a:pPr algn="l"/>
            <a:r>
              <a:rPr lang="en-US"/>
              <a:t>“</a:t>
            </a:r>
            <a:r>
              <a:rPr lang="en-GB"/>
              <a:t>normalized rms </a:t>
            </a:r>
            <a:r>
              <a:rPr lang="en-US"/>
              <a:t>emittance reaches the order of 10</a:t>
            </a:r>
            <a:r>
              <a:rPr lang="en-US" baseline="30000"/>
              <a:t>-13</a:t>
            </a:r>
            <a:r>
              <a:rPr lang="en-US"/>
              <a:t> m or less.”!!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11039-F9FB-5D90-2E39-100801049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7,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7C688-2161-85AE-A52F-35A2254F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Ion Traps for Accelerators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0E285-FDF7-CF76-9964-5D3203958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AC317C-7CED-1576-E690-7565AA5E8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000"/>
          <a:stretch/>
        </p:blipFill>
        <p:spPr>
          <a:xfrm>
            <a:off x="5868144" y="3356992"/>
            <a:ext cx="2592288" cy="155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5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0D7CC-DBC5-C635-653D-9CED22CE3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E-mailed Hiromi Okamoto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76BBE-4D1F-B2E6-8498-FE879CF37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Has four ion traps, calls them all “S-POD”s</a:t>
            </a:r>
          </a:p>
          <a:p>
            <a:pPr lvl="1"/>
            <a:r>
              <a:rPr lang="en-GB"/>
              <a:t>The first one includes cooling, rest are like IBEX</a:t>
            </a:r>
          </a:p>
          <a:p>
            <a:r>
              <a:rPr lang="en-GB"/>
              <a:t>Sympathetically cooled nitrogen ions, now thinks normalised emittance could be 10</a:t>
            </a:r>
            <a:r>
              <a:rPr lang="en-GB" baseline="30000"/>
              <a:t>-16</a:t>
            </a:r>
            <a:r>
              <a:rPr lang="en-GB"/>
              <a:t> m</a:t>
            </a:r>
          </a:p>
          <a:p>
            <a:r>
              <a:rPr lang="en-GB"/>
              <a:t>Commented on ion extraction:</a:t>
            </a:r>
          </a:p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09664-2D3A-99E4-55A1-68757A222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7,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DC207-2EFA-6D98-DED2-30AB15D1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Ion Traps for Accelerators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2CE19-8DE8-2CAC-13AA-3D602E7D5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304C73-5DDD-BBF9-CAA4-FC44DC8D01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275" y="4477097"/>
            <a:ext cx="77914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76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55F4-A7ED-C8AF-4645-825F6A46C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Ion Trap Simulation</a:t>
            </a:r>
          </a:p>
        </p:txBody>
      </p:sp>
      <p:pic>
        <p:nvPicPr>
          <p:cNvPr id="8" name="Content Placeholder 7" descr="Background pattern&#10;&#10;Description automatically generated">
            <a:extLst>
              <a:ext uri="{FF2B5EF4-FFF2-40B4-BE49-F238E27FC236}">
                <a16:creationId xmlns:a16="http://schemas.microsoft.com/office/drawing/2014/main" id="{ABFCA200-9024-172A-261C-A786ED986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6679"/>
            <a:ext cx="9144000" cy="486132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98CC5-5BF8-32E6-1100-4C306F679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7,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EFB31-87ED-F731-EEB5-9A609CC6A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Ion Traps for Accelerators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C3A92-0584-239A-181F-00854B5AA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14104D0-5874-87AE-990F-F96CE52089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6" r="39387"/>
          <a:stretch/>
        </p:blipFill>
        <p:spPr>
          <a:xfrm>
            <a:off x="6752885" y="2052586"/>
            <a:ext cx="1956679" cy="48054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E926F8-3CB8-5A85-8E41-DD10147BCF6C}"/>
              </a:ext>
            </a:extLst>
          </p:cNvPr>
          <p:cNvSpPr txBox="1"/>
          <p:nvPr/>
        </p:nvSpPr>
        <p:spPr>
          <a:xfrm>
            <a:off x="457200" y="1340768"/>
            <a:ext cx="8334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Pancake-shaped beam with low transverse focussing and higher longitudinal</a:t>
            </a:r>
          </a:p>
          <a:p>
            <a:r>
              <a:rPr lang="en-GB"/>
              <a:t>40Ca+, 1000 ions, cooling is “fake” because I haven’t got absorption spectra yet </a:t>
            </a:r>
          </a:p>
        </p:txBody>
      </p:sp>
    </p:spTree>
    <p:extLst>
      <p:ext uri="{BB962C8B-B14F-4D97-AF65-F5344CB8AC3E}">
        <p14:creationId xmlns:p14="http://schemas.microsoft.com/office/powerpoint/2010/main" val="3666094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E1EE-CDA8-D1E8-BECA-9E2D38566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Two-Species Ion Trap Simuation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438D6-3F8E-EA7A-5379-DA7ED9D0C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7,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CCAD4-EAEF-A095-8839-54BE19D20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Ion Traps for Accelerators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39A7E-08DC-55E6-6DA9-1BF4BF449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pic>
        <p:nvPicPr>
          <p:cNvPr id="10" name="Picture 9" descr="Surface chart&#10;&#10;Description automatically generated with medium confidence">
            <a:extLst>
              <a:ext uri="{FF2B5EF4-FFF2-40B4-BE49-F238E27FC236}">
                <a16:creationId xmlns:a16="http://schemas.microsoft.com/office/drawing/2014/main" id="{89671143-16C1-2561-DF39-6498C695F9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91" y="1834635"/>
            <a:ext cx="4139952" cy="3104964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AE289E9-B3EB-B615-017F-A1358656BA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34635"/>
            <a:ext cx="4139952" cy="3104964"/>
          </a:xfrm>
          <a:prstGeom prst="rect">
            <a:avLst/>
          </a:prstGeom>
        </p:spPr>
      </p:pic>
      <p:pic>
        <p:nvPicPr>
          <p:cNvPr id="8" name="Content Placeholder 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A1C5BC38-94D3-33CA-D26F-B22EBF7BE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8" r="15805"/>
          <a:stretch/>
        </p:blipFill>
        <p:spPr>
          <a:xfrm>
            <a:off x="3491880" y="3937502"/>
            <a:ext cx="2088232" cy="2373127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5622FD2-4EDB-2D2D-A0C5-71918F29F63E}"/>
              </a:ext>
            </a:extLst>
          </p:cNvPr>
          <p:cNvSpPr txBox="1"/>
          <p:nvPr/>
        </p:nvSpPr>
        <p:spPr>
          <a:xfrm>
            <a:off x="295202" y="1373402"/>
            <a:ext cx="8584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Tried protons and calcium – both stable but very different rigidity &amp; ellipsoid shapes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1A2C3A-C6B6-7806-9A24-359FC37E6B64}"/>
              </a:ext>
            </a:extLst>
          </p:cNvPr>
          <p:cNvSpPr txBox="1"/>
          <p:nvPr/>
        </p:nvSpPr>
        <p:spPr>
          <a:xfrm>
            <a:off x="589931" y="5031500"/>
            <a:ext cx="2718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Species separate themselves so not much thermal conduction between them?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65A62E-FD6D-4CC1-4135-ABC65B1E2801}"/>
              </a:ext>
            </a:extLst>
          </p:cNvPr>
          <p:cNvSpPr txBox="1"/>
          <p:nvPr/>
        </p:nvSpPr>
        <p:spPr>
          <a:xfrm>
            <a:off x="5759088" y="4939599"/>
            <a:ext cx="30977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Did have some better luck sympathetically cooling very small numbers of protons that get embedded in the Ca crystal lattice</a:t>
            </a:r>
          </a:p>
        </p:txBody>
      </p:sp>
    </p:spTree>
    <p:extLst>
      <p:ext uri="{BB962C8B-B14F-4D97-AF65-F5344CB8AC3E}">
        <p14:creationId xmlns:p14="http://schemas.microsoft.com/office/powerpoint/2010/main" val="1771336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00B26-EB28-26A4-6176-3208614F8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Experimental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699ED-FB91-DD0C-B00E-5D3C497CA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Produce ions</a:t>
            </a:r>
          </a:p>
          <a:p>
            <a:r>
              <a:rPr lang="en-GB"/>
              <a:t>Trap ions</a:t>
            </a:r>
          </a:p>
          <a:p>
            <a:r>
              <a:rPr lang="en-GB"/>
              <a:t>Measure ions</a:t>
            </a:r>
          </a:p>
          <a:p>
            <a:r>
              <a:rPr lang="en-GB"/>
              <a:t>Cool ions</a:t>
            </a:r>
          </a:p>
          <a:p>
            <a:r>
              <a:rPr lang="en-GB"/>
              <a:t>Extract ions</a:t>
            </a:r>
          </a:p>
          <a:p>
            <a:r>
              <a:rPr lang="en-GB"/>
              <a:t>Focus ions</a:t>
            </a:r>
          </a:p>
          <a:p>
            <a:r>
              <a:rPr lang="en-GB"/>
              <a:t>Collide 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585E7-9717-2BED-1750-9BA248B00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7,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BC636-81CF-AF34-9411-02DF0CE4B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Ion Traps for Accelerators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88745-6807-EAED-D1DC-4125C13E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3A3CAFB8-7589-C9E9-BC00-AF4FA98D50AA}"/>
              </a:ext>
            </a:extLst>
          </p:cNvPr>
          <p:cNvSpPr/>
          <p:nvPr/>
        </p:nvSpPr>
        <p:spPr>
          <a:xfrm>
            <a:off x="3347864" y="1772816"/>
            <a:ext cx="576064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IBEX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5170BE4-539D-5489-1DD4-1E8D8C66F2DE}"/>
              </a:ext>
            </a:extLst>
          </p:cNvPr>
          <p:cNvSpPr/>
          <p:nvPr/>
        </p:nvSpPr>
        <p:spPr>
          <a:xfrm>
            <a:off x="4067944" y="1772816"/>
            <a:ext cx="576064" cy="2664296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S-POD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C0AD77CC-FEC0-ED14-3582-F18053380CBE}"/>
              </a:ext>
            </a:extLst>
          </p:cNvPr>
          <p:cNvSpPr/>
          <p:nvPr/>
        </p:nvSpPr>
        <p:spPr>
          <a:xfrm>
            <a:off x="4788024" y="1761656"/>
            <a:ext cx="576064" cy="3827584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Proposal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C89EF0-D01B-8C62-D7D9-2847C25A1123}"/>
              </a:ext>
            </a:extLst>
          </p:cNvPr>
          <p:cNvSpPr txBox="1"/>
          <p:nvPr/>
        </p:nvSpPr>
        <p:spPr>
          <a:xfrm flipH="1">
            <a:off x="5431324" y="4664912"/>
            <a:ext cx="3826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Take bunches </a:t>
            </a:r>
            <a:r>
              <a:rPr lang="en-GB" b="1"/>
              <a:t>out of equilibrium</a:t>
            </a:r>
            <a:r>
              <a:rPr lang="en-GB"/>
              <a:t> to make dense collisions (as interaction points do in rings)</a:t>
            </a:r>
          </a:p>
        </p:txBody>
      </p:sp>
    </p:spTree>
    <p:extLst>
      <p:ext uri="{BB962C8B-B14F-4D97-AF65-F5344CB8AC3E}">
        <p14:creationId xmlns:p14="http://schemas.microsoft.com/office/powerpoint/2010/main" val="3210264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1C538-394D-A2F2-B180-AC75C45B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“Zero” Emittance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B5D01-BCAE-48C3-D6A4-F8F866E29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What limits you when you make a focus but there is no/minimal emittance?  From physics:</a:t>
            </a:r>
          </a:p>
          <a:p>
            <a:pPr lvl="1"/>
            <a:r>
              <a:rPr lang="en-GB"/>
              <a:t>Coulomb repulsion</a:t>
            </a:r>
          </a:p>
          <a:p>
            <a:pPr lvl="1"/>
            <a:r>
              <a:rPr lang="en-GB"/>
              <a:t>Matter wave diffraction (lighter species)</a:t>
            </a:r>
          </a:p>
          <a:p>
            <a:pPr lvl="1"/>
            <a:r>
              <a:rPr lang="en-GB"/>
              <a:t>Possibly Pauli exclusion principle (large N)</a:t>
            </a:r>
          </a:p>
          <a:p>
            <a:r>
              <a:rPr lang="en-GB"/>
              <a:t>From experimental errors:</a:t>
            </a:r>
          </a:p>
          <a:p>
            <a:pPr lvl="1"/>
            <a:r>
              <a:rPr lang="en-GB"/>
              <a:t>Optical aberrations (distortion etc.)</a:t>
            </a:r>
          </a:p>
          <a:p>
            <a:pPr lvl="1"/>
            <a:r>
              <a:rPr lang="en-GB"/>
              <a:t>Vibrations, noise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C362E-C6C6-BBEA-A21F-BD040CE0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7,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E1A59-3314-C570-5BB0-D0A2B1FD5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Ion Traps for Accelerators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10659-A68E-6AD9-8485-B002CCA6D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8464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1626C-960B-7671-5F0E-2F5237EAA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Colliding Two Protons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1C600C8-9ECF-F674-0881-EFAE95B4E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663" y="1797794"/>
            <a:ext cx="7838675" cy="465554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664CB-E3A9-87D6-7DFE-EED58027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December 7,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38D74-3957-A9AD-4BB4-6EE95E26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Ion Traps for Accelerators Meeting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0193E-5345-F5D5-6E6C-3F89A970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477746-BD97-7A12-20A7-4610EC249AE6}"/>
              </a:ext>
            </a:extLst>
          </p:cNvPr>
          <p:cNvSpPr txBox="1"/>
          <p:nvPr/>
        </p:nvSpPr>
        <p:spPr>
          <a:xfrm>
            <a:off x="1691680" y="3086491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Coulomb bounce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79BC44-9862-444C-213E-051408411947}"/>
              </a:ext>
            </a:extLst>
          </p:cNvPr>
          <p:cNvSpPr txBox="1"/>
          <p:nvPr/>
        </p:nvSpPr>
        <p:spPr>
          <a:xfrm>
            <a:off x="3124200" y="3525986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De Broglie wave diffraction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0B8402-C902-1D08-DA0F-29FBAAD1DE8C}"/>
              </a:ext>
            </a:extLst>
          </p:cNvPr>
          <p:cNvSpPr txBox="1"/>
          <p:nvPr/>
        </p:nvSpPr>
        <p:spPr>
          <a:xfrm>
            <a:off x="4715164" y="412615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Inelastic “direct hit”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8BB609-9228-E136-9A4B-4578DA51E0BE}"/>
              </a:ext>
            </a:extLst>
          </p:cNvPr>
          <p:cNvSpPr txBox="1"/>
          <p:nvPr/>
        </p:nvSpPr>
        <p:spPr>
          <a:xfrm>
            <a:off x="822412" y="1284551"/>
            <a:ext cx="7499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Closest approach distances determined by energy, Coulomb repulsion, matter wavelength and true hadron size</a:t>
            </a:r>
          </a:p>
        </p:txBody>
      </p:sp>
    </p:spTree>
    <p:extLst>
      <p:ext uri="{BB962C8B-B14F-4D97-AF65-F5344CB8AC3E}">
        <p14:creationId xmlns:p14="http://schemas.microsoft.com/office/powerpoint/2010/main" val="1996394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98674</TotalTime>
  <Words>1094</Words>
  <Application>Microsoft Office PowerPoint</Application>
  <PresentationFormat>On-screen Show (4:3)</PresentationFormat>
  <Paragraphs>162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Office Theme</vt:lpstr>
      <vt:lpstr>1_Office Theme</vt:lpstr>
      <vt:lpstr>Ion Traps Ideas/Status</vt:lpstr>
      <vt:lpstr>Paper on Quantum Shuttling</vt:lpstr>
      <vt:lpstr>Hiroshima U. IPAC’10 Paper</vt:lpstr>
      <vt:lpstr>E-mailed Hiromi Okamoto</vt:lpstr>
      <vt:lpstr>Ion Trap Simulation</vt:lpstr>
      <vt:lpstr>Two-Species Ion Trap Simuation</vt:lpstr>
      <vt:lpstr>Experimental Pathway</vt:lpstr>
      <vt:lpstr>“Zero” Emittance Focus</vt:lpstr>
      <vt:lpstr>Colliding Two Protons</vt:lpstr>
      <vt:lpstr>Colliding Two Ca+ Ions</vt:lpstr>
      <vt:lpstr>Imploding Sphere of Charge</vt:lpstr>
      <vt:lpstr>Some Numbers</vt:lpstr>
      <vt:lpstr>Feedbacks (rough notes)</vt:lpstr>
      <vt:lpstr>Aberrations (rough notes)</vt:lpstr>
      <vt:lpstr>Reducing N (rough notes)</vt:lpstr>
      <vt:lpstr>Efficiency (rough notes)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Magnet?</dc:title>
  <dc:creator>Stephen Brooks</dc:creator>
  <cp:lastModifiedBy>Brooks, Stephen</cp:lastModifiedBy>
  <cp:revision>1655</cp:revision>
  <dcterms:created xsi:type="dcterms:W3CDTF">2012-11-14T19:21:06Z</dcterms:created>
  <dcterms:modified xsi:type="dcterms:W3CDTF">2022-12-07T16:02:49Z</dcterms:modified>
</cp:coreProperties>
</file>