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6"/>
  </p:notesMasterIdLst>
  <p:handoutMasterIdLst>
    <p:handoutMasterId r:id="rId17"/>
  </p:handoutMasterIdLst>
  <p:sldIdLst>
    <p:sldId id="511" r:id="rId3"/>
    <p:sldId id="535" r:id="rId4"/>
    <p:sldId id="536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5" r:id="rId13"/>
    <p:sldId id="546" r:id="rId14"/>
    <p:sldId id="544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C0504D"/>
    <a:srgbClr val="000000"/>
    <a:srgbClr val="00FF00"/>
    <a:srgbClr val="7F7F7F"/>
    <a:srgbClr val="D99694"/>
    <a:srgbClr val="FFFFFF"/>
    <a:srgbClr val="0080FF"/>
    <a:srgbClr val="99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6005" autoAdjust="0"/>
  </p:normalViewPr>
  <p:slideViewPr>
    <p:cSldViewPr>
      <p:cViewPr varScale="1">
        <p:scale>
          <a:sx n="85" d="100"/>
          <a:sy n="85" d="100"/>
        </p:scale>
        <p:origin x="45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2023-Jan-10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11,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nl.gov/newsroom/news.php?a=1208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Ion Traps Ideas/Status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927F54A-861D-4C23-96CC-313991970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ECA preproposal</a:t>
            </a:r>
          </a:p>
          <a:p>
            <a:r>
              <a:rPr lang="en-GB"/>
              <a:t>Extraction initial simulation</a:t>
            </a:r>
          </a:p>
          <a:p>
            <a:r>
              <a:rPr lang="en-GB"/>
              <a:t>Emittance at Doppler cooling limit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A8C1-FD44-B61B-84D6-C450ECDE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Values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B1EFD5-DEDD-6DF9-CE26-E2CAE1BA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815" y="1412776"/>
            <a:ext cx="5310369" cy="27453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F6A9-52EB-859A-A6FA-58774CD5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F11EB-4904-E07C-DA21-7112BDD2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CE314-F30E-3D84-E0FD-03DFB03D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76031-9877-A28E-F225-5F772486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4" y="4365104"/>
            <a:ext cx="6953250" cy="16573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DE6A004-FC30-A539-D036-B08DC49B0C51}"/>
              </a:ext>
            </a:extLst>
          </p:cNvPr>
          <p:cNvSpPr/>
          <p:nvPr/>
        </p:nvSpPr>
        <p:spPr>
          <a:xfrm>
            <a:off x="4139952" y="3717032"/>
            <a:ext cx="1656184" cy="44105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B32EEC-0DE2-1527-3960-8361336DBEA7}"/>
              </a:ext>
            </a:extLst>
          </p:cNvPr>
          <p:cNvSpPr/>
          <p:nvPr/>
        </p:nvSpPr>
        <p:spPr>
          <a:xfrm>
            <a:off x="6714564" y="4957482"/>
            <a:ext cx="809763" cy="23308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7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6E5F-AF65-BEF5-A6F4-F8535009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Benefits of Quantum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BD4FF-281B-DBCF-56F0-36D91E6D6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Entangled initial conditions in particle physics experiments can give more ideal final states</a:t>
            </a:r>
          </a:p>
          <a:p>
            <a:r>
              <a:rPr lang="en-US"/>
              <a:t>E.g. synchrotron radiation under time reversal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890C5-DF30-B299-7F77-B480B697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675A8-1462-36FE-4A26-95E8B7C3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F0B0-CA5A-5687-6841-D297ABEF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58CDB-AC13-A685-3E97-CACEF452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494" y="3501008"/>
            <a:ext cx="5815012" cy="24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996A-9F1B-B7E8-EFFF-BF25526D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Talking of Entanglement…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3692D-564D-3D4A-7955-C1FBA02F3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>
              <a:hlinkClick r:id="rId2"/>
            </a:endParaRPr>
          </a:p>
          <a:p>
            <a:endParaRPr lang="en-GB">
              <a:hlinkClick r:id="rId2"/>
            </a:endParaRPr>
          </a:p>
          <a:p>
            <a:endParaRPr lang="en-GB">
              <a:hlinkClick r:id="rId2"/>
            </a:endParaRPr>
          </a:p>
          <a:p>
            <a:endParaRPr lang="en-GB">
              <a:hlinkClick r:id="rId2"/>
            </a:endParaRPr>
          </a:p>
          <a:p>
            <a:r>
              <a:rPr lang="en-GB"/>
              <a:t>Entanglement of high energy pions</a:t>
            </a:r>
            <a:endParaRPr lang="en-GB">
              <a:hlinkClick r:id="rId2"/>
            </a:endParaRPr>
          </a:p>
          <a:p>
            <a:r>
              <a:rPr lang="en-GB">
                <a:hlinkClick r:id="rId2"/>
              </a:rPr>
              <a:t>https://www.bnl.gov/newsroom/news.php?a=120816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8E2D-A1B5-94A7-2654-558324EA5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B9EC0-9A12-95C0-FCED-DA357BFA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F77FA-8BE9-6B96-52D6-F2E70262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50E06BB-F3C2-6DBC-3FBE-7EB395F3D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40" y="2281870"/>
            <a:ext cx="5300719" cy="2294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9B554-2C06-C0FF-2D1B-49467199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1196752"/>
            <a:ext cx="5472608" cy="13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4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7727-0BFE-F8B4-8BDF-1E7C2AF4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Visit to RAL (and IBEX trap)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2D6E2-7099-3D81-53EA-05679BAE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 will be at RAL from Monday 30</a:t>
            </a:r>
            <a:r>
              <a:rPr lang="en-GB" baseline="30000"/>
              <a:t>th</a:t>
            </a:r>
            <a:r>
              <a:rPr lang="en-GB"/>
              <a:t> Jan to Friday 3</a:t>
            </a:r>
            <a:r>
              <a:rPr lang="en-GB" baseline="30000"/>
              <a:t>rd</a:t>
            </a:r>
            <a:r>
              <a:rPr lang="en-GB"/>
              <a:t> Feb</a:t>
            </a:r>
          </a:p>
          <a:p>
            <a:r>
              <a:rPr lang="en-GB"/>
              <a:t>Hope to discuss ideas for future of IBEX trap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7CBB4-64AB-5C2E-0D6B-5900DBA7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5FB07-F100-A94E-079F-9868C315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CCBBB-6CEB-BF95-EC9B-FB5EB9BE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312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1594-71DC-903A-6024-E9823865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 Career Award Preproposal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F302B-C0C7-CA98-5AF4-B3B3A02F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3-page preproposal was submitted Dec 29</a:t>
            </a:r>
            <a:r>
              <a:rPr lang="en-GB" baseline="30000"/>
              <a:t>th</a:t>
            </a:r>
          </a:p>
          <a:p>
            <a:pPr lvl="1"/>
            <a:r>
              <a:rPr lang="en-GB"/>
              <a:t>Will get encourage/discourage response for full proposal on Feb 6</a:t>
            </a:r>
            <a:r>
              <a:rPr lang="en-GB" baseline="30000"/>
              <a:t>th</a:t>
            </a:r>
          </a:p>
          <a:p>
            <a:r>
              <a:rPr lang="en-GB"/>
              <a:t>Potentially $500k/year for 5 years</a:t>
            </a:r>
          </a:p>
          <a:p>
            <a:pPr lvl="1"/>
            <a:r>
              <a:rPr lang="en-GB"/>
              <a:t>Only ~10% of applications accepted though</a:t>
            </a:r>
          </a:p>
          <a:p>
            <a:pPr lvl="1"/>
            <a:r>
              <a:rPr lang="en-GB"/>
              <a:t>Mainly a way to get my thoughts on paper!</a:t>
            </a:r>
          </a:p>
          <a:p>
            <a:r>
              <a:rPr lang="en-GB"/>
              <a:t>(See document)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16157-2B2D-3F36-4DE9-F20B7422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04AD-F47D-B2CC-BC86-B08F7E332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4B06E-E508-7B2C-0F78-A751FD97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8405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62F3-DBE5-233E-4FD3-90471DBD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Ion Trap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05591-A484-D590-646C-27DC3186B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GB"/>
              <a:t>Q: does the low emittance of the beam survive extraction from the trap?</a:t>
            </a:r>
          </a:p>
          <a:p>
            <a:r>
              <a:rPr lang="en-GB"/>
              <a:t>Replaced the quadratic potential in the trap simulation by six “point electrodes”</a:t>
            </a:r>
          </a:p>
          <a:p>
            <a:pPr lvl="1"/>
            <a:r>
              <a:rPr lang="en-GB"/>
              <a:t>With the same quadratic terms at x,y,z=0</a:t>
            </a:r>
          </a:p>
          <a:p>
            <a:pPr lvl="1"/>
            <a:r>
              <a:rPr lang="en-GB"/>
              <a:t>Then turn the +Z electrode off after cooling</a:t>
            </a:r>
          </a:p>
          <a:p>
            <a:pPr lvl="1"/>
            <a:r>
              <a:rPr lang="en-GB"/>
              <a:t>With ~+100V bias so ions come out accelerated</a:t>
            </a:r>
          </a:p>
          <a:p>
            <a:r>
              <a:rPr lang="en-GB"/>
              <a:t>First try, probably now need to decouple acceleration voltage from trapping voltage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BB8D1-F4AD-08E2-667C-EDFFAB0E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78661-FC16-AE3C-EE81-F0731563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7E6A0-AEEE-FB3E-1DB5-DD6CB958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369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extraction3">
            <a:hlinkClick r:id="" action="ppaction://media"/>
            <a:extLst>
              <a:ext uri="{FF2B5EF4-FFF2-40B4-BE49-F238E27FC236}">
                <a16:creationId xmlns:a16="http://schemas.microsoft.com/office/drawing/2014/main" id="{32EF8201-4E18-C2DB-ED58-08AF5CACE8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03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2B313-9760-CF2B-19F4-C874F6B7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Extraction Animation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8856C-AB3A-83C0-1B1A-30D896E3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2B42-59DB-0265-BDBD-E48F4E22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BAC21-6FEC-D45E-5E99-49C9D389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7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A22109-F74E-78C5-68D6-911405F9D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451" y="404664"/>
            <a:ext cx="8009098" cy="58109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46634-F50C-D5EC-392A-3DAC6356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2DB3-764C-2555-4A6A-F2EF7A14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77FC-3C4F-BAEF-33FC-ADAFF3FF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47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FD8E-46EC-37B9-EF8E-135297AD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Doppler Cooling Force 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939C5-92C1-47D5-9490-AF200F82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So far have used ad hoc cooling rate of 2e5/s applied to particle velocities</a:t>
            </a:r>
          </a:p>
          <a:p>
            <a:r>
              <a:rPr lang="en-GB"/>
              <a:t>van Mourik arXiv:2104.10623 (thanks David!) has explicit cooling force formula (eqn. 30)</a:t>
            </a:r>
          </a:p>
          <a:p>
            <a:pPr lvl="1"/>
            <a:r>
              <a:rPr lang="en-GB"/>
              <a:t>So does Metcalf “Laser Cooling and Trapping of Neutral Atoms” chapter in “The Optics Encyclopedia” (2007)</a:t>
            </a:r>
          </a:p>
          <a:p>
            <a:pPr lvl="1"/>
            <a:r>
              <a:rPr lang="en-GB"/>
              <a:t>Slightly different notation, cross-checked with this and Steane (1997) Appl. Phys. B </a:t>
            </a:r>
            <a:r>
              <a:rPr lang="en-GB" b="1"/>
              <a:t>64</a:t>
            </a:r>
            <a:r>
              <a:rPr lang="en-GB"/>
              <a:t>, 623–642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85B4C-D0DC-9545-9723-C4FF2728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26153-CD0A-BF38-5367-A5E0165A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F9269-888E-1BE6-BFC2-3290C8A8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871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363E-B258-A2A7-6365-57311B29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arXiv:2104.10623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171AE5-8A7A-46B3-6072-8A1187BDE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147" y="1600200"/>
            <a:ext cx="775570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09227-7432-4E8A-3CE2-BE65C8506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65F54-A536-B8E0-A228-AD35741D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9EAA-57D3-3D79-6C27-9E37FB02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AA8BD-2C93-1EA2-A58F-13DB6A208D67}"/>
              </a:ext>
            </a:extLst>
          </p:cNvPr>
          <p:cNvSpPr txBox="1"/>
          <p:nvPr/>
        </p:nvSpPr>
        <p:spPr>
          <a:xfrm>
            <a:off x="2987824" y="429309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a.k.a. “line width”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C34B1-5C0B-F4C6-E2D7-C262DDF11E68}"/>
              </a:ext>
            </a:extLst>
          </p:cNvPr>
          <p:cNvSpPr txBox="1"/>
          <p:nvPr/>
        </p:nvSpPr>
        <p:spPr>
          <a:xfrm>
            <a:off x="5950915" y="429309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a.k.a. “Rabi frequency”</a:t>
            </a:r>
          </a:p>
        </p:txBody>
      </p:sp>
    </p:spTree>
    <p:extLst>
      <p:ext uri="{BB962C8B-B14F-4D97-AF65-F5344CB8AC3E}">
        <p14:creationId xmlns:p14="http://schemas.microsoft.com/office/powerpoint/2010/main" val="358831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FABC-8B82-58E9-8C8E-84BF6C4D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Metcalf book chapter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9B18DE-E1B3-9C42-EC0B-03BFA25E1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67130"/>
            <a:ext cx="4393465" cy="12552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9B707-CA88-04D0-4233-E6FC9BB8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9447-C4E8-76C1-47C3-C9335141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33F30-37D5-0554-5DDC-10B204CF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3CB7ED-0363-D259-B329-036768A32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466" y="1556792"/>
            <a:ext cx="4750534" cy="436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CBB7A3-64E3-A777-7DFF-284BB23EBA90}"/>
              </a:ext>
            </a:extLst>
          </p:cNvPr>
          <p:cNvSpPr txBox="1"/>
          <p:nvPr/>
        </p:nvSpPr>
        <p:spPr>
          <a:xfrm>
            <a:off x="251520" y="2971898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Small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r>
              <a:rPr lang="en-GB">
                <a:solidFill>
                  <a:schemeClr val="accent1"/>
                </a:solidFill>
              </a:rPr>
              <a:t> is used here instead of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</a:p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compare to previous formula and derive that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GB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baseline="-2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</a:p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Steane agrees with I</a:t>
            </a:r>
            <a:r>
              <a:rPr lang="en-GB" baseline="-2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definition and provides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23MHz * 2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an example for Ca</a:t>
            </a:r>
            <a:r>
              <a:rPr lang="en-GB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trapping</a:t>
            </a:r>
          </a:p>
          <a:p>
            <a:endParaRPr lang="en-GB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this is an averaged force, does not include random heating term</a:t>
            </a:r>
          </a:p>
        </p:txBody>
      </p:sp>
    </p:spTree>
    <p:extLst>
      <p:ext uri="{BB962C8B-B14F-4D97-AF65-F5344CB8AC3E}">
        <p14:creationId xmlns:p14="http://schemas.microsoft.com/office/powerpoint/2010/main" val="2228182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F786-B092-9F94-4909-ABE05BF7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Emittance at Doppler Cooling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FFD0-1851-81C1-6919-CAF7EF3E4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Metcalf and Steane both have T</a:t>
            </a:r>
            <a:r>
              <a:rPr lang="en-GB" baseline="-25000"/>
              <a:t>Dopp,min</a:t>
            </a:r>
            <a:r>
              <a:rPr lang="en-GB"/>
              <a:t>=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/2k</a:t>
            </a:r>
            <a:r>
              <a:rPr lang="en-GB" baseline="-25000"/>
              <a:t>B</a:t>
            </a:r>
          </a:p>
          <a:p>
            <a:r>
              <a:rPr lang="en-GB"/>
              <a:t>For one axis only, so &lt;½mv</a:t>
            </a:r>
            <a:r>
              <a:rPr lang="en-GB" baseline="30000"/>
              <a:t>2</a:t>
            </a:r>
            <a:r>
              <a:rPr lang="en-GB"/>
              <a:t>&gt;=k</a:t>
            </a:r>
            <a:r>
              <a:rPr lang="en-GB" baseline="-25000"/>
              <a:t>B</a:t>
            </a:r>
            <a:r>
              <a:rPr lang="en-GB"/>
              <a:t>T/2</a:t>
            </a:r>
          </a:p>
          <a:p>
            <a:pPr lvl="1"/>
            <a:r>
              <a:rPr lang="en-GB"/>
              <a:t>Thus can derive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v</a:t>
            </a:r>
            <a:r>
              <a:rPr lang="en-GB"/>
              <a:t> = sqrt(&lt;v</a:t>
            </a:r>
            <a:r>
              <a:rPr lang="en-GB" baseline="30000"/>
              <a:t>2</a:t>
            </a:r>
            <a:r>
              <a:rPr lang="en-GB"/>
              <a:t>&gt;) = sqrt(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/2m)</a:t>
            </a:r>
          </a:p>
          <a:p>
            <a:r>
              <a:rPr lang="en-GB"/>
              <a:t>For upright, non-relativistic beam,</a:t>
            </a:r>
          </a:p>
          <a:p>
            <a:pPr lvl="1"/>
            <a:r>
              <a:rPr lang="en-GB"/>
              <a:t> </a:t>
            </a:r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norm,rms</a:t>
            </a:r>
            <a:r>
              <a:rPr lang="en-GB"/>
              <a:t>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x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v</a:t>
            </a:r>
            <a:r>
              <a:rPr lang="en-GB"/>
              <a:t>/c</a:t>
            </a:r>
          </a:p>
          <a:p>
            <a:r>
              <a:rPr lang="en-GB"/>
              <a:t>Therefore:</a:t>
            </a:r>
          </a:p>
          <a:p>
            <a:endParaRPr lang="en-GB"/>
          </a:p>
          <a:p>
            <a:r>
              <a:rPr lang="en-GB"/>
              <a:t>Small enough for parameters in proposal!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F41F-E1D0-E130-AB65-19657906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11,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55B5-C524-AB5F-EAAB-F53B921B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B8FDA-D957-B8B3-4E16-A3DD343A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1D452962-4BD5-52F3-E5C6-BB52004E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29" y="4500155"/>
            <a:ext cx="3925542" cy="10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4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98735</TotalTime>
  <Words>631</Words>
  <Application>Microsoft Office PowerPoint</Application>
  <PresentationFormat>On-screen Show (4:3)</PresentationFormat>
  <Paragraphs>99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Ion Traps Ideas/Status</vt:lpstr>
      <vt:lpstr>Early Career Award Preproposal</vt:lpstr>
      <vt:lpstr>Ion Trap Extraction</vt:lpstr>
      <vt:lpstr>Extraction Animation</vt:lpstr>
      <vt:lpstr>PowerPoint Presentation</vt:lpstr>
      <vt:lpstr>Doppler Cooling Force Formula</vt:lpstr>
      <vt:lpstr>Formula in arXiv:2104.10623</vt:lpstr>
      <vt:lpstr>Formula in Metcalf book chapter</vt:lpstr>
      <vt:lpstr>Emittance at Doppler Cooling Limit</vt:lpstr>
      <vt:lpstr>Example Values</vt:lpstr>
      <vt:lpstr>Future Benefits of Quantum Trap</vt:lpstr>
      <vt:lpstr>Talking of Entanglement…</vt:lpstr>
      <vt:lpstr>Visit to RAL (and IBEX trap)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1665</cp:revision>
  <dcterms:created xsi:type="dcterms:W3CDTF">2012-11-14T19:21:06Z</dcterms:created>
  <dcterms:modified xsi:type="dcterms:W3CDTF">2023-01-10T16:54:01Z</dcterms:modified>
</cp:coreProperties>
</file>