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19"/>
  </p:notesMasterIdLst>
  <p:handoutMasterIdLst>
    <p:handoutMasterId r:id="rId20"/>
  </p:handoutMasterIdLst>
  <p:sldIdLst>
    <p:sldId id="511" r:id="rId3"/>
    <p:sldId id="547" r:id="rId4"/>
    <p:sldId id="556" r:id="rId5"/>
    <p:sldId id="555" r:id="rId6"/>
    <p:sldId id="548" r:id="rId7"/>
    <p:sldId id="549" r:id="rId8"/>
    <p:sldId id="550" r:id="rId9"/>
    <p:sldId id="554" r:id="rId10"/>
    <p:sldId id="551" r:id="rId11"/>
    <p:sldId id="552" r:id="rId12"/>
    <p:sldId id="553" r:id="rId13"/>
    <p:sldId id="558" r:id="rId14"/>
    <p:sldId id="559" r:id="rId15"/>
    <p:sldId id="557" r:id="rId16"/>
    <p:sldId id="560" r:id="rId17"/>
    <p:sldId id="561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C0504D"/>
    <a:srgbClr val="000000"/>
    <a:srgbClr val="00FF00"/>
    <a:srgbClr val="7F7F7F"/>
    <a:srgbClr val="D99694"/>
    <a:srgbClr val="FFFFFF"/>
    <a:srgbClr val="0080FF"/>
    <a:srgbClr val="99FF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6005" autoAdjust="0"/>
  </p:normalViewPr>
  <p:slideViewPr>
    <p:cSldViewPr>
      <p:cViewPr varScale="1">
        <p:scale>
          <a:sx n="95" d="100"/>
          <a:sy n="95" d="100"/>
        </p:scale>
        <p:origin x="28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301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CE96F-9641-4202-B9F0-B2E2AD14F4BD}" type="datetimeFigureOut">
              <a:rPr lang="en-US"/>
              <a:pPr>
                <a:defRPr/>
              </a:pPr>
              <a:t>2023-Jul-25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F2E411-6695-4ACB-AE03-92CB8347E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43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3A463C-B3F1-4D95-AAE7-A01F53C12740}" type="datetimeFigureOut">
              <a:rPr lang="en-GB"/>
              <a:pPr>
                <a:defRPr/>
              </a:pPr>
              <a:t>25/07/2023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67DA4B-B3FA-4324-8CF5-89A932D868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0071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6575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AA19B-55B7-43F6-A431-B5698B9D34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901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DEF3-38EA-44F2-924B-3AA3B76DF1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165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86200" y="0"/>
            <a:ext cx="5257800" cy="1066800"/>
          </a:xfrm>
          <a:prstGeom prst="rect">
            <a:avLst/>
          </a:prstGeom>
          <a:noFill/>
          <a:effectLst/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dk1">
                <a:satMod val="300000"/>
              </a:schemeClr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none"/>
        </p:style>
        <p:txBody>
          <a:bodyPr anchor="t">
            <a:normAutofit/>
          </a:bodyPr>
          <a:lstStyle>
            <a:lvl1pPr algn="r">
              <a:defRPr sz="3200">
                <a:ln>
                  <a:noFill/>
                </a:ln>
                <a:solidFill>
                  <a:srgbClr val="FFFFC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99FF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CC"/>
                </a:solidFill>
                <a:latin typeface="+mj-lt"/>
              </a:rPr>
              <a:t> Page </a:t>
            </a:r>
            <a:fld id="{77AA60D7-E052-4FF8-8EB3-82792E6B1490}" type="slidenum">
              <a:rPr lang="en-US" smtClean="0">
                <a:solidFill>
                  <a:srgbClr val="FFFFCC"/>
                </a:solidFill>
                <a:latin typeface="+mj-lt"/>
              </a:rPr>
              <a:pPr/>
              <a:t>‹#›</a:t>
            </a:fld>
            <a:endParaRPr lang="en-US" dirty="0">
              <a:solidFill>
                <a:srgbClr val="FFFF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88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C404-890E-41D9-B785-78F74B1E75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231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08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DC64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1426-49D9-4400-AE85-1D8D350657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1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July 26,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D7176B4-3FF4-42B2-A64D-8907BC728C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3" r:id="rId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7030A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B05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July 26,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 Light" pitchFamily="34" charset="0"/>
              </a:defRPr>
            </a:lvl1pPr>
          </a:lstStyle>
          <a:p>
            <a:pPr>
              <a:defRPr/>
            </a:pPr>
            <a:fld id="{6FD7CC7B-9D0C-4FC1-993A-D4FA53C1AD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A080C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B0F0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DC64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rxiv.org/abs/2307.03820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stephenbrooks.org/ap/report/2023-8/24-006_pages1-5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tephenbrooks.org/ap/report/internal/iontrap/2023-03-22/vacchamberphotos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Ion Trap LDRD Approval and Focussing Beamline Simulation</a:t>
            </a:r>
            <a:endParaRPr lang="en-GB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4927F54A-861D-4C23-96CC-3139919709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LDRD budget and hardware list</a:t>
            </a:r>
          </a:p>
          <a:p>
            <a:r>
              <a:rPr lang="en-GB"/>
              <a:t>Beamline focussing optimisation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2023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AA19B-55B7-43F6-A431-B5698B9D349F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1382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8249F21-8269-5AAF-0E17-4CED538B0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838" y="0"/>
            <a:ext cx="6722113" cy="623731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83C11-A5C7-1E01-E7A7-B774E35F4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3AE30-66C2-8739-4B2F-416D79C79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103BB-4BF5-91BF-230A-F87CC479D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AD32D7-95DF-8BB7-958F-B184AE6356E7}"/>
              </a:ext>
            </a:extLst>
          </p:cNvPr>
          <p:cNvSpPr/>
          <p:nvPr/>
        </p:nvSpPr>
        <p:spPr>
          <a:xfrm>
            <a:off x="3465095" y="4371474"/>
            <a:ext cx="1058779" cy="184484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580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A6BC5-6FE7-9FE7-B9FE-F91D2EF9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Beamline Focussing Optimisation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05E17-167D-D513-5182-99F251B3B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15 rings of 12 electrodes form a bent channel</a:t>
            </a:r>
          </a:p>
          <a:p>
            <a:pPr lvl="1"/>
            <a:r>
              <a:rPr lang="en-GB"/>
              <a:t>Bends by 135 degrees total</a:t>
            </a:r>
          </a:p>
          <a:p>
            <a:pPr lvl="1"/>
            <a:r>
              <a:rPr lang="en-GB"/>
              <a:t>Each ring of 12 is a configurable electrostatic multipole lens</a:t>
            </a:r>
          </a:p>
          <a:p>
            <a:r>
              <a:rPr lang="en-GB"/>
              <a:t>Put the cooled ion trap beam down it, accelerated to 1keV with a 1% dp/p chirp</a:t>
            </a:r>
          </a:p>
          <a:p>
            <a:r>
              <a:rPr lang="en-GB"/>
              <a:t>Optimise all 180 electrode values* </a:t>
            </a:r>
            <a:r>
              <a:rPr lang="en-GB" sz="2400" baseline="30000"/>
              <a:t>(no monopole allowed) </a:t>
            </a:r>
          </a:p>
          <a:p>
            <a:r>
              <a:rPr lang="en-GB"/>
              <a:t>Goal: minimise RMS focal size (in 3D)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46CF1-D99B-512A-950D-9716FDAE9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B6678-4B00-236E-FDF9-E57E3FEB5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1B123-2139-D507-60B3-DB051DBC0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60715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ovie_1keV_T0_20fps">
            <a:hlinkClick r:id="" action="ppaction://media"/>
            <a:extLst>
              <a:ext uri="{FF2B5EF4-FFF2-40B4-BE49-F238E27FC236}">
                <a16:creationId xmlns:a16="http://schemas.microsoft.com/office/drawing/2014/main" id="{7D3FB34F-BF7E-B888-74D9-EA7B48A01D1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203"/>
            <a:ext cx="9143999" cy="685679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392078-0439-C20B-FF24-DB25CA2EF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Movie – Zero Temperature Start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CC70E-3026-701A-EE04-0F1F1FCC1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ECE65-8DF2-5412-3340-9F54DAE24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CA268-D154-0AE6-EC32-A45C4EBD7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292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ovie_1keV_T2mK_2_20fps">
            <a:hlinkClick r:id="" action="ppaction://media"/>
            <a:extLst>
              <a:ext uri="{FF2B5EF4-FFF2-40B4-BE49-F238E27FC236}">
                <a16:creationId xmlns:a16="http://schemas.microsoft.com/office/drawing/2014/main" id="{02CEA929-C63B-6BE1-CE3B-7F8665F0D72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03"/>
            <a:ext cx="9143999" cy="685679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0422A1-4868-009A-4D1D-8950668EA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Movie – T=2mK Start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1D90B-3C5E-CB16-F924-8220F6D73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20788-F932-62AC-096F-D9C47F7B4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E7B47-2A36-344C-B6EA-AFB9EA7E4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2560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2FFFA84F-0307-BAB5-BC1E-F20241C8D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" t="4756" r="1400" b="785"/>
          <a:stretch/>
        </p:blipFill>
        <p:spPr>
          <a:xfrm>
            <a:off x="-2988" y="0"/>
            <a:ext cx="9146988" cy="686647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53D2C1-7897-423D-2709-DADF36884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highlight>
                  <a:srgbClr val="000000"/>
                </a:highlight>
              </a:rPr>
              <a:t>Optimisation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A1351-6018-13F4-90B0-01FD0417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A51F-0E67-2421-E7EB-A1C0567E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8F990-0B4F-BA93-36C0-604668C87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263211-1995-706F-9259-9FF2352BEB18}"/>
              </a:ext>
            </a:extLst>
          </p:cNvPr>
          <p:cNvSpPr txBox="1"/>
          <p:nvPr/>
        </p:nvSpPr>
        <p:spPr>
          <a:xfrm>
            <a:off x="6282680" y="2708920"/>
            <a:ext cx="2674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These are graphs of the optimised parameters – turning lots of “corners”!</a:t>
            </a:r>
          </a:p>
        </p:txBody>
      </p:sp>
    </p:spTree>
    <p:extLst>
      <p:ext uri="{BB962C8B-B14F-4D97-AF65-F5344CB8AC3E}">
        <p14:creationId xmlns:p14="http://schemas.microsoft.com/office/powerpoint/2010/main" val="3305125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18971-EDB4-6C76-E675-3BE1CBDFF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Spin-off: Paper on Optimiser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E4171-3769-52CF-3A19-C7B34D0DE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>
                <a:hlinkClick r:id="rId2"/>
              </a:rPr>
              <a:t>https://arxiv.org/abs/2307.03820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B6E31-4A7F-14AE-4EC5-B73DBE988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BA8A2-6C9F-364C-A8BA-55A3830E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5054F-9FF9-222F-A224-3D239FBF0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  <p:pic>
        <p:nvPicPr>
          <p:cNvPr id="8" name="Picture 7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043852A7-E537-278D-D2E0-D25F24CC36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36" y="2093003"/>
            <a:ext cx="5724128" cy="414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22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631F5-22D1-18EB-1ADE-0D32323BB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Same Graph After I Removed Coding Mistake in Derivative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6C5D339-5FB4-09ED-5DAF-D17A99764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822" y="1600200"/>
            <a:ext cx="6236356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93FDB-34BC-05B7-1B6F-F7FDCC383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9D009-29CE-F665-69C3-B2B3B9A85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057E8-413C-9C86-8D97-1353F8A33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0593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A3678-8DA4-1CCF-85FF-837ECDC5C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Ion Trap LDRD Approved!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6C3C5-CA94-A52E-9FC2-440CDB5AC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68472-116C-5273-696E-722B28C4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57CD3-A688-F780-7C09-6BE94EDDE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183D675-592A-22C0-D4AA-7D3415FB3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164360"/>
            <a:ext cx="8229600" cy="2419002"/>
          </a:xfrm>
        </p:spPr>
        <p:txBody>
          <a:bodyPr/>
          <a:lstStyle/>
          <a:p>
            <a:r>
              <a:rPr lang="en-GB"/>
              <a:t>Equates to 20% of my time for 2 years</a:t>
            </a:r>
          </a:p>
          <a:p>
            <a:r>
              <a:rPr lang="en-GB"/>
              <a:t>Plus $193,462 (2 year total) of hardware once lab overheads have been taken off</a:t>
            </a:r>
          </a:p>
          <a:p>
            <a:pPr lvl="1"/>
            <a:r>
              <a:rPr lang="en-GB">
                <a:sym typeface="Wingdings" panose="05000000000000000000" pitchFamily="2" charset="2"/>
              </a:rPr>
              <a:t>Can show LDRD presentation slides now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84E606-9ABB-2F7B-C303-6F3AC05A1DF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862" y="1268760"/>
            <a:ext cx="75342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53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8EFA0-40E8-D327-6530-567032B8F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the LDRD Proposes to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83DE2-C755-81C4-9DEB-EC6D320A5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Experimental apparatus</a:t>
            </a:r>
          </a:p>
          <a:p>
            <a:pPr lvl="1"/>
            <a:r>
              <a:rPr lang="en-GB"/>
              <a:t>“</a:t>
            </a:r>
            <a:r>
              <a:rPr lang="en-US"/>
              <a:t>The experimental campaign will produce the </a:t>
            </a:r>
            <a:r>
              <a:rPr lang="en-US" u="sng"/>
              <a:t>foundational</a:t>
            </a:r>
            <a:r>
              <a:rPr lang="en-US"/>
              <a:t> ion trap system […]”</a:t>
            </a:r>
          </a:p>
          <a:p>
            <a:pPr lvl="1"/>
            <a:r>
              <a:rPr lang="en-GB"/>
              <a:t>Vacuum chamber, ions, trap, maybe not cooling</a:t>
            </a:r>
          </a:p>
          <a:p>
            <a:r>
              <a:rPr lang="en-GB"/>
              <a:t>Application studies</a:t>
            </a:r>
          </a:p>
          <a:p>
            <a:pPr lvl="1"/>
            <a:r>
              <a:rPr lang="en-GB"/>
              <a:t>Simulation/theory/design, accelerator uses, e.g.:</a:t>
            </a:r>
          </a:p>
          <a:p>
            <a:pPr lvl="2"/>
            <a:r>
              <a:rPr lang="en-GB"/>
              <a:t>Increasing current throughput of cooling</a:t>
            </a:r>
          </a:p>
          <a:p>
            <a:pPr lvl="2"/>
            <a:r>
              <a:rPr lang="en-GB"/>
              <a:t>Transporting ultra-low emittance beams</a:t>
            </a:r>
          </a:p>
          <a:p>
            <a:pPr lvl="2"/>
            <a:r>
              <a:rPr lang="en-GB"/>
              <a:t>Novel dense focal points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3921F-4686-CBE2-9FC5-29BCC3C6E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08F67-58B8-C3E4-7A0D-8AA473576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41294-0709-972F-BF70-BB308E626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D93501-3EA6-671A-C9C5-A3B34618FC9A}"/>
              </a:ext>
            </a:extLst>
          </p:cNvPr>
          <p:cNvSpPr txBox="1"/>
          <p:nvPr/>
        </p:nvSpPr>
        <p:spPr>
          <a:xfrm>
            <a:off x="457200" y="1215122"/>
            <a:ext cx="681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hlinkClick r:id="rId2"/>
              </a:rPr>
              <a:t>https://stephenbrooks.org/ap/report/2023-8/24-006_pages1-5.pdf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70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0E7BC-F69B-9539-0543-217BC7542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Micro-Milestones (in-vacuum)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B760D-623D-0CC1-C4A6-32E094591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/>
              <a:t>Vacuum chamber holds vacuum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Electron gun to Faraday cup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Electron gun to beam screen (CCD?)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Electron beam deflected by electrodes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Production of ions, detected on screen or cup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Verify positive charge ions with deflection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Pull ions through four-rod AC quadrupole to verify temporal alternating gradient focussing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Trap ions with endcap electrodes then release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4B663-041A-979E-88C0-99C39C9D6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303DE-223E-D56D-4640-8D67F6302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E3666-8198-EAD4-151A-BDBEFFB44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90E4C4-E0EA-2342-CD66-A05FDABEFFD0}"/>
              </a:ext>
            </a:extLst>
          </p:cNvPr>
          <p:cNvSpPr txBox="1"/>
          <p:nvPr/>
        </p:nvSpPr>
        <p:spPr>
          <a:xfrm>
            <a:off x="8316416" y="1700807"/>
            <a:ext cx="461665" cy="179364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vert" wrap="square" rtlCol="0">
            <a:spAutoFit/>
          </a:bodyPr>
          <a:lstStyle/>
          <a:p>
            <a:pPr algn="ctr"/>
            <a:r>
              <a:rPr lang="en-GB"/>
              <a:t>Configuraiton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EC393F-D3D5-FFC5-5CFC-D92098306D5B}"/>
              </a:ext>
            </a:extLst>
          </p:cNvPr>
          <p:cNvSpPr txBox="1"/>
          <p:nvPr/>
        </p:nvSpPr>
        <p:spPr>
          <a:xfrm>
            <a:off x="8316415" y="3645024"/>
            <a:ext cx="461665" cy="100050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vert" wrap="square" rtlCol="0">
            <a:spAutoFit/>
          </a:bodyPr>
          <a:lstStyle/>
          <a:p>
            <a:pPr algn="ctr"/>
            <a:r>
              <a:rPr lang="en-GB"/>
              <a:t>Config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AF948C-7906-A2F0-ABFF-E6468E50FC18}"/>
              </a:ext>
            </a:extLst>
          </p:cNvPr>
          <p:cNvSpPr txBox="1"/>
          <p:nvPr/>
        </p:nvSpPr>
        <p:spPr>
          <a:xfrm>
            <a:off x="8316415" y="4796094"/>
            <a:ext cx="461665" cy="11562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vert" wrap="square" rtlCol="0">
            <a:spAutoFit/>
          </a:bodyPr>
          <a:lstStyle/>
          <a:p>
            <a:pPr algn="ctr"/>
            <a:r>
              <a:rPr lang="en-GB"/>
              <a:t>Config 3</a:t>
            </a:r>
          </a:p>
        </p:txBody>
      </p:sp>
    </p:spTree>
    <p:extLst>
      <p:ext uri="{BB962C8B-B14F-4D97-AF65-F5344CB8AC3E}">
        <p14:creationId xmlns:p14="http://schemas.microsoft.com/office/powerpoint/2010/main" val="3087483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0504-5126-2622-5284-02AB4F2E1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Hardware Guesstimate Budget Prepared for Early Career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AA12A-1479-FBDB-4347-15063637E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Still haven’t heard back from the Early Career Award ($2.5M) proposal</a:t>
            </a:r>
          </a:p>
          <a:p>
            <a:pPr lvl="1"/>
            <a:r>
              <a:rPr lang="en-GB"/>
              <a:t>It’s a long shot, assume didn’t get it</a:t>
            </a:r>
          </a:p>
          <a:p>
            <a:r>
              <a:rPr lang="en-GB"/>
              <a:t>I did prepare a larger budget for $540k of hardware</a:t>
            </a:r>
          </a:p>
          <a:p>
            <a:pPr lvl="1"/>
            <a:r>
              <a:rPr lang="en-GB"/>
              <a:t>(2.8× what the LDRD provides)</a:t>
            </a:r>
          </a:p>
          <a:p>
            <a:pPr lvl="1"/>
            <a:r>
              <a:rPr lang="en-GB"/>
              <a:t>Also includes an external focussing beamline chamber that we won’t be needing right away</a:t>
            </a:r>
          </a:p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5BE13-A03D-E2B0-3C18-DAC212AAC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3E871-1961-B6C7-CDBF-3F69F86E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D5CFD-A2DB-E818-7DC1-4C8145866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65584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1829B-4BDF-1A0A-F0E1-0F6505453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Hardware Guesstimate Budget Prepared for Early Career Proposal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3E2AE07-D9D5-57F8-2B28-B6688B988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600200"/>
            <a:ext cx="7065581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69531-19E7-7DCB-CA3F-4772619CC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78A30-4239-8B80-3EBF-563DDE48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913A6-55E5-5F62-9F13-344C535F5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4A05B5-7B60-96FF-52C7-52E337A726B1}"/>
              </a:ext>
            </a:extLst>
          </p:cNvPr>
          <p:cNvSpPr txBox="1"/>
          <p:nvPr/>
        </p:nvSpPr>
        <p:spPr>
          <a:xfrm>
            <a:off x="7221610" y="4869160"/>
            <a:ext cx="1719395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/>
              <a:t>Beyond LDRD scope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C9D6B1-4633-F708-6973-7C21B4173FCB}"/>
              </a:ext>
            </a:extLst>
          </p:cNvPr>
          <p:cNvSpPr txBox="1"/>
          <p:nvPr/>
        </p:nvSpPr>
        <p:spPr>
          <a:xfrm>
            <a:off x="7035370" y="4107735"/>
            <a:ext cx="1929118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/>
              <a:t>Probably beyond LDRD scope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19DC16-2D7B-C2A6-6B90-144DFA03A26D}"/>
              </a:ext>
            </a:extLst>
          </p:cNvPr>
          <p:cNvSpPr txBox="1"/>
          <p:nvPr/>
        </p:nvSpPr>
        <p:spPr>
          <a:xfrm>
            <a:off x="7351857" y="2805211"/>
            <a:ext cx="1296144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/>
              <a:t>More than required for LDRD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F3A964-D087-97B1-86A7-775790A59DF9}"/>
              </a:ext>
            </a:extLst>
          </p:cNvPr>
          <p:cNvSpPr txBox="1"/>
          <p:nvPr/>
        </p:nvSpPr>
        <p:spPr>
          <a:xfrm>
            <a:off x="3447765" y="1532732"/>
            <a:ext cx="414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Compare: LDRD hardware = $193,462</a:t>
            </a:r>
          </a:p>
        </p:txBody>
      </p:sp>
    </p:spTree>
    <p:extLst>
      <p:ext uri="{BB962C8B-B14F-4D97-AF65-F5344CB8AC3E}">
        <p14:creationId xmlns:p14="http://schemas.microsoft.com/office/powerpoint/2010/main" val="402877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AD14E-FFDD-9750-313A-9BBC266F6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More Fine-Grained Guesstimate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A1E4F-B768-A088-0BC3-AE331D5C6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GB"/>
              <a:t>Ion trap chamber (~145k total)</a:t>
            </a:r>
          </a:p>
          <a:p>
            <a:pPr lvl="1"/>
            <a:r>
              <a:rPr lang="en-GB"/>
              <a:t>Vacuum chamber (in hand)</a:t>
            </a:r>
          </a:p>
          <a:p>
            <a:pPr lvl="1"/>
            <a:r>
              <a:rPr lang="en-GB"/>
              <a:t>Roughing pump (~5k)</a:t>
            </a:r>
          </a:p>
          <a:p>
            <a:pPr lvl="1"/>
            <a:r>
              <a:rPr lang="en-GB"/>
              <a:t>Turbopump (~25k)</a:t>
            </a:r>
          </a:p>
          <a:p>
            <a:pPr lvl="1"/>
            <a:r>
              <a:rPr lang="en-GB"/>
              <a:t>Voltage feedthroughs (~15k)</a:t>
            </a:r>
          </a:p>
          <a:p>
            <a:pPr lvl="1"/>
            <a:r>
              <a:rPr lang="en-GB"/>
              <a:t>Trap electrodes (~10k)</a:t>
            </a:r>
          </a:p>
          <a:p>
            <a:pPr lvl="1"/>
            <a:r>
              <a:rPr lang="en-GB"/>
              <a:t>Gas source: oven or bottle/pinhole valve (~15k)</a:t>
            </a:r>
          </a:p>
          <a:p>
            <a:pPr lvl="1"/>
            <a:r>
              <a:rPr lang="en-GB"/>
              <a:t>Electron gun for ionization (~30k)</a:t>
            </a:r>
          </a:p>
          <a:p>
            <a:pPr lvl="1"/>
            <a:r>
              <a:rPr lang="en-GB"/>
              <a:t>Diagnostics (~35k total)</a:t>
            </a:r>
          </a:p>
          <a:p>
            <a:pPr lvl="2"/>
            <a:r>
              <a:rPr lang="en-GB"/>
              <a:t>Faraday cup(s) (~5k)</a:t>
            </a:r>
          </a:p>
          <a:p>
            <a:pPr lvl="2"/>
            <a:r>
              <a:rPr lang="en-GB"/>
              <a:t>CCD, MCP or phosphor screen (~25k)</a:t>
            </a:r>
          </a:p>
          <a:p>
            <a:pPr lvl="2"/>
            <a:r>
              <a:rPr lang="en-GB"/>
              <a:t>Camera (~5k) </a:t>
            </a:r>
          </a:p>
          <a:p>
            <a:pPr lvl="1"/>
            <a:r>
              <a:rPr lang="en-GB"/>
              <a:t>Other hardware: pressure gauges, flanges etc. (~10k)</a:t>
            </a:r>
          </a:p>
          <a:p>
            <a:r>
              <a:rPr lang="en-GB"/>
              <a:t>Power supplies and signal generators (~50k)</a:t>
            </a:r>
          </a:p>
          <a:p>
            <a:r>
              <a:rPr lang="en-GB"/>
              <a:t>Oscilloscopes and data capture cards (~50k)</a:t>
            </a:r>
          </a:p>
          <a:p>
            <a:r>
              <a:rPr lang="en-GB"/>
              <a:t>Laser system (~110k total)</a:t>
            </a:r>
          </a:p>
          <a:p>
            <a:pPr lvl="1"/>
            <a:r>
              <a:rPr lang="en-GB"/>
              <a:t>Tunable diode laser (~30k)</a:t>
            </a:r>
          </a:p>
          <a:p>
            <a:pPr lvl="1"/>
            <a:r>
              <a:rPr lang="en-GB"/>
              <a:t>Optical reference cavity (~30k)</a:t>
            </a:r>
          </a:p>
          <a:p>
            <a:pPr lvl="1"/>
            <a:r>
              <a:rPr lang="en-GB"/>
              <a:t>Accurate wavemeter (~40k)</a:t>
            </a:r>
          </a:p>
          <a:p>
            <a:pPr lvl="1"/>
            <a:r>
              <a:rPr lang="en-GB"/>
              <a:t>Laser table (in hand)</a:t>
            </a:r>
          </a:p>
          <a:p>
            <a:pPr lvl="1"/>
            <a:r>
              <a:rPr lang="en-GB"/>
              <a:t>Other hardware: lenses, adjustable mirrors etc. (~10k)</a:t>
            </a:r>
          </a:p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E65C2-A4E2-D1D6-7E2F-6C501CBE3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CB6BC-483E-BC55-E8F8-362BF1327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16333-E6B6-6037-184B-A92B10BEA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573C27-02E6-C47E-7B82-212ECF9CFD7D}"/>
              </a:ext>
            </a:extLst>
          </p:cNvPr>
          <p:cNvSpPr txBox="1"/>
          <p:nvPr/>
        </p:nvSpPr>
        <p:spPr>
          <a:xfrm>
            <a:off x="5580112" y="5756831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Beamline chamber not listed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81F710-B405-B339-3425-A6EB94EAA5A9}"/>
              </a:ext>
            </a:extLst>
          </p:cNvPr>
          <p:cNvSpPr txBox="1"/>
          <p:nvPr/>
        </p:nvSpPr>
        <p:spPr>
          <a:xfrm>
            <a:off x="4211960" y="1163400"/>
            <a:ext cx="414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Compare: LDRD hardware = $193,462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06937B-B7F5-F335-8C2D-08B65D79C5BA}"/>
              </a:ext>
            </a:extLst>
          </p:cNvPr>
          <p:cNvSpPr txBox="1"/>
          <p:nvPr/>
        </p:nvSpPr>
        <p:spPr>
          <a:xfrm>
            <a:off x="4491971" y="4179712"/>
            <a:ext cx="424847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/>
              <a:t>(Probably) More than required for LDRD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60EC20-A270-113B-E754-A97B35DDB513}"/>
              </a:ext>
            </a:extLst>
          </p:cNvPr>
          <p:cNvSpPr txBox="1"/>
          <p:nvPr/>
        </p:nvSpPr>
        <p:spPr>
          <a:xfrm>
            <a:off x="4491971" y="4798893"/>
            <a:ext cx="404047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/>
              <a:t>Probably beyond LDRD scope unless can “borrow” an unused laser at BNL</a:t>
            </a:r>
          </a:p>
        </p:txBody>
      </p:sp>
    </p:spTree>
    <p:extLst>
      <p:ext uri="{BB962C8B-B14F-4D97-AF65-F5344CB8AC3E}">
        <p14:creationId xmlns:p14="http://schemas.microsoft.com/office/powerpoint/2010/main" val="282843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98516-7B55-17DA-A889-821BDFA2E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Reminder of our chamber</a:t>
            </a:r>
          </a:p>
        </p:txBody>
      </p:sp>
      <p:pic>
        <p:nvPicPr>
          <p:cNvPr id="8" name="Content Placeholder 7" descr="A machine covered in plastic&#10;&#10;Description automatically generated">
            <a:extLst>
              <a:ext uri="{FF2B5EF4-FFF2-40B4-BE49-F238E27FC236}">
                <a16:creationId xmlns:a16="http://schemas.microsoft.com/office/drawing/2014/main" id="{9641AE48-F327-72C1-6580-137B61809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B520B-F3BE-4CC4-AED7-CA9F57D93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45367-8C92-7D30-69AC-C4A615383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093C8-EECF-1911-7A60-61D737E9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72CB02-6E32-05A7-5599-A796A8D30E6A}"/>
              </a:ext>
            </a:extLst>
          </p:cNvPr>
          <p:cNvSpPr txBox="1"/>
          <p:nvPr/>
        </p:nvSpPr>
        <p:spPr>
          <a:xfrm>
            <a:off x="228502" y="1230868"/>
            <a:ext cx="8686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hlinkClick r:id="rId3"/>
              </a:rPr>
              <a:t>https://stephenbrooks.org/ap/report/internal/iontrap/2023-03-22/vacchamberphotos/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80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EBD0-6726-47B9-FCD0-B9319F0AA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Useful Paper from IBEX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AF297-CBA5-870F-5F45-8181990A1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06763"/>
            <a:ext cx="8229600" cy="2819400"/>
          </a:xfrm>
        </p:spPr>
        <p:txBody>
          <a:bodyPr/>
          <a:lstStyle/>
          <a:p>
            <a:r>
              <a:rPr lang="en-GB"/>
              <a:t>Mentions some hardware used in IBEX (RAL)</a:t>
            </a:r>
          </a:p>
          <a:p>
            <a:pPr lvl="1"/>
            <a:r>
              <a:rPr lang="en-US"/>
              <a:t>LeCroy WS2052 arbitrary waveform generator</a:t>
            </a:r>
          </a:p>
          <a:p>
            <a:pPr lvl="1"/>
            <a:endParaRPr lang="en-GB"/>
          </a:p>
          <a:p>
            <a:pPr lvl="1"/>
            <a:r>
              <a:rPr lang="en-GB"/>
              <a:t>Falco WMA300 amplifiers (€2450 each)</a:t>
            </a:r>
          </a:p>
          <a:p>
            <a:pPr lvl="1"/>
            <a:r>
              <a:rPr lang="en-GB"/>
              <a:t>Tuoma thermionic electron gun</a:t>
            </a:r>
          </a:p>
          <a:p>
            <a:pPr lvl="1"/>
            <a:r>
              <a:rPr lang="en-GB"/>
              <a:t>VAT Series 59 variable leak valve (gas control)</a:t>
            </a:r>
          </a:p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B7DF7-06A5-9C7B-9F03-FF7B6D53C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F320A-DDF3-2D80-0411-A831A16CF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Ion Traps for Accelerators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CF334-8A7F-83AD-159A-CA501E0DF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012A64-1427-8357-921E-AF41879CD2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825" y="1196752"/>
            <a:ext cx="8134350" cy="2076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98EFE5-E58F-EF4D-440E-664791FD3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575" y="4365104"/>
            <a:ext cx="527685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15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99035</TotalTime>
  <Words>855</Words>
  <Application>Microsoft Office PowerPoint</Application>
  <PresentationFormat>On-screen Show (4:3)</PresentationFormat>
  <Paragraphs>138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1_Office Theme</vt:lpstr>
      <vt:lpstr>Ion Trap LDRD Approval and Focussing Beamline Simulation</vt:lpstr>
      <vt:lpstr>Ion Trap LDRD Approved!</vt:lpstr>
      <vt:lpstr>What the LDRD Proposes to do</vt:lpstr>
      <vt:lpstr>Micro-Milestones (in-vacuum)</vt:lpstr>
      <vt:lpstr>Hardware Guesstimate Budget Prepared for Early Career Proposal</vt:lpstr>
      <vt:lpstr>Hardware Guesstimate Budget Prepared for Early Career Proposal</vt:lpstr>
      <vt:lpstr>More Fine-Grained Guesstimate</vt:lpstr>
      <vt:lpstr>Reminder of our chamber</vt:lpstr>
      <vt:lpstr>Useful Paper from IBEX</vt:lpstr>
      <vt:lpstr>PowerPoint Presentation</vt:lpstr>
      <vt:lpstr>Beamline Focussing Optimisation</vt:lpstr>
      <vt:lpstr>Movie – Zero Temperature Start</vt:lpstr>
      <vt:lpstr>Movie – T=2mK Start</vt:lpstr>
      <vt:lpstr>Optimisation</vt:lpstr>
      <vt:lpstr>Spin-off: Paper on Optimiser Improvements</vt:lpstr>
      <vt:lpstr>The Same Graph After I Removed Coding Mistake in Derivative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Magnet?</dc:title>
  <dc:creator>Stephen Brooks</dc:creator>
  <cp:lastModifiedBy>Brooks, Stephen</cp:lastModifiedBy>
  <cp:revision>1685</cp:revision>
  <dcterms:created xsi:type="dcterms:W3CDTF">2012-11-14T19:21:06Z</dcterms:created>
  <dcterms:modified xsi:type="dcterms:W3CDTF">2023-07-25T17:53:37Z</dcterms:modified>
</cp:coreProperties>
</file>